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94" r:id="rId3"/>
    <p:sldId id="307" r:id="rId4"/>
    <p:sldId id="308" r:id="rId5"/>
    <p:sldId id="269" r:id="rId6"/>
    <p:sldId id="291" r:id="rId7"/>
    <p:sldId id="302" r:id="rId8"/>
    <p:sldId id="258" r:id="rId9"/>
    <p:sldId id="263" r:id="rId10"/>
    <p:sldId id="259" r:id="rId11"/>
    <p:sldId id="303" r:id="rId12"/>
    <p:sldId id="304" r:id="rId13"/>
    <p:sldId id="295" r:id="rId14"/>
    <p:sldId id="278" r:id="rId15"/>
    <p:sldId id="296" r:id="rId16"/>
    <p:sldId id="268" r:id="rId17"/>
    <p:sldId id="306" r:id="rId18"/>
    <p:sldId id="301" r:id="rId19"/>
    <p:sldId id="305" r:id="rId20"/>
    <p:sldId id="297" r:id="rId21"/>
    <p:sldId id="298" r:id="rId22"/>
    <p:sldId id="277" r:id="rId23"/>
    <p:sldId id="260" r:id="rId24"/>
    <p:sldId id="300"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se Geurts" initials="I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CFF"/>
    <a:srgbClr val="43CEFF"/>
    <a:srgbClr val="FF6699"/>
    <a:srgbClr val="FF797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3968" autoAdjust="0"/>
  </p:normalViewPr>
  <p:slideViewPr>
    <p:cSldViewPr snapToGrid="0">
      <p:cViewPr varScale="1">
        <p:scale>
          <a:sx n="68" d="100"/>
          <a:sy n="68" d="100"/>
        </p:scale>
        <p:origin x="278"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BF80F-B8B5-4A1A-87A4-EC04D4EE4FEB}" type="doc">
      <dgm:prSet loTypeId="urn:microsoft.com/office/officeart/2005/8/layout/cycle8" loCatId="cycle" qsTypeId="urn:microsoft.com/office/officeart/2005/8/quickstyle/simple1" qsCatId="simple" csTypeId="urn:microsoft.com/office/officeart/2005/8/colors/accent6_5" csCatId="accent6" phldr="1"/>
      <dgm:spPr/>
      <dgm:t>
        <a:bodyPr/>
        <a:lstStyle/>
        <a:p>
          <a:endParaRPr lang="nl-NL"/>
        </a:p>
      </dgm:t>
    </dgm:pt>
    <dgm:pt modelId="{ADC705A9-8A9B-41E5-B3B9-B0DB966B3077}">
      <dgm:prSet phldrT="[Tekst]" custT="1"/>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dgm:spPr>
      <dgm:t>
        <a:bodyPr/>
        <a:lstStyle/>
        <a:p>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Naam</a:t>
          </a:r>
          <a:endParaRPr lang="nl-N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08189FA6-ED87-46D1-9907-FD43771B746C}" type="parTrans" cxnId="{28D28662-1143-4CFF-84AE-3BBC9A1AD639}">
      <dgm:prSet/>
      <dgm:spPr/>
      <dgm:t>
        <a:bodyPr/>
        <a:lstStyle/>
        <a:p>
          <a:endParaRPr lang="nl-NL">
            <a:latin typeface="Calibri" panose="020F0502020204030204" pitchFamily="34" charset="0"/>
            <a:cs typeface="Calibri" panose="020F0502020204030204" pitchFamily="34" charset="0"/>
          </a:endParaRPr>
        </a:p>
      </dgm:t>
    </dgm:pt>
    <dgm:pt modelId="{8BD670D8-41EA-4685-83DF-222F35FCBADE}" type="sibTrans" cxnId="{28D28662-1143-4CFF-84AE-3BBC9A1AD639}">
      <dgm:prSet/>
      <dgm:spPr/>
      <dgm:t>
        <a:bodyPr/>
        <a:lstStyle/>
        <a:p>
          <a:endParaRPr lang="nl-NL">
            <a:latin typeface="Calibri" panose="020F0502020204030204" pitchFamily="34" charset="0"/>
            <a:cs typeface="Calibri" panose="020F0502020204030204" pitchFamily="34" charset="0"/>
          </a:endParaRPr>
        </a:p>
      </dgm:t>
    </dgm:pt>
    <dgm:pt modelId="{CB5D9E6B-CA36-4E4D-8136-5331B4CD75AF}">
      <dgm:prSet phldrT="[Tekst]" custT="1"/>
      <dgm:spPr>
        <a:solidFill>
          <a:srgbClr val="006600"/>
        </a:solidFill>
      </dgm:spPr>
      <dgm:t>
        <a:bodyPr/>
        <a:lstStyle/>
        <a:p>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Organisatie</a:t>
          </a:r>
          <a:endParaRPr lang="nl-N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606AAF9A-D92E-4B08-A697-7A6B0CCB8CDE}" type="parTrans" cxnId="{A7E03104-0FF6-46CA-AEE4-991A8E09A657}">
      <dgm:prSet/>
      <dgm:spPr/>
      <dgm:t>
        <a:bodyPr/>
        <a:lstStyle/>
        <a:p>
          <a:endParaRPr lang="nl-NL">
            <a:latin typeface="Calibri" panose="020F0502020204030204" pitchFamily="34" charset="0"/>
            <a:cs typeface="Calibri" panose="020F0502020204030204" pitchFamily="34" charset="0"/>
          </a:endParaRPr>
        </a:p>
      </dgm:t>
    </dgm:pt>
    <dgm:pt modelId="{DE7E5074-7B63-4644-BEB6-39D74DB7F44B}" type="sibTrans" cxnId="{A7E03104-0FF6-46CA-AEE4-991A8E09A657}">
      <dgm:prSet/>
      <dgm:spPr/>
      <dgm:t>
        <a:bodyPr/>
        <a:lstStyle/>
        <a:p>
          <a:endParaRPr lang="nl-NL">
            <a:latin typeface="Calibri" panose="020F0502020204030204" pitchFamily="34" charset="0"/>
            <a:cs typeface="Calibri" panose="020F0502020204030204" pitchFamily="34" charset="0"/>
          </a:endParaRPr>
        </a:p>
      </dgm:t>
    </dgm:pt>
    <dgm:pt modelId="{6F7C0A93-46F1-44FE-AC20-724BEEFB10EA}">
      <dgm:prSet phldrT="[Tekst]" custT="1"/>
      <dgm: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dgm:spPr>
      <dgm:t>
        <a:bodyPr/>
        <a:lstStyle/>
        <a:p>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Functie</a:t>
          </a:r>
          <a:endParaRPr lang="nl-N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D3B021B8-2800-43D6-A9F5-9018147C4395}" type="parTrans" cxnId="{E68545E6-0D4D-4284-BFB4-FFF18364A553}">
      <dgm:prSet/>
      <dgm:spPr/>
      <dgm:t>
        <a:bodyPr/>
        <a:lstStyle/>
        <a:p>
          <a:endParaRPr lang="nl-NL">
            <a:latin typeface="Calibri" panose="020F0502020204030204" pitchFamily="34" charset="0"/>
            <a:cs typeface="Calibri" panose="020F0502020204030204" pitchFamily="34" charset="0"/>
          </a:endParaRPr>
        </a:p>
      </dgm:t>
    </dgm:pt>
    <dgm:pt modelId="{9F3D151E-FCC1-4EF1-BA1F-BCF3EA023830}" type="sibTrans" cxnId="{E68545E6-0D4D-4284-BFB4-FFF18364A553}">
      <dgm:prSet/>
      <dgm:spPr/>
      <dgm:t>
        <a:bodyPr/>
        <a:lstStyle/>
        <a:p>
          <a:endParaRPr lang="nl-NL">
            <a:latin typeface="Calibri" panose="020F0502020204030204" pitchFamily="34" charset="0"/>
            <a:cs typeface="Calibri" panose="020F0502020204030204" pitchFamily="34" charset="0"/>
          </a:endParaRPr>
        </a:p>
      </dgm:t>
    </dgm:pt>
    <dgm:pt modelId="{25B38C50-4D87-4DA3-8211-8EDDA62FBC3D}">
      <dgm:prSet custT="1"/>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dgm:spPr>
      <dgm:t>
        <a:bodyPr/>
        <a:lstStyle/>
        <a:p>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Onderwerp</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1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businesscase</a:t>
          </a:r>
          <a:endParaRPr lang="nl-NL"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542C9764-A658-4E89-AF13-C5210B528DD3}" type="parTrans" cxnId="{F08AF474-510E-422C-92A0-6B859BD421BA}">
      <dgm:prSet/>
      <dgm:spPr/>
      <dgm:t>
        <a:bodyPr/>
        <a:lstStyle/>
        <a:p>
          <a:endParaRPr lang="nl-NL">
            <a:latin typeface="Calibri" panose="020F0502020204030204" pitchFamily="34" charset="0"/>
            <a:cs typeface="Calibri" panose="020F0502020204030204" pitchFamily="34" charset="0"/>
          </a:endParaRPr>
        </a:p>
      </dgm:t>
    </dgm:pt>
    <dgm:pt modelId="{3A45929D-F9E6-40ED-8D44-BFC9D0814900}" type="sibTrans" cxnId="{F08AF474-510E-422C-92A0-6B859BD421BA}">
      <dgm:prSet/>
      <dgm:spPr/>
      <dgm:t>
        <a:bodyPr/>
        <a:lstStyle/>
        <a:p>
          <a:endParaRPr lang="nl-NL">
            <a:latin typeface="Calibri" panose="020F0502020204030204" pitchFamily="34" charset="0"/>
            <a:cs typeface="Calibri" panose="020F0502020204030204" pitchFamily="34" charset="0"/>
          </a:endParaRPr>
        </a:p>
      </dgm:t>
    </dgm:pt>
    <dgm:pt modelId="{13CD9768-66F6-4CAD-B04B-55C1DCAF4759}">
      <dgm:prSet custT="1"/>
      <dgm:spPr>
        <a:solidFill>
          <a:srgbClr val="FFC000"/>
        </a:solidFill>
      </dgm:spPr>
      <dgm:t>
        <a:bodyPr/>
        <a:lstStyle/>
        <a:p>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Persoon</a:t>
          </a:r>
          <a:endParaRPr lang="nl-N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3CE91B04-A52F-4952-9948-5B8EBC57658A}" type="parTrans" cxnId="{3D70F6A8-8508-40D0-93B7-0FC594850C78}">
      <dgm:prSet/>
      <dgm:spPr/>
      <dgm:t>
        <a:bodyPr/>
        <a:lstStyle/>
        <a:p>
          <a:endParaRPr lang="nl-NL">
            <a:latin typeface="Calibri" panose="020F0502020204030204" pitchFamily="34" charset="0"/>
            <a:cs typeface="Calibri" panose="020F0502020204030204" pitchFamily="34" charset="0"/>
          </a:endParaRPr>
        </a:p>
      </dgm:t>
    </dgm:pt>
    <dgm:pt modelId="{3E030652-5BCF-4D26-9A3C-18491BF1F60A}" type="sibTrans" cxnId="{3D70F6A8-8508-40D0-93B7-0FC594850C78}">
      <dgm:prSet/>
      <dgm:spPr/>
      <dgm:t>
        <a:bodyPr/>
        <a:lstStyle/>
        <a:p>
          <a:endParaRPr lang="nl-NL">
            <a:latin typeface="Calibri" panose="020F0502020204030204" pitchFamily="34" charset="0"/>
            <a:cs typeface="Calibri" panose="020F0502020204030204" pitchFamily="34" charset="0"/>
          </a:endParaRPr>
        </a:p>
      </dgm:t>
    </dgm:pt>
    <dgm:pt modelId="{00C463BF-6432-45C7-ADCF-E219D93F3A29}" type="pres">
      <dgm:prSet presAssocID="{EFDBF80F-B8B5-4A1A-87A4-EC04D4EE4FEB}" presName="compositeShape" presStyleCnt="0">
        <dgm:presLayoutVars>
          <dgm:chMax val="7"/>
          <dgm:dir/>
          <dgm:resizeHandles val="exact"/>
        </dgm:presLayoutVars>
      </dgm:prSet>
      <dgm:spPr/>
    </dgm:pt>
    <dgm:pt modelId="{F5B4B219-1A62-48B6-97D3-E65A0B15D57E}" type="pres">
      <dgm:prSet presAssocID="{EFDBF80F-B8B5-4A1A-87A4-EC04D4EE4FEB}" presName="wedge1" presStyleLbl="node1" presStyleIdx="0" presStyleCnt="5"/>
      <dgm:spPr/>
    </dgm:pt>
    <dgm:pt modelId="{374E22D1-8D9E-46C3-BA71-9D770DB12781}" type="pres">
      <dgm:prSet presAssocID="{EFDBF80F-B8B5-4A1A-87A4-EC04D4EE4FEB}" presName="dummy1a" presStyleCnt="0"/>
      <dgm:spPr/>
    </dgm:pt>
    <dgm:pt modelId="{09ED2DAF-AAAF-47D8-B513-B72D16BFF973}" type="pres">
      <dgm:prSet presAssocID="{EFDBF80F-B8B5-4A1A-87A4-EC04D4EE4FEB}" presName="dummy1b" presStyleCnt="0"/>
      <dgm:spPr/>
    </dgm:pt>
    <dgm:pt modelId="{68D2CBA2-369E-44AD-BB9E-D77A1EC71CFB}" type="pres">
      <dgm:prSet presAssocID="{EFDBF80F-B8B5-4A1A-87A4-EC04D4EE4FEB}" presName="wedge1Tx" presStyleLbl="node1" presStyleIdx="0" presStyleCnt="5">
        <dgm:presLayoutVars>
          <dgm:chMax val="0"/>
          <dgm:chPref val="0"/>
          <dgm:bulletEnabled val="1"/>
        </dgm:presLayoutVars>
      </dgm:prSet>
      <dgm:spPr/>
    </dgm:pt>
    <dgm:pt modelId="{7AFAA9AF-70C2-4335-B8DA-976B12D3D8BA}" type="pres">
      <dgm:prSet presAssocID="{EFDBF80F-B8B5-4A1A-87A4-EC04D4EE4FEB}" presName="wedge2" presStyleLbl="node1" presStyleIdx="1" presStyleCnt="5"/>
      <dgm:spPr/>
    </dgm:pt>
    <dgm:pt modelId="{946760ED-298F-4CCB-A07F-46799EF1A2FD}" type="pres">
      <dgm:prSet presAssocID="{EFDBF80F-B8B5-4A1A-87A4-EC04D4EE4FEB}" presName="dummy2a" presStyleCnt="0"/>
      <dgm:spPr/>
    </dgm:pt>
    <dgm:pt modelId="{CCE986D8-27BE-4393-818E-250B7A08B7CA}" type="pres">
      <dgm:prSet presAssocID="{EFDBF80F-B8B5-4A1A-87A4-EC04D4EE4FEB}" presName="dummy2b" presStyleCnt="0"/>
      <dgm:spPr/>
    </dgm:pt>
    <dgm:pt modelId="{79D33864-C72C-4F50-939B-E13CD6DCC6EB}" type="pres">
      <dgm:prSet presAssocID="{EFDBF80F-B8B5-4A1A-87A4-EC04D4EE4FEB}" presName="wedge2Tx" presStyleLbl="node1" presStyleIdx="1" presStyleCnt="5">
        <dgm:presLayoutVars>
          <dgm:chMax val="0"/>
          <dgm:chPref val="0"/>
          <dgm:bulletEnabled val="1"/>
        </dgm:presLayoutVars>
      </dgm:prSet>
      <dgm:spPr/>
    </dgm:pt>
    <dgm:pt modelId="{C6205AF0-8693-40AC-B5FE-5A7C4BD09E70}" type="pres">
      <dgm:prSet presAssocID="{EFDBF80F-B8B5-4A1A-87A4-EC04D4EE4FEB}" presName="wedge3" presStyleLbl="node1" presStyleIdx="2" presStyleCnt="5"/>
      <dgm:spPr/>
    </dgm:pt>
    <dgm:pt modelId="{32224DC3-E801-41EA-A67E-B344E65EB54B}" type="pres">
      <dgm:prSet presAssocID="{EFDBF80F-B8B5-4A1A-87A4-EC04D4EE4FEB}" presName="dummy3a" presStyleCnt="0"/>
      <dgm:spPr/>
    </dgm:pt>
    <dgm:pt modelId="{F512873E-35C8-4982-8063-1EDC28D6D85D}" type="pres">
      <dgm:prSet presAssocID="{EFDBF80F-B8B5-4A1A-87A4-EC04D4EE4FEB}" presName="dummy3b" presStyleCnt="0"/>
      <dgm:spPr/>
    </dgm:pt>
    <dgm:pt modelId="{CACA0BB0-A507-42FC-8A41-70D59E48B32F}" type="pres">
      <dgm:prSet presAssocID="{EFDBF80F-B8B5-4A1A-87A4-EC04D4EE4FEB}" presName="wedge3Tx" presStyleLbl="node1" presStyleIdx="2" presStyleCnt="5">
        <dgm:presLayoutVars>
          <dgm:chMax val="0"/>
          <dgm:chPref val="0"/>
          <dgm:bulletEnabled val="1"/>
        </dgm:presLayoutVars>
      </dgm:prSet>
      <dgm:spPr/>
    </dgm:pt>
    <dgm:pt modelId="{3817D98E-C313-4EC9-A251-E674513DE416}" type="pres">
      <dgm:prSet presAssocID="{EFDBF80F-B8B5-4A1A-87A4-EC04D4EE4FEB}" presName="wedge4" presStyleLbl="node1" presStyleIdx="3" presStyleCnt="5" custLinFactNeighborX="-12111" custLinFactNeighborY="3768"/>
      <dgm:spPr/>
    </dgm:pt>
    <dgm:pt modelId="{DA08FD58-43BF-436C-A4CA-F9EF3C180017}" type="pres">
      <dgm:prSet presAssocID="{EFDBF80F-B8B5-4A1A-87A4-EC04D4EE4FEB}" presName="dummy4a" presStyleCnt="0"/>
      <dgm:spPr/>
    </dgm:pt>
    <dgm:pt modelId="{1A21BCA4-B91C-41B3-8FBF-912B85E19809}" type="pres">
      <dgm:prSet presAssocID="{EFDBF80F-B8B5-4A1A-87A4-EC04D4EE4FEB}" presName="dummy4b" presStyleCnt="0"/>
      <dgm:spPr/>
    </dgm:pt>
    <dgm:pt modelId="{40FCC415-A377-4004-BE40-3E240BD4009F}" type="pres">
      <dgm:prSet presAssocID="{EFDBF80F-B8B5-4A1A-87A4-EC04D4EE4FEB}" presName="wedge4Tx" presStyleLbl="node1" presStyleIdx="3" presStyleCnt="5">
        <dgm:presLayoutVars>
          <dgm:chMax val="0"/>
          <dgm:chPref val="0"/>
          <dgm:bulletEnabled val="1"/>
        </dgm:presLayoutVars>
      </dgm:prSet>
      <dgm:spPr/>
    </dgm:pt>
    <dgm:pt modelId="{FF11D68A-6EDF-4D41-A621-651A053F9033}" type="pres">
      <dgm:prSet presAssocID="{EFDBF80F-B8B5-4A1A-87A4-EC04D4EE4FEB}" presName="wedge5" presStyleLbl="node1" presStyleIdx="4" presStyleCnt="5"/>
      <dgm:spPr/>
    </dgm:pt>
    <dgm:pt modelId="{BDF38438-9C9C-4780-9761-DC606A45F6AC}" type="pres">
      <dgm:prSet presAssocID="{EFDBF80F-B8B5-4A1A-87A4-EC04D4EE4FEB}" presName="dummy5a" presStyleCnt="0"/>
      <dgm:spPr/>
    </dgm:pt>
    <dgm:pt modelId="{1F92B0BB-CADB-4E3C-BBB0-32C1891341C8}" type="pres">
      <dgm:prSet presAssocID="{EFDBF80F-B8B5-4A1A-87A4-EC04D4EE4FEB}" presName="dummy5b" presStyleCnt="0"/>
      <dgm:spPr/>
    </dgm:pt>
    <dgm:pt modelId="{1309E44E-B0BC-41A5-B8B0-7F2087180666}" type="pres">
      <dgm:prSet presAssocID="{EFDBF80F-B8B5-4A1A-87A4-EC04D4EE4FEB}" presName="wedge5Tx" presStyleLbl="node1" presStyleIdx="4" presStyleCnt="5">
        <dgm:presLayoutVars>
          <dgm:chMax val="0"/>
          <dgm:chPref val="0"/>
          <dgm:bulletEnabled val="1"/>
        </dgm:presLayoutVars>
      </dgm:prSet>
      <dgm:spPr/>
    </dgm:pt>
    <dgm:pt modelId="{34B0C2EA-603C-4433-877C-974BD1685017}" type="pres">
      <dgm:prSet presAssocID="{8BD670D8-41EA-4685-83DF-222F35FCBADE}" presName="arrowWedge1" presStyleLbl="fgSibTrans2D1" presStyleIdx="0" presStyleCnt="5"/>
      <dgm:spPr>
        <a:ln w="34925">
          <a:solidFill>
            <a:srgbClr val="FFFFFF"/>
          </a:solidFill>
        </a:ln>
        <a:effectLst>
          <a:outerShdw blurRad="317500" dir="2700000" algn="ctr">
            <a:srgbClr val="000000">
              <a:alpha val="43000"/>
            </a:srgbClr>
          </a:outerShdw>
        </a:effectLst>
        <a:scene3d>
          <a:camera prst="perspectiveFront"/>
          <a:lightRig rig="threePt" dir="t">
            <a:rot lat="0" lon="0" rev="0"/>
          </a:lightRig>
        </a:scene3d>
        <a:sp3d extrusionH="38100" prstMaterial="clear">
          <a:bevelT w="260350" h="50800" prst="softRound"/>
          <a:bevelB prst="softRound"/>
        </a:sp3d>
      </dgm:spPr>
    </dgm:pt>
    <dgm:pt modelId="{635762FC-D13A-4D16-947E-C307F87937B1}" type="pres">
      <dgm:prSet presAssocID="{DE7E5074-7B63-4644-BEB6-39D74DB7F44B}" presName="arrowWedge2" presStyleLbl="fgSibTrans2D1" presStyleIdx="1" presStyleCnt="5"/>
      <dgm:spPr>
        <a:ln w="34925">
          <a:solidFill>
            <a:srgbClr val="FFFFFF"/>
          </a:solidFill>
        </a:ln>
        <a:effectLst>
          <a:outerShdw blurRad="317500" dir="2700000" algn="ctr">
            <a:srgbClr val="000000">
              <a:alpha val="43000"/>
            </a:srgbClr>
          </a:outerShdw>
        </a:effectLst>
        <a:scene3d>
          <a:camera prst="perspectiveFront"/>
          <a:lightRig rig="threePt" dir="t">
            <a:rot lat="0" lon="0" rev="0"/>
          </a:lightRig>
        </a:scene3d>
        <a:sp3d extrusionH="38100" prstMaterial="clear">
          <a:bevelT w="260350" h="50800" prst="softRound"/>
          <a:bevelB prst="softRound"/>
        </a:sp3d>
      </dgm:spPr>
    </dgm:pt>
    <dgm:pt modelId="{866F2C5E-CD17-4AD8-92CD-1125EF757250}" type="pres">
      <dgm:prSet presAssocID="{9F3D151E-FCC1-4EF1-BA1F-BCF3EA023830}" presName="arrowWedge3" presStyleLbl="fgSibTrans2D1" presStyleIdx="2" presStyleCnt="5"/>
      <dgm:spPr>
        <a:ln w="34925">
          <a:solidFill>
            <a:srgbClr val="FFFFFF"/>
          </a:solidFill>
        </a:ln>
        <a:effectLst>
          <a:outerShdw blurRad="317500" dir="2700000" algn="ctr">
            <a:srgbClr val="000000">
              <a:alpha val="43000"/>
            </a:srgbClr>
          </a:outerShdw>
        </a:effectLst>
        <a:scene3d>
          <a:camera prst="perspectiveFront"/>
          <a:lightRig rig="threePt" dir="t">
            <a:rot lat="0" lon="0" rev="0"/>
          </a:lightRig>
        </a:scene3d>
        <a:sp3d extrusionH="38100" prstMaterial="clear">
          <a:bevelT w="260350" h="50800" prst="softRound"/>
          <a:bevelB prst="softRound"/>
        </a:sp3d>
      </dgm:spPr>
    </dgm:pt>
    <dgm:pt modelId="{A87B8308-B73C-4108-A820-B735167EBB88}" type="pres">
      <dgm:prSet presAssocID="{3A45929D-F9E6-40ED-8D44-BFC9D0814900}" presName="arrowWedge4" presStyleLbl="fgSibTrans2D1" presStyleIdx="3" presStyleCnt="5"/>
      <dgm:spPr>
        <a:ln w="34925">
          <a:solidFill>
            <a:srgbClr val="FFFFFF"/>
          </a:solidFill>
        </a:ln>
        <a:effectLst>
          <a:outerShdw blurRad="317500" dir="2700000" algn="ctr">
            <a:srgbClr val="000000">
              <a:alpha val="43000"/>
            </a:srgbClr>
          </a:outerShdw>
        </a:effectLst>
        <a:scene3d>
          <a:camera prst="perspectiveFront"/>
          <a:lightRig rig="threePt" dir="t">
            <a:rot lat="0" lon="0" rev="0"/>
          </a:lightRig>
        </a:scene3d>
        <a:sp3d extrusionH="38100" prstMaterial="clear">
          <a:bevelT w="260350" h="50800" prst="softRound"/>
          <a:bevelB prst="softRound"/>
        </a:sp3d>
      </dgm:spPr>
    </dgm:pt>
    <dgm:pt modelId="{A7BAB3AB-E22D-43BD-A8AE-375A3F708940}" type="pres">
      <dgm:prSet presAssocID="{3E030652-5BCF-4D26-9A3C-18491BF1F60A}" presName="arrowWedge5" presStyleLbl="fgSibTrans2D1" presStyleIdx="4" presStyleCnt="5"/>
      <dgm:spPr>
        <a:ln w="34925">
          <a:solidFill>
            <a:srgbClr val="FFFFFF"/>
          </a:solidFill>
        </a:ln>
        <a:effectLst>
          <a:outerShdw blurRad="317500" dir="2700000" algn="ctr">
            <a:srgbClr val="000000">
              <a:alpha val="43000"/>
            </a:srgbClr>
          </a:outerShdw>
        </a:effectLst>
        <a:scene3d>
          <a:camera prst="perspectiveFront"/>
          <a:lightRig rig="threePt" dir="t">
            <a:rot lat="0" lon="0" rev="0"/>
          </a:lightRig>
        </a:scene3d>
        <a:sp3d extrusionH="38100" prstMaterial="clear">
          <a:bevelT w="260350" h="50800" prst="softRound"/>
          <a:bevelB prst="softRound"/>
        </a:sp3d>
      </dgm:spPr>
    </dgm:pt>
  </dgm:ptLst>
  <dgm:cxnLst>
    <dgm:cxn modelId="{A7E03104-0FF6-46CA-AEE4-991A8E09A657}" srcId="{EFDBF80F-B8B5-4A1A-87A4-EC04D4EE4FEB}" destId="{CB5D9E6B-CA36-4E4D-8136-5331B4CD75AF}" srcOrd="1" destOrd="0" parTransId="{606AAF9A-D92E-4B08-A697-7A6B0CCB8CDE}" sibTransId="{DE7E5074-7B63-4644-BEB6-39D74DB7F44B}"/>
    <dgm:cxn modelId="{B6F1E50A-05D6-4F5E-82B7-47097758A783}" type="presOf" srcId="{13CD9768-66F6-4CAD-B04B-55C1DCAF4759}" destId="{1309E44E-B0BC-41A5-B8B0-7F2087180666}" srcOrd="1" destOrd="0" presId="urn:microsoft.com/office/officeart/2005/8/layout/cycle8"/>
    <dgm:cxn modelId="{0E04651B-635D-44CB-AB16-849FF11951F0}" type="presOf" srcId="{6F7C0A93-46F1-44FE-AC20-724BEEFB10EA}" destId="{C6205AF0-8693-40AC-B5FE-5A7C4BD09E70}" srcOrd="0" destOrd="0" presId="urn:microsoft.com/office/officeart/2005/8/layout/cycle8"/>
    <dgm:cxn modelId="{712CDF2C-CBFD-412C-90BD-16D5C88ABCD1}" type="presOf" srcId="{6F7C0A93-46F1-44FE-AC20-724BEEFB10EA}" destId="{CACA0BB0-A507-42FC-8A41-70D59E48B32F}" srcOrd="1" destOrd="0" presId="urn:microsoft.com/office/officeart/2005/8/layout/cycle8"/>
    <dgm:cxn modelId="{BE63B62F-DE0A-4847-8F8A-BB34FE5BD8BE}" type="presOf" srcId="{CB5D9E6B-CA36-4E4D-8136-5331B4CD75AF}" destId="{7AFAA9AF-70C2-4335-B8DA-976B12D3D8BA}" srcOrd="0" destOrd="0" presId="urn:microsoft.com/office/officeart/2005/8/layout/cycle8"/>
    <dgm:cxn modelId="{06B16041-281D-468B-BDD5-1BBB48C84554}" type="presOf" srcId="{ADC705A9-8A9B-41E5-B3B9-B0DB966B3077}" destId="{F5B4B219-1A62-48B6-97D3-E65A0B15D57E}" srcOrd="0" destOrd="0" presId="urn:microsoft.com/office/officeart/2005/8/layout/cycle8"/>
    <dgm:cxn modelId="{28D28662-1143-4CFF-84AE-3BBC9A1AD639}" srcId="{EFDBF80F-B8B5-4A1A-87A4-EC04D4EE4FEB}" destId="{ADC705A9-8A9B-41E5-B3B9-B0DB966B3077}" srcOrd="0" destOrd="0" parTransId="{08189FA6-ED87-46D1-9907-FD43771B746C}" sibTransId="{8BD670D8-41EA-4685-83DF-222F35FCBADE}"/>
    <dgm:cxn modelId="{B08F6F74-9142-4C91-B635-9AD9CDB02E7D}" type="presOf" srcId="{CB5D9E6B-CA36-4E4D-8136-5331B4CD75AF}" destId="{79D33864-C72C-4F50-939B-E13CD6DCC6EB}" srcOrd="1" destOrd="0" presId="urn:microsoft.com/office/officeart/2005/8/layout/cycle8"/>
    <dgm:cxn modelId="{F08AF474-510E-422C-92A0-6B859BD421BA}" srcId="{EFDBF80F-B8B5-4A1A-87A4-EC04D4EE4FEB}" destId="{25B38C50-4D87-4DA3-8211-8EDDA62FBC3D}" srcOrd="3" destOrd="0" parTransId="{542C9764-A658-4E89-AF13-C5210B528DD3}" sibTransId="{3A45929D-F9E6-40ED-8D44-BFC9D0814900}"/>
    <dgm:cxn modelId="{7551ED81-9301-4FED-9ADC-47AB53CAA950}" type="presOf" srcId="{13CD9768-66F6-4CAD-B04B-55C1DCAF4759}" destId="{FF11D68A-6EDF-4D41-A621-651A053F9033}" srcOrd="0" destOrd="0" presId="urn:microsoft.com/office/officeart/2005/8/layout/cycle8"/>
    <dgm:cxn modelId="{22A26094-160A-4792-80EA-8581608D6D19}" type="presOf" srcId="{25B38C50-4D87-4DA3-8211-8EDDA62FBC3D}" destId="{3817D98E-C313-4EC9-A251-E674513DE416}" srcOrd="0" destOrd="0" presId="urn:microsoft.com/office/officeart/2005/8/layout/cycle8"/>
    <dgm:cxn modelId="{3D70F6A8-8508-40D0-93B7-0FC594850C78}" srcId="{EFDBF80F-B8B5-4A1A-87A4-EC04D4EE4FEB}" destId="{13CD9768-66F6-4CAD-B04B-55C1DCAF4759}" srcOrd="4" destOrd="0" parTransId="{3CE91B04-A52F-4952-9948-5B8EBC57658A}" sibTransId="{3E030652-5BCF-4D26-9A3C-18491BF1F60A}"/>
    <dgm:cxn modelId="{696031A9-C5A5-4DBF-81AD-56C424BFD2CE}" type="presOf" srcId="{25B38C50-4D87-4DA3-8211-8EDDA62FBC3D}" destId="{40FCC415-A377-4004-BE40-3E240BD4009F}" srcOrd="1" destOrd="0" presId="urn:microsoft.com/office/officeart/2005/8/layout/cycle8"/>
    <dgm:cxn modelId="{A9EFC2C6-F96A-4801-B0B2-3F8D80CB9DFC}" type="presOf" srcId="{EFDBF80F-B8B5-4A1A-87A4-EC04D4EE4FEB}" destId="{00C463BF-6432-45C7-ADCF-E219D93F3A29}" srcOrd="0" destOrd="0" presId="urn:microsoft.com/office/officeart/2005/8/layout/cycle8"/>
    <dgm:cxn modelId="{87CDDBD5-B9E4-433C-8570-61A46530D192}" type="presOf" srcId="{ADC705A9-8A9B-41E5-B3B9-B0DB966B3077}" destId="{68D2CBA2-369E-44AD-BB9E-D77A1EC71CFB}" srcOrd="1" destOrd="0" presId="urn:microsoft.com/office/officeart/2005/8/layout/cycle8"/>
    <dgm:cxn modelId="{E68545E6-0D4D-4284-BFB4-FFF18364A553}" srcId="{EFDBF80F-B8B5-4A1A-87A4-EC04D4EE4FEB}" destId="{6F7C0A93-46F1-44FE-AC20-724BEEFB10EA}" srcOrd="2" destOrd="0" parTransId="{D3B021B8-2800-43D6-A9F5-9018147C4395}" sibTransId="{9F3D151E-FCC1-4EF1-BA1F-BCF3EA023830}"/>
    <dgm:cxn modelId="{5DB7C85D-343B-4E68-BCC6-0EE3472E792B}" type="presParOf" srcId="{00C463BF-6432-45C7-ADCF-E219D93F3A29}" destId="{F5B4B219-1A62-48B6-97D3-E65A0B15D57E}" srcOrd="0" destOrd="0" presId="urn:microsoft.com/office/officeart/2005/8/layout/cycle8"/>
    <dgm:cxn modelId="{CB1A5D9B-EE60-4838-96B8-1ECED1A73A3B}" type="presParOf" srcId="{00C463BF-6432-45C7-ADCF-E219D93F3A29}" destId="{374E22D1-8D9E-46C3-BA71-9D770DB12781}" srcOrd="1" destOrd="0" presId="urn:microsoft.com/office/officeart/2005/8/layout/cycle8"/>
    <dgm:cxn modelId="{53F009AB-E42C-40A8-868E-EA3BB12F934C}" type="presParOf" srcId="{00C463BF-6432-45C7-ADCF-E219D93F3A29}" destId="{09ED2DAF-AAAF-47D8-B513-B72D16BFF973}" srcOrd="2" destOrd="0" presId="urn:microsoft.com/office/officeart/2005/8/layout/cycle8"/>
    <dgm:cxn modelId="{F721EA65-70B6-4532-BDB3-7FD0E16E0EE6}" type="presParOf" srcId="{00C463BF-6432-45C7-ADCF-E219D93F3A29}" destId="{68D2CBA2-369E-44AD-BB9E-D77A1EC71CFB}" srcOrd="3" destOrd="0" presId="urn:microsoft.com/office/officeart/2005/8/layout/cycle8"/>
    <dgm:cxn modelId="{777F4C70-55FA-4DBD-8AAD-8C0E87103A4B}" type="presParOf" srcId="{00C463BF-6432-45C7-ADCF-E219D93F3A29}" destId="{7AFAA9AF-70C2-4335-B8DA-976B12D3D8BA}" srcOrd="4" destOrd="0" presId="urn:microsoft.com/office/officeart/2005/8/layout/cycle8"/>
    <dgm:cxn modelId="{5B5B51F8-BDE2-4887-B6D3-7396FE8B871C}" type="presParOf" srcId="{00C463BF-6432-45C7-ADCF-E219D93F3A29}" destId="{946760ED-298F-4CCB-A07F-46799EF1A2FD}" srcOrd="5" destOrd="0" presId="urn:microsoft.com/office/officeart/2005/8/layout/cycle8"/>
    <dgm:cxn modelId="{DBED5902-3ACA-49AC-BBE0-27D2776C2583}" type="presParOf" srcId="{00C463BF-6432-45C7-ADCF-E219D93F3A29}" destId="{CCE986D8-27BE-4393-818E-250B7A08B7CA}" srcOrd="6" destOrd="0" presId="urn:microsoft.com/office/officeart/2005/8/layout/cycle8"/>
    <dgm:cxn modelId="{A758993C-D7DB-46D8-8C63-099C192F80B9}" type="presParOf" srcId="{00C463BF-6432-45C7-ADCF-E219D93F3A29}" destId="{79D33864-C72C-4F50-939B-E13CD6DCC6EB}" srcOrd="7" destOrd="0" presId="urn:microsoft.com/office/officeart/2005/8/layout/cycle8"/>
    <dgm:cxn modelId="{4B2223FB-03EA-4FD6-96A9-2DFA4D2633C3}" type="presParOf" srcId="{00C463BF-6432-45C7-ADCF-E219D93F3A29}" destId="{C6205AF0-8693-40AC-B5FE-5A7C4BD09E70}" srcOrd="8" destOrd="0" presId="urn:microsoft.com/office/officeart/2005/8/layout/cycle8"/>
    <dgm:cxn modelId="{47A90753-B5C8-403A-906E-8F953C0F310F}" type="presParOf" srcId="{00C463BF-6432-45C7-ADCF-E219D93F3A29}" destId="{32224DC3-E801-41EA-A67E-B344E65EB54B}" srcOrd="9" destOrd="0" presId="urn:microsoft.com/office/officeart/2005/8/layout/cycle8"/>
    <dgm:cxn modelId="{CA8C63EB-386F-45B4-99A3-4BA69F43BB7A}" type="presParOf" srcId="{00C463BF-6432-45C7-ADCF-E219D93F3A29}" destId="{F512873E-35C8-4982-8063-1EDC28D6D85D}" srcOrd="10" destOrd="0" presId="urn:microsoft.com/office/officeart/2005/8/layout/cycle8"/>
    <dgm:cxn modelId="{8864B01B-A78A-469B-A238-7169F9629C78}" type="presParOf" srcId="{00C463BF-6432-45C7-ADCF-E219D93F3A29}" destId="{CACA0BB0-A507-42FC-8A41-70D59E48B32F}" srcOrd="11" destOrd="0" presId="urn:microsoft.com/office/officeart/2005/8/layout/cycle8"/>
    <dgm:cxn modelId="{EDF5DDC4-ECE2-41D6-BD06-187BB733DC75}" type="presParOf" srcId="{00C463BF-6432-45C7-ADCF-E219D93F3A29}" destId="{3817D98E-C313-4EC9-A251-E674513DE416}" srcOrd="12" destOrd="0" presId="urn:microsoft.com/office/officeart/2005/8/layout/cycle8"/>
    <dgm:cxn modelId="{21B05186-83C4-4070-814C-52A45BA42448}" type="presParOf" srcId="{00C463BF-6432-45C7-ADCF-E219D93F3A29}" destId="{DA08FD58-43BF-436C-A4CA-F9EF3C180017}" srcOrd="13" destOrd="0" presId="urn:microsoft.com/office/officeart/2005/8/layout/cycle8"/>
    <dgm:cxn modelId="{6FBC54CE-4CD5-47F0-844B-4AACB0F90DEA}" type="presParOf" srcId="{00C463BF-6432-45C7-ADCF-E219D93F3A29}" destId="{1A21BCA4-B91C-41B3-8FBF-912B85E19809}" srcOrd="14" destOrd="0" presId="urn:microsoft.com/office/officeart/2005/8/layout/cycle8"/>
    <dgm:cxn modelId="{7DC35291-2D25-4CA8-B2E3-3A4CDDF56585}" type="presParOf" srcId="{00C463BF-6432-45C7-ADCF-E219D93F3A29}" destId="{40FCC415-A377-4004-BE40-3E240BD4009F}" srcOrd="15" destOrd="0" presId="urn:microsoft.com/office/officeart/2005/8/layout/cycle8"/>
    <dgm:cxn modelId="{C8BC41FF-693E-4FEE-A372-C197DDDD9579}" type="presParOf" srcId="{00C463BF-6432-45C7-ADCF-E219D93F3A29}" destId="{FF11D68A-6EDF-4D41-A621-651A053F9033}" srcOrd="16" destOrd="0" presId="urn:microsoft.com/office/officeart/2005/8/layout/cycle8"/>
    <dgm:cxn modelId="{13A68803-0FB6-4BF2-9795-54308AE10917}" type="presParOf" srcId="{00C463BF-6432-45C7-ADCF-E219D93F3A29}" destId="{BDF38438-9C9C-4780-9761-DC606A45F6AC}" srcOrd="17" destOrd="0" presId="urn:microsoft.com/office/officeart/2005/8/layout/cycle8"/>
    <dgm:cxn modelId="{E08392DE-1DAB-42E1-9E11-FD4EEA4F4181}" type="presParOf" srcId="{00C463BF-6432-45C7-ADCF-E219D93F3A29}" destId="{1F92B0BB-CADB-4E3C-BBB0-32C1891341C8}" srcOrd="18" destOrd="0" presId="urn:microsoft.com/office/officeart/2005/8/layout/cycle8"/>
    <dgm:cxn modelId="{3BC07A28-C210-4488-8FE1-452CEEBBBD57}" type="presParOf" srcId="{00C463BF-6432-45C7-ADCF-E219D93F3A29}" destId="{1309E44E-B0BC-41A5-B8B0-7F2087180666}" srcOrd="19" destOrd="0" presId="urn:microsoft.com/office/officeart/2005/8/layout/cycle8"/>
    <dgm:cxn modelId="{48AFD60F-D56A-4CB5-A535-269A0F9A9254}" type="presParOf" srcId="{00C463BF-6432-45C7-ADCF-E219D93F3A29}" destId="{34B0C2EA-603C-4433-877C-974BD1685017}" srcOrd="20" destOrd="0" presId="urn:microsoft.com/office/officeart/2005/8/layout/cycle8"/>
    <dgm:cxn modelId="{4C0DB9A6-9398-42EC-AC9D-B12D3268F21D}" type="presParOf" srcId="{00C463BF-6432-45C7-ADCF-E219D93F3A29}" destId="{635762FC-D13A-4D16-947E-C307F87937B1}" srcOrd="21" destOrd="0" presId="urn:microsoft.com/office/officeart/2005/8/layout/cycle8"/>
    <dgm:cxn modelId="{9C2E9626-F24F-4EB7-9EA7-995B5EA4060C}" type="presParOf" srcId="{00C463BF-6432-45C7-ADCF-E219D93F3A29}" destId="{866F2C5E-CD17-4AD8-92CD-1125EF757250}" srcOrd="22" destOrd="0" presId="urn:microsoft.com/office/officeart/2005/8/layout/cycle8"/>
    <dgm:cxn modelId="{68807A87-808A-41FF-B252-CC7208AA4314}" type="presParOf" srcId="{00C463BF-6432-45C7-ADCF-E219D93F3A29}" destId="{A87B8308-B73C-4108-A820-B735167EBB88}" srcOrd="23" destOrd="0" presId="urn:microsoft.com/office/officeart/2005/8/layout/cycle8"/>
    <dgm:cxn modelId="{408A91B7-EA95-40EE-B07D-57B5109E1001}" type="presParOf" srcId="{00C463BF-6432-45C7-ADCF-E219D93F3A29}" destId="{A7BAB3AB-E22D-43BD-A8AE-375A3F708940}"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4B219-1A62-48B6-97D3-E65A0B15D57E}">
      <dsp:nvSpPr>
        <dsp:cNvPr id="0" name=""/>
        <dsp:cNvSpPr/>
      </dsp:nvSpPr>
      <dsp:spPr>
        <a:xfrm>
          <a:off x="1372762" y="253442"/>
          <a:ext cx="3439286" cy="3439286"/>
        </a:xfrm>
        <a:prstGeom prst="pie">
          <a:avLst>
            <a:gd name="adj1" fmla="val 16200000"/>
            <a:gd name="adj2" fmla="val 20520000"/>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Naam</a:t>
          </a:r>
          <a:endParaRPr lang="nl-NL" sz="1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3166924" y="831570"/>
        <a:ext cx="1105485" cy="736990"/>
      </dsp:txXfrm>
    </dsp:sp>
    <dsp:sp modelId="{7AFAA9AF-70C2-4335-B8DA-976B12D3D8BA}">
      <dsp:nvSpPr>
        <dsp:cNvPr id="0" name=""/>
        <dsp:cNvSpPr/>
      </dsp:nvSpPr>
      <dsp:spPr>
        <a:xfrm>
          <a:off x="1402242" y="345156"/>
          <a:ext cx="3439286" cy="3439286"/>
        </a:xfrm>
        <a:prstGeom prst="pie">
          <a:avLst>
            <a:gd name="adj1" fmla="val 20520000"/>
            <a:gd name="adj2" fmla="val 324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Organisatie</a:t>
          </a:r>
          <a:endParaRPr lang="nl-NL" sz="1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3617306" y="1916583"/>
        <a:ext cx="1023597" cy="818877"/>
      </dsp:txXfrm>
    </dsp:sp>
    <dsp:sp modelId="{C6205AF0-8693-40AC-B5FE-5A7C4BD09E70}">
      <dsp:nvSpPr>
        <dsp:cNvPr id="0" name=""/>
        <dsp:cNvSpPr/>
      </dsp:nvSpPr>
      <dsp:spPr>
        <a:xfrm>
          <a:off x="1324449" y="401659"/>
          <a:ext cx="3439286" cy="3439286"/>
        </a:xfrm>
        <a:prstGeom prst="pie">
          <a:avLst>
            <a:gd name="adj1" fmla="val 3240000"/>
            <a:gd name="adj2" fmla="val 756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Functie</a:t>
          </a:r>
          <a:endParaRPr lang="nl-NL" sz="1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552765" y="2817349"/>
        <a:ext cx="982653" cy="900765"/>
      </dsp:txXfrm>
    </dsp:sp>
    <dsp:sp modelId="{3817D98E-C313-4EC9-A251-E674513DE416}">
      <dsp:nvSpPr>
        <dsp:cNvPr id="0" name=""/>
        <dsp:cNvSpPr/>
      </dsp:nvSpPr>
      <dsp:spPr>
        <a:xfrm>
          <a:off x="830123" y="474749"/>
          <a:ext cx="3439286" cy="3439286"/>
        </a:xfrm>
        <a:prstGeom prst="pie">
          <a:avLst>
            <a:gd name="adj1" fmla="val 7560000"/>
            <a:gd name="adj2" fmla="val 1188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Onderwerp</a:t>
          </a:r>
          <a:endParaRPr lang="en-US" sz="1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en-US" sz="1400" i="1"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businesscase</a:t>
          </a:r>
          <a:endParaRPr lang="nl-NL" sz="14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1030748" y="2046175"/>
        <a:ext cx="1023597" cy="818877"/>
      </dsp:txXfrm>
    </dsp:sp>
    <dsp:sp modelId="{FF11D68A-6EDF-4D41-A621-651A053F9033}">
      <dsp:nvSpPr>
        <dsp:cNvPr id="0" name=""/>
        <dsp:cNvSpPr/>
      </dsp:nvSpPr>
      <dsp:spPr>
        <a:xfrm>
          <a:off x="1276135" y="253442"/>
          <a:ext cx="3439286" cy="3439286"/>
        </a:xfrm>
        <a:prstGeom prst="pie">
          <a:avLst>
            <a:gd name="adj1" fmla="val 11880000"/>
            <a:gd name="adj2" fmla="val 162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Persoon</a:t>
          </a:r>
          <a:endParaRPr lang="nl-NL" sz="1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1815775" y="831570"/>
        <a:ext cx="1105485" cy="736990"/>
      </dsp:txXfrm>
    </dsp:sp>
    <dsp:sp modelId="{34B0C2EA-603C-4433-877C-974BD1685017}">
      <dsp:nvSpPr>
        <dsp:cNvPr id="0" name=""/>
        <dsp:cNvSpPr/>
      </dsp:nvSpPr>
      <dsp:spPr>
        <a:xfrm>
          <a:off x="1159692" y="40534"/>
          <a:ext cx="3865103" cy="3865103"/>
        </a:xfrm>
        <a:prstGeom prst="circularArrow">
          <a:avLst>
            <a:gd name="adj1" fmla="val 5085"/>
            <a:gd name="adj2" fmla="val 327528"/>
            <a:gd name="adj3" fmla="val 20192361"/>
            <a:gd name="adj4" fmla="val 16200324"/>
            <a:gd name="adj5" fmla="val 5932"/>
          </a:avLst>
        </a:prstGeom>
        <a:solidFill>
          <a:schemeClr val="accent6">
            <a:shade val="90000"/>
            <a:hueOff val="0"/>
            <a:satOff val="0"/>
            <a:lumOff val="0"/>
            <a:alphaOff val="0"/>
          </a:schemeClr>
        </a:solidFill>
        <a:ln w="34925">
          <a:solidFill>
            <a:srgbClr val="FFFFFF"/>
          </a:solidFill>
        </a:ln>
        <a:effectLst>
          <a:outerShdw blurRad="317500" dir="2700000" algn="ctr" rotWithShape="0">
            <a:srgbClr val="000000">
              <a:alpha val="43000"/>
            </a:srgbClr>
          </a:outerShdw>
        </a:effectLst>
        <a:scene3d>
          <a:camera prst="perspectiveFront"/>
          <a:lightRig rig="threePt" dir="t">
            <a:rot lat="0" lon="0" rev="0"/>
          </a:lightRig>
        </a:scene3d>
        <a:sp3d extrusionH="38100" prstMaterial="clear">
          <a:bevelT w="260350" h="50800" prst="softRound"/>
          <a:bevelB prst="softRound"/>
        </a:sp3d>
      </dsp:spPr>
      <dsp:style>
        <a:lnRef idx="0">
          <a:scrgbClr r="0" g="0" b="0"/>
        </a:lnRef>
        <a:fillRef idx="1">
          <a:scrgbClr r="0" g="0" b="0"/>
        </a:fillRef>
        <a:effectRef idx="0">
          <a:scrgbClr r="0" g="0" b="0"/>
        </a:effectRef>
        <a:fontRef idx="minor">
          <a:schemeClr val="lt1"/>
        </a:fontRef>
      </dsp:style>
    </dsp:sp>
    <dsp:sp modelId="{635762FC-D13A-4D16-947E-C307F87937B1}">
      <dsp:nvSpPr>
        <dsp:cNvPr id="0" name=""/>
        <dsp:cNvSpPr/>
      </dsp:nvSpPr>
      <dsp:spPr>
        <a:xfrm>
          <a:off x="1189571" y="132218"/>
          <a:ext cx="3865103" cy="3865103"/>
        </a:xfrm>
        <a:prstGeom prst="circularArrow">
          <a:avLst>
            <a:gd name="adj1" fmla="val 5085"/>
            <a:gd name="adj2" fmla="val 327528"/>
            <a:gd name="adj3" fmla="val 2912753"/>
            <a:gd name="adj4" fmla="val 20519953"/>
            <a:gd name="adj5" fmla="val 5932"/>
          </a:avLst>
        </a:prstGeom>
        <a:solidFill>
          <a:schemeClr val="accent6">
            <a:shade val="90000"/>
            <a:hueOff val="0"/>
            <a:satOff val="0"/>
            <a:lumOff val="2343"/>
            <a:alphaOff val="0"/>
          </a:schemeClr>
        </a:solidFill>
        <a:ln w="34925">
          <a:solidFill>
            <a:srgbClr val="FFFFFF"/>
          </a:solidFill>
        </a:ln>
        <a:effectLst>
          <a:outerShdw blurRad="317500" dir="2700000" algn="ctr" rotWithShape="0">
            <a:srgbClr val="000000">
              <a:alpha val="43000"/>
            </a:srgbClr>
          </a:outerShdw>
        </a:effectLst>
        <a:scene3d>
          <a:camera prst="perspectiveFront"/>
          <a:lightRig rig="threePt" dir="t">
            <a:rot lat="0" lon="0" rev="0"/>
          </a:lightRig>
        </a:scene3d>
        <a:sp3d extrusionH="38100" prstMaterial="clear">
          <a:bevelT w="260350" h="50800" prst="softRound"/>
          <a:bevelB prst="softRound"/>
        </a:sp3d>
      </dsp:spPr>
      <dsp:style>
        <a:lnRef idx="0">
          <a:scrgbClr r="0" g="0" b="0"/>
        </a:lnRef>
        <a:fillRef idx="1">
          <a:scrgbClr r="0" g="0" b="0"/>
        </a:fillRef>
        <a:effectRef idx="0">
          <a:scrgbClr r="0" g="0" b="0"/>
        </a:effectRef>
        <a:fontRef idx="minor">
          <a:schemeClr val="lt1"/>
        </a:fontRef>
      </dsp:style>
    </dsp:sp>
    <dsp:sp modelId="{866F2C5E-CD17-4AD8-92CD-1125EF757250}">
      <dsp:nvSpPr>
        <dsp:cNvPr id="0" name=""/>
        <dsp:cNvSpPr/>
      </dsp:nvSpPr>
      <dsp:spPr>
        <a:xfrm>
          <a:off x="1111540" y="188893"/>
          <a:ext cx="3865103" cy="3865103"/>
        </a:xfrm>
        <a:prstGeom prst="circularArrow">
          <a:avLst>
            <a:gd name="adj1" fmla="val 5085"/>
            <a:gd name="adj2" fmla="val 327528"/>
            <a:gd name="adj3" fmla="val 7232777"/>
            <a:gd name="adj4" fmla="val 3239695"/>
            <a:gd name="adj5" fmla="val 5932"/>
          </a:avLst>
        </a:prstGeom>
        <a:solidFill>
          <a:schemeClr val="accent6">
            <a:shade val="90000"/>
            <a:hueOff val="0"/>
            <a:satOff val="0"/>
            <a:lumOff val="4686"/>
            <a:alphaOff val="0"/>
          </a:schemeClr>
        </a:solidFill>
        <a:ln w="34925">
          <a:solidFill>
            <a:srgbClr val="FFFFFF"/>
          </a:solidFill>
        </a:ln>
        <a:effectLst>
          <a:outerShdw blurRad="317500" dir="2700000" algn="ctr" rotWithShape="0">
            <a:srgbClr val="000000">
              <a:alpha val="43000"/>
            </a:srgbClr>
          </a:outerShdw>
        </a:effectLst>
        <a:scene3d>
          <a:camera prst="perspectiveFront"/>
          <a:lightRig rig="threePt" dir="t">
            <a:rot lat="0" lon="0" rev="0"/>
          </a:lightRig>
        </a:scene3d>
        <a:sp3d extrusionH="38100" prstMaterial="clear">
          <a:bevelT w="260350" h="50800" prst="softRound"/>
          <a:bevelB prst="softRound"/>
        </a:sp3d>
      </dsp:spPr>
      <dsp:style>
        <a:lnRef idx="0">
          <a:scrgbClr r="0" g="0" b="0"/>
        </a:lnRef>
        <a:fillRef idx="1">
          <a:scrgbClr r="0" g="0" b="0"/>
        </a:fillRef>
        <a:effectRef idx="0">
          <a:scrgbClr r="0" g="0" b="0"/>
        </a:effectRef>
        <a:fontRef idx="minor">
          <a:schemeClr val="lt1"/>
        </a:fontRef>
      </dsp:style>
    </dsp:sp>
    <dsp:sp modelId="{A87B8308-B73C-4108-A820-B735167EBB88}">
      <dsp:nvSpPr>
        <dsp:cNvPr id="0" name=""/>
        <dsp:cNvSpPr/>
      </dsp:nvSpPr>
      <dsp:spPr>
        <a:xfrm>
          <a:off x="616977" y="261810"/>
          <a:ext cx="3865103" cy="3865103"/>
        </a:xfrm>
        <a:prstGeom prst="circularArrow">
          <a:avLst>
            <a:gd name="adj1" fmla="val 5085"/>
            <a:gd name="adj2" fmla="val 327528"/>
            <a:gd name="adj3" fmla="val 11552519"/>
            <a:gd name="adj4" fmla="val 7559718"/>
            <a:gd name="adj5" fmla="val 5932"/>
          </a:avLst>
        </a:prstGeom>
        <a:solidFill>
          <a:schemeClr val="accent6">
            <a:shade val="90000"/>
            <a:hueOff val="0"/>
            <a:satOff val="0"/>
            <a:lumOff val="7029"/>
            <a:alphaOff val="0"/>
          </a:schemeClr>
        </a:solidFill>
        <a:ln w="34925">
          <a:solidFill>
            <a:srgbClr val="FFFFFF"/>
          </a:solidFill>
        </a:ln>
        <a:effectLst>
          <a:outerShdw blurRad="317500" dir="2700000" algn="ctr" rotWithShape="0">
            <a:srgbClr val="000000">
              <a:alpha val="43000"/>
            </a:srgbClr>
          </a:outerShdw>
        </a:effectLst>
        <a:scene3d>
          <a:camera prst="perspectiveFront"/>
          <a:lightRig rig="threePt" dir="t">
            <a:rot lat="0" lon="0" rev="0"/>
          </a:lightRig>
        </a:scene3d>
        <a:sp3d extrusionH="38100" prstMaterial="clear">
          <a:bevelT w="260350" h="50800" prst="softRound"/>
          <a:bevelB prst="softRound"/>
        </a:sp3d>
      </dsp:spPr>
      <dsp:style>
        <a:lnRef idx="0">
          <a:scrgbClr r="0" g="0" b="0"/>
        </a:lnRef>
        <a:fillRef idx="1">
          <a:scrgbClr r="0" g="0" b="0"/>
        </a:fillRef>
        <a:effectRef idx="0">
          <a:scrgbClr r="0" g="0" b="0"/>
        </a:effectRef>
        <a:fontRef idx="minor">
          <a:schemeClr val="lt1"/>
        </a:fontRef>
      </dsp:style>
    </dsp:sp>
    <dsp:sp modelId="{A7BAB3AB-E22D-43BD-A8AE-375A3F708940}">
      <dsp:nvSpPr>
        <dsp:cNvPr id="0" name=""/>
        <dsp:cNvSpPr/>
      </dsp:nvSpPr>
      <dsp:spPr>
        <a:xfrm>
          <a:off x="1063389" y="40534"/>
          <a:ext cx="3865103" cy="3865103"/>
        </a:xfrm>
        <a:prstGeom prst="circularArrow">
          <a:avLst>
            <a:gd name="adj1" fmla="val 5085"/>
            <a:gd name="adj2" fmla="val 327528"/>
            <a:gd name="adj3" fmla="val 15872148"/>
            <a:gd name="adj4" fmla="val 11880111"/>
            <a:gd name="adj5" fmla="val 5932"/>
          </a:avLst>
        </a:prstGeom>
        <a:solidFill>
          <a:schemeClr val="accent6">
            <a:shade val="90000"/>
            <a:hueOff val="0"/>
            <a:satOff val="0"/>
            <a:lumOff val="9372"/>
            <a:alphaOff val="0"/>
          </a:schemeClr>
        </a:solidFill>
        <a:ln w="34925">
          <a:solidFill>
            <a:srgbClr val="FFFFFF"/>
          </a:solidFill>
        </a:ln>
        <a:effectLst>
          <a:outerShdw blurRad="317500" dir="2700000" algn="ctr" rotWithShape="0">
            <a:srgbClr val="000000">
              <a:alpha val="43000"/>
            </a:srgbClr>
          </a:outerShdw>
        </a:effectLst>
        <a:scene3d>
          <a:camera prst="perspectiveFront"/>
          <a:lightRig rig="threePt" dir="t">
            <a:rot lat="0" lon="0" rev="0"/>
          </a:lightRig>
        </a:scene3d>
        <a:sp3d extrusionH="38100" prstMaterial="clear">
          <a:bevelT w="260350" h="50800" prst="softRound"/>
          <a:bevelB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24A05-0890-451F-BF62-6890BEFBAA01}" type="datetimeFigureOut">
              <a:rPr lang="nl-NL" smtClean="0"/>
              <a:t>28-4-2021</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9E60B-BFBC-42E3-9A47-5A7B9BC3B14F}" type="slidenum">
              <a:rPr lang="nl-NL" smtClean="0"/>
              <a:t>‹nr.›</a:t>
            </a:fld>
            <a:endParaRPr lang="nl-NL"/>
          </a:p>
        </p:txBody>
      </p:sp>
    </p:spTree>
    <p:extLst>
      <p:ext uri="{BB962C8B-B14F-4D97-AF65-F5344CB8AC3E}">
        <p14:creationId xmlns:p14="http://schemas.microsoft.com/office/powerpoint/2010/main" val="147786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 begint aan het sluitstuk van het door u doorlopen opleiding: de </a:t>
            </a:r>
            <a:r>
              <a:rPr lang="nl-NL" b="1" dirty="0"/>
              <a:t>Businesscase</a:t>
            </a:r>
            <a:r>
              <a:rPr lang="nl-NL" dirty="0"/>
              <a:t>. Het doel van de Businesscase is om de modules die u in deze opleiding heeft gevolgd met elkaar te verbinden. Dit doet u middels een Businesscase waarbij u een vraagstuk vanuit de theorie integraal benadert en een implementatieplan op zet. Deze Businesscase gaat over een vraagstuk  in uw organisatie. Het onderwerp van uw Businesscase sluit aan bij de door u gevolgde opleiding. Een goede Businesscase richt zich op het </a:t>
            </a:r>
            <a:r>
              <a:rPr lang="nl-NL" b="1" dirty="0"/>
              <a:t>verbeteren van een bedrijfsactiviteit</a:t>
            </a:r>
            <a:r>
              <a:rPr lang="nl-NL" dirty="0"/>
              <a:t>,  waardoor uw organisatie betere resultaten boekt.</a:t>
            </a:r>
          </a:p>
          <a:p>
            <a:endParaRPr lang="nl-NL" dirty="0"/>
          </a:p>
          <a:p>
            <a:r>
              <a:rPr lang="nl-NL" dirty="0"/>
              <a:t>In de HBO Bedrijfskunde heeft u tot zes modules gevolgd die een stevige basis leggen voor het schrijven van de Businesscase. </a:t>
            </a:r>
          </a:p>
          <a:p>
            <a:endParaRPr lang="nl-NL" dirty="0"/>
          </a:p>
          <a:p>
            <a:r>
              <a:rPr lang="nl-NL" dirty="0"/>
              <a:t>U gebruikt de kennis die u hebt opgedaan uit deze modules om uw vraagstuk te begrijpen en op te lossen. Het gaat om de volgende modules: </a:t>
            </a:r>
          </a:p>
          <a:p>
            <a:pPr marL="171450" indent="-171450">
              <a:buFont typeface="Courier New" panose="02070309020205020404" pitchFamily="49" charset="0"/>
              <a:buChar char="o"/>
            </a:pPr>
            <a:r>
              <a:rPr lang="nl-NL" dirty="0"/>
              <a:t>Procesmanagement, </a:t>
            </a:r>
          </a:p>
          <a:p>
            <a:pPr marL="171450" indent="-171450">
              <a:buFont typeface="Courier New" panose="02070309020205020404" pitchFamily="49" charset="0"/>
              <a:buChar char="o"/>
            </a:pPr>
            <a:r>
              <a:rPr lang="nl-NL" dirty="0"/>
              <a:t>Verandermanagement, </a:t>
            </a:r>
          </a:p>
          <a:p>
            <a:pPr marL="171450" indent="-171450">
              <a:buFont typeface="Courier New" panose="02070309020205020404" pitchFamily="49" charset="0"/>
              <a:buChar char="o"/>
            </a:pPr>
            <a:r>
              <a:rPr lang="nl-NL" dirty="0"/>
              <a:t>Financieel management voor managers, </a:t>
            </a:r>
          </a:p>
          <a:p>
            <a:pPr marL="171450" indent="-171450">
              <a:buFont typeface="Courier New" panose="02070309020205020404" pitchFamily="49" charset="0"/>
              <a:buChar char="o"/>
            </a:pPr>
            <a:r>
              <a:rPr lang="nl-NL" dirty="0"/>
              <a:t>Marketing management, </a:t>
            </a:r>
          </a:p>
          <a:p>
            <a:pPr marL="171450" indent="-171450">
              <a:buFont typeface="Courier New" panose="02070309020205020404" pitchFamily="49" charset="0"/>
              <a:buChar char="o"/>
            </a:pPr>
            <a:r>
              <a:rPr lang="nl-NL" dirty="0"/>
              <a:t>Management en organisatie </a:t>
            </a:r>
          </a:p>
          <a:p>
            <a:pPr marL="171450" indent="-171450">
              <a:buFont typeface="Courier New" panose="02070309020205020404" pitchFamily="49" charset="0"/>
              <a:buChar char="o"/>
            </a:pPr>
            <a:r>
              <a:rPr lang="nl-NL" dirty="0"/>
              <a:t>Projectmanagement.</a:t>
            </a:r>
          </a:p>
        </p:txBody>
      </p:sp>
      <p:sp>
        <p:nvSpPr>
          <p:cNvPr id="4" name="Tijdelijke aanduiding voor dianummer 3"/>
          <p:cNvSpPr>
            <a:spLocks noGrp="1"/>
          </p:cNvSpPr>
          <p:nvPr>
            <p:ph type="sldNum" sz="quarter" idx="5"/>
          </p:nvPr>
        </p:nvSpPr>
        <p:spPr/>
        <p:txBody>
          <a:bodyPr/>
          <a:lstStyle/>
          <a:p>
            <a:fld id="{7C09E60B-BFBC-42E3-9A47-5A7B9BC3B14F}" type="slidenum">
              <a:rPr lang="nl-NL" smtClean="0"/>
              <a:t>5</a:t>
            </a:fld>
            <a:endParaRPr lang="nl-NL"/>
          </a:p>
        </p:txBody>
      </p:sp>
    </p:spTree>
    <p:extLst>
      <p:ext uri="{BB962C8B-B14F-4D97-AF65-F5344CB8AC3E}">
        <p14:creationId xmlns:p14="http://schemas.microsoft.com/office/powerpoint/2010/main" val="362671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6: </a:t>
            </a:r>
            <a:r>
              <a:rPr lang="nl-NL" b="1" dirty="0"/>
              <a:t>Verkopen en managen van het plan </a:t>
            </a:r>
            <a:r>
              <a:rPr lang="nl-NL" dirty="0"/>
              <a:t>– Hoe houden we koers? </a:t>
            </a:r>
          </a:p>
          <a:p>
            <a:endParaRPr lang="nl-NL" i="1" dirty="0"/>
          </a:p>
          <a:p>
            <a:r>
              <a:rPr lang="nl-NL" i="1" dirty="0"/>
              <a:t>Draagvlak</a:t>
            </a:r>
            <a:r>
              <a:rPr lang="nl-NL" dirty="0"/>
              <a:t>: </a:t>
            </a:r>
          </a:p>
          <a:p>
            <a:pPr marL="171450" indent="-171450">
              <a:buFont typeface="Courier New" panose="02070309020205020404" pitchFamily="49" charset="0"/>
              <a:buChar char="o"/>
            </a:pPr>
            <a:r>
              <a:rPr lang="nl-NL" dirty="0"/>
              <a:t>Is er op een realistische wijze beschreven hoe er draagvlak wordt gecreëerd voor de Businesscase in de organisatie? </a:t>
            </a:r>
          </a:p>
          <a:p>
            <a:pPr marL="171450" indent="-171450">
              <a:buFont typeface="Courier New" panose="02070309020205020404" pitchFamily="49" charset="0"/>
              <a:buChar char="o"/>
            </a:pPr>
            <a:r>
              <a:rPr lang="nl-NL" dirty="0"/>
              <a:t>Is er beschreven hoe het implementatieplan wordt geborgd? </a:t>
            </a:r>
          </a:p>
          <a:p>
            <a:pPr marL="171450" indent="-171450">
              <a:buFont typeface="Courier New" panose="02070309020205020404" pitchFamily="49" charset="0"/>
              <a:buChar char="o"/>
            </a:pPr>
            <a:r>
              <a:rPr lang="nl-NL" dirty="0"/>
              <a:t>Is er beschreven op welke wijze het proces en de resultaten geëvalueerd worden na de uitvoering van het plan. </a:t>
            </a:r>
          </a:p>
          <a:p>
            <a:pPr marL="171450" indent="-171450">
              <a:buFont typeface="Courier New" panose="02070309020205020404" pitchFamily="49" charset="0"/>
              <a:buChar char="o"/>
            </a:pPr>
            <a:r>
              <a:rPr lang="nl-NL" dirty="0"/>
              <a:t>Is de presentatie aan opdrachtgever en betrokkenen professioneel en geeft deze voldoende inzicht? </a:t>
            </a:r>
          </a:p>
          <a:p>
            <a:pPr marL="171450" indent="-171450">
              <a:buFont typeface="Courier New" panose="02070309020205020404" pitchFamily="49" charset="0"/>
              <a:buChar char="o"/>
            </a:pPr>
            <a:r>
              <a:rPr lang="nl-NL" dirty="0"/>
              <a:t>Is er een ingevuld feedbackformulier toegevoegd van de opdrachtgever in de bijlage?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9E60B-BFBC-42E3-9A47-5A7B9BC3B14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74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7: </a:t>
            </a:r>
            <a:r>
              <a:rPr lang="nl-NL" b="1" dirty="0"/>
              <a:t>Reflectie</a:t>
            </a:r>
            <a:r>
              <a:rPr lang="nl-NL" dirty="0"/>
              <a:t> – Wat heb ik hier van geleerd? </a:t>
            </a:r>
          </a:p>
          <a:p>
            <a:endParaRPr lang="nl-NL" dirty="0"/>
          </a:p>
          <a:p>
            <a:r>
              <a:rPr lang="nl-NL" i="1" dirty="0"/>
              <a:t>Reflectie</a:t>
            </a:r>
            <a:r>
              <a:rPr lang="nl-NL" dirty="0"/>
              <a:t> </a:t>
            </a:r>
          </a:p>
          <a:p>
            <a:pPr marL="171450" indent="-171450">
              <a:buFont typeface="Courier New" panose="02070309020205020404" pitchFamily="49" charset="0"/>
              <a:buChar char="o"/>
            </a:pPr>
            <a:r>
              <a:rPr lang="nl-NL" dirty="0"/>
              <a:t>Is de reflectie correct uitgevoerd volgende de STARR-methodiek? </a:t>
            </a:r>
          </a:p>
          <a:p>
            <a:pPr marL="171450" indent="-171450">
              <a:buFont typeface="Courier New" panose="02070309020205020404" pitchFamily="49" charset="0"/>
              <a:buChar char="o"/>
            </a:pPr>
            <a:r>
              <a:rPr lang="nl-NL" dirty="0"/>
              <a:t>Heeft de reflectie voldoende diepgang ten aanzien van het eigen handelen?</a:t>
            </a:r>
          </a:p>
          <a:p>
            <a:endParaRPr lang="nl-NL" dirty="0"/>
          </a:p>
        </p:txBody>
      </p:sp>
      <p:sp>
        <p:nvSpPr>
          <p:cNvPr id="4" name="Tijdelijke aanduiding voor dianummer 3"/>
          <p:cNvSpPr>
            <a:spLocks noGrp="1"/>
          </p:cNvSpPr>
          <p:nvPr>
            <p:ph type="sldNum" sz="quarter" idx="10"/>
          </p:nvPr>
        </p:nvSpPr>
        <p:spPr/>
        <p:txBody>
          <a:bodyPr/>
          <a:lstStyle/>
          <a:p>
            <a:fld id="{7C09E60B-BFBC-42E3-9A47-5A7B9BC3B14F}" type="slidenum">
              <a:rPr lang="nl-NL" smtClean="0"/>
              <a:t>21</a:t>
            </a:fld>
            <a:endParaRPr lang="nl-NL"/>
          </a:p>
        </p:txBody>
      </p:sp>
    </p:spTree>
    <p:extLst>
      <p:ext uri="{BB962C8B-B14F-4D97-AF65-F5344CB8AC3E}">
        <p14:creationId xmlns:p14="http://schemas.microsoft.com/office/powerpoint/2010/main" val="308642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C09E60B-BFBC-42E3-9A47-5A7B9BC3B14F}" type="slidenum">
              <a:rPr lang="nl-NL" smtClean="0"/>
              <a:t>22</a:t>
            </a:fld>
            <a:endParaRPr lang="nl-NL"/>
          </a:p>
        </p:txBody>
      </p:sp>
    </p:spTree>
    <p:extLst>
      <p:ext uri="{BB962C8B-B14F-4D97-AF65-F5344CB8AC3E}">
        <p14:creationId xmlns:p14="http://schemas.microsoft.com/office/powerpoint/2010/main" val="1640983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9E60B-BFBC-42E3-9A47-5A7B9BC3B14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01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Geeft het woordgebruik blijk van een goede taalbeheersing en een uitgebreide woordenschat? </a:t>
            </a:r>
          </a:p>
          <a:p>
            <a:pPr marL="171450" indent="-171450">
              <a:buFont typeface="Courier New" panose="02070309020205020404" pitchFamily="49" charset="0"/>
              <a:buChar char="o"/>
            </a:pPr>
            <a:r>
              <a:rPr lang="nl-NL" dirty="0"/>
              <a:t>Wordt </a:t>
            </a:r>
            <a:r>
              <a:rPr lang="nl-NL" i="1" dirty="0"/>
              <a:t>grammatica</a:t>
            </a:r>
            <a:r>
              <a:rPr lang="nl-NL" dirty="0"/>
              <a:t> consequent accuraat gebruikt (zijn fouten zeldzaam)? </a:t>
            </a:r>
          </a:p>
          <a:p>
            <a:pPr marL="171450" indent="-171450">
              <a:buFont typeface="Courier New" panose="02070309020205020404" pitchFamily="49" charset="0"/>
              <a:buChar char="o"/>
            </a:pPr>
            <a:r>
              <a:rPr lang="nl-NL" dirty="0"/>
              <a:t>Is de </a:t>
            </a:r>
            <a:r>
              <a:rPr lang="nl-NL" i="1" dirty="0"/>
              <a:t>spelling</a:t>
            </a:r>
            <a:r>
              <a:rPr lang="nl-NL" dirty="0"/>
              <a:t> accuraat, afgezien van enkele verschrijvingen? </a:t>
            </a:r>
          </a:p>
          <a:p>
            <a:pPr marL="171450" indent="-171450">
              <a:buFont typeface="Courier New" panose="02070309020205020404" pitchFamily="49" charset="0"/>
              <a:buChar char="o"/>
            </a:pPr>
            <a:r>
              <a:rPr lang="nl-NL" dirty="0"/>
              <a:t>Zijn de </a:t>
            </a:r>
            <a:r>
              <a:rPr lang="nl-NL" i="1" dirty="0"/>
              <a:t>lay-out</a:t>
            </a:r>
            <a:r>
              <a:rPr lang="nl-NL" dirty="0"/>
              <a:t>, paragraafindeling en interpunctie consistent? </a:t>
            </a:r>
          </a:p>
          <a:p>
            <a:pPr marL="171450" indent="-171450">
              <a:buFont typeface="Courier New" panose="02070309020205020404" pitchFamily="49" charset="0"/>
              <a:buChar char="o"/>
            </a:pPr>
            <a:r>
              <a:rPr lang="nl-NL" dirty="0"/>
              <a:t>Is het een duidelijke, goedlopende en goed gestructureerde tekst waarin gebruik is gemaakt van structuurpatronen, verbindingswoorden en andere middelen voor </a:t>
            </a:r>
            <a:r>
              <a:rPr lang="nl-NL" i="1" dirty="0"/>
              <a:t>tekstcohesie</a:t>
            </a:r>
            <a:r>
              <a:rPr lang="nl-NL" dirty="0"/>
              <a:t>? </a:t>
            </a:r>
          </a:p>
          <a:p>
            <a:pPr marL="171450" indent="-171450">
              <a:buFont typeface="Courier New" panose="02070309020205020404" pitchFamily="49" charset="0"/>
              <a:buChar char="o"/>
            </a:pPr>
            <a:r>
              <a:rPr lang="nl-NL" dirty="0"/>
              <a:t>Zijn er correcte </a:t>
            </a:r>
            <a:r>
              <a:rPr lang="nl-NL" i="1" dirty="0"/>
              <a:t>verwijzingen</a:t>
            </a:r>
            <a:r>
              <a:rPr lang="nl-NL" dirty="0"/>
              <a:t> naar gebruikte literatuur en andere schriftelijke bronnen? </a:t>
            </a:r>
          </a:p>
          <a:p>
            <a:pPr marL="171450" indent="-171450">
              <a:buFont typeface="Courier New" panose="02070309020205020404" pitchFamily="49" charset="0"/>
              <a:buChar char="o"/>
            </a:pPr>
            <a:r>
              <a:rPr lang="nl-NL" dirty="0"/>
              <a:t>Omvat de Businesscase </a:t>
            </a:r>
            <a:r>
              <a:rPr lang="nl-NL" b="1" dirty="0"/>
              <a:t>minimaal 9 en maximaal 12 pagina’s </a:t>
            </a:r>
            <a:r>
              <a:rPr lang="nl-NL" dirty="0"/>
              <a:t>hoofdtekst (inclusief inleiding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9E60B-BFBC-42E3-9A47-5A7B9BC3B14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769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1: </a:t>
            </a:r>
            <a:r>
              <a:rPr lang="nl-NL" b="1" dirty="0"/>
              <a:t>Definitie</a:t>
            </a:r>
            <a:r>
              <a:rPr lang="nl-NL" dirty="0"/>
              <a:t> – Wat willen we bereiken? </a:t>
            </a:r>
          </a:p>
          <a:p>
            <a:r>
              <a:rPr lang="nl-NL" i="1" dirty="0"/>
              <a:t>Vraagstuk en vraagstelling </a:t>
            </a:r>
          </a:p>
          <a:p>
            <a:pPr marL="171450" indent="-171450">
              <a:buFont typeface="Courier New" panose="02070309020205020404" pitchFamily="49" charset="0"/>
              <a:buChar char="o"/>
            </a:pPr>
            <a:r>
              <a:rPr lang="nl-NL" dirty="0"/>
              <a:t>Is de organisatie en de opdrachtgever beschreven?</a:t>
            </a:r>
          </a:p>
          <a:p>
            <a:pPr marL="171450" indent="-171450">
              <a:buFont typeface="Courier New" panose="02070309020205020404" pitchFamily="49" charset="0"/>
              <a:buChar char="o"/>
            </a:pPr>
            <a:r>
              <a:rPr lang="nl-NL" dirty="0"/>
              <a:t>Is de aanleiding tot de vraagstelling beschreven? </a:t>
            </a:r>
          </a:p>
          <a:p>
            <a:pPr marL="171450" indent="-171450">
              <a:buFont typeface="Courier New" panose="02070309020205020404" pitchFamily="49" charset="0"/>
              <a:buChar char="o"/>
            </a:pPr>
            <a:r>
              <a:rPr lang="nl-NL" dirty="0"/>
              <a:t>Is het vraagstuk actueel en relevant voor organisatie? </a:t>
            </a:r>
          </a:p>
          <a:p>
            <a:pPr marL="171450" indent="-171450">
              <a:buFont typeface="Courier New" panose="02070309020205020404" pitchFamily="49" charset="0"/>
              <a:buChar char="o"/>
            </a:pPr>
            <a:r>
              <a:rPr lang="nl-NL" dirty="0"/>
              <a:t>Sluit het vraagstuk aan bij de inhoud van de opleiding? </a:t>
            </a:r>
          </a:p>
          <a:p>
            <a:pPr marL="171450" indent="-171450">
              <a:buFont typeface="Courier New" panose="02070309020205020404" pitchFamily="49" charset="0"/>
              <a:buChar char="o"/>
            </a:pPr>
            <a:r>
              <a:rPr lang="nl-NL" dirty="0"/>
              <a:t>Is de vraagstelling helder geformuleerd in maximaal 1 zin? </a:t>
            </a:r>
          </a:p>
          <a:p>
            <a:pPr marL="171450" indent="-171450">
              <a:buFont typeface="Courier New" panose="02070309020205020404" pitchFamily="49" charset="0"/>
              <a:buChar char="o"/>
            </a:pPr>
            <a:r>
              <a:rPr lang="nl-NL" dirty="0"/>
              <a:t>Vloeien de deelvragen logisch voort uit de vraagstelling en leiden zij tot de gezamenlijke beantwoording daarvan? </a:t>
            </a:r>
          </a:p>
          <a:p>
            <a:pPr marL="171450" indent="-171450">
              <a:buFont typeface="Courier New" panose="02070309020205020404" pitchFamily="49" charset="0"/>
              <a:buChar char="o"/>
            </a:pPr>
            <a:r>
              <a:rPr lang="nl-NL" dirty="0"/>
              <a:t>Is de vraagstelling voldoende afgebakend in een uitvoerbare opdracht?</a:t>
            </a:r>
          </a:p>
          <a:p>
            <a:endParaRPr lang="nl-NL" dirty="0"/>
          </a:p>
          <a:p>
            <a:r>
              <a:rPr lang="nl-NL" i="1" dirty="0"/>
              <a:t>Doelstelling</a:t>
            </a:r>
            <a:r>
              <a:rPr lang="nl-NL" dirty="0"/>
              <a:t> </a:t>
            </a:r>
          </a:p>
          <a:p>
            <a:pPr marL="171450" indent="-171450">
              <a:buFont typeface="Courier New" panose="02070309020205020404" pitchFamily="49" charset="0"/>
              <a:buChar char="o"/>
            </a:pPr>
            <a:r>
              <a:rPr lang="nl-NL" dirty="0"/>
              <a:t>Is de doelstelling SMART geformuleerd? </a:t>
            </a:r>
          </a:p>
          <a:p>
            <a:pPr marL="171450" indent="-171450">
              <a:buFont typeface="Courier New" panose="02070309020205020404" pitchFamily="49" charset="0"/>
              <a:buChar char="o"/>
            </a:pPr>
            <a:r>
              <a:rPr lang="nl-NL" dirty="0"/>
              <a:t>Hangt de doelstelling samen met het vraagstuk?</a:t>
            </a:r>
          </a:p>
          <a:p>
            <a:endParaRPr lang="nl-NL" dirty="0"/>
          </a:p>
        </p:txBody>
      </p:sp>
      <p:sp>
        <p:nvSpPr>
          <p:cNvPr id="4" name="Tijdelijke aanduiding voor dianummer 3"/>
          <p:cNvSpPr>
            <a:spLocks noGrp="1"/>
          </p:cNvSpPr>
          <p:nvPr>
            <p:ph type="sldNum" sz="quarter" idx="5"/>
          </p:nvPr>
        </p:nvSpPr>
        <p:spPr/>
        <p:txBody>
          <a:bodyPr/>
          <a:lstStyle/>
          <a:p>
            <a:fld id="{7C09E60B-BFBC-42E3-9A47-5A7B9BC3B14F}" type="slidenum">
              <a:rPr lang="nl-NL" smtClean="0"/>
              <a:t>12</a:t>
            </a:fld>
            <a:endParaRPr lang="nl-NL"/>
          </a:p>
        </p:txBody>
      </p:sp>
    </p:spTree>
    <p:extLst>
      <p:ext uri="{BB962C8B-B14F-4D97-AF65-F5344CB8AC3E}">
        <p14:creationId xmlns:p14="http://schemas.microsoft.com/office/powerpoint/2010/main" val="177545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2: </a:t>
            </a:r>
            <a:r>
              <a:rPr lang="nl-NL" b="1" dirty="0"/>
              <a:t>Praktische verdieping </a:t>
            </a:r>
            <a:r>
              <a:rPr lang="nl-NL" dirty="0"/>
              <a:t>– Informatieverzameling uit de praktijk. </a:t>
            </a:r>
          </a:p>
          <a:p>
            <a:r>
              <a:rPr lang="nl-NL" dirty="0"/>
              <a:t>De oorzaken van het vraagstuk zijn vanuit de praktijk geanalyseerd.</a:t>
            </a:r>
          </a:p>
          <a:p>
            <a:endParaRPr lang="nl-NL" i="1" dirty="0"/>
          </a:p>
          <a:p>
            <a:r>
              <a:rPr lang="nl-NL" i="1" dirty="0"/>
              <a:t>Oorzaak van het vraagstuk </a:t>
            </a:r>
            <a:r>
              <a:rPr lang="nl-NL" dirty="0"/>
              <a:t>‐ Zijn de juiste gegevens (relevant voor organisatie en representatief voor de inhoud van de opleiding) verzameld om de oorzaken te achterhalen en het vraagstuk te verhelderen? </a:t>
            </a:r>
          </a:p>
        </p:txBody>
      </p:sp>
      <p:sp>
        <p:nvSpPr>
          <p:cNvPr id="4" name="Tijdelijke aanduiding voor dianummer 3"/>
          <p:cNvSpPr>
            <a:spLocks noGrp="1"/>
          </p:cNvSpPr>
          <p:nvPr>
            <p:ph type="sldNum" sz="quarter" idx="5"/>
          </p:nvPr>
        </p:nvSpPr>
        <p:spPr/>
        <p:txBody>
          <a:bodyPr/>
          <a:lstStyle/>
          <a:p>
            <a:fld id="{7C09E60B-BFBC-42E3-9A47-5A7B9BC3B14F}" type="slidenum">
              <a:rPr lang="nl-NL" smtClean="0"/>
              <a:t>13</a:t>
            </a:fld>
            <a:endParaRPr lang="nl-NL"/>
          </a:p>
        </p:txBody>
      </p:sp>
    </p:spTree>
    <p:extLst>
      <p:ext uri="{BB962C8B-B14F-4D97-AF65-F5344CB8AC3E}">
        <p14:creationId xmlns:p14="http://schemas.microsoft.com/office/powerpoint/2010/main" val="304135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3: </a:t>
            </a:r>
            <a:r>
              <a:rPr lang="nl-NL" b="1" dirty="0"/>
              <a:t>Theoretische verdieping </a:t>
            </a:r>
            <a:r>
              <a:rPr lang="nl-NL" dirty="0"/>
              <a:t>– Het vraagstuk vanuit verschillende invalshoeken. De oorzaken van het vraagstuk zijn met theorie vanuit verschillende invalshoeken geanalyseerd.  </a:t>
            </a:r>
          </a:p>
          <a:p>
            <a:endParaRPr lang="nl-NL" dirty="0"/>
          </a:p>
          <a:p>
            <a:r>
              <a:rPr lang="nl-NL" i="1" dirty="0"/>
              <a:t>Theorie en literatuur </a:t>
            </a:r>
          </a:p>
          <a:p>
            <a:pPr marL="171450" indent="-171450">
              <a:buFont typeface="Courier New" panose="02070309020205020404" pitchFamily="49" charset="0"/>
              <a:buChar char="o"/>
            </a:pPr>
            <a:r>
              <a:rPr lang="nl-NL" dirty="0"/>
              <a:t>Is de juiste theorie en literatuur (relevant voor het vraagstuk  en betrouwbaar) gebruikt om de oorzaken te achterhalen en het vraagstuk te verhelderen? </a:t>
            </a:r>
          </a:p>
          <a:p>
            <a:pPr marL="171450" indent="-171450">
              <a:buFont typeface="Courier New" panose="02070309020205020404" pitchFamily="49" charset="0"/>
              <a:buChar char="o"/>
            </a:pPr>
            <a:r>
              <a:rPr lang="nl-NL" dirty="0"/>
              <a:t>Is de relatie tussen de theorie, literatuur en het vraagstuk onderbouwd? </a:t>
            </a:r>
          </a:p>
          <a:p>
            <a:endParaRPr lang="nl-NL" dirty="0"/>
          </a:p>
          <a:p>
            <a:r>
              <a:rPr lang="nl-NL" i="1" dirty="0"/>
              <a:t>Analyse en conclusie </a:t>
            </a:r>
          </a:p>
          <a:p>
            <a:pPr marL="171450" indent="-171450">
              <a:buFont typeface="Courier New" panose="02070309020205020404" pitchFamily="49" charset="0"/>
              <a:buChar char="o"/>
            </a:pPr>
            <a:r>
              <a:rPr lang="nl-NL" dirty="0"/>
              <a:t>Is de analyse begrijpelijk en eenvoudig beschreven? </a:t>
            </a:r>
          </a:p>
          <a:p>
            <a:pPr marL="171450" indent="-171450">
              <a:buFont typeface="Courier New" panose="02070309020205020404" pitchFamily="49" charset="0"/>
              <a:buChar char="o"/>
            </a:pPr>
            <a:r>
              <a:rPr lang="nl-NL" dirty="0"/>
              <a:t>Is de conclusie eenduidig, logisch en onderbouwd?</a:t>
            </a:r>
          </a:p>
          <a:p>
            <a:endParaRPr lang="nl-NL" dirty="0"/>
          </a:p>
        </p:txBody>
      </p:sp>
      <p:sp>
        <p:nvSpPr>
          <p:cNvPr id="4" name="Tijdelijke aanduiding voor dianummer 3"/>
          <p:cNvSpPr>
            <a:spLocks noGrp="1"/>
          </p:cNvSpPr>
          <p:nvPr>
            <p:ph type="sldNum" sz="quarter" idx="5"/>
          </p:nvPr>
        </p:nvSpPr>
        <p:spPr/>
        <p:txBody>
          <a:bodyPr/>
          <a:lstStyle/>
          <a:p>
            <a:fld id="{7C09E60B-BFBC-42E3-9A47-5A7B9BC3B14F}" type="slidenum">
              <a:rPr lang="nl-NL" smtClean="0"/>
              <a:t>14</a:t>
            </a:fld>
            <a:endParaRPr lang="nl-NL"/>
          </a:p>
        </p:txBody>
      </p:sp>
    </p:spTree>
    <p:extLst>
      <p:ext uri="{BB962C8B-B14F-4D97-AF65-F5344CB8AC3E}">
        <p14:creationId xmlns:p14="http://schemas.microsoft.com/office/powerpoint/2010/main" val="338307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4: </a:t>
            </a:r>
            <a:r>
              <a:rPr lang="nl-NL" b="1" dirty="0"/>
              <a:t>Strategie</a:t>
            </a:r>
            <a:r>
              <a:rPr lang="nl-NL" dirty="0"/>
              <a:t> – Welke aanpak kiezen we? </a:t>
            </a:r>
          </a:p>
          <a:p>
            <a:endParaRPr lang="nl-NL" i="1" dirty="0"/>
          </a:p>
          <a:p>
            <a:r>
              <a:rPr lang="nl-NL" i="1" dirty="0"/>
              <a:t>Oplossingsstrategie</a:t>
            </a:r>
            <a:r>
              <a:rPr lang="nl-NL" dirty="0"/>
              <a:t> </a:t>
            </a:r>
          </a:p>
          <a:p>
            <a:pPr marL="171450" indent="-171450">
              <a:buFont typeface="Courier New" panose="02070309020205020404" pitchFamily="49" charset="0"/>
              <a:buChar char="o"/>
            </a:pPr>
            <a:r>
              <a:rPr lang="nl-NL" dirty="0"/>
              <a:t>Zijn vanuit de theorie de alternatieve oplossingen tegen elkaar afgewogen en beknopt beschreven? </a:t>
            </a:r>
          </a:p>
          <a:p>
            <a:pPr marL="171450" indent="-171450">
              <a:buFont typeface="Courier New" panose="02070309020205020404" pitchFamily="49" charset="0"/>
              <a:buChar char="o"/>
            </a:pPr>
            <a:r>
              <a:rPr lang="nl-NL" dirty="0"/>
              <a:t>Is er een beargumenteerde keuze gemaakt voor een oplossingsstrategie?</a:t>
            </a:r>
          </a:p>
          <a:p>
            <a:pPr marL="171450" indent="-171450">
              <a:buFont typeface="Courier New" panose="02070309020205020404" pitchFamily="49" charset="0"/>
              <a:buChar char="o"/>
            </a:pPr>
            <a:r>
              <a:rPr lang="nl-NL" dirty="0"/>
              <a:t>Is de aanpak voor de oplossingsstrategie concreet en goed onderbouwd? </a:t>
            </a:r>
          </a:p>
          <a:p>
            <a:pPr marL="171450" indent="-171450">
              <a:buFont typeface="Courier New" panose="02070309020205020404" pitchFamily="49" charset="0"/>
              <a:buChar char="o"/>
            </a:pPr>
            <a:r>
              <a:rPr lang="nl-NL" dirty="0"/>
              <a:t>Sluit de oplossingsstrategie voldoende aan bij het realiseren van de doelstellingen van de Businesscase? </a:t>
            </a:r>
          </a:p>
          <a:p>
            <a:pPr marL="171450" indent="-171450">
              <a:buFont typeface="Courier New" panose="02070309020205020404" pitchFamily="49" charset="0"/>
              <a:buChar char="o"/>
            </a:pPr>
            <a:r>
              <a:rPr lang="nl-NL" dirty="0"/>
              <a:t>Zijn de subdoelen </a:t>
            </a:r>
            <a:r>
              <a:rPr lang="nl-NL" b="1" dirty="0"/>
              <a:t>SMART</a:t>
            </a:r>
            <a:r>
              <a:rPr lang="nl-NL" dirty="0"/>
              <a:t> geformuleerd? </a:t>
            </a:r>
          </a:p>
        </p:txBody>
      </p:sp>
      <p:sp>
        <p:nvSpPr>
          <p:cNvPr id="4" name="Tijdelijke aanduiding voor dianummer 3"/>
          <p:cNvSpPr>
            <a:spLocks noGrp="1"/>
          </p:cNvSpPr>
          <p:nvPr>
            <p:ph type="sldNum" sz="quarter" idx="10"/>
          </p:nvPr>
        </p:nvSpPr>
        <p:spPr/>
        <p:txBody>
          <a:bodyPr/>
          <a:lstStyle/>
          <a:p>
            <a:fld id="{7C09E60B-BFBC-42E3-9A47-5A7B9BC3B14F}" type="slidenum">
              <a:rPr lang="nl-NL" smtClean="0"/>
              <a:t>15</a:t>
            </a:fld>
            <a:endParaRPr lang="nl-NL"/>
          </a:p>
        </p:txBody>
      </p:sp>
    </p:spTree>
    <p:extLst>
      <p:ext uri="{BB962C8B-B14F-4D97-AF65-F5344CB8AC3E}">
        <p14:creationId xmlns:p14="http://schemas.microsoft.com/office/powerpoint/2010/main" val="416265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Zijn vanuit de theorie de alternatieve oplossingen tegen elkaar afgewogen en beknopt beschreven?</a:t>
            </a:r>
          </a:p>
          <a:p>
            <a:r>
              <a:rPr lang="nl-NL" dirty="0"/>
              <a:t>‐ Is er een beargumenteerde keuze gemaakt voor een oplossingsstrategie?</a:t>
            </a:r>
          </a:p>
          <a:p>
            <a:r>
              <a:rPr lang="nl-NL" dirty="0"/>
              <a:t>‐ Is de aanpak voor de oplossingsstrategie concreet en goed onderbouwd?</a:t>
            </a:r>
          </a:p>
          <a:p>
            <a:r>
              <a:rPr lang="nl-NL" dirty="0"/>
              <a:t>‐ Sluit de oplossingsstrategie voldoende aan bij het realiseren van de doelstellingen van de Businesscase?</a:t>
            </a:r>
          </a:p>
          <a:p>
            <a:r>
              <a:rPr lang="nl-NL" dirty="0"/>
              <a:t>‐ Zijn de subdoelen SMART geformuleerd?</a:t>
            </a:r>
          </a:p>
        </p:txBody>
      </p:sp>
      <p:sp>
        <p:nvSpPr>
          <p:cNvPr id="4" name="Tijdelijke aanduiding voor dianummer 3"/>
          <p:cNvSpPr>
            <a:spLocks noGrp="1"/>
          </p:cNvSpPr>
          <p:nvPr>
            <p:ph type="sldNum" sz="quarter" idx="5"/>
          </p:nvPr>
        </p:nvSpPr>
        <p:spPr/>
        <p:txBody>
          <a:bodyPr/>
          <a:lstStyle/>
          <a:p>
            <a:fld id="{7C09E60B-BFBC-42E3-9A47-5A7B9BC3B14F}" type="slidenum">
              <a:rPr lang="nl-NL" smtClean="0"/>
              <a:t>16</a:t>
            </a:fld>
            <a:endParaRPr lang="nl-NL"/>
          </a:p>
        </p:txBody>
      </p:sp>
    </p:spTree>
    <p:extLst>
      <p:ext uri="{BB962C8B-B14F-4D97-AF65-F5344CB8AC3E}">
        <p14:creationId xmlns:p14="http://schemas.microsoft.com/office/powerpoint/2010/main" val="245065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les gaat u verder met het stappenplan van de Businesscase. U gaat aan de slag met onderwerpen die gerelateerd zijn aan uw vraagstelling. U gaat in kaart brengen welke opvattingen, theorieën en modellen bruikbaar zijn voor uw vraagstelling. Om die reden is het belangrijk dat u zich goed voorbereid op deze les. Als u de literatuur heeft gelezen en </a:t>
            </a:r>
            <a:r>
              <a:rPr lang="nl-NL" dirty="0" err="1"/>
              <a:t>voorbereidingsles</a:t>
            </a:r>
            <a:r>
              <a:rPr lang="nl-NL" dirty="0"/>
              <a:t> 2 heeft gemaakt haalt u het meeste uit de les en krijgt u feedback van uw docent en medestudenten!</a:t>
            </a:r>
          </a:p>
          <a:p>
            <a:r>
              <a:rPr lang="nl-NL" dirty="0"/>
              <a:t> </a:t>
            </a:r>
          </a:p>
          <a:p>
            <a:r>
              <a:rPr lang="nl-NL" dirty="0"/>
              <a:t>De stappen uit de businesscase komen in de les aan bod:</a:t>
            </a:r>
          </a:p>
          <a:p>
            <a:r>
              <a:rPr lang="nl-NL" dirty="0"/>
              <a:t>Stap 5: Uitvoering – Wie doet wat en wanneer?</a:t>
            </a:r>
          </a:p>
          <a:p>
            <a:r>
              <a:rPr lang="nl-NL" dirty="0"/>
              <a:t>Stap 6: Verkopen en managen van het plan – Hoe houden we koers?</a:t>
            </a:r>
          </a:p>
          <a:p>
            <a:r>
              <a:rPr lang="nl-NL" dirty="0"/>
              <a:t>Stap 7: Reflectie – Wat heb ik hier van geleerd?</a:t>
            </a:r>
          </a:p>
          <a:p>
            <a:r>
              <a:rPr lang="nl-NL" dirty="0"/>
              <a:t>Tevens worden de </a:t>
            </a:r>
            <a:r>
              <a:rPr lang="nl-NL" b="1" dirty="0"/>
              <a:t>beoordelingscriteria</a:t>
            </a:r>
            <a:r>
              <a:rPr lang="nl-NL" dirty="0"/>
              <a:t> besproken en is er ruimte voor vragen over het examen.</a:t>
            </a:r>
          </a:p>
          <a:p>
            <a:r>
              <a:rPr lang="nl-NL" dirty="0"/>
              <a:t> </a:t>
            </a:r>
          </a:p>
          <a:p>
            <a:r>
              <a:rPr lang="nl-NL" dirty="0"/>
              <a:t>Wij wensen u veel leerplezier en succes bij les 2!</a:t>
            </a:r>
          </a:p>
        </p:txBody>
      </p:sp>
      <p:sp>
        <p:nvSpPr>
          <p:cNvPr id="4" name="Tijdelijke aanduiding voor dianummer 3"/>
          <p:cNvSpPr>
            <a:spLocks noGrp="1"/>
          </p:cNvSpPr>
          <p:nvPr>
            <p:ph type="sldNum" sz="quarter" idx="5"/>
          </p:nvPr>
        </p:nvSpPr>
        <p:spPr/>
        <p:txBody>
          <a:bodyPr/>
          <a:lstStyle/>
          <a:p>
            <a:fld id="{7C09E60B-BFBC-42E3-9A47-5A7B9BC3B14F}" type="slidenum">
              <a:rPr lang="nl-NL" smtClean="0"/>
              <a:t>17</a:t>
            </a:fld>
            <a:endParaRPr lang="nl-NL"/>
          </a:p>
        </p:txBody>
      </p:sp>
    </p:spTree>
    <p:extLst>
      <p:ext uri="{BB962C8B-B14F-4D97-AF65-F5344CB8AC3E}">
        <p14:creationId xmlns:p14="http://schemas.microsoft.com/office/powerpoint/2010/main" val="56480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5:  </a:t>
            </a:r>
            <a:r>
              <a:rPr lang="nl-NL" b="1" dirty="0"/>
              <a:t>Uitvoering</a:t>
            </a:r>
            <a:r>
              <a:rPr lang="nl-NL" dirty="0"/>
              <a:t> – Wie doet wat en wanneer? </a:t>
            </a:r>
          </a:p>
          <a:p>
            <a:endParaRPr lang="nl-NL" i="1" dirty="0"/>
          </a:p>
          <a:p>
            <a:r>
              <a:rPr lang="nl-NL" i="1" dirty="0"/>
              <a:t>Implementatieplan</a:t>
            </a:r>
            <a:r>
              <a:rPr lang="nl-NL" dirty="0"/>
              <a:t> </a:t>
            </a:r>
          </a:p>
          <a:p>
            <a:pPr marL="171450" indent="-171450">
              <a:buFont typeface="Courier New" panose="02070309020205020404" pitchFamily="49" charset="0"/>
              <a:buChar char="o"/>
            </a:pPr>
            <a:r>
              <a:rPr lang="nl-NL" dirty="0"/>
              <a:t>Is het eindresultaat van het plan beknopt beschreven? </a:t>
            </a:r>
          </a:p>
          <a:p>
            <a:pPr marL="171450" indent="-171450">
              <a:buFont typeface="Courier New" panose="02070309020205020404" pitchFamily="49" charset="0"/>
              <a:buChar char="o"/>
            </a:pPr>
            <a:r>
              <a:rPr lang="nl-NL" dirty="0"/>
              <a:t>Is er beschreven wie er betrokken zijn bij de uitvoering? </a:t>
            </a:r>
          </a:p>
          <a:p>
            <a:pPr marL="171450" indent="-171450">
              <a:buFont typeface="Courier New" panose="02070309020205020404" pitchFamily="49" charset="0"/>
              <a:buChar char="o"/>
            </a:pPr>
            <a:r>
              <a:rPr lang="nl-NL" dirty="0"/>
              <a:t>Is er een overzichtelijke planning gemaakt van de activiteiten die nodig zijn om het eindresultaat te behalen? </a:t>
            </a:r>
          </a:p>
          <a:p>
            <a:pPr marL="171450" indent="-171450">
              <a:buFont typeface="Courier New" panose="02070309020205020404" pitchFamily="49" charset="0"/>
              <a:buChar char="o"/>
            </a:pPr>
            <a:r>
              <a:rPr lang="nl-NL" dirty="0"/>
              <a:t>Zijn de voorwaarden die nodig zijn voor het welslagen van het plan beschreven? </a:t>
            </a:r>
          </a:p>
          <a:p>
            <a:pPr marL="171450" indent="-171450">
              <a:buFont typeface="Courier New" panose="02070309020205020404" pitchFamily="49" charset="0"/>
              <a:buChar char="o"/>
            </a:pPr>
            <a:r>
              <a:rPr lang="nl-NL" dirty="0"/>
              <a:t>Is hierbij aangegeven op welke wijze aan deze voorwaarden moet worden voldaan? </a:t>
            </a:r>
          </a:p>
          <a:p>
            <a:pPr marL="171450" indent="-171450">
              <a:buFont typeface="Courier New" panose="02070309020205020404" pitchFamily="49" charset="0"/>
              <a:buChar char="o"/>
            </a:pPr>
            <a:r>
              <a:rPr lang="nl-NL" dirty="0"/>
              <a:t>Is er met een kosten- batenanalyse een juiste inschatting gemaakt van de verwachte kosten en de opbrengsten van het plan? </a:t>
            </a:r>
          </a:p>
          <a:p>
            <a:pPr marL="171450" indent="-171450">
              <a:buFont typeface="Courier New" panose="02070309020205020404" pitchFamily="49" charset="0"/>
              <a:buChar char="o"/>
            </a:pPr>
            <a:r>
              <a:rPr lang="nl-NL" dirty="0"/>
              <a:t>Is het implementatieplan SMART beschreven? </a:t>
            </a:r>
          </a:p>
          <a:p>
            <a:pPr marL="171450" indent="-171450">
              <a:buFont typeface="Courier New" panose="02070309020205020404" pitchFamily="49" charset="0"/>
              <a:buChar char="o"/>
            </a:pPr>
            <a:r>
              <a:rPr lang="nl-NL" dirty="0"/>
              <a:t>Is het implementatieplan representatief voor de organisatie?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9E60B-BFBC-42E3-9A47-5A7B9BC3B14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92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197B27-6D6C-471E-8F0D-8295C842068F}" type="datetimeFigureOut">
              <a:rPr lang="nl-NL" smtClean="0"/>
              <a:t>28-4-2021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40623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197B27-6D6C-471E-8F0D-8295C842068F}" type="datetimeFigureOut">
              <a:rPr lang="nl-NL" smtClean="0"/>
              <a:t>28-4-2021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354741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197B27-6D6C-471E-8F0D-8295C842068F}" type="datetimeFigureOut">
              <a:rPr lang="nl-NL" smtClean="0"/>
              <a:t>28-4-2021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32558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gradFill>
          <a:gsLst>
            <a:gs pos="0">
              <a:srgbClr val="ECEBEC"/>
            </a:gs>
            <a:gs pos="10000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0" name="Rond hoek zelfde zijde rechthoek 19"/>
          <p:cNvSpPr/>
          <p:nvPr userDrawn="1"/>
        </p:nvSpPr>
        <p:spPr>
          <a:xfrm>
            <a:off x="1" y="6401049"/>
            <a:ext cx="12192000" cy="456951"/>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a:p>
        </p:txBody>
      </p:sp>
      <p:sp>
        <p:nvSpPr>
          <p:cNvPr id="2" name="Titel 1"/>
          <p:cNvSpPr>
            <a:spLocks noGrp="1"/>
          </p:cNvSpPr>
          <p:nvPr>
            <p:ph type="ctrTitle" hasCustomPrompt="1"/>
          </p:nvPr>
        </p:nvSpPr>
        <p:spPr>
          <a:xfrm>
            <a:off x="381394" y="2209697"/>
            <a:ext cx="5562216" cy="990683"/>
          </a:xfrm>
          <a:prstGeom prst="rect">
            <a:avLst/>
          </a:prstGeom>
          <a:noFill/>
        </p:spPr>
        <p:txBody>
          <a:bodyPr anchor="t" anchorCtr="0">
            <a:noAutofit/>
          </a:bodyPr>
          <a:lstStyle>
            <a:lvl1pPr algn="l">
              <a:lnSpc>
                <a:spcPts val="3174"/>
              </a:lnSpc>
              <a:defRPr sz="3386" b="1">
                <a:solidFill>
                  <a:srgbClr val="E40521"/>
                </a:solidFill>
              </a:defRPr>
            </a:lvl1pPr>
          </a:lstStyle>
          <a:p>
            <a:r>
              <a:rPr lang="nl-NL" dirty="0"/>
              <a:t>KLIK OM DE STIJL TE BEWERKEN</a:t>
            </a:r>
            <a:endParaRPr lang="en-US" dirty="0"/>
          </a:p>
        </p:txBody>
      </p:sp>
      <p:sp>
        <p:nvSpPr>
          <p:cNvPr id="3" name="Ondertitel 2"/>
          <p:cNvSpPr>
            <a:spLocks noGrp="1"/>
          </p:cNvSpPr>
          <p:nvPr>
            <p:ph type="subTitle" idx="1"/>
          </p:nvPr>
        </p:nvSpPr>
        <p:spPr>
          <a:xfrm>
            <a:off x="381394" y="3429000"/>
            <a:ext cx="5562216" cy="457238"/>
          </a:xfrm>
        </p:spPr>
        <p:txBody>
          <a:bodyPr>
            <a:noAutofit/>
          </a:bodyPr>
          <a:lstStyle>
            <a:lvl1pPr marL="0" indent="0" algn="l">
              <a:lnSpc>
                <a:spcPts val="2645"/>
              </a:lnSpc>
              <a:spcBef>
                <a:spcPts val="0"/>
              </a:spcBef>
              <a:buNone/>
              <a:defRPr sz="2751">
                <a:solidFill>
                  <a:schemeClr val="tx1"/>
                </a:solidFill>
              </a:defRPr>
            </a:lvl1pPr>
            <a:lvl2pPr marL="483763" indent="0" algn="ctr">
              <a:buNone/>
              <a:defRPr>
                <a:solidFill>
                  <a:schemeClr val="tx1">
                    <a:tint val="75000"/>
                  </a:schemeClr>
                </a:solidFill>
              </a:defRPr>
            </a:lvl2pPr>
            <a:lvl3pPr marL="967527" indent="0" algn="ctr">
              <a:buNone/>
              <a:defRPr>
                <a:solidFill>
                  <a:schemeClr val="tx1">
                    <a:tint val="75000"/>
                  </a:schemeClr>
                </a:solidFill>
              </a:defRPr>
            </a:lvl3pPr>
            <a:lvl4pPr marL="1451290" indent="0" algn="ctr">
              <a:buNone/>
              <a:defRPr>
                <a:solidFill>
                  <a:schemeClr val="tx1">
                    <a:tint val="75000"/>
                  </a:schemeClr>
                </a:solidFill>
              </a:defRPr>
            </a:lvl4pPr>
            <a:lvl5pPr marL="1935053" indent="0" algn="ctr">
              <a:buNone/>
              <a:defRPr>
                <a:solidFill>
                  <a:schemeClr val="tx1">
                    <a:tint val="75000"/>
                  </a:schemeClr>
                </a:solidFill>
              </a:defRPr>
            </a:lvl5pPr>
            <a:lvl6pPr marL="2418817" indent="0" algn="ctr">
              <a:buNone/>
              <a:defRPr>
                <a:solidFill>
                  <a:schemeClr val="tx1">
                    <a:tint val="75000"/>
                  </a:schemeClr>
                </a:solidFill>
              </a:defRPr>
            </a:lvl6pPr>
            <a:lvl7pPr marL="2902580" indent="0" algn="ctr">
              <a:buNone/>
              <a:defRPr>
                <a:solidFill>
                  <a:schemeClr val="tx1">
                    <a:tint val="75000"/>
                  </a:schemeClr>
                </a:solidFill>
              </a:defRPr>
            </a:lvl7pPr>
            <a:lvl8pPr marL="3386343" indent="0" algn="ctr">
              <a:buNone/>
              <a:defRPr>
                <a:solidFill>
                  <a:schemeClr val="tx1">
                    <a:tint val="75000"/>
                  </a:schemeClr>
                </a:solidFill>
              </a:defRPr>
            </a:lvl8pPr>
            <a:lvl9pPr marL="3870107" indent="0" algn="ctr">
              <a:buNone/>
              <a:defRPr>
                <a:solidFill>
                  <a:schemeClr val="tx1">
                    <a:tint val="75000"/>
                  </a:schemeClr>
                </a:solidFill>
              </a:defRPr>
            </a:lvl9pPr>
          </a:lstStyle>
          <a:p>
            <a:r>
              <a:rPr lang="nl-NL" dirty="0"/>
              <a:t>Klik om de ondertitelstijl van het model te bewerken</a:t>
            </a:r>
            <a:endParaRPr lang="en-US" dirty="0"/>
          </a:p>
        </p:txBody>
      </p:sp>
      <p:pic>
        <p:nvPicPr>
          <p:cNvPr id="2054" name="Picture 6" descr="e:\Users\Studio Max\Desktop\ISBW content\NCOI-15-04-ISBW-by-RVDA-14960yyyy-fla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30809" y="456950"/>
            <a:ext cx="6084576" cy="64085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e:\Users\Studio Max\Desktop\ISBW content\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8776" y="456950"/>
            <a:ext cx="3962127" cy="10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86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ussenslide nieuw hoofdstuk">
    <p:bg>
      <p:bgPr>
        <a:gradFill>
          <a:gsLst>
            <a:gs pos="0">
              <a:srgbClr val="ECEBEC"/>
            </a:gs>
            <a:gs pos="100000">
              <a:schemeClr val="bg1">
                <a:lumMod val="9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0" name="Rond hoek zelfde zijde rechthoek 19"/>
          <p:cNvSpPr/>
          <p:nvPr userDrawn="1"/>
        </p:nvSpPr>
        <p:spPr>
          <a:xfrm>
            <a:off x="1" y="6401049"/>
            <a:ext cx="12192000" cy="456951"/>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a:p>
        </p:txBody>
      </p:sp>
      <p:sp>
        <p:nvSpPr>
          <p:cNvPr id="2" name="Titel 1"/>
          <p:cNvSpPr>
            <a:spLocks noGrp="1"/>
          </p:cNvSpPr>
          <p:nvPr>
            <p:ph type="ctrTitle" hasCustomPrompt="1"/>
          </p:nvPr>
        </p:nvSpPr>
        <p:spPr>
          <a:xfrm>
            <a:off x="381394" y="2209697"/>
            <a:ext cx="5562216" cy="990683"/>
          </a:xfrm>
          <a:prstGeom prst="rect">
            <a:avLst/>
          </a:prstGeom>
          <a:noFill/>
        </p:spPr>
        <p:txBody>
          <a:bodyPr anchor="t" anchorCtr="0">
            <a:noAutofit/>
          </a:bodyPr>
          <a:lstStyle>
            <a:lvl1pPr algn="l">
              <a:lnSpc>
                <a:spcPts val="3174"/>
              </a:lnSpc>
              <a:defRPr sz="3386" b="1">
                <a:solidFill>
                  <a:srgbClr val="E40521"/>
                </a:solidFill>
              </a:defRPr>
            </a:lvl1pPr>
          </a:lstStyle>
          <a:p>
            <a:r>
              <a:rPr lang="nl-NL" dirty="0"/>
              <a:t>KLIK OM DE STIJL TE BEWERKEN</a:t>
            </a:r>
            <a:endParaRPr lang="en-US" dirty="0"/>
          </a:p>
        </p:txBody>
      </p:sp>
      <p:sp>
        <p:nvSpPr>
          <p:cNvPr id="3" name="Ondertitel 2"/>
          <p:cNvSpPr>
            <a:spLocks noGrp="1"/>
          </p:cNvSpPr>
          <p:nvPr>
            <p:ph type="subTitle" idx="1"/>
          </p:nvPr>
        </p:nvSpPr>
        <p:spPr>
          <a:xfrm>
            <a:off x="381394" y="3429000"/>
            <a:ext cx="5562216" cy="457238"/>
          </a:xfrm>
        </p:spPr>
        <p:txBody>
          <a:bodyPr>
            <a:noAutofit/>
          </a:bodyPr>
          <a:lstStyle>
            <a:lvl1pPr marL="0" indent="0" algn="l">
              <a:lnSpc>
                <a:spcPts val="2645"/>
              </a:lnSpc>
              <a:spcBef>
                <a:spcPts val="0"/>
              </a:spcBef>
              <a:buNone/>
              <a:defRPr sz="2751">
                <a:solidFill>
                  <a:schemeClr val="tx1"/>
                </a:solidFill>
              </a:defRPr>
            </a:lvl1pPr>
            <a:lvl2pPr marL="483763" indent="0" algn="ctr">
              <a:buNone/>
              <a:defRPr>
                <a:solidFill>
                  <a:schemeClr val="tx1">
                    <a:tint val="75000"/>
                  </a:schemeClr>
                </a:solidFill>
              </a:defRPr>
            </a:lvl2pPr>
            <a:lvl3pPr marL="967527" indent="0" algn="ctr">
              <a:buNone/>
              <a:defRPr>
                <a:solidFill>
                  <a:schemeClr val="tx1">
                    <a:tint val="75000"/>
                  </a:schemeClr>
                </a:solidFill>
              </a:defRPr>
            </a:lvl3pPr>
            <a:lvl4pPr marL="1451290" indent="0" algn="ctr">
              <a:buNone/>
              <a:defRPr>
                <a:solidFill>
                  <a:schemeClr val="tx1">
                    <a:tint val="75000"/>
                  </a:schemeClr>
                </a:solidFill>
              </a:defRPr>
            </a:lvl4pPr>
            <a:lvl5pPr marL="1935053" indent="0" algn="ctr">
              <a:buNone/>
              <a:defRPr>
                <a:solidFill>
                  <a:schemeClr val="tx1">
                    <a:tint val="75000"/>
                  </a:schemeClr>
                </a:solidFill>
              </a:defRPr>
            </a:lvl5pPr>
            <a:lvl6pPr marL="2418817" indent="0" algn="ctr">
              <a:buNone/>
              <a:defRPr>
                <a:solidFill>
                  <a:schemeClr val="tx1">
                    <a:tint val="75000"/>
                  </a:schemeClr>
                </a:solidFill>
              </a:defRPr>
            </a:lvl6pPr>
            <a:lvl7pPr marL="2902580" indent="0" algn="ctr">
              <a:buNone/>
              <a:defRPr>
                <a:solidFill>
                  <a:schemeClr val="tx1">
                    <a:tint val="75000"/>
                  </a:schemeClr>
                </a:solidFill>
              </a:defRPr>
            </a:lvl7pPr>
            <a:lvl8pPr marL="3386343" indent="0" algn="ctr">
              <a:buNone/>
              <a:defRPr>
                <a:solidFill>
                  <a:schemeClr val="tx1">
                    <a:tint val="75000"/>
                  </a:schemeClr>
                </a:solidFill>
              </a:defRPr>
            </a:lvl8pPr>
            <a:lvl9pPr marL="3870107" indent="0" algn="ctr">
              <a:buNone/>
              <a:defRPr>
                <a:solidFill>
                  <a:schemeClr val="tx1">
                    <a:tint val="75000"/>
                  </a:schemeClr>
                </a:solidFill>
              </a:defRPr>
            </a:lvl9pPr>
          </a:lstStyle>
          <a:p>
            <a:r>
              <a:rPr lang="nl-NL" dirty="0"/>
              <a:t>Klik om de ondertitelstijl van het model te bewerken</a:t>
            </a:r>
            <a:endParaRPr lang="en-US" dirty="0"/>
          </a:p>
        </p:txBody>
      </p:sp>
      <p:pic>
        <p:nvPicPr>
          <p:cNvPr id="2055" name="Picture 7" descr="e:\Users\Studio Max\Desktop\ISBW conten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776" y="456950"/>
            <a:ext cx="3962127" cy="1089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Users\Studio Max\Desktop\NCOI-15-04-ISBW-by-RVDA-0086x-fla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58940" y="1001748"/>
            <a:ext cx="5692704" cy="585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99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co slide">
    <p:bg>
      <p:bgPr>
        <a:gradFill flip="none" rotWithShape="1">
          <a:gsLst>
            <a:gs pos="0">
              <a:srgbClr val="ECEBEC"/>
            </a:gs>
            <a:gs pos="100000">
              <a:srgbClr val="FBFBF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8AF89256-4067-4E1F-980B-B93A852AFF87}" type="datetimeFigureOut">
              <a:rPr lang="en-US" smtClean="0"/>
              <a:t>4/28/2021</a:t>
            </a:fld>
            <a:endParaRPr lang="en-US"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EC34A6D-DC97-4399-BF71-CB6C07338BD7}" type="slidenum">
              <a:rPr lang="en-US" smtClean="0"/>
              <a:t>‹nr.›</a:t>
            </a:fld>
            <a:endParaRPr lang="en-US"/>
          </a:p>
        </p:txBody>
      </p:sp>
      <p:sp>
        <p:nvSpPr>
          <p:cNvPr id="9" name="Tijdelijke aanduiding voor titel 1"/>
          <p:cNvSpPr>
            <a:spLocks noGrp="1"/>
          </p:cNvSpPr>
          <p:nvPr>
            <p:ph type="title" hasCustomPrompt="1"/>
          </p:nvPr>
        </p:nvSpPr>
        <p:spPr>
          <a:xfrm>
            <a:off x="457589" y="152124"/>
            <a:ext cx="9752927" cy="990683"/>
          </a:xfrm>
          <a:prstGeom prst="rect">
            <a:avLst/>
          </a:prstGeom>
          <a:noFill/>
        </p:spPr>
        <p:txBody>
          <a:bodyPr vert="horz" lIns="91440" tIns="72000" rIns="91440" bIns="45720" rtlCol="0" anchor="t" anchorCtr="0">
            <a:noAutofit/>
          </a:bodyPr>
          <a:lstStyle/>
          <a:p>
            <a:r>
              <a:rPr lang="nl-NL" dirty="0"/>
              <a:t>KLIK OM DE STIJL TE BEWERKEN</a:t>
            </a:r>
            <a:endParaRPr lang="en-US" dirty="0"/>
          </a:p>
        </p:txBody>
      </p:sp>
    </p:spTree>
    <p:extLst>
      <p:ext uri="{BB962C8B-B14F-4D97-AF65-F5344CB8AC3E}">
        <p14:creationId xmlns:p14="http://schemas.microsoft.com/office/powerpoint/2010/main" val="420155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met tekst en beeld 1">
    <p:bg>
      <p:bgPr>
        <a:gradFill flip="none" rotWithShape="1">
          <a:gsLst>
            <a:gs pos="0">
              <a:srgbClr val="ECEBEC"/>
            </a:gs>
            <a:gs pos="100000">
              <a:srgbClr val="FBFBF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6831" y="1523839"/>
            <a:ext cx="8839348" cy="487721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8AF89256-4067-4E1F-980B-B93A852AFF87}" type="datetimeFigureOut">
              <a:rPr lang="en-US" smtClean="0"/>
              <a:t>4/28/2021</a:t>
            </a:fld>
            <a:endParaRPr lang="en-US"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EC34A6D-DC97-4399-BF71-CB6C07338BD7}" type="slidenum">
              <a:rPr lang="en-US" smtClean="0"/>
              <a:t>‹nr.›</a:t>
            </a:fld>
            <a:endParaRPr lang="en-US"/>
          </a:p>
        </p:txBody>
      </p:sp>
      <p:pic>
        <p:nvPicPr>
          <p:cNvPr id="8" name="Afbeelding 7"/>
          <p:cNvPicPr>
            <a:picLocks noChangeAspect="1"/>
          </p:cNvPicPr>
          <p:nvPr userDrawn="1"/>
        </p:nvPicPr>
        <p:blipFill rotWithShape="1">
          <a:blip r:embed="rId2">
            <a:extLst>
              <a:ext uri="{28A0092B-C50C-407E-A947-70E740481C1C}">
                <a14:useLocalDpi xmlns:a14="http://schemas.microsoft.com/office/drawing/2010/main" val="0"/>
              </a:ext>
            </a:extLst>
          </a:blip>
          <a:srcRect r="52990"/>
          <a:stretch/>
        </p:blipFill>
        <p:spPr>
          <a:xfrm>
            <a:off x="9677153" y="2205464"/>
            <a:ext cx="2514847" cy="4652535"/>
          </a:xfrm>
          <a:prstGeom prst="rect">
            <a:avLst/>
          </a:prstGeom>
        </p:spPr>
      </p:pic>
      <p:sp>
        <p:nvSpPr>
          <p:cNvPr id="9" name="Tijdelijke aanduiding voor titel 1"/>
          <p:cNvSpPr>
            <a:spLocks noGrp="1"/>
          </p:cNvSpPr>
          <p:nvPr>
            <p:ph type="title" hasCustomPrompt="1"/>
          </p:nvPr>
        </p:nvSpPr>
        <p:spPr>
          <a:xfrm>
            <a:off x="457589" y="152124"/>
            <a:ext cx="9752927" cy="990683"/>
          </a:xfrm>
          <a:prstGeom prst="rect">
            <a:avLst/>
          </a:prstGeom>
          <a:noFill/>
        </p:spPr>
        <p:txBody>
          <a:bodyPr vert="horz" lIns="91440" tIns="72000" rIns="91440" bIns="45720" rtlCol="0" anchor="t" anchorCtr="0">
            <a:noAutofit/>
          </a:bodyPr>
          <a:lstStyle/>
          <a:p>
            <a:r>
              <a:rPr lang="nl-NL" dirty="0"/>
              <a:t>KLIK OM DE STIJL TE BEWERKEN</a:t>
            </a:r>
            <a:endParaRPr lang="en-US" dirty="0"/>
          </a:p>
        </p:txBody>
      </p:sp>
    </p:spTree>
    <p:extLst>
      <p:ext uri="{BB962C8B-B14F-4D97-AF65-F5344CB8AC3E}">
        <p14:creationId xmlns:p14="http://schemas.microsoft.com/office/powerpoint/2010/main" val="189199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met tekst en beeld 2">
    <p:bg>
      <p:bgPr>
        <a:gradFill flip="none" rotWithShape="1">
          <a:gsLst>
            <a:gs pos="0">
              <a:srgbClr val="ECEBEC"/>
            </a:gs>
            <a:gs pos="100000">
              <a:srgbClr val="FBFBF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6831" y="1523839"/>
            <a:ext cx="9144127" cy="487721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8AF89256-4067-4E1F-980B-B93A852AFF87}" type="datetimeFigureOut">
              <a:rPr lang="en-US" smtClean="0"/>
              <a:t>4/28/2021</a:t>
            </a:fld>
            <a:endParaRPr lang="en-US"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EC34A6D-DC97-4399-BF71-CB6C07338BD7}" type="slidenum">
              <a:rPr lang="en-US" smtClean="0"/>
              <a:t>‹nr.›</a:t>
            </a:fld>
            <a:endParaRPr lang="en-US"/>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746163" y="2285904"/>
            <a:ext cx="2445838" cy="4572097"/>
          </a:xfrm>
          <a:prstGeom prst="rect">
            <a:avLst/>
          </a:prstGeom>
        </p:spPr>
      </p:pic>
      <p:sp>
        <p:nvSpPr>
          <p:cNvPr id="10" name="Tijdelijke aanduiding voor titel 1"/>
          <p:cNvSpPr>
            <a:spLocks noGrp="1"/>
          </p:cNvSpPr>
          <p:nvPr>
            <p:ph type="title" hasCustomPrompt="1"/>
          </p:nvPr>
        </p:nvSpPr>
        <p:spPr>
          <a:xfrm>
            <a:off x="457589" y="152124"/>
            <a:ext cx="9752927" cy="990683"/>
          </a:xfrm>
          <a:prstGeom prst="rect">
            <a:avLst/>
          </a:prstGeom>
          <a:noFill/>
        </p:spPr>
        <p:txBody>
          <a:bodyPr vert="horz" lIns="91440" tIns="72000" rIns="91440" bIns="45720" rtlCol="0" anchor="t" anchorCtr="0">
            <a:noAutofit/>
          </a:bodyPr>
          <a:lstStyle/>
          <a:p>
            <a:r>
              <a:rPr lang="nl-NL" dirty="0"/>
              <a:t>KLIK OM DE STIJL TE BEWERKEN</a:t>
            </a:r>
            <a:endParaRPr lang="en-US" dirty="0"/>
          </a:p>
        </p:txBody>
      </p:sp>
    </p:spTree>
    <p:extLst>
      <p:ext uri="{BB962C8B-B14F-4D97-AF65-F5344CB8AC3E}">
        <p14:creationId xmlns:p14="http://schemas.microsoft.com/office/powerpoint/2010/main" val="326943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met tekst en beeld 3">
    <p:bg>
      <p:bgPr>
        <a:gradFill flip="none" rotWithShape="1">
          <a:gsLst>
            <a:gs pos="0">
              <a:srgbClr val="ECEBEC"/>
            </a:gs>
            <a:gs pos="100000">
              <a:srgbClr val="FBFBF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6831" y="1523839"/>
            <a:ext cx="8610764" cy="487721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8AF89256-4067-4E1F-980B-B93A852AFF87}" type="datetimeFigureOut">
              <a:rPr lang="en-US" smtClean="0"/>
              <a:t>4/28/2021</a:t>
            </a:fld>
            <a:endParaRPr lang="en-US"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EC34A6D-DC97-4399-BF71-CB6C07338BD7}" type="slidenum">
              <a:rPr lang="en-US" smtClean="0"/>
              <a:t>‹nr.›</a:t>
            </a:fld>
            <a:endParaRPr lang="en-US"/>
          </a:p>
        </p:txBody>
      </p:sp>
      <p:pic>
        <p:nvPicPr>
          <p:cNvPr id="8" name="Afbeelding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219984" y="2040703"/>
            <a:ext cx="2972016" cy="4817296"/>
          </a:xfrm>
          <a:prstGeom prst="rect">
            <a:avLst/>
          </a:prstGeom>
        </p:spPr>
      </p:pic>
      <p:sp>
        <p:nvSpPr>
          <p:cNvPr id="9" name="Tijdelijke aanduiding voor titel 1"/>
          <p:cNvSpPr>
            <a:spLocks noGrp="1"/>
          </p:cNvSpPr>
          <p:nvPr>
            <p:ph type="title" hasCustomPrompt="1"/>
          </p:nvPr>
        </p:nvSpPr>
        <p:spPr>
          <a:xfrm>
            <a:off x="457589" y="152124"/>
            <a:ext cx="9752927" cy="990683"/>
          </a:xfrm>
          <a:prstGeom prst="rect">
            <a:avLst/>
          </a:prstGeom>
          <a:noFill/>
        </p:spPr>
        <p:txBody>
          <a:bodyPr vert="horz" lIns="91440" tIns="72000" rIns="91440" bIns="45720" rtlCol="0" anchor="t" anchorCtr="0">
            <a:noAutofit/>
          </a:bodyPr>
          <a:lstStyle/>
          <a:p>
            <a:r>
              <a:rPr lang="nl-NL" dirty="0"/>
              <a:t>KLIK OM DE STIJL TE BEWERKEN</a:t>
            </a:r>
            <a:endParaRPr lang="en-US" dirty="0"/>
          </a:p>
        </p:txBody>
      </p:sp>
    </p:spTree>
    <p:extLst>
      <p:ext uri="{BB962C8B-B14F-4D97-AF65-F5344CB8AC3E}">
        <p14:creationId xmlns:p14="http://schemas.microsoft.com/office/powerpoint/2010/main" val="175325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met tekst en beeld 4">
    <p:bg>
      <p:bgPr>
        <a:gradFill flip="none" rotWithShape="1">
          <a:gsLst>
            <a:gs pos="0">
              <a:srgbClr val="ECEBEC"/>
            </a:gs>
            <a:gs pos="100000">
              <a:srgbClr val="FBFBF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6831" y="1523839"/>
            <a:ext cx="8763153" cy="487721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8AF89256-4067-4E1F-980B-B93A852AFF87}" type="datetimeFigureOut">
              <a:rPr lang="en-US" smtClean="0"/>
              <a:t>4/28/2021</a:t>
            </a:fld>
            <a:endParaRPr lang="en-US"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EC34A6D-DC97-4399-BF71-CB6C07338BD7}" type="slidenum">
              <a:rPr lang="en-US" smtClean="0"/>
              <a:t>‹nr.›</a:t>
            </a:fld>
            <a:endParaRPr lang="en-US"/>
          </a:p>
        </p:txBody>
      </p:sp>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372373" y="2499791"/>
            <a:ext cx="2819627" cy="4358209"/>
          </a:xfrm>
          <a:prstGeom prst="rect">
            <a:avLst/>
          </a:prstGeom>
        </p:spPr>
      </p:pic>
      <p:sp>
        <p:nvSpPr>
          <p:cNvPr id="11" name="Tijdelijke aanduiding voor titel 1"/>
          <p:cNvSpPr>
            <a:spLocks noGrp="1"/>
          </p:cNvSpPr>
          <p:nvPr>
            <p:ph type="title" hasCustomPrompt="1"/>
          </p:nvPr>
        </p:nvSpPr>
        <p:spPr>
          <a:xfrm>
            <a:off x="457589" y="152124"/>
            <a:ext cx="9676732" cy="990683"/>
          </a:xfrm>
          <a:prstGeom prst="rect">
            <a:avLst/>
          </a:prstGeom>
          <a:noFill/>
        </p:spPr>
        <p:txBody>
          <a:bodyPr vert="horz" lIns="91440" tIns="72000" rIns="91440" bIns="45720" rtlCol="0" anchor="t" anchorCtr="0">
            <a:noAutofit/>
          </a:bodyPr>
          <a:lstStyle/>
          <a:p>
            <a:r>
              <a:rPr lang="nl-NL" dirty="0"/>
              <a:t>KLIK OM DE STIJL TE BEWERKEN</a:t>
            </a:r>
            <a:endParaRPr lang="en-US" dirty="0"/>
          </a:p>
        </p:txBody>
      </p:sp>
    </p:spTree>
    <p:extLst>
      <p:ext uri="{BB962C8B-B14F-4D97-AF65-F5344CB8AC3E}">
        <p14:creationId xmlns:p14="http://schemas.microsoft.com/office/powerpoint/2010/main" val="414601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197B27-6D6C-471E-8F0D-8295C842068F}" type="datetimeFigureOut">
              <a:rPr lang="nl-NL" smtClean="0"/>
              <a:t>28-4-2021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359216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197B27-6D6C-471E-8F0D-8295C842068F}" type="datetimeFigureOut">
              <a:rPr lang="nl-NL" smtClean="0"/>
              <a:t>28-4-2021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425085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197B27-6D6C-471E-8F0D-8295C842068F}" type="datetimeFigureOut">
              <a:rPr lang="nl-NL" smtClean="0"/>
              <a:t>28-4-2021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152540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197B27-6D6C-471E-8F0D-8295C842068F}" type="datetimeFigureOut">
              <a:rPr lang="nl-NL" smtClean="0"/>
              <a:t>28-4-2021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344627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197B27-6D6C-471E-8F0D-8295C842068F}" type="datetimeFigureOut">
              <a:rPr lang="nl-NL" smtClean="0"/>
              <a:t>28-4-2021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400659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197B27-6D6C-471E-8F0D-8295C842068F}" type="datetimeFigureOut">
              <a:rPr lang="nl-NL" smtClean="0"/>
              <a:t>28-4-2021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353637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197B27-6D6C-471E-8F0D-8295C842068F}" type="datetimeFigureOut">
              <a:rPr lang="nl-NL" smtClean="0"/>
              <a:t>28-4-2021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151274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197B27-6D6C-471E-8F0D-8295C842068F}" type="datetimeFigureOut">
              <a:rPr lang="nl-NL" smtClean="0"/>
              <a:t>28-4-2021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46543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197B27-6D6C-471E-8F0D-8295C842068F}" type="datetimeFigureOut">
              <a:rPr lang="nl-NL" smtClean="0"/>
              <a:t>28-4-2021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BAF5B45-0DAF-4F29-9C1A-F8E3A1C352A2}" type="slidenum">
              <a:rPr lang="nl-NL" smtClean="0"/>
              <a:t>‹nr.›</a:t>
            </a:fld>
            <a:endParaRPr lang="nl-NL"/>
          </a:p>
        </p:txBody>
      </p:sp>
    </p:spTree>
    <p:extLst>
      <p:ext uri="{BB962C8B-B14F-4D97-AF65-F5344CB8AC3E}">
        <p14:creationId xmlns:p14="http://schemas.microsoft.com/office/powerpoint/2010/main" val="25195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97B27-6D6C-471E-8F0D-8295C842068F}" type="datetimeFigureOut">
              <a:rPr lang="nl-NL" smtClean="0"/>
              <a:t>28-4-2021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F5B45-0DAF-4F29-9C1A-F8E3A1C352A2}" type="slidenum">
              <a:rPr lang="nl-NL" smtClean="0"/>
              <a:t>‹nr.›</a:t>
            </a:fld>
            <a:endParaRPr lang="nl-NL"/>
          </a:p>
        </p:txBody>
      </p:sp>
    </p:spTree>
    <p:extLst>
      <p:ext uri="{BB962C8B-B14F-4D97-AF65-F5344CB8AC3E}">
        <p14:creationId xmlns:p14="http://schemas.microsoft.com/office/powerpoint/2010/main" val="496636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CEBEC"/>
            </a:gs>
            <a:gs pos="100000">
              <a:srgbClr val="FBFBFB"/>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7" name="Rond hoek zelfde zijde rechthoek 26"/>
          <p:cNvSpPr/>
          <p:nvPr userDrawn="1"/>
        </p:nvSpPr>
        <p:spPr>
          <a:xfrm>
            <a:off x="1" y="6629525"/>
            <a:ext cx="12192000" cy="228475"/>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a:p>
        </p:txBody>
      </p:sp>
      <p:sp>
        <p:nvSpPr>
          <p:cNvPr id="2" name="Tijdelijke aanduiding voor titel 1"/>
          <p:cNvSpPr>
            <a:spLocks noGrp="1"/>
          </p:cNvSpPr>
          <p:nvPr>
            <p:ph type="title"/>
          </p:nvPr>
        </p:nvSpPr>
        <p:spPr>
          <a:xfrm>
            <a:off x="457589" y="152124"/>
            <a:ext cx="9752927" cy="990683"/>
          </a:xfrm>
          <a:prstGeom prst="rect">
            <a:avLst/>
          </a:prstGeom>
          <a:noFill/>
        </p:spPr>
        <p:txBody>
          <a:bodyPr vert="horz" lIns="91440" tIns="72000" rIns="91440" bIns="45720" rtlCol="0" anchor="t" anchorCtr="0">
            <a:noAutofit/>
          </a:bodyPr>
          <a:lstStyle/>
          <a:p>
            <a:r>
              <a:rPr lang="nl-NL" dirty="0"/>
              <a:t>KLIK OM DE STIJL TE BEWERKEN</a:t>
            </a:r>
            <a:endParaRPr lang="en-US" dirty="0"/>
          </a:p>
        </p:txBody>
      </p:sp>
      <p:sp>
        <p:nvSpPr>
          <p:cNvPr id="3" name="Tijdelijke aanduiding voor tekst 2"/>
          <p:cNvSpPr>
            <a:spLocks noGrp="1"/>
          </p:cNvSpPr>
          <p:nvPr>
            <p:ph type="body" idx="1"/>
          </p:nvPr>
        </p:nvSpPr>
        <p:spPr>
          <a:xfrm>
            <a:off x="456831" y="1523839"/>
            <a:ext cx="11444015" cy="4877210"/>
          </a:xfrm>
          <a:prstGeom prst="rect">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p:cNvSpPr>
            <a:spLocks noGrp="1"/>
          </p:cNvSpPr>
          <p:nvPr>
            <p:ph type="dt" sz="half" idx="2"/>
          </p:nvPr>
        </p:nvSpPr>
        <p:spPr>
          <a:xfrm>
            <a:off x="914757" y="6674744"/>
            <a:ext cx="838142" cy="183256"/>
          </a:xfrm>
          <a:prstGeom prst="rect">
            <a:avLst/>
          </a:prstGeom>
        </p:spPr>
        <p:txBody>
          <a:bodyPr vert="horz" lIns="91440" tIns="45720" rIns="91440" bIns="45720" rtlCol="0" anchor="ctr"/>
          <a:lstStyle>
            <a:lvl1pPr algn="l">
              <a:defRPr sz="846">
                <a:solidFill>
                  <a:schemeClr val="bg1"/>
                </a:solidFill>
              </a:defRPr>
            </a:lvl1pPr>
          </a:lstStyle>
          <a:p>
            <a:fld id="{8AF89256-4067-4E1F-980B-B93A852AFF87}" type="datetimeFigureOut">
              <a:rPr lang="en-US" smtClean="0"/>
              <a:pPr/>
              <a:t>4/28/2021</a:t>
            </a:fld>
            <a:endParaRPr lang="en-US"/>
          </a:p>
        </p:txBody>
      </p:sp>
      <p:sp>
        <p:nvSpPr>
          <p:cNvPr id="5" name="Tijdelijke aanduiding voor voettekst 4"/>
          <p:cNvSpPr>
            <a:spLocks noGrp="1"/>
          </p:cNvSpPr>
          <p:nvPr>
            <p:ph type="ftr" sz="quarter" idx="3"/>
          </p:nvPr>
        </p:nvSpPr>
        <p:spPr>
          <a:xfrm>
            <a:off x="4165601" y="6629669"/>
            <a:ext cx="3860800" cy="228619"/>
          </a:xfrm>
          <a:prstGeom prst="rect">
            <a:avLst/>
          </a:prstGeom>
        </p:spPr>
        <p:txBody>
          <a:bodyPr vert="horz" lIns="91440" tIns="45720" rIns="91440" bIns="45720" rtlCol="0" anchor="ctr"/>
          <a:lstStyle>
            <a:lvl1pPr algn="ctr">
              <a:defRPr sz="846">
                <a:solidFill>
                  <a:schemeClr val="bg1"/>
                </a:solidFill>
              </a:defRPr>
            </a:lvl1pPr>
          </a:lstStyle>
          <a:p>
            <a:endParaRPr lang="en-US"/>
          </a:p>
        </p:txBody>
      </p:sp>
      <p:sp>
        <p:nvSpPr>
          <p:cNvPr id="6" name="Tijdelijke aanduiding voor dianummer 5"/>
          <p:cNvSpPr>
            <a:spLocks noGrp="1"/>
          </p:cNvSpPr>
          <p:nvPr>
            <p:ph type="sldNum" sz="quarter" idx="4"/>
          </p:nvPr>
        </p:nvSpPr>
        <p:spPr>
          <a:xfrm>
            <a:off x="381394" y="6674801"/>
            <a:ext cx="533784" cy="183487"/>
          </a:xfrm>
          <a:prstGeom prst="rect">
            <a:avLst/>
          </a:prstGeom>
        </p:spPr>
        <p:txBody>
          <a:bodyPr vert="horz" lIns="91440" tIns="45720" rIns="91440" bIns="45720" rtlCol="0" anchor="ctr"/>
          <a:lstStyle>
            <a:lvl1pPr algn="l">
              <a:defRPr sz="846">
                <a:solidFill>
                  <a:schemeClr val="bg1"/>
                </a:solidFill>
              </a:defRPr>
            </a:lvl1pPr>
          </a:lstStyle>
          <a:p>
            <a:fld id="{3EC34A6D-DC97-4399-BF71-CB6C07338BD7}" type="slidenum">
              <a:rPr lang="en-US" smtClean="0"/>
              <a:pPr/>
              <a:t>‹nr.›</a:t>
            </a:fld>
            <a:endParaRPr lang="en-US"/>
          </a:p>
        </p:txBody>
      </p:sp>
      <p:pic>
        <p:nvPicPr>
          <p:cNvPr id="25" name="Picture 7" descr="e:\Users\Studio Max\Desktop\ISBW content\log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515295" y="228330"/>
            <a:ext cx="1385551" cy="38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160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67527" rtl="0" eaLnBrk="1" latinLnBrk="0" hangingPunct="1">
        <a:lnSpc>
          <a:spcPts val="3386"/>
        </a:lnSpc>
        <a:spcBef>
          <a:spcPct val="0"/>
        </a:spcBef>
        <a:buNone/>
        <a:defRPr sz="3386" b="1" kern="1200">
          <a:solidFill>
            <a:srgbClr val="E40521"/>
          </a:solidFill>
          <a:latin typeface="+mj-lt"/>
          <a:ea typeface="+mj-ea"/>
          <a:cs typeface="+mj-cs"/>
        </a:defRPr>
      </a:lvl1pPr>
    </p:titleStyle>
    <p:bodyStyle>
      <a:lvl1pPr marL="362822" indent="-362822" algn="l" defTabSz="967527" rtl="0" eaLnBrk="1" latinLnBrk="0" hangingPunct="1">
        <a:lnSpc>
          <a:spcPts val="2116"/>
        </a:lnSpc>
        <a:spcBef>
          <a:spcPts val="952"/>
        </a:spcBef>
        <a:buClr>
          <a:srgbClr val="FF0000"/>
        </a:buClr>
        <a:buFont typeface="Arial" panose="020B0604020202020204" pitchFamily="34" charset="0"/>
        <a:buChar char="•"/>
        <a:defRPr sz="2116" kern="1200">
          <a:solidFill>
            <a:schemeClr val="tx1"/>
          </a:solidFill>
          <a:latin typeface="+mn-lt"/>
          <a:ea typeface="+mn-ea"/>
          <a:cs typeface="+mn-cs"/>
        </a:defRPr>
      </a:lvl1pPr>
      <a:lvl2pPr marL="786115" indent="-302352" algn="l" defTabSz="967527" rtl="0" eaLnBrk="1" latinLnBrk="0" hangingPunct="1">
        <a:lnSpc>
          <a:spcPts val="2116"/>
        </a:lnSpc>
        <a:spcBef>
          <a:spcPts val="952"/>
        </a:spcBef>
        <a:buClr>
          <a:schemeClr val="accent2"/>
        </a:buClr>
        <a:buFont typeface="Arial" panose="020B0604020202020204" pitchFamily="34" charset="0"/>
        <a:buChar char="•"/>
        <a:defRPr sz="2116" kern="1200">
          <a:solidFill>
            <a:schemeClr val="tx1"/>
          </a:solidFill>
          <a:latin typeface="+mn-lt"/>
          <a:ea typeface="+mn-ea"/>
          <a:cs typeface="+mn-cs"/>
        </a:defRPr>
      </a:lvl2pPr>
      <a:lvl3pPr marL="1209408" indent="-241882" algn="l" defTabSz="967527" rtl="0" eaLnBrk="1" latinLnBrk="0" hangingPunct="1">
        <a:lnSpc>
          <a:spcPts val="2116"/>
        </a:lnSpc>
        <a:spcBef>
          <a:spcPts val="952"/>
        </a:spcBef>
        <a:buClr>
          <a:schemeClr val="accent2"/>
        </a:buClr>
        <a:buFont typeface="Arial" panose="020B0604020202020204" pitchFamily="34" charset="0"/>
        <a:buChar char="•"/>
        <a:defRPr sz="2116" kern="1200">
          <a:solidFill>
            <a:schemeClr val="tx1"/>
          </a:solidFill>
          <a:latin typeface="+mn-lt"/>
          <a:ea typeface="+mn-ea"/>
          <a:cs typeface="+mn-cs"/>
        </a:defRPr>
      </a:lvl3pPr>
      <a:lvl4pPr marL="1693172" indent="-241882" algn="l" defTabSz="967527" rtl="0" eaLnBrk="1" latinLnBrk="0" hangingPunct="1">
        <a:lnSpc>
          <a:spcPts val="2116"/>
        </a:lnSpc>
        <a:spcBef>
          <a:spcPts val="952"/>
        </a:spcBef>
        <a:buClr>
          <a:schemeClr val="accent2"/>
        </a:buClr>
        <a:buFont typeface="Arial" panose="020B0604020202020204" pitchFamily="34" charset="0"/>
        <a:buChar char="•"/>
        <a:defRPr sz="2116" kern="1200">
          <a:solidFill>
            <a:schemeClr val="tx1"/>
          </a:solidFill>
          <a:latin typeface="+mn-lt"/>
          <a:ea typeface="+mn-ea"/>
          <a:cs typeface="+mn-cs"/>
        </a:defRPr>
      </a:lvl4pPr>
      <a:lvl5pPr marL="2176935" indent="-241882" algn="l" defTabSz="967527" rtl="0" eaLnBrk="1" latinLnBrk="0" hangingPunct="1">
        <a:lnSpc>
          <a:spcPts val="2116"/>
        </a:lnSpc>
        <a:spcBef>
          <a:spcPts val="952"/>
        </a:spcBef>
        <a:buClr>
          <a:schemeClr val="accent2"/>
        </a:buClr>
        <a:buFont typeface="Arial" panose="020B0604020202020204" pitchFamily="34" charset="0"/>
        <a:buChar char="•"/>
        <a:defRPr sz="2116" kern="1200">
          <a:solidFill>
            <a:schemeClr val="tx1"/>
          </a:solidFill>
          <a:latin typeface="+mn-lt"/>
          <a:ea typeface="+mn-ea"/>
          <a:cs typeface="+mn-cs"/>
        </a:defRPr>
      </a:lvl5pPr>
      <a:lvl6pPr marL="2660698" indent="-241882" algn="l" defTabSz="967527" rtl="0" eaLnBrk="1" latinLnBrk="0" hangingPunct="1">
        <a:spcBef>
          <a:spcPct val="20000"/>
        </a:spcBef>
        <a:buFont typeface="Arial" panose="020B0604020202020204" pitchFamily="34" charset="0"/>
        <a:buChar char="•"/>
        <a:defRPr sz="2116" kern="1200">
          <a:solidFill>
            <a:schemeClr val="tx1"/>
          </a:solidFill>
          <a:latin typeface="+mn-lt"/>
          <a:ea typeface="+mn-ea"/>
          <a:cs typeface="+mn-cs"/>
        </a:defRPr>
      </a:lvl6pPr>
      <a:lvl7pPr marL="3144462" indent="-241882" algn="l" defTabSz="967527" rtl="0" eaLnBrk="1" latinLnBrk="0" hangingPunct="1">
        <a:spcBef>
          <a:spcPct val="20000"/>
        </a:spcBef>
        <a:buFont typeface="Arial" panose="020B0604020202020204" pitchFamily="34" charset="0"/>
        <a:buChar char="•"/>
        <a:defRPr sz="2116" kern="1200">
          <a:solidFill>
            <a:schemeClr val="tx1"/>
          </a:solidFill>
          <a:latin typeface="+mn-lt"/>
          <a:ea typeface="+mn-ea"/>
          <a:cs typeface="+mn-cs"/>
        </a:defRPr>
      </a:lvl7pPr>
      <a:lvl8pPr marL="3628225" indent="-241882" algn="l" defTabSz="967527" rtl="0" eaLnBrk="1" latinLnBrk="0" hangingPunct="1">
        <a:spcBef>
          <a:spcPct val="20000"/>
        </a:spcBef>
        <a:buFont typeface="Arial" panose="020B0604020202020204" pitchFamily="34" charset="0"/>
        <a:buChar char="•"/>
        <a:defRPr sz="2116" kern="1200">
          <a:solidFill>
            <a:schemeClr val="tx1"/>
          </a:solidFill>
          <a:latin typeface="+mn-lt"/>
          <a:ea typeface="+mn-ea"/>
          <a:cs typeface="+mn-cs"/>
        </a:defRPr>
      </a:lvl8pPr>
      <a:lvl9pPr marL="4111988" indent="-241882" algn="l" defTabSz="967527" rtl="0" eaLnBrk="1" latinLnBrk="0" hangingPunct="1">
        <a:spcBef>
          <a:spcPct val="20000"/>
        </a:spcBef>
        <a:buFont typeface="Arial" panose="020B0604020202020204" pitchFamily="34" charset="0"/>
        <a:buChar char="•"/>
        <a:defRPr sz="2116" kern="1200">
          <a:solidFill>
            <a:schemeClr val="tx1"/>
          </a:solidFill>
          <a:latin typeface="+mn-lt"/>
          <a:ea typeface="+mn-ea"/>
          <a:cs typeface="+mn-cs"/>
        </a:defRPr>
      </a:lvl9pPr>
    </p:bodyStyle>
    <p:otherStyle>
      <a:defPPr>
        <a:defRPr lang="en-US"/>
      </a:defPPr>
      <a:lvl1pPr marL="0" algn="l" defTabSz="967527" rtl="0" eaLnBrk="1" latinLnBrk="0" hangingPunct="1">
        <a:defRPr sz="1905"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ISBW%20Literatuurverwijzingen%202019-2020.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Feedback%20formulier.docx"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ISBW%20Studenthandleiding%20Businesscase%20(1).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hyperlink" Target="https://www.klijnen.org/" TargetMode="Externa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Business case</a:t>
            </a:r>
            <a:endParaRPr lang="en-US" dirty="0"/>
          </a:p>
        </p:txBody>
      </p:sp>
      <p:sp>
        <p:nvSpPr>
          <p:cNvPr id="3" name="Ondertitel 2"/>
          <p:cNvSpPr>
            <a:spLocks noGrp="1"/>
          </p:cNvSpPr>
          <p:nvPr>
            <p:ph type="subTitle" idx="1"/>
          </p:nvPr>
        </p:nvSpPr>
        <p:spPr>
          <a:xfrm>
            <a:off x="381394" y="3276611"/>
            <a:ext cx="5562216" cy="457168"/>
          </a:xfrm>
        </p:spPr>
        <p:txBody>
          <a:bodyPr/>
          <a:lstStyle/>
          <a:p>
            <a:r>
              <a:rPr lang="en-US" dirty="0"/>
              <a:t>HBO </a:t>
            </a:r>
            <a:r>
              <a:rPr lang="en-US" dirty="0" err="1"/>
              <a:t>Bedrijfskunde</a:t>
            </a:r>
            <a:endParaRPr lang="en-US" dirty="0"/>
          </a:p>
          <a:p>
            <a:endParaRPr lang="en-US" dirty="0"/>
          </a:p>
        </p:txBody>
      </p:sp>
      <p:pic>
        <p:nvPicPr>
          <p:cNvPr id="4" name="Picture 3">
            <a:extLst>
              <a:ext uri="{FF2B5EF4-FFF2-40B4-BE49-F238E27FC236}">
                <a16:creationId xmlns:a16="http://schemas.microsoft.com/office/drawing/2014/main" id="{C52B9408-2250-45BE-A733-9B93E0E658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2022" y="6248206"/>
            <a:ext cx="380931" cy="36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09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365125"/>
            <a:ext cx="10515600" cy="720000"/>
          </a:xfrm>
        </p:spPr>
        <p:txBody>
          <a:bodyPr>
            <a:normAutofit/>
          </a:bodyPr>
          <a:lstStyle/>
          <a:p>
            <a:pPr marL="457200" lvl="0" indent="-457200">
              <a:lnSpc>
                <a:spcPct val="100000"/>
              </a:lnSpc>
              <a:spcBef>
                <a:spcPct val="20000"/>
              </a:spcBef>
              <a:defRPr/>
            </a:pPr>
            <a:r>
              <a:rPr lang="nl-NL" sz="3600" b="1" kern="0" dirty="0">
                <a:solidFill>
                  <a:prstClr val="black"/>
                </a:solidFill>
                <a:latin typeface="Arial" panose="020B0604020202020204" pitchFamily="34" charset="0"/>
                <a:ea typeface="Arial Unicode MS" panose="020B0604020202020204" pitchFamily="34" charset="-128"/>
                <a:cs typeface="Arial" panose="020B0604020202020204" pitchFamily="34" charset="0"/>
              </a:rPr>
              <a:t>Structuur en indeling businesscase</a:t>
            </a:r>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p:cNvSpPr txBox="1"/>
          <p:nvPr/>
        </p:nvSpPr>
        <p:spPr>
          <a:xfrm>
            <a:off x="838200" y="1435605"/>
            <a:ext cx="10397359" cy="50167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Voorblad</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Voorwoord</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Inhoudsopgave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Samenvatting</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Inleiding [stap 1]</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Hoofdtekst [stap 2 –stap 6]</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Reflectie [stap 7]</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Literatuurlijst [zie ook: ISBW regels literatuurlijst en verwijzingen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Bijlagen (maximaal 15 pagina’s)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businesscase bestaat uit </a:t>
            </a:r>
            <a:r>
              <a:rPr kumimoji="0" lang="nl-NL"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minimaal</a:t>
            </a: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nl-NL"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9</a:t>
            </a: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 </a:t>
            </a:r>
            <a:r>
              <a:rPr kumimoji="0" lang="nl-NL"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maximaal </a:t>
            </a:r>
            <a:r>
              <a:rPr kumimoji="0" lang="nl-NL"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 </a:t>
            </a: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pagina’s hoofdtekst (inclusief inleiding en reflectie) bij regelafstand 1 en lettertype en – grootte </a:t>
            </a:r>
            <a:r>
              <a:rPr kumimoji="0" lang="nl-NL"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Arial</a:t>
            </a: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10-11. Het aantal pagina's is exclusief: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Voorblad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Voorwoord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Inhoudsopgave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Samenvatting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Literatuurlijst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Bijlagen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Afbeelding 9" descr="Informatie.jpg">
            <a:hlinkClick r:id="rId3" action="ppaction://hlinkfile"/>
            <a:extLst>
              <a:ext uri="{FF2B5EF4-FFF2-40B4-BE49-F238E27FC236}">
                <a16:creationId xmlns:a16="http://schemas.microsoft.com/office/drawing/2014/main" id="{7E027634-B94A-4760-AD61-C756DC6A71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68" t="8163" r="13929" b="19922"/>
          <a:stretch/>
        </p:blipFill>
        <p:spPr bwMode="auto">
          <a:xfrm>
            <a:off x="6979493" y="3224385"/>
            <a:ext cx="205721" cy="20461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E42BE92D-3E78-4A66-BE22-08C38CA68887}"/>
              </a:ext>
            </a:extLst>
          </p:cNvPr>
          <p:cNvSpPr/>
          <p:nvPr/>
        </p:nvSpPr>
        <p:spPr>
          <a:xfrm>
            <a:off x="779079" y="5994357"/>
            <a:ext cx="10515600" cy="431777"/>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Let op! Wanneer u de opdracht gelijktijdig in Word én in PDF inlevert, wordt dit door de antiplagiaatsoftware gezien als 100% plagiaat. Wij verzoeken u daarom om niet twee keer hetzelfde document in te leveren.</a:t>
            </a:r>
            <a:endPar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210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idx="1"/>
          </p:nvPr>
        </p:nvSpPr>
        <p:spPr>
          <a:xfrm>
            <a:off x="838200" y="1481382"/>
            <a:ext cx="10158046" cy="4840287"/>
          </a:xfrm>
        </p:spPr>
        <p:txBody>
          <a:bodyPr>
            <a:normAutofit/>
          </a:bodyPr>
          <a:lstStyle/>
          <a:p>
            <a:pPr marL="0" indent="0">
              <a:buNone/>
            </a:pPr>
            <a:r>
              <a:rPr lang="nl-NL" sz="1600" dirty="0">
                <a:latin typeface="Arial" panose="020B0604020202020204" pitchFamily="34" charset="0"/>
                <a:cs typeface="Arial" panose="020B0604020202020204" pitchFamily="34" charset="0"/>
              </a:rPr>
              <a:t>Denk na over de </a:t>
            </a:r>
            <a:r>
              <a:rPr lang="nl-NL" sz="1600" b="1" dirty="0">
                <a:latin typeface="Arial" panose="020B0604020202020204" pitchFamily="34" charset="0"/>
                <a:cs typeface="Arial" panose="020B0604020202020204" pitchFamily="34" charset="0"/>
              </a:rPr>
              <a:t>eerste stap </a:t>
            </a:r>
            <a:r>
              <a:rPr lang="nl-NL" sz="1600" dirty="0">
                <a:latin typeface="Arial" panose="020B0604020202020204" pitchFamily="34" charset="0"/>
                <a:cs typeface="Arial" panose="020B0604020202020204" pitchFamily="34" charset="0"/>
              </a:rPr>
              <a:t>van de businesscase en wissel ideeën uit</a:t>
            </a:r>
          </a:p>
          <a:p>
            <a:pPr algn="l">
              <a:buFont typeface="Wingdings" panose="05000000000000000000" pitchFamily="2" charset="2"/>
              <a:buChar char="§"/>
            </a:pPr>
            <a:endParaRPr lang="nl-NL" sz="1600" dirty="0">
              <a:latin typeface="Arial" panose="020B0604020202020204" pitchFamily="34" charset="0"/>
              <a:cs typeface="Arial" panose="020B0604020202020204" pitchFamily="34" charset="0"/>
            </a:endParaRPr>
          </a:p>
          <a:p>
            <a:pPr algn="l">
              <a:buFont typeface="Wingdings" panose="05000000000000000000" pitchFamily="2" charset="2"/>
              <a:buChar char="§"/>
            </a:pPr>
            <a:endParaRPr lang="nl-NL" sz="16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nl-NL" sz="1600" dirty="0"/>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e:\Users\Studio Max\Desktop\ISBW content\NCOI-15-04-ISBW-by-RVDA-14960yyyy-flat.png">
            <a:extLst>
              <a:ext uri="{FF2B5EF4-FFF2-40B4-BE49-F238E27FC236}">
                <a16:creationId xmlns:a16="http://schemas.microsoft.com/office/drawing/2014/main" id="{5C57A2A2-62D7-46A6-BADB-52ACA13623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4">
            <a:extLst>
              <a:ext uri="{FF2B5EF4-FFF2-40B4-BE49-F238E27FC236}">
                <a16:creationId xmlns:a16="http://schemas.microsoft.com/office/drawing/2014/main" id="{D56F99F7-9B20-4EF8-9C1C-CD3B1C27B3B4}"/>
              </a:ext>
            </a:extLst>
          </p:cNvPr>
          <p:cNvSpPr>
            <a:spLocks noGrp="1"/>
          </p:cNvSpPr>
          <p:nvPr>
            <p:ph type="title"/>
          </p:nvPr>
        </p:nvSpPr>
        <p:spPr>
          <a:xfrm>
            <a:off x="838200" y="365125"/>
            <a:ext cx="10515600" cy="720000"/>
          </a:xfrm>
        </p:spPr>
        <p:txBody>
          <a:bodyPr>
            <a:normAutofit fontScale="90000"/>
          </a:bodyPr>
          <a:lstStyle/>
          <a:p>
            <a:r>
              <a:rPr lang="nl-NL" sz="3600" b="1" dirty="0">
                <a:latin typeface="Arial" panose="020B0604020202020204" pitchFamily="34" charset="0"/>
                <a:cs typeface="Arial" panose="020B0604020202020204" pitchFamily="34" charset="0"/>
              </a:rPr>
              <a:t>Wat willen we bereiken?</a:t>
            </a:r>
            <a:br>
              <a:rPr lang="nl-NL" sz="3600" b="1" dirty="0">
                <a:latin typeface="Arial" panose="020B0604020202020204" pitchFamily="34" charset="0"/>
                <a:cs typeface="Arial" panose="020B0604020202020204" pitchFamily="34" charset="0"/>
              </a:rPr>
            </a:br>
            <a:r>
              <a:rPr lang="nl-NL" sz="1800" dirty="0">
                <a:solidFill>
                  <a:srgbClr val="C00000"/>
                </a:solidFill>
                <a:latin typeface="Arial" panose="020B0604020202020204" pitchFamily="34" charset="0"/>
                <a:cs typeface="Arial" panose="020B0604020202020204" pitchFamily="34" charset="0"/>
              </a:rPr>
              <a:t>Voorbereidingsopdracht &gt; groepsopdracht</a:t>
            </a:r>
          </a:p>
        </p:txBody>
      </p:sp>
      <p:sp>
        <p:nvSpPr>
          <p:cNvPr id="2" name="Rechthoek 1">
            <a:extLst>
              <a:ext uri="{FF2B5EF4-FFF2-40B4-BE49-F238E27FC236}">
                <a16:creationId xmlns:a16="http://schemas.microsoft.com/office/drawing/2014/main" id="{638913CC-92A5-4168-A523-6616822EC84D}"/>
              </a:ext>
            </a:extLst>
          </p:cNvPr>
          <p:cNvSpPr/>
          <p:nvPr/>
        </p:nvSpPr>
        <p:spPr>
          <a:xfrm>
            <a:off x="3670856" y="2705021"/>
            <a:ext cx="4850287" cy="4928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effectLst>
                  <a:outerShdw blurRad="38100" dist="38100" dir="2700000" algn="tl">
                    <a:srgbClr val="000000">
                      <a:alpha val="43137"/>
                    </a:srgbClr>
                  </a:outerShdw>
                </a:effectLst>
              </a:rPr>
              <a:t>Aanleiding</a:t>
            </a:r>
          </a:p>
        </p:txBody>
      </p:sp>
      <p:sp>
        <p:nvSpPr>
          <p:cNvPr id="7" name="Rechthoek 6">
            <a:extLst>
              <a:ext uri="{FF2B5EF4-FFF2-40B4-BE49-F238E27FC236}">
                <a16:creationId xmlns:a16="http://schemas.microsoft.com/office/drawing/2014/main" id="{A5538AD7-660B-4C03-B091-7DA8367F8329}"/>
              </a:ext>
            </a:extLst>
          </p:cNvPr>
          <p:cNvSpPr/>
          <p:nvPr/>
        </p:nvSpPr>
        <p:spPr>
          <a:xfrm>
            <a:off x="3670856" y="3328136"/>
            <a:ext cx="4850287" cy="4928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effectLst>
                  <a:outerShdw blurRad="38100" dist="38100" dir="2700000" algn="tl">
                    <a:srgbClr val="000000">
                      <a:alpha val="43137"/>
                    </a:srgbClr>
                  </a:outerShdw>
                </a:effectLst>
              </a:rPr>
              <a:t>Vraagstelling </a:t>
            </a:r>
            <a:r>
              <a:rPr lang="nl-NL" sz="1000" i="1" dirty="0">
                <a:effectLst>
                  <a:outerShdw blurRad="38100" dist="38100" dir="2700000" algn="tl">
                    <a:srgbClr val="000000">
                      <a:alpha val="43137"/>
                    </a:srgbClr>
                  </a:outerShdw>
                </a:effectLst>
              </a:rPr>
              <a:t>hoofdvraag</a:t>
            </a:r>
          </a:p>
        </p:txBody>
      </p:sp>
      <p:sp>
        <p:nvSpPr>
          <p:cNvPr id="9" name="Rechthoek 8">
            <a:extLst>
              <a:ext uri="{FF2B5EF4-FFF2-40B4-BE49-F238E27FC236}">
                <a16:creationId xmlns:a16="http://schemas.microsoft.com/office/drawing/2014/main" id="{276FF511-4E67-463F-877C-3C3032D622B4}"/>
              </a:ext>
            </a:extLst>
          </p:cNvPr>
          <p:cNvSpPr/>
          <p:nvPr/>
        </p:nvSpPr>
        <p:spPr>
          <a:xfrm>
            <a:off x="3670856" y="3956611"/>
            <a:ext cx="4850287" cy="4928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effectLst>
                  <a:outerShdw blurRad="38100" dist="38100" dir="2700000" algn="tl">
                    <a:srgbClr val="000000">
                      <a:alpha val="43137"/>
                    </a:srgbClr>
                  </a:outerShdw>
                </a:effectLst>
              </a:rPr>
              <a:t>Deelvragen</a:t>
            </a:r>
          </a:p>
        </p:txBody>
      </p:sp>
      <p:sp>
        <p:nvSpPr>
          <p:cNvPr id="11" name="Rechthoek 10">
            <a:extLst>
              <a:ext uri="{FF2B5EF4-FFF2-40B4-BE49-F238E27FC236}">
                <a16:creationId xmlns:a16="http://schemas.microsoft.com/office/drawing/2014/main" id="{16D2CC84-CBE4-4265-B42C-5515F882DDD8}"/>
              </a:ext>
            </a:extLst>
          </p:cNvPr>
          <p:cNvSpPr/>
          <p:nvPr/>
        </p:nvSpPr>
        <p:spPr>
          <a:xfrm>
            <a:off x="3670856" y="4583248"/>
            <a:ext cx="4850287" cy="4928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effectLst>
                  <a:outerShdw blurRad="38100" dist="38100" dir="2700000" algn="tl">
                    <a:srgbClr val="000000">
                      <a:alpha val="43137"/>
                    </a:srgbClr>
                  </a:outerShdw>
                </a:effectLst>
              </a:rPr>
              <a:t>SMART - doelstelling</a:t>
            </a:r>
          </a:p>
        </p:txBody>
      </p:sp>
      <p:sp>
        <p:nvSpPr>
          <p:cNvPr id="12" name="Rechthoek 11">
            <a:extLst>
              <a:ext uri="{FF2B5EF4-FFF2-40B4-BE49-F238E27FC236}">
                <a16:creationId xmlns:a16="http://schemas.microsoft.com/office/drawing/2014/main" id="{11B4284B-1794-4EE9-BCA8-4D982C894558}"/>
              </a:ext>
            </a:extLst>
          </p:cNvPr>
          <p:cNvSpPr/>
          <p:nvPr/>
        </p:nvSpPr>
        <p:spPr>
          <a:xfrm>
            <a:off x="3670855" y="5180648"/>
            <a:ext cx="4850287" cy="4928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effectLst>
                  <a:outerShdw blurRad="38100" dist="38100" dir="2700000" algn="tl">
                    <a:srgbClr val="000000">
                      <a:alpha val="43137"/>
                    </a:srgbClr>
                  </a:outerShdw>
                </a:effectLst>
              </a:rPr>
              <a:t>Randvoorwaarden</a:t>
            </a:r>
          </a:p>
        </p:txBody>
      </p:sp>
      <p:sp>
        <p:nvSpPr>
          <p:cNvPr id="5" name="Rechthoek 4">
            <a:extLst>
              <a:ext uri="{FF2B5EF4-FFF2-40B4-BE49-F238E27FC236}">
                <a16:creationId xmlns:a16="http://schemas.microsoft.com/office/drawing/2014/main" id="{F8FC105C-FC1D-4739-AD83-F8A3B5B283DF}"/>
              </a:ext>
            </a:extLst>
          </p:cNvPr>
          <p:cNvSpPr/>
          <p:nvPr/>
        </p:nvSpPr>
        <p:spPr>
          <a:xfrm>
            <a:off x="3266340" y="5778048"/>
            <a:ext cx="5659315" cy="492846"/>
          </a:xfrm>
          <a:prstGeom prst="rect">
            <a:avLst/>
          </a:prstGeom>
        </p:spPr>
        <p:txBody>
          <a:bodyPr>
            <a:noAutofit/>
          </a:bodyPr>
          <a:lstStyle/>
          <a:p>
            <a:pPr algn="ctr"/>
            <a:r>
              <a:rPr lang="nl-NL" sz="1000" b="1" i="1" dirty="0">
                <a:solidFill>
                  <a:srgbClr val="383737"/>
                </a:solidFill>
                <a:latin typeface="Arial" panose="020B0604020202020204" pitchFamily="34" charset="0"/>
                <a:cs typeface="Arial" panose="020B0604020202020204" pitchFamily="34" charset="0"/>
              </a:rPr>
              <a:t>LET OP:</a:t>
            </a:r>
            <a:r>
              <a:rPr lang="nl-NL" sz="1000" i="1" dirty="0">
                <a:solidFill>
                  <a:srgbClr val="383737"/>
                </a:solidFill>
                <a:latin typeface="Arial" panose="020B0604020202020204" pitchFamily="34" charset="0"/>
                <a:cs typeface="Arial" panose="020B0604020202020204" pitchFamily="34" charset="0"/>
              </a:rPr>
              <a:t> het is een voorbereidingsopdracht en de vraagstelling hoeft dus niet perfect te zijn, </a:t>
            </a:r>
          </a:p>
          <a:p>
            <a:pPr algn="ctr"/>
            <a:r>
              <a:rPr lang="nl-NL" sz="1000" i="1" dirty="0">
                <a:solidFill>
                  <a:srgbClr val="383737"/>
                </a:solidFill>
                <a:latin typeface="Arial" panose="020B0604020202020204" pitchFamily="34" charset="0"/>
                <a:cs typeface="Arial" panose="020B0604020202020204" pitchFamily="34" charset="0"/>
              </a:rPr>
              <a:t>maar het dient voldoende informatie te zijn om het onderwerp en vraagstuk te bespreken in les 1. </a:t>
            </a:r>
            <a:endParaRPr lang="nl-NL" sz="10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0563AC3A-7E80-4DC1-A2C1-35AD763441AD}"/>
              </a:ext>
            </a:extLst>
          </p:cNvPr>
          <p:cNvSpPr/>
          <p:nvPr/>
        </p:nvSpPr>
        <p:spPr>
          <a:xfrm>
            <a:off x="3670856" y="2081906"/>
            <a:ext cx="4850287" cy="4928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effectLst>
                  <a:outerShdw blurRad="38100" dist="38100" dir="2700000" algn="tl">
                    <a:srgbClr val="000000">
                      <a:alpha val="43137"/>
                    </a:srgbClr>
                  </a:outerShdw>
                </a:effectLst>
              </a:rPr>
              <a:t>Organisatie </a:t>
            </a:r>
            <a:r>
              <a:rPr lang="nl-NL" sz="1000" i="1" dirty="0">
                <a:effectLst>
                  <a:outerShdw blurRad="38100" dist="38100" dir="2700000" algn="tl">
                    <a:srgbClr val="000000">
                      <a:alpha val="43137"/>
                    </a:srgbClr>
                  </a:outerShdw>
                </a:effectLst>
              </a:rPr>
              <a:t>huidige situatie</a:t>
            </a:r>
          </a:p>
        </p:txBody>
      </p:sp>
      <p:sp>
        <p:nvSpPr>
          <p:cNvPr id="4" name="Tekstvak 3">
            <a:extLst>
              <a:ext uri="{FF2B5EF4-FFF2-40B4-BE49-F238E27FC236}">
                <a16:creationId xmlns:a16="http://schemas.microsoft.com/office/drawing/2014/main" id="{5D7E809A-4E98-4231-9086-048F73610ACD}"/>
              </a:ext>
            </a:extLst>
          </p:cNvPr>
          <p:cNvSpPr txBox="1"/>
          <p:nvPr/>
        </p:nvSpPr>
        <p:spPr>
          <a:xfrm>
            <a:off x="8639175" y="3986909"/>
            <a:ext cx="2965877" cy="461665"/>
          </a:xfrm>
          <a:prstGeom prst="rect">
            <a:avLst/>
          </a:prstGeom>
          <a:noFill/>
        </p:spPr>
        <p:txBody>
          <a:bodyPr wrap="none" rtlCol="0">
            <a:spAutoFit/>
          </a:bodyPr>
          <a:lstStyle/>
          <a:p>
            <a:r>
              <a:rPr lang="nl-NL" sz="1200" i="1" dirty="0"/>
              <a:t>Theoretische</a:t>
            </a:r>
            <a:r>
              <a:rPr lang="nl-NL" sz="1200" dirty="0"/>
              <a:t> deelvragen &gt; theoretisch kader</a:t>
            </a:r>
          </a:p>
          <a:p>
            <a:r>
              <a:rPr lang="nl-NL" sz="1200" i="1" dirty="0"/>
              <a:t>Empirische</a:t>
            </a:r>
            <a:r>
              <a:rPr lang="nl-NL" sz="1200" dirty="0"/>
              <a:t> deelvragen &gt; onderzoek</a:t>
            </a:r>
          </a:p>
        </p:txBody>
      </p:sp>
      <p:cxnSp>
        <p:nvCxnSpPr>
          <p:cNvPr id="15" name="Rechte verbindingslijn 14">
            <a:extLst>
              <a:ext uri="{FF2B5EF4-FFF2-40B4-BE49-F238E27FC236}">
                <a16:creationId xmlns:a16="http://schemas.microsoft.com/office/drawing/2014/main" id="{2FC05B49-AC3C-43BA-97D2-1260E7734E40}"/>
              </a:ext>
            </a:extLst>
          </p:cNvPr>
          <p:cNvCxnSpPr/>
          <p:nvPr/>
        </p:nvCxnSpPr>
        <p:spPr>
          <a:xfrm>
            <a:off x="5174273" y="3956611"/>
            <a:ext cx="0" cy="491963"/>
          </a:xfrm>
          <a:prstGeom prst="line">
            <a:avLst/>
          </a:prstGeom>
          <a:ln w="19050">
            <a:solidFill>
              <a:schemeClr val="bg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E6AC1967-2D11-48FC-95EA-4449B1C6449C}"/>
              </a:ext>
            </a:extLst>
          </p:cNvPr>
          <p:cNvCxnSpPr/>
          <p:nvPr/>
        </p:nvCxnSpPr>
        <p:spPr>
          <a:xfrm>
            <a:off x="7017728" y="3951251"/>
            <a:ext cx="0" cy="491963"/>
          </a:xfrm>
          <a:prstGeom prst="line">
            <a:avLst/>
          </a:prstGeom>
          <a:ln w="19050">
            <a:solidFill>
              <a:schemeClr val="bg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59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8200" y="365125"/>
            <a:ext cx="10515600" cy="720000"/>
          </a:xfrm>
        </p:spPr>
        <p:txBody>
          <a:bodyPr>
            <a:normAutofit/>
          </a:bodyPr>
          <a:lstStyle/>
          <a:p>
            <a:r>
              <a:rPr lang="nl-NL" sz="3600" b="1" dirty="0">
                <a:solidFill>
                  <a:srgbClr val="C00000"/>
                </a:solidFill>
                <a:latin typeface="Arial" panose="020B0604020202020204" pitchFamily="34" charset="0"/>
                <a:cs typeface="Arial" panose="020B0604020202020204" pitchFamily="34" charset="0"/>
              </a:rPr>
              <a:t>Stap 1 </a:t>
            </a:r>
            <a:r>
              <a:rPr lang="nl-NL" sz="3600" dirty="0">
                <a:latin typeface="Arial" panose="020B0604020202020204" pitchFamily="34" charset="0"/>
                <a:cs typeface="Arial" panose="020B0604020202020204" pitchFamily="34" charset="0"/>
              </a:rPr>
              <a:t>Definitie</a:t>
            </a:r>
            <a:endParaRPr lang="nl-NL" sz="3600" b="1" dirty="0">
              <a:latin typeface="Arial" panose="020B0604020202020204" pitchFamily="34" charset="0"/>
              <a:cs typeface="Arial" panose="020B0604020202020204" pitchFamily="34" charset="0"/>
            </a:endParaRPr>
          </a:p>
        </p:txBody>
      </p:sp>
      <p:sp>
        <p:nvSpPr>
          <p:cNvPr id="7" name="Tijdelijke aanduiding voor inhoud 6"/>
          <p:cNvSpPr>
            <a:spLocks noGrp="1"/>
          </p:cNvSpPr>
          <p:nvPr>
            <p:ph idx="1"/>
          </p:nvPr>
        </p:nvSpPr>
        <p:spPr/>
        <p:txBody>
          <a:bodyPr>
            <a:noAutofit/>
          </a:bodyPr>
          <a:lstStyle/>
          <a:p>
            <a:pPr marL="0" indent="0" algn="ctr">
              <a:buNone/>
            </a:pPr>
            <a:r>
              <a:rPr lang="nl-NL" sz="2000" b="1" dirty="0">
                <a:solidFill>
                  <a:srgbClr val="C00000"/>
                </a:solidFill>
                <a:latin typeface="Arial" panose="020B0604020202020204" pitchFamily="34" charset="0"/>
                <a:cs typeface="Arial" panose="020B0604020202020204" pitchFamily="34" charset="0"/>
              </a:rPr>
              <a:t>Wat willen we bereiken?</a:t>
            </a:r>
          </a:p>
          <a:p>
            <a:pPr marL="0" indent="0" algn="ctr">
              <a:buNone/>
            </a:pPr>
            <a:r>
              <a:rPr lang="nl-NL" sz="2000" i="1" dirty="0">
                <a:latin typeface="Arial" panose="020B0604020202020204" pitchFamily="34" charset="0"/>
                <a:cs typeface="Arial" panose="020B0604020202020204" pitchFamily="34" charset="0"/>
              </a:rPr>
              <a:t>‘Wat is er aan de hand en wat willen we bereiken?’</a:t>
            </a:r>
          </a:p>
          <a:p>
            <a:pPr marL="0" indent="0">
              <a:buNone/>
            </a:pPr>
            <a:endParaRPr lang="nl-NL" dirty="0"/>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e:\Users\Studio Max\Desktop\ISBW content\NCOI-15-04-ISBW-by-RVDA-14960yyyy-flat.png">
            <a:extLst>
              <a:ext uri="{FF2B5EF4-FFF2-40B4-BE49-F238E27FC236}">
                <a16:creationId xmlns:a16="http://schemas.microsoft.com/office/drawing/2014/main" id="{C3E04CCB-E85B-4033-9137-886203C1D4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FAE63F77-5F8D-49C1-AD8B-60288BBB84D9}"/>
              </a:ext>
            </a:extLst>
          </p:cNvPr>
          <p:cNvSpPr/>
          <p:nvPr/>
        </p:nvSpPr>
        <p:spPr>
          <a:xfrm>
            <a:off x="838200" y="2924211"/>
            <a:ext cx="10515600" cy="2308324"/>
          </a:xfrm>
          <a:prstGeom prst="rect">
            <a:avLst/>
          </a:prstGeom>
        </p:spPr>
        <p:txBody>
          <a:bodyPr wrap="square">
            <a:noAutofit/>
          </a:bodyPr>
          <a:lstStyle/>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Beschrijf de </a:t>
            </a:r>
            <a:r>
              <a:rPr lang="nl-NL" sz="1600" b="1" dirty="0">
                <a:latin typeface="Arial" panose="020B0604020202020204" pitchFamily="34" charset="0"/>
                <a:cs typeface="Arial" panose="020B0604020202020204" pitchFamily="34" charset="0"/>
              </a:rPr>
              <a:t>organisatie</a:t>
            </a:r>
            <a:r>
              <a:rPr lang="nl-NL" sz="1600" dirty="0">
                <a:latin typeface="Arial" panose="020B0604020202020204" pitchFamily="34" charset="0"/>
                <a:cs typeface="Arial" panose="020B0604020202020204" pitchFamily="34" charset="0"/>
              </a:rPr>
              <a:t> en de </a:t>
            </a:r>
            <a:r>
              <a:rPr lang="nl-NL" sz="1600" b="1" dirty="0">
                <a:latin typeface="Arial" panose="020B0604020202020204" pitchFamily="34" charset="0"/>
                <a:cs typeface="Arial" panose="020B0604020202020204" pitchFamily="34" charset="0"/>
              </a:rPr>
              <a:t>aanleiding</a:t>
            </a:r>
            <a:r>
              <a:rPr lang="nl-NL" sz="1600" dirty="0">
                <a:latin typeface="Arial" panose="020B0604020202020204" pitchFamily="34" charset="0"/>
                <a:cs typeface="Arial" panose="020B0604020202020204" pitchFamily="34" charset="0"/>
              </a:rPr>
              <a:t> (de reden waarom u het vraagstuk gaat aanpakken).</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Introduceer de </a:t>
            </a:r>
            <a:r>
              <a:rPr lang="nl-NL" sz="1600" b="1" dirty="0">
                <a:latin typeface="Arial" panose="020B0604020202020204" pitchFamily="34" charset="0"/>
                <a:cs typeface="Arial" panose="020B0604020202020204" pitchFamily="34" charset="0"/>
              </a:rPr>
              <a:t>opdrachtgever </a:t>
            </a:r>
            <a:r>
              <a:rPr lang="nl-NL" sz="1600" dirty="0">
                <a:latin typeface="Arial" panose="020B0604020202020204" pitchFamily="34" charset="0"/>
                <a:cs typeface="Arial" panose="020B0604020202020204" pitchFamily="34" charset="0"/>
              </a:rPr>
              <a:t>(functie en relatie tot het onderwerp).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Beschrijf en formuleer de </a:t>
            </a:r>
            <a:r>
              <a:rPr lang="nl-NL" sz="1600" b="1" dirty="0">
                <a:latin typeface="Arial" panose="020B0604020202020204" pitchFamily="34" charset="0"/>
                <a:cs typeface="Arial" panose="020B0604020202020204" pitchFamily="34" charset="0"/>
              </a:rPr>
              <a:t>vraagstelling</a:t>
            </a:r>
            <a:r>
              <a:rPr lang="nl-NL" sz="1600" dirty="0">
                <a:latin typeface="Arial" panose="020B0604020202020204" pitchFamily="34" charset="0"/>
                <a:cs typeface="Arial" panose="020B0604020202020204" pitchFamily="34" charset="0"/>
              </a:rPr>
              <a:t> (het vraagstuk dat de opdrachtgever opgelost wil hebben, welke </a:t>
            </a:r>
            <a:r>
              <a:rPr lang="nl-NL" sz="1600" i="1" dirty="0">
                <a:latin typeface="Arial" panose="020B0604020202020204" pitchFamily="34" charset="0"/>
                <a:cs typeface="Arial" panose="020B0604020202020204" pitchFamily="34" charset="0"/>
              </a:rPr>
              <a:t>verbetering</a:t>
            </a:r>
            <a:r>
              <a:rPr lang="nl-NL" sz="1600" dirty="0">
                <a:latin typeface="Arial" panose="020B0604020202020204" pitchFamily="34" charset="0"/>
                <a:cs typeface="Arial" panose="020B0604020202020204" pitchFamily="34" charset="0"/>
              </a:rPr>
              <a:t> de opdrachtgever gerealiseerd wil zien). Leg kort uit waarom deze aansluit bij de gevolgde </a:t>
            </a:r>
            <a:r>
              <a:rPr lang="nl-NL" sz="1600" i="1" dirty="0">
                <a:latin typeface="Arial" panose="020B0604020202020204" pitchFamily="34" charset="0"/>
                <a:cs typeface="Arial" panose="020B0604020202020204" pitchFamily="34" charset="0"/>
              </a:rPr>
              <a:t>modules</a:t>
            </a:r>
            <a:r>
              <a:rPr lang="nl-NL" sz="1600" dirty="0">
                <a:latin typeface="Arial" panose="020B0604020202020204" pitchFamily="34" charset="0"/>
                <a:cs typeface="Arial" panose="020B0604020202020204" pitchFamily="34" charset="0"/>
              </a:rPr>
              <a:t> en actueel is in het vakgebied. Formuleer de vraagstelling in één zin, sluit af met een vraagteken.</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Splits de vraagstelling op in logische opeenvolgende </a:t>
            </a:r>
            <a:r>
              <a:rPr lang="nl-NL" sz="1600" b="1" dirty="0">
                <a:latin typeface="Arial" panose="020B0604020202020204" pitchFamily="34" charset="0"/>
                <a:cs typeface="Arial" panose="020B0604020202020204" pitchFamily="34" charset="0"/>
              </a:rPr>
              <a:t>deelvragen</a:t>
            </a:r>
            <a:r>
              <a:rPr lang="nl-NL"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Formuleer de </a:t>
            </a:r>
            <a:r>
              <a:rPr lang="nl-NL" sz="1600" b="1" dirty="0">
                <a:solidFill>
                  <a:srgbClr val="C00000"/>
                </a:solidFill>
                <a:latin typeface="Arial" panose="020B0604020202020204" pitchFamily="34" charset="0"/>
                <a:cs typeface="Arial" panose="020B0604020202020204" pitchFamily="34" charset="0"/>
              </a:rPr>
              <a:t>SMART-doelstelling</a:t>
            </a:r>
            <a:r>
              <a:rPr lang="nl-NL" sz="1600" b="1" dirty="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(het resultaat dat de Businesscase moet opleveren).</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Beschrijf de </a:t>
            </a:r>
            <a:r>
              <a:rPr lang="nl-NL" sz="1600" b="1" dirty="0">
                <a:latin typeface="Arial" panose="020B0604020202020204" pitchFamily="34" charset="0"/>
                <a:cs typeface="Arial" panose="020B0604020202020204" pitchFamily="34" charset="0"/>
              </a:rPr>
              <a:t>randvoorwaarden</a:t>
            </a:r>
            <a:r>
              <a:rPr lang="nl-NL" sz="1600" dirty="0">
                <a:latin typeface="Arial" panose="020B0604020202020204" pitchFamily="34" charset="0"/>
                <a:cs typeface="Arial" panose="020B0604020202020204" pitchFamily="34" charset="0"/>
              </a:rPr>
              <a:t>. Deze zijn essentieel voor de realisatie van de Businesscase. Voorbeelden van randvoorwaarden zijn: voldoende tijd, toegang tot informatie, beschikbaarheid van mensen, et cetera). </a:t>
            </a:r>
          </a:p>
        </p:txBody>
      </p:sp>
      <p:pic>
        <p:nvPicPr>
          <p:cNvPr id="4" name="Afbeelding 3">
            <a:extLst>
              <a:ext uri="{FF2B5EF4-FFF2-40B4-BE49-F238E27FC236}">
                <a16:creationId xmlns:a16="http://schemas.microsoft.com/office/drawing/2014/main" id="{ABF33002-81AC-437C-B62C-494DAC31EE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8692" y="5412875"/>
            <a:ext cx="765000" cy="1080000"/>
          </a:xfrm>
          <a:prstGeom prst="rect">
            <a:avLst/>
          </a:prstGeom>
          <a:ln>
            <a:noFill/>
          </a:ln>
          <a:effectLst>
            <a:outerShdw blurRad="292100" dist="139700" dir="2700000" algn="tl" rotWithShape="0">
              <a:srgbClr val="333333">
                <a:alpha val="65000"/>
              </a:srgbClr>
            </a:outerShdw>
          </a:effectLst>
        </p:spPr>
      </p:pic>
      <p:sp>
        <p:nvSpPr>
          <p:cNvPr id="8" name="Tekstvak 7">
            <a:extLst>
              <a:ext uri="{FF2B5EF4-FFF2-40B4-BE49-F238E27FC236}">
                <a16:creationId xmlns:a16="http://schemas.microsoft.com/office/drawing/2014/main" id="{A142424D-DF40-4382-B341-51CE18343650}"/>
              </a:ext>
            </a:extLst>
          </p:cNvPr>
          <p:cNvSpPr txBox="1"/>
          <p:nvPr/>
        </p:nvSpPr>
        <p:spPr>
          <a:xfrm>
            <a:off x="11280049" y="6519001"/>
            <a:ext cx="622286" cy="246221"/>
          </a:xfrm>
          <a:prstGeom prst="rect">
            <a:avLst/>
          </a:prstGeom>
          <a:noFill/>
        </p:spPr>
        <p:txBody>
          <a:bodyPr wrap="none" rtlCol="0">
            <a:spAutoFit/>
          </a:bodyPr>
          <a:lstStyle/>
          <a:p>
            <a:r>
              <a:rPr lang="nl-NL" sz="1000" dirty="0">
                <a:solidFill>
                  <a:schemeClr val="bg1"/>
                </a:solidFill>
                <a:effectLst>
                  <a:outerShdw blurRad="38100" dist="38100" dir="2700000" algn="tl">
                    <a:srgbClr val="000000">
                      <a:alpha val="43137"/>
                    </a:srgbClr>
                  </a:outerShdw>
                </a:effectLst>
              </a:rPr>
              <a:t>H1 &amp; H2</a:t>
            </a:r>
          </a:p>
        </p:txBody>
      </p:sp>
    </p:spTree>
    <p:extLst>
      <p:ext uri="{BB962C8B-B14F-4D97-AF65-F5344CB8AC3E}">
        <p14:creationId xmlns:p14="http://schemas.microsoft.com/office/powerpoint/2010/main" val="358556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8200" y="365125"/>
            <a:ext cx="10515600" cy="720000"/>
          </a:xfrm>
        </p:spPr>
        <p:txBody>
          <a:bodyPr>
            <a:normAutofit/>
          </a:bodyPr>
          <a:lstStyle/>
          <a:p>
            <a:r>
              <a:rPr lang="nl-NL" sz="3600" b="1" dirty="0">
                <a:solidFill>
                  <a:srgbClr val="C00000"/>
                </a:solidFill>
                <a:latin typeface="Arial" panose="020B0604020202020204" pitchFamily="34" charset="0"/>
                <a:cs typeface="Arial" panose="020B0604020202020204" pitchFamily="34" charset="0"/>
              </a:rPr>
              <a:t>Stap 2</a:t>
            </a:r>
            <a:r>
              <a:rPr lang="nl-NL" sz="3600" b="1" dirty="0">
                <a:latin typeface="Arial" panose="020B0604020202020204" pitchFamily="34" charset="0"/>
                <a:cs typeface="Arial" panose="020B0604020202020204" pitchFamily="34" charset="0"/>
              </a:rPr>
              <a:t> </a:t>
            </a:r>
            <a:r>
              <a:rPr lang="nl-NL" sz="3600" dirty="0">
                <a:latin typeface="Arial" panose="020B0604020202020204" pitchFamily="34" charset="0"/>
                <a:cs typeface="Arial" panose="020B0604020202020204" pitchFamily="34" charset="0"/>
              </a:rPr>
              <a:t>Praktische Verdieping </a:t>
            </a:r>
            <a:endParaRPr lang="nl-NL" sz="3600" b="1" dirty="0">
              <a:latin typeface="Arial" panose="020B0604020202020204" pitchFamily="34" charset="0"/>
              <a:cs typeface="Arial" panose="020B0604020202020204" pitchFamily="34" charset="0"/>
            </a:endParaRPr>
          </a:p>
        </p:txBody>
      </p:sp>
      <p:sp>
        <p:nvSpPr>
          <p:cNvPr id="7" name="Tijdelijke aanduiding voor inhoud 6"/>
          <p:cNvSpPr>
            <a:spLocks noGrp="1"/>
          </p:cNvSpPr>
          <p:nvPr>
            <p:ph idx="1"/>
          </p:nvPr>
        </p:nvSpPr>
        <p:spPr/>
        <p:txBody>
          <a:bodyPr>
            <a:noAutofit/>
          </a:bodyPr>
          <a:lstStyle/>
          <a:p>
            <a:pPr marL="0" indent="0" algn="ctr">
              <a:buNone/>
            </a:pPr>
            <a:r>
              <a:rPr lang="nl-NL" sz="2000" b="1" dirty="0">
                <a:latin typeface="Arial" panose="020B0604020202020204" pitchFamily="34" charset="0"/>
                <a:cs typeface="Arial" panose="020B0604020202020204" pitchFamily="34" charset="0"/>
              </a:rPr>
              <a:t>Informatieverzameling uit de </a:t>
            </a:r>
            <a:r>
              <a:rPr lang="nl-NL" sz="2000" b="1" i="1" dirty="0">
                <a:solidFill>
                  <a:srgbClr val="C00000"/>
                </a:solidFill>
                <a:latin typeface="Arial" panose="020B0604020202020204" pitchFamily="34" charset="0"/>
                <a:cs typeface="Arial" panose="020B0604020202020204" pitchFamily="34" charset="0"/>
              </a:rPr>
              <a:t>praktijk</a:t>
            </a:r>
            <a:r>
              <a:rPr lang="nl-NL" sz="2000" b="1" dirty="0">
                <a:latin typeface="Arial" panose="020B0604020202020204" pitchFamily="34" charset="0"/>
                <a:cs typeface="Arial" panose="020B0604020202020204" pitchFamily="34" charset="0"/>
              </a:rPr>
              <a:t>.</a:t>
            </a:r>
            <a:endParaRPr lang="nl-NL" sz="2000" dirty="0">
              <a:latin typeface="Arial" panose="020B0604020202020204" pitchFamily="34" charset="0"/>
              <a:cs typeface="Arial" panose="020B0604020202020204" pitchFamily="34" charset="0"/>
            </a:endParaRPr>
          </a:p>
          <a:p>
            <a:pPr marL="0" indent="0" algn="ctr">
              <a:buNone/>
            </a:pPr>
            <a:r>
              <a:rPr lang="nl-NL" sz="2000" dirty="0">
                <a:latin typeface="Arial" panose="020B0604020202020204" pitchFamily="34" charset="0"/>
                <a:cs typeface="Arial" panose="020B0604020202020204" pitchFamily="34" charset="0"/>
              </a:rPr>
              <a:t>‘</a:t>
            </a:r>
            <a:r>
              <a:rPr lang="nl-NL" sz="2000" b="1" i="1" dirty="0">
                <a:solidFill>
                  <a:srgbClr val="C00000"/>
                </a:solidFill>
                <a:latin typeface="Arial" panose="020B0604020202020204" pitchFamily="34" charset="0"/>
                <a:cs typeface="Arial" panose="020B0604020202020204" pitchFamily="34" charset="0"/>
              </a:rPr>
              <a:t>Waarom</a:t>
            </a:r>
            <a:r>
              <a:rPr lang="nl-NL" sz="2000" i="1" dirty="0">
                <a:latin typeface="Arial" panose="020B0604020202020204" pitchFamily="34" charset="0"/>
                <a:cs typeface="Arial" panose="020B0604020202020204" pitchFamily="34" charset="0"/>
              </a:rPr>
              <a:t> is het een vraagstuk?</a:t>
            </a:r>
            <a:r>
              <a:rPr lang="nl-NL" sz="2000" dirty="0">
                <a:latin typeface="Arial" panose="020B0604020202020204" pitchFamily="34" charset="0"/>
                <a:cs typeface="Arial" panose="020B0604020202020204" pitchFamily="34" charset="0"/>
              </a:rPr>
              <a:t>’</a:t>
            </a:r>
          </a:p>
          <a:p>
            <a:pPr>
              <a:buFont typeface="Wingdings" panose="05000000000000000000" pitchFamily="2" charset="2"/>
              <a:buChar char="§"/>
            </a:pPr>
            <a:endParaRPr lang="nl-NL" dirty="0"/>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e:\Users\Studio Max\Desktop\ISBW content\NCOI-15-04-ISBW-by-RVDA-14960yyyy-flat.png">
            <a:extLst>
              <a:ext uri="{FF2B5EF4-FFF2-40B4-BE49-F238E27FC236}">
                <a16:creationId xmlns:a16="http://schemas.microsoft.com/office/drawing/2014/main" id="{C3E04CCB-E85B-4033-9137-886203C1D4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3626419D-8227-4ED8-B070-5FF5487BD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8692" y="5412875"/>
            <a:ext cx="765000" cy="1080000"/>
          </a:xfrm>
          <a:prstGeom prst="rect">
            <a:avLst/>
          </a:prstGeom>
          <a:ln>
            <a:noFill/>
          </a:ln>
          <a:effectLst>
            <a:outerShdw blurRad="292100" dist="139700" dir="2700000" algn="tl" rotWithShape="0">
              <a:srgbClr val="333333">
                <a:alpha val="65000"/>
              </a:srgbClr>
            </a:outerShdw>
          </a:effectLst>
        </p:spPr>
      </p:pic>
      <p:sp>
        <p:nvSpPr>
          <p:cNvPr id="11" name="Tekstvak 10">
            <a:extLst>
              <a:ext uri="{FF2B5EF4-FFF2-40B4-BE49-F238E27FC236}">
                <a16:creationId xmlns:a16="http://schemas.microsoft.com/office/drawing/2014/main" id="{2E838741-0FE9-4782-AC1B-FAE121DFE76C}"/>
              </a:ext>
            </a:extLst>
          </p:cNvPr>
          <p:cNvSpPr txBox="1"/>
          <p:nvPr/>
        </p:nvSpPr>
        <p:spPr>
          <a:xfrm>
            <a:off x="11025973" y="6519001"/>
            <a:ext cx="1130438" cy="246221"/>
          </a:xfrm>
          <a:prstGeom prst="rect">
            <a:avLst/>
          </a:prstGeom>
          <a:noFill/>
        </p:spPr>
        <p:txBody>
          <a:bodyPr wrap="none" rtlCol="0">
            <a:spAutoFit/>
          </a:bodyPr>
          <a:lstStyle/>
          <a:p>
            <a:r>
              <a:rPr lang="nl-NL" sz="1000" dirty="0">
                <a:solidFill>
                  <a:schemeClr val="bg1"/>
                </a:solidFill>
                <a:effectLst>
                  <a:outerShdw blurRad="38100" dist="38100" dir="2700000" algn="tl">
                    <a:srgbClr val="000000">
                      <a:alpha val="43137"/>
                    </a:srgbClr>
                  </a:outerShdw>
                </a:effectLst>
              </a:rPr>
              <a:t>H4 &amp; H5; H6.1-6.3</a:t>
            </a:r>
          </a:p>
        </p:txBody>
      </p:sp>
      <p:sp>
        <p:nvSpPr>
          <p:cNvPr id="2" name="Rechthoek 1">
            <a:extLst>
              <a:ext uri="{FF2B5EF4-FFF2-40B4-BE49-F238E27FC236}">
                <a16:creationId xmlns:a16="http://schemas.microsoft.com/office/drawing/2014/main" id="{EE5B90A6-D5C0-42A7-95B0-964C7A0C07D1}"/>
              </a:ext>
            </a:extLst>
          </p:cNvPr>
          <p:cNvSpPr/>
          <p:nvPr/>
        </p:nvSpPr>
        <p:spPr>
          <a:xfrm>
            <a:off x="838200" y="2886794"/>
            <a:ext cx="10515600" cy="3539430"/>
          </a:xfrm>
          <a:prstGeom prst="rect">
            <a:avLst/>
          </a:prstGeom>
        </p:spPr>
        <p:txBody>
          <a:bodyPr wrap="square">
            <a:noAutofit/>
          </a:bodyPr>
          <a:lstStyle/>
          <a:p>
            <a:r>
              <a:rPr lang="nl-NL" sz="1600" b="1" dirty="0">
                <a:latin typeface="Arial" panose="020B0604020202020204" pitchFamily="34" charset="0"/>
                <a:cs typeface="Arial" panose="020B0604020202020204" pitchFamily="34" charset="0"/>
              </a:rPr>
              <a:t>Interviews</a:t>
            </a:r>
            <a:r>
              <a:rPr lang="nl-NL" sz="1600" dirty="0">
                <a:latin typeface="Arial" panose="020B0604020202020204" pitchFamily="34" charset="0"/>
                <a:cs typeface="Arial" panose="020B0604020202020204" pitchFamily="34" charset="0"/>
              </a:rPr>
              <a:t>: Betrek 3 – 6 personen die binnen uw organisatie met het vraagstuk te maken hebben (dit kunnen directe collega’s zijn of een collega/leidinggevende uit een andere afdeling). Vraag naar hun visie op uw gekozen vraagstuk door middel van de volgende vragen: </a:t>
            </a:r>
          </a:p>
          <a:p>
            <a:pPr marL="342900" indent="-342900">
              <a:buFont typeface="+mj-lt"/>
              <a:buAutoNum type="arabicPeriod"/>
            </a:pPr>
            <a:r>
              <a:rPr lang="nl-NL" sz="1200" i="1" dirty="0">
                <a:latin typeface="Arial" panose="020B0604020202020204" pitchFamily="34" charset="0"/>
                <a:cs typeface="Arial" panose="020B0604020202020204" pitchFamily="34" charset="0"/>
              </a:rPr>
              <a:t>Herkent u het vraagstuk? </a:t>
            </a:r>
          </a:p>
          <a:p>
            <a:pPr marL="342900" indent="-342900">
              <a:buFont typeface="+mj-lt"/>
              <a:buAutoNum type="arabicPeriod"/>
            </a:pPr>
            <a:r>
              <a:rPr lang="nl-NL" sz="1200" i="1" dirty="0">
                <a:latin typeface="Arial" panose="020B0604020202020204" pitchFamily="34" charset="0"/>
                <a:cs typeface="Arial" panose="020B0604020202020204" pitchFamily="34" charset="0"/>
              </a:rPr>
              <a:t>Wat merkt u in de praktijk van het vraagstuk? </a:t>
            </a:r>
          </a:p>
          <a:p>
            <a:pPr marL="342900" indent="-342900">
              <a:buFont typeface="+mj-lt"/>
              <a:buAutoNum type="arabicPeriod"/>
            </a:pPr>
            <a:r>
              <a:rPr lang="nl-NL" sz="1200" i="1" dirty="0">
                <a:latin typeface="Arial" panose="020B0604020202020204" pitchFamily="34" charset="0"/>
                <a:cs typeface="Arial" panose="020B0604020202020204" pitchFamily="34" charset="0"/>
              </a:rPr>
              <a:t>Waarom is de huidige situatie zoals deze is? </a:t>
            </a:r>
          </a:p>
          <a:p>
            <a:pPr marL="342900" indent="-342900">
              <a:buFont typeface="+mj-lt"/>
              <a:buAutoNum type="arabicPeriod"/>
            </a:pPr>
            <a:r>
              <a:rPr lang="nl-NL" sz="1200" i="1" dirty="0">
                <a:latin typeface="Arial" panose="020B0604020202020204" pitchFamily="34" charset="0"/>
                <a:cs typeface="Arial" panose="020B0604020202020204" pitchFamily="34" charset="0"/>
              </a:rPr>
              <a:t>Welke mening heeft u over het vraagstuk? </a:t>
            </a:r>
          </a:p>
          <a:p>
            <a:endParaRPr lang="nl-NL" sz="1600" dirty="0">
              <a:latin typeface="Arial" panose="020B0604020202020204" pitchFamily="34" charset="0"/>
              <a:cs typeface="Arial" panose="020B0604020202020204" pitchFamily="34" charset="0"/>
            </a:endParaRPr>
          </a:p>
          <a:p>
            <a:r>
              <a:rPr lang="nl-NL" sz="1600" b="1" dirty="0">
                <a:latin typeface="Arial" panose="020B0604020202020204" pitchFamily="34" charset="0"/>
                <a:cs typeface="Arial" panose="020B0604020202020204" pitchFamily="34" charset="0"/>
              </a:rPr>
              <a:t>Cijfers en/of  gegevens</a:t>
            </a:r>
            <a:r>
              <a:rPr lang="nl-NL" sz="1600" dirty="0">
                <a:latin typeface="Arial" panose="020B0604020202020204" pitchFamily="34" charset="0"/>
                <a:cs typeface="Arial" panose="020B0604020202020204" pitchFamily="34" charset="0"/>
              </a:rPr>
              <a:t>: Verzamel en analyseer gegevens over u vraagstuk uit bijvoorbeeld jaarverslagen, beleidsplannen, enquêtes, de klachtenregistratie, evaluaties, et cetera.  </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Trek op basis van de praktijk heldere en logische </a:t>
            </a:r>
            <a:r>
              <a:rPr lang="nl-NL" sz="1600" b="1" dirty="0">
                <a:latin typeface="Arial" panose="020B0604020202020204" pitchFamily="34" charset="0"/>
                <a:cs typeface="Arial" panose="020B0604020202020204" pitchFamily="34" charset="0"/>
              </a:rPr>
              <a:t>conclusies</a:t>
            </a:r>
            <a:r>
              <a:rPr lang="nl-NL" sz="1600" dirty="0">
                <a:latin typeface="Arial" panose="020B0604020202020204" pitchFamily="34" charset="0"/>
                <a:cs typeface="Arial" panose="020B0604020202020204" pitchFamily="34" charset="0"/>
              </a:rPr>
              <a:t> over de </a:t>
            </a:r>
            <a:r>
              <a:rPr lang="nl-NL" sz="1600" i="1" dirty="0">
                <a:latin typeface="Arial" panose="020B0604020202020204" pitchFamily="34" charset="0"/>
                <a:cs typeface="Arial" panose="020B0604020202020204" pitchFamily="34" charset="0"/>
              </a:rPr>
              <a:t>oorzaken van het vraagstuk </a:t>
            </a:r>
            <a:r>
              <a:rPr lang="nl-NL" sz="1600" dirty="0">
                <a:latin typeface="Arial" panose="020B0604020202020204" pitchFamily="34" charset="0"/>
                <a:cs typeface="Arial" panose="020B0604020202020204" pitchFamily="34" charset="0"/>
              </a:rPr>
              <a:t>en maak daarbij onderscheid tussen </a:t>
            </a:r>
            <a:r>
              <a:rPr lang="nl-NL" sz="1600" i="1" dirty="0">
                <a:latin typeface="Arial" panose="020B0604020202020204" pitchFamily="34" charset="0"/>
                <a:cs typeface="Arial" panose="020B0604020202020204" pitchFamily="34" charset="0"/>
              </a:rPr>
              <a:t>hoofdzaken</a:t>
            </a:r>
            <a:r>
              <a:rPr lang="nl-NL" sz="1600" dirty="0">
                <a:latin typeface="Arial" panose="020B0604020202020204" pitchFamily="34" charset="0"/>
                <a:cs typeface="Arial" panose="020B0604020202020204" pitchFamily="34" charset="0"/>
              </a:rPr>
              <a:t> en </a:t>
            </a:r>
            <a:r>
              <a:rPr lang="nl-NL" sz="1600" i="1" dirty="0">
                <a:latin typeface="Arial" panose="020B0604020202020204" pitchFamily="34" charset="0"/>
                <a:cs typeface="Arial" panose="020B0604020202020204" pitchFamily="34" charset="0"/>
              </a:rPr>
              <a:t>bijzaken</a:t>
            </a:r>
            <a:r>
              <a:rPr lang="nl-NL" sz="1600" dirty="0">
                <a:latin typeface="Arial" panose="020B0604020202020204" pitchFamily="34" charset="0"/>
                <a:cs typeface="Arial" panose="020B0604020202020204" pitchFamily="34" charset="0"/>
              </a:rPr>
              <a:t>. Voeg de relevante verzamelde informatie </a:t>
            </a:r>
            <a:r>
              <a:rPr lang="nl-NL" sz="1600" i="1" dirty="0">
                <a:latin typeface="Arial" panose="020B0604020202020204" pitchFamily="34" charset="0"/>
                <a:cs typeface="Arial" panose="020B0604020202020204" pitchFamily="34" charset="0"/>
              </a:rPr>
              <a:t>uit de praktijk </a:t>
            </a:r>
            <a:r>
              <a:rPr lang="nl-NL" sz="1600" dirty="0">
                <a:latin typeface="Arial" panose="020B0604020202020204" pitchFamily="34" charset="0"/>
                <a:cs typeface="Arial" panose="020B0604020202020204" pitchFamily="34" charset="0"/>
              </a:rPr>
              <a:t>toe in de bijlage.</a:t>
            </a:r>
          </a:p>
        </p:txBody>
      </p:sp>
    </p:spTree>
    <p:extLst>
      <p:ext uri="{BB962C8B-B14F-4D97-AF65-F5344CB8AC3E}">
        <p14:creationId xmlns:p14="http://schemas.microsoft.com/office/powerpoint/2010/main" val="69525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8200" y="365125"/>
            <a:ext cx="10515600" cy="720000"/>
          </a:xfrm>
        </p:spPr>
        <p:txBody>
          <a:bodyPr>
            <a:normAutofit/>
          </a:bodyPr>
          <a:lstStyle/>
          <a:p>
            <a:r>
              <a:rPr lang="nl-NL" sz="3600" b="1" dirty="0">
                <a:solidFill>
                  <a:srgbClr val="C00000"/>
                </a:solidFill>
                <a:latin typeface="Arial" panose="020B0604020202020204" pitchFamily="34" charset="0"/>
                <a:cs typeface="Arial" panose="020B0604020202020204" pitchFamily="34" charset="0"/>
              </a:rPr>
              <a:t>Stap 3</a:t>
            </a:r>
            <a:r>
              <a:rPr lang="nl-NL" sz="3600" b="1" dirty="0">
                <a:latin typeface="Arial" panose="020B0604020202020204" pitchFamily="34" charset="0"/>
                <a:cs typeface="Arial" panose="020B0604020202020204" pitchFamily="34" charset="0"/>
              </a:rPr>
              <a:t> </a:t>
            </a:r>
            <a:r>
              <a:rPr lang="nl-NL" sz="3600" dirty="0">
                <a:latin typeface="Arial" panose="020B0604020202020204" pitchFamily="34" charset="0"/>
                <a:cs typeface="Arial" panose="020B0604020202020204" pitchFamily="34" charset="0"/>
              </a:rPr>
              <a:t>Theoretische Verdieping </a:t>
            </a:r>
            <a:endParaRPr lang="nl-NL" sz="3600" b="1" dirty="0">
              <a:latin typeface="Arial" panose="020B0604020202020204" pitchFamily="34" charset="0"/>
              <a:cs typeface="Arial" panose="020B0604020202020204" pitchFamily="34" charset="0"/>
            </a:endParaRPr>
          </a:p>
        </p:txBody>
      </p:sp>
      <p:sp>
        <p:nvSpPr>
          <p:cNvPr id="7" name="Tijdelijke aanduiding voor inhoud 6"/>
          <p:cNvSpPr>
            <a:spLocks noGrp="1"/>
          </p:cNvSpPr>
          <p:nvPr>
            <p:ph idx="1"/>
          </p:nvPr>
        </p:nvSpPr>
        <p:spPr/>
        <p:txBody>
          <a:bodyPr>
            <a:noAutofit/>
          </a:bodyPr>
          <a:lstStyle/>
          <a:p>
            <a:pPr marL="0" indent="0" algn="ctr">
              <a:buNone/>
            </a:pPr>
            <a:r>
              <a:rPr lang="nl-NL" sz="2000" b="1" dirty="0">
                <a:latin typeface="Arial" panose="020B0604020202020204" pitchFamily="34" charset="0"/>
                <a:cs typeface="Arial" panose="020B0604020202020204" pitchFamily="34" charset="0"/>
              </a:rPr>
              <a:t>Informatieverzameling uit de </a:t>
            </a:r>
            <a:r>
              <a:rPr lang="nl-NL" sz="2000" b="1" i="1" dirty="0">
                <a:solidFill>
                  <a:srgbClr val="C00000"/>
                </a:solidFill>
                <a:latin typeface="Arial" panose="020B0604020202020204" pitchFamily="34" charset="0"/>
                <a:cs typeface="Arial" panose="020B0604020202020204" pitchFamily="34" charset="0"/>
              </a:rPr>
              <a:t>theorie</a:t>
            </a:r>
            <a:r>
              <a:rPr lang="nl-NL" sz="2000" b="1" dirty="0">
                <a:latin typeface="Arial" panose="020B0604020202020204" pitchFamily="34" charset="0"/>
                <a:cs typeface="Arial" panose="020B0604020202020204" pitchFamily="34" charset="0"/>
              </a:rPr>
              <a:t>.</a:t>
            </a:r>
            <a:endParaRPr lang="nl-NL" sz="2000" dirty="0">
              <a:latin typeface="Arial" panose="020B0604020202020204" pitchFamily="34" charset="0"/>
              <a:cs typeface="Arial" panose="020B0604020202020204" pitchFamily="34" charset="0"/>
            </a:endParaRPr>
          </a:p>
          <a:p>
            <a:pPr marL="0" indent="0" algn="ctr">
              <a:buNone/>
            </a:pPr>
            <a:r>
              <a:rPr lang="nl-NL" sz="2000" dirty="0">
                <a:latin typeface="Arial" panose="020B0604020202020204" pitchFamily="34" charset="0"/>
                <a:cs typeface="Arial" panose="020B0604020202020204" pitchFamily="34" charset="0"/>
              </a:rPr>
              <a:t>‘</a:t>
            </a:r>
            <a:r>
              <a:rPr lang="nl-NL" sz="2000" i="1" dirty="0">
                <a:latin typeface="Arial" panose="020B0604020202020204" pitchFamily="34" charset="0"/>
                <a:cs typeface="Arial" panose="020B0604020202020204" pitchFamily="34" charset="0"/>
              </a:rPr>
              <a:t>Waarom is het een vraagstuk?</a:t>
            </a:r>
            <a:r>
              <a:rPr lang="nl-NL" sz="2000" dirty="0">
                <a:latin typeface="Arial" panose="020B0604020202020204" pitchFamily="34" charset="0"/>
                <a:cs typeface="Arial" panose="020B0604020202020204" pitchFamily="34" charset="0"/>
              </a:rPr>
              <a:t>’</a:t>
            </a:r>
          </a:p>
          <a:p>
            <a:pPr>
              <a:buFont typeface="Wingdings" panose="05000000000000000000" pitchFamily="2" charset="2"/>
              <a:buChar char="§"/>
            </a:pPr>
            <a:endParaRPr lang="nl-NL" dirty="0"/>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6" descr="e:\Users\Studio Max\Desktop\ISBW content\NCOI-15-04-ISBW-by-RVDA-14960yyyy-flat.png">
            <a:extLst>
              <a:ext uri="{FF2B5EF4-FFF2-40B4-BE49-F238E27FC236}">
                <a16:creationId xmlns:a16="http://schemas.microsoft.com/office/drawing/2014/main" id="{C3E04CCB-E85B-4033-9137-886203C1D4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B63A7211-415C-4535-B988-32FA10685F99}"/>
              </a:ext>
            </a:extLst>
          </p:cNvPr>
          <p:cNvSpPr/>
          <p:nvPr/>
        </p:nvSpPr>
        <p:spPr>
          <a:xfrm>
            <a:off x="838200" y="2856460"/>
            <a:ext cx="10515600" cy="3569764"/>
          </a:xfrm>
          <a:prstGeom prst="rect">
            <a:avLst/>
          </a:prstGeom>
        </p:spPr>
        <p:txBody>
          <a:bodyPr>
            <a:noAutofit/>
          </a:bodyPr>
          <a:lstStyle/>
          <a:p>
            <a:r>
              <a:rPr lang="nl-NL" sz="1600" dirty="0">
                <a:latin typeface="Arial" panose="020B0604020202020204" pitchFamily="34" charset="0"/>
                <a:cs typeface="Arial" panose="020B0604020202020204" pitchFamily="34" charset="0"/>
              </a:rPr>
              <a:t>Beschrijf uw vraagstuk met de relevante </a:t>
            </a:r>
            <a:r>
              <a:rPr lang="nl-NL" sz="1600" i="1" dirty="0">
                <a:latin typeface="Arial" panose="020B0604020202020204" pitchFamily="34" charset="0"/>
                <a:cs typeface="Arial" panose="020B0604020202020204" pitchFamily="34" charset="0"/>
              </a:rPr>
              <a:t>theorie</a:t>
            </a:r>
            <a:r>
              <a:rPr lang="nl-NL" sz="1600" dirty="0">
                <a:latin typeface="Arial" panose="020B0604020202020204" pitchFamily="34" charset="0"/>
                <a:cs typeface="Arial" panose="020B0604020202020204" pitchFamily="34" charset="0"/>
              </a:rPr>
              <a:t> en de </a:t>
            </a:r>
            <a:r>
              <a:rPr lang="nl-NL" sz="1600" i="1" dirty="0">
                <a:latin typeface="Arial" panose="020B0604020202020204" pitchFamily="34" charset="0"/>
                <a:cs typeface="Arial" panose="020B0604020202020204" pitchFamily="34" charset="0"/>
              </a:rPr>
              <a:t>literatuur</a:t>
            </a:r>
            <a:r>
              <a:rPr lang="nl-NL" sz="1600" dirty="0">
                <a:latin typeface="Arial" panose="020B0604020202020204" pitchFamily="34" charset="0"/>
                <a:cs typeface="Arial" panose="020B0604020202020204" pitchFamily="34" charset="0"/>
              </a:rPr>
              <a:t> die in het afgelopen jaar in uw modules behandeld zijn.</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Breng </a:t>
            </a:r>
            <a:r>
              <a:rPr lang="nl-NL" sz="1600" i="1" dirty="0">
                <a:latin typeface="Arial" panose="020B0604020202020204" pitchFamily="34" charset="0"/>
                <a:cs typeface="Arial" panose="020B0604020202020204" pitchFamily="34" charset="0"/>
              </a:rPr>
              <a:t>per module</a:t>
            </a:r>
            <a:r>
              <a:rPr lang="nl-NL" sz="1600" dirty="0">
                <a:latin typeface="Arial" panose="020B0604020202020204" pitchFamily="34" charset="0"/>
                <a:cs typeface="Arial" panose="020B0604020202020204" pitchFamily="34" charset="0"/>
              </a:rPr>
              <a:t> in kaart welke onderwerpen gerelateerd zijn aan uw vraagstuk. Welke opvattingen, theorieën en modellen zijn voor het vraagstuk relevant en bruikbaar?</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Leg uit/illustreer hoe deze onderwerpen in uw organisatie tot uiting komen. Hoe is uw organisatie vormgegeven? Komt dit overeen met wat er in de theorie wordt geadviseerd?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Naast de theorieën die u in de modules heeft gevolgd, kunt u ook op het </a:t>
            </a:r>
            <a:r>
              <a:rPr lang="nl-NL" sz="1600" i="1" dirty="0">
                <a:latin typeface="Arial" panose="020B0604020202020204" pitchFamily="34" charset="0"/>
                <a:cs typeface="Arial" panose="020B0604020202020204" pitchFamily="34" charset="0"/>
              </a:rPr>
              <a:t>internet</a:t>
            </a:r>
            <a:r>
              <a:rPr lang="nl-NL" sz="1600" dirty="0">
                <a:latin typeface="Arial" panose="020B0604020202020204" pitchFamily="34" charset="0"/>
                <a:cs typeface="Arial" panose="020B0604020202020204" pitchFamily="34" charset="0"/>
              </a:rPr>
              <a:t>, in </a:t>
            </a:r>
            <a:r>
              <a:rPr lang="nl-NL" sz="1600" i="1" dirty="0">
                <a:latin typeface="Arial" panose="020B0604020202020204" pitchFamily="34" charset="0"/>
                <a:cs typeface="Arial" panose="020B0604020202020204" pitchFamily="34" charset="0"/>
              </a:rPr>
              <a:t>vakbladen</a:t>
            </a:r>
            <a:r>
              <a:rPr lang="nl-NL" sz="1600" dirty="0">
                <a:latin typeface="Arial" panose="020B0604020202020204" pitchFamily="34" charset="0"/>
                <a:cs typeface="Arial" panose="020B0604020202020204" pitchFamily="34" charset="0"/>
              </a:rPr>
              <a:t> en in andere bronnen zoeken naar informatie die voor uw businesscase relevant is.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Trek op basis van de theorie heldere en logische conclusies over de oorzaken van het probleem en maak daarbij onderscheid tussen </a:t>
            </a:r>
            <a:r>
              <a:rPr lang="nl-NL" sz="1600" i="1" dirty="0">
                <a:latin typeface="Arial" panose="020B0604020202020204" pitchFamily="34" charset="0"/>
                <a:cs typeface="Arial" panose="020B0604020202020204" pitchFamily="34" charset="0"/>
              </a:rPr>
              <a:t>hoofd- en bijzaken</a:t>
            </a:r>
            <a:r>
              <a:rPr lang="nl-NL" sz="1600" dirty="0">
                <a:latin typeface="Arial" panose="020B0604020202020204" pitchFamily="34" charset="0"/>
                <a:cs typeface="Arial" panose="020B0604020202020204" pitchFamily="34" charset="0"/>
              </a:rPr>
              <a:t>. </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Bespreek de resultaten van stap 2 en 3 met uw </a:t>
            </a:r>
            <a:r>
              <a:rPr lang="nl-NL" sz="1600" i="1" dirty="0">
                <a:latin typeface="Arial" panose="020B0604020202020204" pitchFamily="34" charset="0"/>
                <a:cs typeface="Arial" panose="020B0604020202020204" pitchFamily="34" charset="0"/>
              </a:rPr>
              <a:t>begeleider</a:t>
            </a:r>
            <a:r>
              <a:rPr lang="nl-NL" sz="1600" dirty="0">
                <a:latin typeface="Arial" panose="020B0604020202020204" pitchFamily="34" charset="0"/>
                <a:cs typeface="Arial" panose="020B0604020202020204" pitchFamily="34" charset="0"/>
              </a:rPr>
              <a:t> en/of </a:t>
            </a:r>
            <a:r>
              <a:rPr lang="nl-NL" sz="1600" i="1" dirty="0">
                <a:latin typeface="Arial" panose="020B0604020202020204" pitchFamily="34" charset="0"/>
                <a:cs typeface="Arial" panose="020B0604020202020204" pitchFamily="34" charset="0"/>
              </a:rPr>
              <a:t>opdrachtgever</a:t>
            </a:r>
            <a:r>
              <a:rPr lang="nl-NL"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2818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20000"/>
          </a:xfrm>
        </p:spPr>
        <p:txBody>
          <a:bodyPr>
            <a:normAutofit/>
          </a:bodyPr>
          <a:lstStyle/>
          <a:p>
            <a:r>
              <a:rPr lang="nl-NL" sz="3600" b="1" dirty="0">
                <a:solidFill>
                  <a:srgbClr val="C00000"/>
                </a:solidFill>
                <a:latin typeface="Arial" panose="020B0604020202020204" pitchFamily="34" charset="0"/>
                <a:cs typeface="Arial" panose="020B0604020202020204" pitchFamily="34" charset="0"/>
              </a:rPr>
              <a:t>Stap 4</a:t>
            </a:r>
            <a:r>
              <a:rPr lang="nl-NL" sz="3600" b="1" dirty="0">
                <a:latin typeface="Arial" panose="020B0604020202020204" pitchFamily="34" charset="0"/>
                <a:cs typeface="Arial" panose="020B0604020202020204" pitchFamily="34" charset="0"/>
              </a:rPr>
              <a:t> </a:t>
            </a:r>
            <a:r>
              <a:rPr lang="nl-NL" sz="3600" dirty="0">
                <a:latin typeface="Arial" panose="020B0604020202020204" pitchFamily="34" charset="0"/>
                <a:cs typeface="Arial" panose="020B0604020202020204" pitchFamily="34" charset="0"/>
              </a:rPr>
              <a:t>Strategie</a:t>
            </a:r>
            <a:endParaRPr lang="nl-NL" sz="3600" b="1" dirty="0">
              <a:latin typeface="Arial" panose="020B0604020202020204" pitchFamily="34" charset="0"/>
              <a:cs typeface="Arial" panose="020B0604020202020204" pitchFamily="34" charset="0"/>
            </a:endParaRPr>
          </a:p>
        </p:txBody>
      </p:sp>
      <p:sp>
        <p:nvSpPr>
          <p:cNvPr id="3" name="Ondertitel 2"/>
          <p:cNvSpPr>
            <a:spLocks noGrp="1"/>
          </p:cNvSpPr>
          <p:nvPr>
            <p:ph idx="1"/>
          </p:nvPr>
        </p:nvSpPr>
        <p:spPr>
          <a:xfrm>
            <a:off x="838200" y="1690688"/>
            <a:ext cx="10515600" cy="3895237"/>
          </a:xfrm>
        </p:spPr>
        <p:txBody>
          <a:bodyPr>
            <a:normAutofit/>
          </a:bodyPr>
          <a:lstStyle/>
          <a:p>
            <a:pPr marL="0" indent="0" algn="ctr">
              <a:buNone/>
            </a:pPr>
            <a:r>
              <a:rPr lang="nl-NL" sz="2000" b="1" dirty="0">
                <a:latin typeface="Arial" panose="020B0604020202020204" pitchFamily="34" charset="0"/>
                <a:cs typeface="Arial" panose="020B0604020202020204" pitchFamily="34" charset="0"/>
              </a:rPr>
              <a:t>Welke aanpak kiezen we?</a:t>
            </a:r>
            <a:endParaRPr lang="nl-NL" sz="2000" dirty="0">
              <a:latin typeface="Arial" panose="020B0604020202020204" pitchFamily="34" charset="0"/>
              <a:cs typeface="Arial" panose="020B0604020202020204" pitchFamily="34" charset="0"/>
            </a:endParaRPr>
          </a:p>
          <a:p>
            <a:pPr marL="0" indent="0" algn="ctr">
              <a:buNone/>
            </a:pPr>
            <a:r>
              <a:rPr lang="nl-NL" sz="2000" i="1" dirty="0">
                <a:latin typeface="Arial" panose="020B0604020202020204" pitchFamily="34" charset="0"/>
                <a:cs typeface="Arial" panose="020B0604020202020204" pitchFamily="34" charset="0"/>
              </a:rPr>
              <a:t>‘</a:t>
            </a:r>
            <a:r>
              <a:rPr lang="nl-NL" sz="2000" b="1" i="1" dirty="0">
                <a:solidFill>
                  <a:srgbClr val="C00000"/>
                </a:solidFill>
                <a:latin typeface="Arial" panose="020B0604020202020204" pitchFamily="34" charset="0"/>
                <a:cs typeface="Arial" panose="020B0604020202020204" pitchFamily="34" charset="0"/>
              </a:rPr>
              <a:t>Wat</a:t>
            </a:r>
            <a:r>
              <a:rPr lang="nl-NL" sz="2000" i="1" dirty="0">
                <a:latin typeface="Arial" panose="020B0604020202020204" pitchFamily="34" charset="0"/>
                <a:cs typeface="Arial" panose="020B0604020202020204" pitchFamily="34" charset="0"/>
              </a:rPr>
              <a:t> gaan we doen?’</a:t>
            </a:r>
            <a:endParaRPr lang="nl-NL" sz="2000" dirty="0">
              <a:latin typeface="Arial" panose="020B0604020202020204" pitchFamily="34" charset="0"/>
              <a:cs typeface="Arial" panose="020B0604020202020204" pitchFamily="34" charset="0"/>
            </a:endParaRPr>
          </a:p>
          <a:p>
            <a:pPr marL="0" indent="0">
              <a:buNone/>
            </a:pPr>
            <a:endParaRPr lang="nl-NL" i="1" dirty="0"/>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e:\Users\Studio Max\Desktop\ISBW content\NCOI-15-04-ISBW-by-RVDA-14960yyyy-flat.png">
            <a:extLst>
              <a:ext uri="{FF2B5EF4-FFF2-40B4-BE49-F238E27FC236}">
                <a16:creationId xmlns:a16="http://schemas.microsoft.com/office/drawing/2014/main" id="{A6AC68B0-206F-48AE-A3ED-35CA1BC09C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59BF869C-FDF2-4A5F-BA8D-362B06544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8692" y="5412875"/>
            <a:ext cx="765000" cy="1080000"/>
          </a:xfrm>
          <a:prstGeom prst="rect">
            <a:avLst/>
          </a:prstGeom>
          <a:ln>
            <a:noFill/>
          </a:ln>
          <a:effectLst>
            <a:outerShdw blurRad="292100" dist="139700" dir="2700000" algn="tl" rotWithShape="0">
              <a:srgbClr val="333333">
                <a:alpha val="65000"/>
              </a:srgbClr>
            </a:outerShdw>
          </a:effectLst>
        </p:spPr>
      </p:pic>
      <p:sp>
        <p:nvSpPr>
          <p:cNvPr id="10" name="Tekstvak 9">
            <a:extLst>
              <a:ext uri="{FF2B5EF4-FFF2-40B4-BE49-F238E27FC236}">
                <a16:creationId xmlns:a16="http://schemas.microsoft.com/office/drawing/2014/main" id="{93977176-7E8E-4317-8878-FF693001A69A}"/>
              </a:ext>
            </a:extLst>
          </p:cNvPr>
          <p:cNvSpPr txBox="1"/>
          <p:nvPr/>
        </p:nvSpPr>
        <p:spPr>
          <a:xfrm>
            <a:off x="11425922" y="6519001"/>
            <a:ext cx="330540" cy="246221"/>
          </a:xfrm>
          <a:prstGeom prst="rect">
            <a:avLst/>
          </a:prstGeom>
          <a:noFill/>
        </p:spPr>
        <p:txBody>
          <a:bodyPr wrap="none" rtlCol="0">
            <a:spAutoFit/>
          </a:bodyPr>
          <a:lstStyle/>
          <a:p>
            <a:r>
              <a:rPr lang="nl-NL" sz="1000" dirty="0">
                <a:solidFill>
                  <a:schemeClr val="bg1"/>
                </a:solidFill>
                <a:effectLst>
                  <a:outerShdw blurRad="38100" dist="38100" dir="2700000" algn="tl">
                    <a:srgbClr val="000000">
                      <a:alpha val="43137"/>
                    </a:srgbClr>
                  </a:outerShdw>
                </a:effectLst>
              </a:rPr>
              <a:t>H7</a:t>
            </a:r>
          </a:p>
        </p:txBody>
      </p:sp>
      <p:sp>
        <p:nvSpPr>
          <p:cNvPr id="4" name="Rechthoek 3">
            <a:extLst>
              <a:ext uri="{FF2B5EF4-FFF2-40B4-BE49-F238E27FC236}">
                <a16:creationId xmlns:a16="http://schemas.microsoft.com/office/drawing/2014/main" id="{59348085-B14D-4819-B7A5-026872ECAEEA}"/>
              </a:ext>
            </a:extLst>
          </p:cNvPr>
          <p:cNvSpPr/>
          <p:nvPr/>
        </p:nvSpPr>
        <p:spPr>
          <a:xfrm>
            <a:off x="838200" y="2754358"/>
            <a:ext cx="10515600" cy="3645740"/>
          </a:xfrm>
          <a:prstGeom prst="rect">
            <a:avLst/>
          </a:prstGeom>
        </p:spPr>
        <p:txBody>
          <a:bodyPr>
            <a:noAutofit/>
          </a:bodyPr>
          <a:lstStyle/>
          <a:p>
            <a:r>
              <a:rPr lang="nl-NL" sz="1600" dirty="0">
                <a:latin typeface="Arial" panose="020B0604020202020204" pitchFamily="34" charset="0"/>
                <a:cs typeface="Arial" panose="020B0604020202020204" pitchFamily="34" charset="0"/>
              </a:rPr>
              <a:t>In deze stap bedenkt u </a:t>
            </a:r>
            <a:r>
              <a:rPr lang="nl-NL" sz="1600" b="1" dirty="0">
                <a:latin typeface="Arial" panose="020B0604020202020204" pitchFamily="34" charset="0"/>
                <a:cs typeface="Arial" panose="020B0604020202020204" pitchFamily="34" charset="0"/>
              </a:rPr>
              <a:t>mogelijke oplossingen</a:t>
            </a:r>
            <a:r>
              <a:rPr lang="nl-NL" sz="1600" dirty="0">
                <a:latin typeface="Arial" panose="020B0604020202020204" pitchFamily="34" charset="0"/>
                <a:cs typeface="Arial" panose="020B0604020202020204" pitchFamily="34" charset="0"/>
              </a:rPr>
              <a:t> voor het gekozen vraagstuk. De mogelijke oplossingen weegt u tegen elkaar af en u formuleert </a:t>
            </a:r>
            <a:r>
              <a:rPr lang="nl-NL" sz="1600" b="1" dirty="0">
                <a:latin typeface="Arial" panose="020B0604020202020204" pitchFamily="34" charset="0"/>
                <a:cs typeface="Arial" panose="020B0604020202020204" pitchFamily="34" charset="0"/>
              </a:rPr>
              <a:t>concrete doelen</a:t>
            </a:r>
            <a:r>
              <a:rPr lang="nl-NL" sz="1600" dirty="0">
                <a:latin typeface="Arial" panose="020B0604020202020204" pitchFamily="34" charset="0"/>
                <a:cs typeface="Arial" panose="020B0604020202020204" pitchFamily="34" charset="0"/>
              </a:rPr>
              <a:t>. Deze doelen moeten voldoen aan de SMART-criteria.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Selecteer vanuit de literatuur </a:t>
            </a:r>
            <a:r>
              <a:rPr lang="nl-NL" sz="1600" i="1" dirty="0">
                <a:latin typeface="Arial" panose="020B0604020202020204" pitchFamily="34" charset="0"/>
                <a:cs typeface="Arial" panose="020B0604020202020204" pitchFamily="34" charset="0"/>
              </a:rPr>
              <a:t>aanpakmethodes</a:t>
            </a:r>
            <a:r>
              <a:rPr lang="nl-NL" sz="1600" dirty="0">
                <a:latin typeface="Arial" panose="020B0604020202020204" pitchFamily="34" charset="0"/>
                <a:cs typeface="Arial" panose="020B0604020202020204" pitchFamily="34" charset="0"/>
              </a:rPr>
              <a:t> die als mogelijke oplossing kunnen dienen voor het vraagstuk. Weeg de </a:t>
            </a:r>
            <a:r>
              <a:rPr lang="nl-NL" sz="1600" i="1" dirty="0">
                <a:latin typeface="Arial" panose="020B0604020202020204" pitchFamily="34" charset="0"/>
                <a:cs typeface="Arial" panose="020B0604020202020204" pitchFamily="34" charset="0"/>
              </a:rPr>
              <a:t>alternatieven</a:t>
            </a:r>
            <a:r>
              <a:rPr lang="nl-NL" sz="1600" dirty="0">
                <a:latin typeface="Arial" panose="020B0604020202020204" pitchFamily="34" charset="0"/>
                <a:cs typeface="Arial" panose="020B0604020202020204" pitchFamily="34" charset="0"/>
              </a:rPr>
              <a:t> tegen elkaar af. Beschrijf daarbij elk alternatief heel beknopt, bijvoorbeeld d.m.v. voor- en nadelen per alternatief.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Maak vanuit de theorie een keuze voor een bepaalde </a:t>
            </a:r>
            <a:r>
              <a:rPr lang="nl-NL" sz="1600" b="1" dirty="0">
                <a:latin typeface="Arial" panose="020B0604020202020204" pitchFamily="34" charset="0"/>
                <a:cs typeface="Arial" panose="020B0604020202020204" pitchFamily="34" charset="0"/>
              </a:rPr>
              <a:t>oplossingsstrategie</a:t>
            </a:r>
            <a:r>
              <a:rPr lang="nl-NL" sz="1600" dirty="0">
                <a:latin typeface="Arial" panose="020B0604020202020204" pitchFamily="34" charset="0"/>
                <a:cs typeface="Arial" panose="020B0604020202020204" pitchFamily="34" charset="0"/>
              </a:rPr>
              <a:t> en beschrijf deze strategie: hoe wordt het probleem aangepakt en waarom op deze manier? Onderbouw deze aanpak aan de hand van de theorie: welke opvattingen, theorieën en modellen zijn bruikbaar voor de aanpak van het probleem. Zoek ook via internet, vakbladen en andere bronnen naar informatie die voor uw businesscase relevant is.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Toets of de gekozen oplossingsstrategie voldoende bijdraagt aan het realiseren van de doelstelling(en) van de businesscase. Scherp deze doelstelling aan in overleg met uw opdrachtgever. Formuleer SMART </a:t>
            </a:r>
            <a:r>
              <a:rPr lang="nl-NL" sz="1600" i="1" dirty="0">
                <a:latin typeface="Arial" panose="020B0604020202020204" pitchFamily="34" charset="0"/>
                <a:cs typeface="Arial" panose="020B0604020202020204" pitchFamily="34" charset="0"/>
              </a:rPr>
              <a:t>subdoelen</a:t>
            </a:r>
            <a:r>
              <a:rPr lang="nl-NL" sz="1600" dirty="0">
                <a:latin typeface="Arial" panose="020B0604020202020204" pitchFamily="34" charset="0"/>
                <a:cs typeface="Arial" panose="020B0604020202020204" pitchFamily="34" charset="0"/>
              </a:rPr>
              <a:t> waardoor u het eindresultaat nog concreter maakt. </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Bespreek de resultaten van deze stap met uw </a:t>
            </a:r>
            <a:r>
              <a:rPr lang="nl-NL" sz="1600" i="1" dirty="0">
                <a:latin typeface="Arial" panose="020B0604020202020204" pitchFamily="34" charset="0"/>
                <a:cs typeface="Arial" panose="020B0604020202020204" pitchFamily="34" charset="0"/>
              </a:rPr>
              <a:t>begeleider</a:t>
            </a:r>
            <a:r>
              <a:rPr lang="nl-NL" sz="1600" dirty="0">
                <a:latin typeface="Arial" panose="020B0604020202020204" pitchFamily="34" charset="0"/>
                <a:cs typeface="Arial" panose="020B0604020202020204" pitchFamily="34" charset="0"/>
              </a:rPr>
              <a:t> en/of </a:t>
            </a:r>
            <a:r>
              <a:rPr lang="nl-NL" sz="1600" i="1" dirty="0">
                <a:latin typeface="Arial" panose="020B0604020202020204" pitchFamily="34" charset="0"/>
                <a:cs typeface="Arial" panose="020B0604020202020204" pitchFamily="34" charset="0"/>
              </a:rPr>
              <a:t>opdrachtgever</a:t>
            </a:r>
            <a:r>
              <a:rPr lang="nl-NL" sz="1600" dirty="0">
                <a:latin typeface="Arial" panose="020B0604020202020204" pitchFamily="34" charset="0"/>
                <a:cs typeface="Arial" panose="020B0604020202020204" pitchFamily="34" charset="0"/>
              </a:rPr>
              <a:t>. </a:t>
            </a:r>
          </a:p>
        </p:txBody>
      </p:sp>
      <p:pic>
        <p:nvPicPr>
          <p:cNvPr id="12" name="Afbeelding 11" descr="De bronafbeelding bekijken">
            <a:extLst>
              <a:ext uri="{FF2B5EF4-FFF2-40B4-BE49-F238E27FC236}">
                <a16:creationId xmlns:a16="http://schemas.microsoft.com/office/drawing/2014/main" id="{457B4DF8-12D0-49B2-A9B7-AA09837985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962" y="1531164"/>
            <a:ext cx="862136" cy="862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6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6" descr="e:\Users\Studio Max\Desktop\ISBW content\NCOI-15-04-ISBW-by-RVDA-14960yyyy-flat.png">
            <a:extLst>
              <a:ext uri="{FF2B5EF4-FFF2-40B4-BE49-F238E27FC236}">
                <a16:creationId xmlns:a16="http://schemas.microsoft.com/office/drawing/2014/main" id="{5C57A2A2-62D7-46A6-BADB-52ACA13623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4">
            <a:extLst>
              <a:ext uri="{FF2B5EF4-FFF2-40B4-BE49-F238E27FC236}">
                <a16:creationId xmlns:a16="http://schemas.microsoft.com/office/drawing/2014/main" id="{D56F99F7-9B20-4EF8-9C1C-CD3B1C27B3B4}"/>
              </a:ext>
            </a:extLst>
          </p:cNvPr>
          <p:cNvSpPr>
            <a:spLocks noGrp="1"/>
          </p:cNvSpPr>
          <p:nvPr>
            <p:ph type="title"/>
          </p:nvPr>
        </p:nvSpPr>
        <p:spPr>
          <a:xfrm>
            <a:off x="838200" y="365125"/>
            <a:ext cx="10515600" cy="720000"/>
          </a:xfrm>
        </p:spPr>
        <p:txBody>
          <a:bodyPr>
            <a:normAutofit fontScale="90000"/>
          </a:bodyPr>
          <a:lstStyle/>
          <a:p>
            <a:r>
              <a:rPr lang="nl-NL" sz="3600" b="1" dirty="0">
                <a:latin typeface="Arial" panose="020B0604020202020204" pitchFamily="34" charset="0"/>
                <a:cs typeface="Arial" panose="020B0604020202020204" pitchFamily="34" charset="0"/>
              </a:rPr>
              <a:t>Oplossingsstrategie</a:t>
            </a:r>
            <a:br>
              <a:rPr lang="nl-NL" sz="3600" b="1" dirty="0">
                <a:latin typeface="Arial" panose="020B0604020202020204" pitchFamily="34" charset="0"/>
                <a:cs typeface="Arial" panose="020B0604020202020204" pitchFamily="34" charset="0"/>
              </a:rPr>
            </a:br>
            <a:endParaRPr lang="nl-NL" sz="1800" dirty="0">
              <a:solidFill>
                <a:srgbClr val="C00000"/>
              </a:solidFill>
              <a:latin typeface="Arial" panose="020B0604020202020204" pitchFamily="34" charset="0"/>
              <a:cs typeface="Arial" panose="020B0604020202020204" pitchFamily="34" charset="0"/>
            </a:endParaRPr>
          </a:p>
        </p:txBody>
      </p:sp>
      <p:sp>
        <p:nvSpPr>
          <p:cNvPr id="2" name="Rechthoek 1">
            <a:extLst>
              <a:ext uri="{FF2B5EF4-FFF2-40B4-BE49-F238E27FC236}">
                <a16:creationId xmlns:a16="http://schemas.microsoft.com/office/drawing/2014/main" id="{638913CC-92A5-4168-A523-6616822EC84D}"/>
              </a:ext>
            </a:extLst>
          </p:cNvPr>
          <p:cNvSpPr/>
          <p:nvPr/>
        </p:nvSpPr>
        <p:spPr>
          <a:xfrm>
            <a:off x="1186962" y="2687647"/>
            <a:ext cx="3245758" cy="492845"/>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Oplossing 1</a:t>
            </a:r>
          </a:p>
        </p:txBody>
      </p:sp>
      <p:sp>
        <p:nvSpPr>
          <p:cNvPr id="13" name="Rechthoek 12">
            <a:extLst>
              <a:ext uri="{FF2B5EF4-FFF2-40B4-BE49-F238E27FC236}">
                <a16:creationId xmlns:a16="http://schemas.microsoft.com/office/drawing/2014/main" id="{0563AC3A-7E80-4DC1-A2C1-35AD763441AD}"/>
              </a:ext>
            </a:extLst>
          </p:cNvPr>
          <p:cNvSpPr/>
          <p:nvPr/>
        </p:nvSpPr>
        <p:spPr>
          <a:xfrm>
            <a:off x="3695385" y="2081906"/>
            <a:ext cx="4850287" cy="4928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Vraagstelling + SMART doelstelling</a:t>
            </a:r>
            <a:endParaRPr kumimoji="0" lang="nl-NL"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E638814D-B9D1-4E7F-96B7-2DFF961D8EC2}"/>
              </a:ext>
            </a:extLst>
          </p:cNvPr>
          <p:cNvSpPr/>
          <p:nvPr/>
        </p:nvSpPr>
        <p:spPr>
          <a:xfrm>
            <a:off x="4497649" y="2687647"/>
            <a:ext cx="3245758" cy="49284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Oplossing 2</a:t>
            </a:r>
          </a:p>
        </p:txBody>
      </p:sp>
      <p:sp>
        <p:nvSpPr>
          <p:cNvPr id="16" name="Rechthoek 15">
            <a:extLst>
              <a:ext uri="{FF2B5EF4-FFF2-40B4-BE49-F238E27FC236}">
                <a16:creationId xmlns:a16="http://schemas.microsoft.com/office/drawing/2014/main" id="{DA86FAFE-D91D-4E54-81B8-60EEDFAE7477}"/>
              </a:ext>
            </a:extLst>
          </p:cNvPr>
          <p:cNvSpPr/>
          <p:nvPr/>
        </p:nvSpPr>
        <p:spPr>
          <a:xfrm>
            <a:off x="7962900" y="2687646"/>
            <a:ext cx="3245758" cy="49284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Oplossing 3</a:t>
            </a:r>
          </a:p>
        </p:txBody>
      </p:sp>
      <p:sp>
        <p:nvSpPr>
          <p:cNvPr id="17" name="Rechthoek 16">
            <a:extLst>
              <a:ext uri="{FF2B5EF4-FFF2-40B4-BE49-F238E27FC236}">
                <a16:creationId xmlns:a16="http://schemas.microsoft.com/office/drawing/2014/main" id="{2FF46F90-E7BD-4BCD-A36E-76C02BC6677B}"/>
              </a:ext>
            </a:extLst>
          </p:cNvPr>
          <p:cNvSpPr/>
          <p:nvPr/>
        </p:nvSpPr>
        <p:spPr>
          <a:xfrm>
            <a:off x="3695385" y="3996513"/>
            <a:ext cx="4850287" cy="4928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Keuze beste oplossing</a:t>
            </a:r>
            <a:endParaRPr kumimoji="0" lang="nl-NL"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513589D3-FA5D-4820-BBF4-CE3A7E9E8DFD}"/>
              </a:ext>
            </a:extLst>
          </p:cNvPr>
          <p:cNvSpPr/>
          <p:nvPr/>
        </p:nvSpPr>
        <p:spPr>
          <a:xfrm>
            <a:off x="3695385" y="3350082"/>
            <a:ext cx="4850287" cy="4928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Afweging alternatieven</a:t>
            </a:r>
            <a:endParaRPr kumimoji="0" lang="nl-NL"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922B83D9-8326-40D4-8364-4C97709A6F54}"/>
              </a:ext>
            </a:extLst>
          </p:cNvPr>
          <p:cNvSpPr/>
          <p:nvPr/>
        </p:nvSpPr>
        <p:spPr>
          <a:xfrm>
            <a:off x="3695385" y="1469387"/>
            <a:ext cx="4850287" cy="492845"/>
          </a:xfrm>
          <a:prstGeom prst="rect">
            <a:avLst/>
          </a:prstGeom>
          <a:noFill/>
          <a:ln w="19050">
            <a:solidFill>
              <a:srgbClr val="C0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Oorzaken</a:t>
            </a:r>
            <a:endParaRPr kumimoji="0" lang="nl-NL" sz="10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0" name="Afbeelding 19">
            <a:extLst>
              <a:ext uri="{FF2B5EF4-FFF2-40B4-BE49-F238E27FC236}">
                <a16:creationId xmlns:a16="http://schemas.microsoft.com/office/drawing/2014/main" id="{F2DAE875-8F44-4407-9EA6-83A27D4A2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8692" y="5412875"/>
            <a:ext cx="765000" cy="1080000"/>
          </a:xfrm>
          <a:prstGeom prst="rect">
            <a:avLst/>
          </a:prstGeom>
          <a:ln>
            <a:noFill/>
          </a:ln>
          <a:effectLst>
            <a:outerShdw blurRad="292100" dist="139700" dir="2700000" algn="tl" rotWithShape="0">
              <a:srgbClr val="333333">
                <a:alpha val="65000"/>
              </a:srgbClr>
            </a:outerShdw>
          </a:effectLst>
        </p:spPr>
      </p:pic>
      <p:sp>
        <p:nvSpPr>
          <p:cNvPr id="21" name="Tekstvak 20">
            <a:extLst>
              <a:ext uri="{FF2B5EF4-FFF2-40B4-BE49-F238E27FC236}">
                <a16:creationId xmlns:a16="http://schemas.microsoft.com/office/drawing/2014/main" id="{F2A51E31-57ED-43E8-84AB-E376166ABDB8}"/>
              </a:ext>
            </a:extLst>
          </p:cNvPr>
          <p:cNvSpPr txBox="1"/>
          <p:nvPr/>
        </p:nvSpPr>
        <p:spPr>
          <a:xfrm>
            <a:off x="11425922" y="6519001"/>
            <a:ext cx="330540" cy="246221"/>
          </a:xfrm>
          <a:prstGeom prst="rect">
            <a:avLst/>
          </a:prstGeom>
          <a:noFill/>
        </p:spPr>
        <p:txBody>
          <a:bodyPr wrap="none" rtlCol="0">
            <a:spAutoFit/>
          </a:bodyPr>
          <a:lstStyle/>
          <a:p>
            <a:r>
              <a:rPr lang="nl-NL" sz="1000" dirty="0">
                <a:solidFill>
                  <a:schemeClr val="bg1"/>
                </a:solidFill>
                <a:effectLst>
                  <a:outerShdw blurRad="38100" dist="38100" dir="2700000" algn="tl">
                    <a:srgbClr val="000000">
                      <a:alpha val="43137"/>
                    </a:srgbClr>
                  </a:outerShdw>
                </a:effectLst>
              </a:rPr>
              <a:t>H7</a:t>
            </a:r>
          </a:p>
        </p:txBody>
      </p:sp>
      <p:pic>
        <p:nvPicPr>
          <p:cNvPr id="22" name="Afbeelding 21" descr="De bronafbeelding bekijken">
            <a:extLst>
              <a:ext uri="{FF2B5EF4-FFF2-40B4-BE49-F238E27FC236}">
                <a16:creationId xmlns:a16="http://schemas.microsoft.com/office/drawing/2014/main" id="{E34283B4-AC29-4F40-BAFA-60104DA3B0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962" y="1531164"/>
            <a:ext cx="862136" cy="862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20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86615FAD-A2F6-4D1D-99FD-A9B2971513F7}"/>
              </a:ext>
            </a:extLst>
          </p:cNvPr>
          <p:cNvSpPr>
            <a:spLocks noGrp="1"/>
          </p:cNvSpPr>
          <p:nvPr>
            <p:ph type="ctrTitle"/>
          </p:nvPr>
        </p:nvSpPr>
        <p:spPr/>
        <p:txBody>
          <a:bodyPr/>
          <a:lstStyle/>
          <a:p>
            <a:r>
              <a:rPr lang="nl-NL" dirty="0"/>
              <a:t>Businesscase</a:t>
            </a:r>
            <a:br>
              <a:rPr lang="nl-NL" dirty="0"/>
            </a:br>
            <a:r>
              <a:rPr lang="nl-NL" sz="1600" b="0" dirty="0">
                <a:solidFill>
                  <a:schemeClr val="tx1"/>
                </a:solidFill>
              </a:rPr>
              <a:t>Stap voor stap werken aan de businesscase</a:t>
            </a:r>
            <a:br>
              <a:rPr lang="nl-NL" sz="1600" b="0" dirty="0">
                <a:solidFill>
                  <a:schemeClr val="tx1"/>
                </a:solidFill>
              </a:rPr>
            </a:br>
            <a:r>
              <a:rPr lang="nl-NL" sz="1600" b="0" i="1" dirty="0">
                <a:solidFill>
                  <a:srgbClr val="C00000"/>
                </a:solidFill>
              </a:rPr>
              <a:t>les 2</a:t>
            </a:r>
          </a:p>
        </p:txBody>
      </p:sp>
      <p:sp>
        <p:nvSpPr>
          <p:cNvPr id="3" name="Ondertitel 2"/>
          <p:cNvSpPr>
            <a:spLocks noGrp="1"/>
          </p:cNvSpPr>
          <p:nvPr>
            <p:ph type="subTitle" idx="1"/>
          </p:nvPr>
        </p:nvSpPr>
        <p:spPr/>
        <p:txBody>
          <a:bodyPr>
            <a:normAutofit/>
          </a:bodyPr>
          <a:lstStyle/>
          <a:p>
            <a:pPr marL="285750" indent="-285750" algn="l">
              <a:buFont typeface="Wingdings" panose="05000000000000000000" pitchFamily="2" charset="2"/>
              <a:buChar char="ü"/>
            </a:pPr>
            <a:endParaRPr lang="nl-NL" sz="15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ü"/>
            </a:pPr>
            <a:endParaRPr lang="nl-NL" sz="1500" dirty="0">
              <a:latin typeface="Arial" panose="020B0604020202020204" pitchFamily="34" charset="0"/>
              <a:cs typeface="Arial" panose="020B0604020202020204" pitchFamily="34" charset="0"/>
            </a:endParaRPr>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hthoek 1">
            <a:extLst>
              <a:ext uri="{FF2B5EF4-FFF2-40B4-BE49-F238E27FC236}">
                <a16:creationId xmlns:a16="http://schemas.microsoft.com/office/drawing/2014/main" id="{A3E5E196-DB2E-42F0-9342-5B3D1BFB457D}"/>
              </a:ext>
            </a:extLst>
          </p:cNvPr>
          <p:cNvSpPr/>
          <p:nvPr/>
        </p:nvSpPr>
        <p:spPr>
          <a:xfrm>
            <a:off x="381394" y="3791692"/>
            <a:ext cx="5236891" cy="646331"/>
          </a:xfrm>
          <a:prstGeom prst="rect">
            <a:avLst/>
          </a:prstGeom>
        </p:spPr>
        <p:txBody>
          <a:bodyPr wrap="square">
            <a:spAutoFit/>
          </a:bodyPr>
          <a:lstStyle/>
          <a:p>
            <a:pPr>
              <a:buFont typeface="Arial" panose="020B0604020202020204" pitchFamily="34" charset="0"/>
              <a:buChar char="•"/>
            </a:pPr>
            <a:r>
              <a:rPr lang="nl-NL" sz="1200" dirty="0">
                <a:solidFill>
                  <a:srgbClr val="383737"/>
                </a:solidFill>
                <a:latin typeface="Arial" panose="020B0604020202020204" pitchFamily="34" charset="0"/>
                <a:cs typeface="Arial" panose="020B0604020202020204" pitchFamily="34" charset="0"/>
              </a:rPr>
              <a:t> </a:t>
            </a:r>
            <a:r>
              <a:rPr lang="nl-NL" sz="1200" i="1" dirty="0">
                <a:solidFill>
                  <a:srgbClr val="383737"/>
                </a:solidFill>
                <a:latin typeface="Arial" panose="020B0604020202020204" pitchFamily="34" charset="0"/>
                <a:cs typeface="Arial" panose="020B0604020202020204" pitchFamily="34" charset="0"/>
              </a:rPr>
              <a:t>Stappenplan</a:t>
            </a:r>
            <a:r>
              <a:rPr lang="nl-NL" sz="1200" dirty="0">
                <a:solidFill>
                  <a:srgbClr val="383737"/>
                </a:solidFill>
                <a:latin typeface="Arial" panose="020B0604020202020204" pitchFamily="34" charset="0"/>
                <a:cs typeface="Arial" panose="020B0604020202020204" pitchFamily="34" charset="0"/>
              </a:rPr>
              <a:t> Businesscase: stap 5 t/m 7</a:t>
            </a:r>
          </a:p>
          <a:p>
            <a:pPr>
              <a:buFont typeface="Arial" panose="020B0604020202020204" pitchFamily="34" charset="0"/>
              <a:buChar char="•"/>
            </a:pPr>
            <a:r>
              <a:rPr lang="nl-NL" sz="1200" dirty="0">
                <a:solidFill>
                  <a:srgbClr val="383737"/>
                </a:solidFill>
                <a:latin typeface="Arial" panose="020B0604020202020204" pitchFamily="34" charset="0"/>
                <a:cs typeface="Arial" panose="020B0604020202020204" pitchFamily="34" charset="0"/>
              </a:rPr>
              <a:t> </a:t>
            </a:r>
            <a:r>
              <a:rPr lang="nl-NL" sz="1200" b="1" dirty="0">
                <a:solidFill>
                  <a:srgbClr val="383737"/>
                </a:solidFill>
                <a:latin typeface="Arial" panose="020B0604020202020204" pitchFamily="34" charset="0"/>
                <a:cs typeface="Arial" panose="020B0604020202020204" pitchFamily="34" charset="0"/>
              </a:rPr>
              <a:t>Beoordelingscriteria</a:t>
            </a:r>
          </a:p>
          <a:p>
            <a:pPr>
              <a:buFont typeface="Arial" panose="020B0604020202020204" pitchFamily="34" charset="0"/>
              <a:buChar char="•"/>
            </a:pPr>
            <a:r>
              <a:rPr lang="nl-NL" sz="1200" dirty="0">
                <a:solidFill>
                  <a:srgbClr val="383737"/>
                </a:solidFill>
                <a:latin typeface="Arial" panose="020B0604020202020204" pitchFamily="34" charset="0"/>
                <a:cs typeface="Arial" panose="020B0604020202020204" pitchFamily="34" charset="0"/>
              </a:rPr>
              <a:t> Vragen van studenten</a:t>
            </a:r>
            <a:endParaRPr lang="nl-NL" sz="1200" b="0" i="0" u="none" strike="noStrike" dirty="0">
              <a:solidFill>
                <a:srgbClr val="38373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47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idx="1"/>
          </p:nvPr>
        </p:nvSpPr>
        <p:spPr>
          <a:xfrm>
            <a:off x="838200" y="1481382"/>
            <a:ext cx="10158046" cy="4840287"/>
          </a:xfrm>
        </p:spPr>
        <p:txBody>
          <a:bodyPr>
            <a:normAutofit/>
          </a:bodyPr>
          <a:lstStyle/>
          <a:p>
            <a:pPr marL="0" indent="0">
              <a:buNone/>
            </a:pPr>
            <a:r>
              <a:rPr lang="nl-NL" sz="1600" dirty="0">
                <a:latin typeface="Arial" panose="020B0604020202020204" pitchFamily="34" charset="0"/>
                <a:cs typeface="Arial" panose="020B0604020202020204" pitchFamily="34" charset="0"/>
              </a:rPr>
              <a:t>Maak in de voorbereiding een presentatie waarin u weergeeft welk onderdeel uit de theorie u per module gebruikt voor uw businesscase. Zorg er voor dat u op de lesdag de presentatie in een groepje kan laten zien. Neem dus de presentatie op papier mee of zorg er voor dat u een laptop of tablet heeft waarop u de presentatie kunt laten zien. Als leidraad kunt 1 A4'tje aanhouden voor de presentatie.</a:t>
            </a:r>
          </a:p>
          <a:p>
            <a:pPr algn="l">
              <a:buFont typeface="Wingdings" panose="05000000000000000000" pitchFamily="2" charset="2"/>
              <a:buChar char="§"/>
            </a:pPr>
            <a:endParaRPr lang="nl-NL" sz="16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nl-NL" sz="1600" dirty="0"/>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el 4">
            <a:extLst>
              <a:ext uri="{FF2B5EF4-FFF2-40B4-BE49-F238E27FC236}">
                <a16:creationId xmlns:a16="http://schemas.microsoft.com/office/drawing/2014/main" id="{D56F99F7-9B20-4EF8-9C1C-CD3B1C27B3B4}"/>
              </a:ext>
            </a:extLst>
          </p:cNvPr>
          <p:cNvSpPr>
            <a:spLocks noGrp="1"/>
          </p:cNvSpPr>
          <p:nvPr>
            <p:ph type="title"/>
          </p:nvPr>
        </p:nvSpPr>
        <p:spPr>
          <a:xfrm>
            <a:off x="838200" y="365125"/>
            <a:ext cx="10515600" cy="720000"/>
          </a:xfrm>
        </p:spPr>
        <p:txBody>
          <a:bodyPr>
            <a:normAutofit fontScale="90000"/>
          </a:bodyPr>
          <a:lstStyle/>
          <a:p>
            <a:r>
              <a:rPr lang="nl-NL" sz="3600" b="1" dirty="0">
                <a:solidFill>
                  <a:schemeClr val="tx1"/>
                </a:solidFill>
                <a:latin typeface="Arial" panose="020B0604020202020204" pitchFamily="34" charset="0"/>
                <a:cs typeface="Arial" panose="020B0604020202020204" pitchFamily="34" charset="0"/>
              </a:rPr>
              <a:t>Het vraagstuk vanuit verschillende invalshoeken</a:t>
            </a:r>
            <a:br>
              <a:rPr lang="nl-NL" sz="3600" b="1" dirty="0">
                <a:latin typeface="Arial" panose="020B0604020202020204" pitchFamily="34" charset="0"/>
                <a:cs typeface="Arial" panose="020B0604020202020204" pitchFamily="34" charset="0"/>
              </a:rPr>
            </a:br>
            <a:r>
              <a:rPr lang="nl-NL" sz="1800" dirty="0">
                <a:solidFill>
                  <a:srgbClr val="C00000"/>
                </a:solidFill>
                <a:latin typeface="Arial" panose="020B0604020202020204" pitchFamily="34" charset="0"/>
                <a:cs typeface="Arial" panose="020B0604020202020204" pitchFamily="34" charset="0"/>
              </a:rPr>
              <a:t>Voorbereidingsopdracht &gt; groepsopdracht</a:t>
            </a:r>
          </a:p>
        </p:txBody>
      </p:sp>
      <p:sp>
        <p:nvSpPr>
          <p:cNvPr id="4" name="Rechthoek 3">
            <a:extLst>
              <a:ext uri="{FF2B5EF4-FFF2-40B4-BE49-F238E27FC236}">
                <a16:creationId xmlns:a16="http://schemas.microsoft.com/office/drawing/2014/main" id="{AF6D4134-32DE-45CB-A234-9EA35374683A}"/>
              </a:ext>
            </a:extLst>
          </p:cNvPr>
          <p:cNvSpPr/>
          <p:nvPr/>
        </p:nvSpPr>
        <p:spPr>
          <a:xfrm>
            <a:off x="838200" y="2967335"/>
            <a:ext cx="10158046" cy="1015663"/>
          </a:xfrm>
          <a:prstGeom prst="rect">
            <a:avLst/>
          </a:prstGeom>
        </p:spPr>
        <p:txBody>
          <a:bodyPr wrap="square">
            <a:spAutoFit/>
          </a:bodyPr>
          <a:lstStyle/>
          <a:p>
            <a:r>
              <a:rPr lang="nl-NL" sz="1200" b="1" i="1" dirty="0">
                <a:solidFill>
                  <a:srgbClr val="383737"/>
                </a:solidFill>
                <a:latin typeface="Arial" panose="020B0604020202020204" pitchFamily="34" charset="0"/>
                <a:cs typeface="Arial" panose="020B0604020202020204" pitchFamily="34" charset="0"/>
              </a:rPr>
              <a:t>TIP:</a:t>
            </a:r>
            <a:r>
              <a:rPr lang="nl-NL" sz="1200" dirty="0">
                <a:solidFill>
                  <a:srgbClr val="383737"/>
                </a:solidFill>
                <a:latin typeface="Arial" panose="020B0604020202020204" pitchFamily="34" charset="0"/>
                <a:cs typeface="Arial" panose="020B0604020202020204" pitchFamily="34" charset="0"/>
              </a:rPr>
              <a:t> maak een </a:t>
            </a:r>
            <a:r>
              <a:rPr lang="nl-NL" sz="1200" b="1" dirty="0" err="1">
                <a:solidFill>
                  <a:srgbClr val="383737"/>
                </a:solidFill>
                <a:latin typeface="Arial" panose="020B0604020202020204" pitchFamily="34" charset="0"/>
                <a:cs typeface="Arial" panose="020B0604020202020204" pitchFamily="34" charset="0"/>
              </a:rPr>
              <a:t>mindmap</a:t>
            </a:r>
            <a:r>
              <a:rPr lang="nl-NL" sz="1200" dirty="0">
                <a:solidFill>
                  <a:srgbClr val="383737"/>
                </a:solidFill>
                <a:latin typeface="Arial" panose="020B0604020202020204" pitchFamily="34" charset="0"/>
                <a:cs typeface="Arial" panose="020B0604020202020204" pitchFamily="34" charset="0"/>
              </a:rPr>
              <a:t>!</a:t>
            </a:r>
          </a:p>
          <a:p>
            <a:r>
              <a:rPr lang="nl-NL" sz="1200" dirty="0">
                <a:solidFill>
                  <a:srgbClr val="383737"/>
                </a:solidFill>
                <a:latin typeface="Arial" panose="020B0604020202020204" pitchFamily="34" charset="0"/>
                <a:cs typeface="Arial" panose="020B0604020202020204" pitchFamily="34" charset="0"/>
              </a:rPr>
              <a:t>Met een </a:t>
            </a:r>
            <a:r>
              <a:rPr lang="nl-NL" sz="1200" dirty="0" err="1">
                <a:solidFill>
                  <a:srgbClr val="383737"/>
                </a:solidFill>
                <a:latin typeface="Arial" panose="020B0604020202020204" pitchFamily="34" charset="0"/>
                <a:cs typeface="Arial" panose="020B0604020202020204" pitchFamily="34" charset="0"/>
              </a:rPr>
              <a:t>mindmap</a:t>
            </a:r>
            <a:r>
              <a:rPr lang="nl-NL" sz="1200" dirty="0">
                <a:solidFill>
                  <a:srgbClr val="383737"/>
                </a:solidFill>
                <a:latin typeface="Arial" panose="020B0604020202020204" pitchFamily="34" charset="0"/>
                <a:cs typeface="Arial" panose="020B0604020202020204" pitchFamily="34" charset="0"/>
              </a:rPr>
              <a:t> kunt u per module laten zien welke onderwerpen gerelateerd zijn aan uw vraagstuk. Vervolgens kunt per onderwerp de opvattingen, theorieën en modellen in de </a:t>
            </a:r>
            <a:r>
              <a:rPr lang="nl-NL" sz="1200" dirty="0" err="1">
                <a:solidFill>
                  <a:srgbClr val="383737"/>
                </a:solidFill>
                <a:latin typeface="Arial" panose="020B0604020202020204" pitchFamily="34" charset="0"/>
                <a:cs typeface="Arial" panose="020B0604020202020204" pitchFamily="34" charset="0"/>
              </a:rPr>
              <a:t>mindmap</a:t>
            </a:r>
            <a:r>
              <a:rPr lang="nl-NL" sz="1200" dirty="0">
                <a:solidFill>
                  <a:srgbClr val="383737"/>
                </a:solidFill>
                <a:latin typeface="Arial" panose="020B0604020202020204" pitchFamily="34" charset="0"/>
                <a:cs typeface="Arial" panose="020B0604020202020204" pitchFamily="34" charset="0"/>
              </a:rPr>
              <a:t> verwerken.</a:t>
            </a:r>
          </a:p>
          <a:p>
            <a:endParaRPr lang="nl-NL" sz="1200" b="0" i="0" u="none" strike="noStrike" dirty="0">
              <a:solidFill>
                <a:srgbClr val="383737"/>
              </a:solidFill>
              <a:effectLst/>
              <a:latin typeface="Arial" panose="020B0604020202020204" pitchFamily="34" charset="0"/>
              <a:cs typeface="Arial" panose="020B0604020202020204" pitchFamily="34" charset="0"/>
            </a:endParaRPr>
          </a:p>
          <a:p>
            <a:r>
              <a:rPr lang="nl-NL" sz="1200" b="1" i="1" dirty="0">
                <a:solidFill>
                  <a:srgbClr val="383737"/>
                </a:solidFill>
                <a:latin typeface="Arial" panose="020B0604020202020204" pitchFamily="34" charset="0"/>
                <a:cs typeface="Arial" panose="020B0604020202020204" pitchFamily="34" charset="0"/>
              </a:rPr>
              <a:t>TIP</a:t>
            </a:r>
            <a:r>
              <a:rPr lang="nl-NL" sz="1200" dirty="0">
                <a:solidFill>
                  <a:srgbClr val="383737"/>
                </a:solidFill>
                <a:latin typeface="Arial" panose="020B0604020202020204" pitchFamily="34" charset="0"/>
                <a:cs typeface="Arial" panose="020B0604020202020204" pitchFamily="34" charset="0"/>
              </a:rPr>
              <a:t>: Presenteer uw bevindingen in een </a:t>
            </a:r>
            <a:r>
              <a:rPr lang="nl-NL" sz="1200" b="1" dirty="0">
                <a:solidFill>
                  <a:srgbClr val="383737"/>
                </a:solidFill>
                <a:latin typeface="Arial" panose="020B0604020202020204" pitchFamily="34" charset="0"/>
                <a:cs typeface="Arial" panose="020B0604020202020204" pitchFamily="34" charset="0"/>
              </a:rPr>
              <a:t>tabel</a:t>
            </a:r>
            <a:endParaRPr lang="nl-NL" sz="1200" b="1" i="0" u="none" strike="noStrike" dirty="0">
              <a:solidFill>
                <a:srgbClr val="383737"/>
              </a:solidFill>
              <a:effectLst/>
              <a:latin typeface="Arial" panose="020B0604020202020204" pitchFamily="34" charset="0"/>
              <a:cs typeface="Arial" panose="020B0604020202020204" pitchFamily="34" charset="0"/>
            </a:endParaRPr>
          </a:p>
        </p:txBody>
      </p:sp>
      <p:sp>
        <p:nvSpPr>
          <p:cNvPr id="14" name="Rechthoek 13">
            <a:extLst>
              <a:ext uri="{FF2B5EF4-FFF2-40B4-BE49-F238E27FC236}">
                <a16:creationId xmlns:a16="http://schemas.microsoft.com/office/drawing/2014/main" id="{8E9C3BAC-C0BA-4A0F-A13F-9FDDB5513080}"/>
              </a:ext>
            </a:extLst>
          </p:cNvPr>
          <p:cNvSpPr/>
          <p:nvPr/>
        </p:nvSpPr>
        <p:spPr>
          <a:xfrm>
            <a:off x="838200" y="4379255"/>
            <a:ext cx="10515600" cy="461665"/>
          </a:xfrm>
          <a:prstGeom prst="rect">
            <a:avLst/>
          </a:prstGeom>
          <a:solidFill>
            <a:srgbClr val="FFC000"/>
          </a:solidFill>
          <a:effectLst>
            <a:outerShdw blurRad="50800" dist="38100" dir="2700000" algn="tl" rotWithShape="0">
              <a:prstClr val="black">
                <a:alpha val="40000"/>
              </a:prstClr>
            </a:outerShdw>
          </a:effectLst>
        </p:spPr>
        <p:txBody>
          <a:bodyPr wrap="square">
            <a:noAutofit/>
          </a:bodyPr>
          <a:lstStyle/>
          <a:p>
            <a:pPr>
              <a:buFont typeface="Arial" panose="020B0604020202020204" pitchFamily="34" charset="0"/>
              <a:buChar char="•"/>
            </a:pPr>
            <a:r>
              <a:rPr lang="nl-NL" sz="1200" dirty="0">
                <a:solidFill>
                  <a:srgbClr val="383737"/>
                </a:solidFill>
                <a:latin typeface="Arial" panose="020B0604020202020204" pitchFamily="34" charset="0"/>
                <a:cs typeface="Arial" panose="020B0604020202020204" pitchFamily="34" charset="0"/>
              </a:rPr>
              <a:t> Waarom is de gekozen theorie </a:t>
            </a:r>
            <a:r>
              <a:rPr lang="nl-NL" sz="1200" i="1" dirty="0">
                <a:solidFill>
                  <a:srgbClr val="383737"/>
                </a:solidFill>
                <a:latin typeface="Arial" panose="020B0604020202020204" pitchFamily="34" charset="0"/>
                <a:cs typeface="Arial" panose="020B0604020202020204" pitchFamily="34" charset="0"/>
              </a:rPr>
              <a:t>relevant</a:t>
            </a:r>
            <a:r>
              <a:rPr lang="nl-NL" sz="1200" dirty="0">
                <a:solidFill>
                  <a:srgbClr val="383737"/>
                </a:solidFill>
                <a:latin typeface="Arial" panose="020B0604020202020204" pitchFamily="34" charset="0"/>
                <a:cs typeface="Arial" panose="020B0604020202020204" pitchFamily="34" charset="0"/>
              </a:rPr>
              <a:t>? Kunt u dit </a:t>
            </a:r>
            <a:r>
              <a:rPr lang="nl-NL" sz="1200" i="1" dirty="0">
                <a:solidFill>
                  <a:srgbClr val="383737"/>
                </a:solidFill>
                <a:latin typeface="Arial" panose="020B0604020202020204" pitchFamily="34" charset="0"/>
                <a:cs typeface="Arial" panose="020B0604020202020204" pitchFamily="34" charset="0"/>
              </a:rPr>
              <a:t>onderbouwen</a:t>
            </a:r>
            <a:r>
              <a:rPr lang="nl-NL" sz="1200" dirty="0">
                <a:solidFill>
                  <a:srgbClr val="383737"/>
                </a:solidFill>
                <a:latin typeface="Arial" panose="020B0604020202020204" pitchFamily="34" charset="0"/>
                <a:cs typeface="Arial" panose="020B0604020202020204" pitchFamily="34" charset="0"/>
              </a:rPr>
              <a:t>?</a:t>
            </a:r>
          </a:p>
          <a:p>
            <a:pPr>
              <a:buFont typeface="Arial" panose="020B0604020202020204" pitchFamily="34" charset="0"/>
              <a:buChar char="•"/>
            </a:pPr>
            <a:r>
              <a:rPr lang="nl-NL" sz="1200" dirty="0">
                <a:solidFill>
                  <a:srgbClr val="383737"/>
                </a:solidFill>
                <a:latin typeface="Arial" panose="020B0604020202020204" pitchFamily="34" charset="0"/>
                <a:cs typeface="Arial" panose="020B0604020202020204" pitchFamily="34" charset="0"/>
              </a:rPr>
              <a:t> Is het gelukt om vanuit verschillende invalshoeken relevante theorieën, modellen of opvattingen te halen die aansluiten bij het vraagstuk?</a:t>
            </a:r>
            <a:endParaRPr lang="nl-NL" sz="1200" b="0" i="0" u="none" strike="noStrike" dirty="0">
              <a:solidFill>
                <a:srgbClr val="38373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12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20000"/>
          </a:xfrm>
        </p:spPr>
        <p:txBody>
          <a:bodyPr>
            <a:normAutofit/>
          </a:bodyPr>
          <a:lstStyle/>
          <a:p>
            <a:r>
              <a:rPr lang="nl-NL" sz="3600" b="1" dirty="0">
                <a:solidFill>
                  <a:srgbClr val="C00000"/>
                </a:solidFill>
                <a:latin typeface="Arial" panose="020B0604020202020204" pitchFamily="34" charset="0"/>
                <a:cs typeface="Arial" panose="020B0604020202020204" pitchFamily="34" charset="0"/>
              </a:rPr>
              <a:t>Stap 5</a:t>
            </a:r>
            <a:r>
              <a:rPr lang="nl-NL" sz="3600" b="1" dirty="0">
                <a:latin typeface="Arial" panose="020B0604020202020204" pitchFamily="34" charset="0"/>
                <a:cs typeface="Arial" panose="020B0604020202020204" pitchFamily="34" charset="0"/>
              </a:rPr>
              <a:t> </a:t>
            </a:r>
            <a:r>
              <a:rPr lang="nl-NL" sz="3600" dirty="0">
                <a:latin typeface="Arial" panose="020B0604020202020204" pitchFamily="34" charset="0"/>
                <a:cs typeface="Arial" panose="020B0604020202020204" pitchFamily="34" charset="0"/>
              </a:rPr>
              <a:t>Uitvoering</a:t>
            </a:r>
            <a:endParaRPr lang="nl-NL" sz="3600" b="1" dirty="0">
              <a:latin typeface="Arial" panose="020B0604020202020204" pitchFamily="34" charset="0"/>
              <a:cs typeface="Arial" panose="020B0604020202020204" pitchFamily="34" charset="0"/>
            </a:endParaRPr>
          </a:p>
        </p:txBody>
      </p:sp>
      <p:sp>
        <p:nvSpPr>
          <p:cNvPr id="3" name="Ondertitel 2"/>
          <p:cNvSpPr>
            <a:spLocks noGrp="1"/>
          </p:cNvSpPr>
          <p:nvPr>
            <p:ph idx="1"/>
          </p:nvPr>
        </p:nvSpPr>
        <p:spPr>
          <a:xfrm>
            <a:off x="838200" y="1690688"/>
            <a:ext cx="10515600" cy="3895237"/>
          </a:xfrm>
        </p:spPr>
        <p:txBody>
          <a:bodyPr>
            <a:normAutofit/>
          </a:bodyPr>
          <a:lstStyle/>
          <a:p>
            <a:pPr marL="0" indent="0" algn="ctr">
              <a:buNone/>
            </a:pPr>
            <a:r>
              <a:rPr lang="nl-NL" sz="2000" b="1" dirty="0">
                <a:latin typeface="Arial" panose="020B0604020202020204" pitchFamily="34" charset="0"/>
                <a:cs typeface="Arial" panose="020B0604020202020204" pitchFamily="34" charset="0"/>
              </a:rPr>
              <a:t>Wie doet wat en wanneer?</a:t>
            </a:r>
            <a:endParaRPr lang="nl-NL" sz="2000" dirty="0">
              <a:latin typeface="Arial" panose="020B0604020202020204" pitchFamily="34" charset="0"/>
              <a:cs typeface="Arial" panose="020B0604020202020204" pitchFamily="34" charset="0"/>
            </a:endParaRPr>
          </a:p>
          <a:p>
            <a:pPr marL="0" indent="0" algn="ctr">
              <a:buNone/>
            </a:pPr>
            <a:r>
              <a:rPr lang="nl-NL" sz="2000" i="1" dirty="0">
                <a:latin typeface="Arial" panose="020B0604020202020204" pitchFamily="34" charset="0"/>
                <a:cs typeface="Arial" panose="020B0604020202020204" pitchFamily="34" charset="0"/>
              </a:rPr>
              <a:t>‘</a:t>
            </a:r>
            <a:r>
              <a:rPr lang="nl-NL" sz="2000" b="1" i="1" dirty="0">
                <a:solidFill>
                  <a:srgbClr val="C00000"/>
                </a:solidFill>
                <a:latin typeface="Arial" panose="020B0604020202020204" pitchFamily="34" charset="0"/>
                <a:cs typeface="Arial" panose="020B0604020202020204" pitchFamily="34" charset="0"/>
              </a:rPr>
              <a:t>Hoe</a:t>
            </a:r>
            <a:r>
              <a:rPr lang="nl-NL" sz="2000" i="1" dirty="0">
                <a:latin typeface="Arial" panose="020B0604020202020204" pitchFamily="34" charset="0"/>
                <a:cs typeface="Arial" panose="020B0604020202020204" pitchFamily="34" charset="0"/>
              </a:rPr>
              <a:t> gaan we het doen?’</a:t>
            </a:r>
            <a:endParaRPr lang="nl-NL" sz="2000" dirty="0">
              <a:latin typeface="Arial" panose="020B0604020202020204" pitchFamily="34" charset="0"/>
              <a:cs typeface="Arial" panose="020B0604020202020204" pitchFamily="34" charset="0"/>
            </a:endParaRPr>
          </a:p>
          <a:p>
            <a:pPr marL="0" indent="0">
              <a:buNone/>
            </a:pPr>
            <a:endParaRPr lang="nl-NL" i="1" dirty="0"/>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6" descr="e:\Users\Studio Max\Desktop\ISBW content\NCOI-15-04-ISBW-by-RVDA-14960yyyy-flat.png">
            <a:extLst>
              <a:ext uri="{FF2B5EF4-FFF2-40B4-BE49-F238E27FC236}">
                <a16:creationId xmlns:a16="http://schemas.microsoft.com/office/drawing/2014/main" id="{A6AC68B0-206F-48AE-A3ED-35CA1BC09C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10BE011C-9076-48BF-AF55-46C40839BB3B}"/>
              </a:ext>
            </a:extLst>
          </p:cNvPr>
          <p:cNvSpPr/>
          <p:nvPr/>
        </p:nvSpPr>
        <p:spPr>
          <a:xfrm>
            <a:off x="838200" y="2789274"/>
            <a:ext cx="10515600" cy="3458970"/>
          </a:xfrm>
          <a:prstGeom prst="rect">
            <a:avLst/>
          </a:prstGeom>
        </p:spPr>
        <p:txBody>
          <a:bodyPr>
            <a:noAutofit/>
          </a:bodyPr>
          <a:lstStyle/>
          <a:p>
            <a:r>
              <a:rPr lang="nl-NL" sz="1600" dirty="0">
                <a:latin typeface="Arial" panose="020B0604020202020204" pitchFamily="34" charset="0"/>
                <a:cs typeface="Arial" panose="020B0604020202020204" pitchFamily="34" charset="0"/>
              </a:rPr>
              <a:t>Hoe gaat u er voor zorgen dat de doelen daadwerkelijk bereikt worden? In deze stap werkt u de doelen uit in een implementatieplan. Stel een implementatieplan op en besteed hierin aandacht aan de volgende elementen: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Bekijk nogmaals de doelstellingen en geef aan wat het </a:t>
            </a:r>
            <a:r>
              <a:rPr lang="nl-NL" sz="1600" b="1" dirty="0">
                <a:latin typeface="Arial" panose="020B0604020202020204" pitchFamily="34" charset="0"/>
                <a:cs typeface="Arial" panose="020B0604020202020204" pitchFamily="34" charset="0"/>
              </a:rPr>
              <a:t>resultaat</a:t>
            </a:r>
            <a:r>
              <a:rPr lang="nl-NL" sz="1600" dirty="0">
                <a:latin typeface="Arial" panose="020B0604020202020204" pitchFamily="34" charset="0"/>
                <a:cs typeface="Arial" panose="020B0604020202020204" pitchFamily="34" charset="0"/>
              </a:rPr>
              <a:t> is van uw plan.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Beschrijf wie er verder betrokken is bij de uitvoering van het plan en wat hun rol en invloed is.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Geef aan welke </a:t>
            </a:r>
            <a:r>
              <a:rPr lang="nl-NL" sz="1600" b="1" dirty="0">
                <a:latin typeface="Arial" panose="020B0604020202020204" pitchFamily="34" charset="0"/>
                <a:cs typeface="Arial" panose="020B0604020202020204" pitchFamily="34" charset="0"/>
              </a:rPr>
              <a:t>activiteiten</a:t>
            </a:r>
            <a:r>
              <a:rPr lang="nl-NL" sz="1600" dirty="0">
                <a:latin typeface="Arial" panose="020B0604020202020204" pitchFamily="34" charset="0"/>
                <a:cs typeface="Arial" panose="020B0604020202020204" pitchFamily="34" charset="0"/>
              </a:rPr>
              <a:t> worden ondernomen om de resultaten te behalen. Groepeer de activiteiten logisch. Maak een </a:t>
            </a:r>
            <a:r>
              <a:rPr lang="nl-NL" sz="1600" b="1" dirty="0">
                <a:latin typeface="Arial" panose="020B0604020202020204" pitchFamily="34" charset="0"/>
                <a:cs typeface="Arial" panose="020B0604020202020204" pitchFamily="34" charset="0"/>
              </a:rPr>
              <a:t>planning </a:t>
            </a:r>
            <a:r>
              <a:rPr lang="nl-NL" sz="1600" dirty="0">
                <a:latin typeface="Arial" panose="020B0604020202020204" pitchFamily="34" charset="0"/>
                <a:cs typeface="Arial" panose="020B0604020202020204" pitchFamily="34" charset="0"/>
              </a:rPr>
              <a:t>van de activiteiten. Probeer daarin een </a:t>
            </a:r>
            <a:r>
              <a:rPr lang="nl-NL" sz="1600" b="1" dirty="0">
                <a:latin typeface="Arial" panose="020B0604020202020204" pitchFamily="34" charset="0"/>
                <a:cs typeface="Arial" panose="020B0604020202020204" pitchFamily="34" charset="0"/>
              </a:rPr>
              <a:t>fasering </a:t>
            </a:r>
            <a:r>
              <a:rPr lang="nl-NL" sz="1600" dirty="0">
                <a:latin typeface="Arial" panose="020B0604020202020204" pitchFamily="34" charset="0"/>
                <a:cs typeface="Arial" panose="020B0604020202020204" pitchFamily="34" charset="0"/>
              </a:rPr>
              <a:t>aan te brengen. Geef per activiteit de doorlooptijd en de </a:t>
            </a:r>
            <a:r>
              <a:rPr lang="nl-NL" sz="1600" b="1" dirty="0">
                <a:latin typeface="Arial" panose="020B0604020202020204" pitchFamily="34" charset="0"/>
                <a:cs typeface="Arial" panose="020B0604020202020204" pitchFamily="34" charset="0"/>
              </a:rPr>
              <a:t>deadline</a:t>
            </a:r>
            <a:r>
              <a:rPr lang="nl-NL" sz="1600" dirty="0">
                <a:latin typeface="Arial" panose="020B0604020202020204" pitchFamily="34" charset="0"/>
                <a:cs typeface="Arial" panose="020B0604020202020204" pitchFamily="34" charset="0"/>
              </a:rPr>
              <a:t> aan. Geef tevens aan wie voor welke activiteit </a:t>
            </a:r>
            <a:r>
              <a:rPr lang="nl-NL" sz="1600" i="1" dirty="0">
                <a:latin typeface="Arial" panose="020B0604020202020204" pitchFamily="34" charset="0"/>
                <a:cs typeface="Arial" panose="020B0604020202020204" pitchFamily="34" charset="0"/>
              </a:rPr>
              <a:t>verantwoordelijk</a:t>
            </a:r>
            <a:r>
              <a:rPr lang="nl-NL" sz="1600" dirty="0">
                <a:latin typeface="Arial" panose="020B0604020202020204" pitchFamily="34" charset="0"/>
                <a:cs typeface="Arial" panose="020B0604020202020204" pitchFamily="34" charset="0"/>
              </a:rPr>
              <a:t> is c.q. wie welk actiepunt gaat uitvoeren.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Som de </a:t>
            </a:r>
            <a:r>
              <a:rPr lang="nl-NL" sz="1600" b="1" dirty="0">
                <a:latin typeface="Arial" panose="020B0604020202020204" pitchFamily="34" charset="0"/>
                <a:cs typeface="Arial" panose="020B0604020202020204" pitchFamily="34" charset="0"/>
              </a:rPr>
              <a:t>randvoorwaarden</a:t>
            </a:r>
            <a:r>
              <a:rPr lang="nl-NL" sz="1600" dirty="0">
                <a:latin typeface="Arial" panose="020B0604020202020204" pitchFamily="34" charset="0"/>
                <a:cs typeface="Arial" panose="020B0604020202020204" pitchFamily="34" charset="0"/>
              </a:rPr>
              <a:t> op waaraan moeten worden voldaan om de doelen te realiseren. Denk daarbij aan de ondersteuning door het management, de beschikbaarheid van medewerkers, van tijd en van geld.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Voer een </a:t>
            </a:r>
            <a:r>
              <a:rPr lang="nl-NL" sz="1600" b="1" dirty="0">
                <a:latin typeface="Arial" panose="020B0604020202020204" pitchFamily="34" charset="0"/>
                <a:cs typeface="Arial" panose="020B0604020202020204" pitchFamily="34" charset="0"/>
              </a:rPr>
              <a:t>kosten-batenanalyse</a:t>
            </a:r>
            <a:r>
              <a:rPr lang="nl-NL" sz="1600" dirty="0">
                <a:latin typeface="Arial" panose="020B0604020202020204" pitchFamily="34" charset="0"/>
                <a:cs typeface="Arial" panose="020B0604020202020204" pitchFamily="34" charset="0"/>
              </a:rPr>
              <a:t> uit. Maak een inschatting van de verwachte </a:t>
            </a:r>
            <a:r>
              <a:rPr lang="nl-NL" sz="1600" i="1" dirty="0">
                <a:latin typeface="Arial" panose="020B0604020202020204" pitchFamily="34" charset="0"/>
                <a:cs typeface="Arial" panose="020B0604020202020204" pitchFamily="34" charset="0"/>
              </a:rPr>
              <a:t>kosten</a:t>
            </a:r>
            <a:r>
              <a:rPr lang="nl-NL" sz="1600" dirty="0">
                <a:latin typeface="Arial" panose="020B0604020202020204" pitchFamily="34" charset="0"/>
                <a:cs typeface="Arial" panose="020B0604020202020204" pitchFamily="34" charset="0"/>
              </a:rPr>
              <a:t> en de </a:t>
            </a:r>
            <a:r>
              <a:rPr lang="nl-NL" sz="1600" i="1" dirty="0">
                <a:latin typeface="Arial" panose="020B0604020202020204" pitchFamily="34" charset="0"/>
                <a:cs typeface="Arial" panose="020B0604020202020204" pitchFamily="34" charset="0"/>
              </a:rPr>
              <a:t>opbrengsten</a:t>
            </a:r>
            <a:r>
              <a:rPr lang="nl-NL" sz="1600" dirty="0">
                <a:latin typeface="Arial" panose="020B0604020202020204" pitchFamily="34" charset="0"/>
                <a:cs typeface="Arial" panose="020B0604020202020204" pitchFamily="34" charset="0"/>
              </a:rPr>
              <a:t> van het plan. Welk </a:t>
            </a:r>
            <a:r>
              <a:rPr lang="nl-NL" sz="1600" i="1" dirty="0">
                <a:latin typeface="Arial" panose="020B0604020202020204" pitchFamily="34" charset="0"/>
                <a:cs typeface="Arial" panose="020B0604020202020204" pitchFamily="34" charset="0"/>
              </a:rPr>
              <a:t>rendement</a:t>
            </a:r>
            <a:r>
              <a:rPr lang="nl-NL" sz="1600" dirty="0">
                <a:latin typeface="Arial" panose="020B0604020202020204" pitchFamily="34" charset="0"/>
                <a:cs typeface="Arial" panose="020B0604020202020204" pitchFamily="34" charset="0"/>
              </a:rPr>
              <a:t> gaat de uitvoering van het plan opleveren? </a:t>
            </a:r>
          </a:p>
          <a:p>
            <a:pPr marL="285750" indent="-285750">
              <a:buFont typeface="Arial" panose="020B0604020202020204" pitchFamily="34" charset="0"/>
              <a:buChar char="•"/>
            </a:pPr>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Bespreek dit implementatieplan met uw </a:t>
            </a:r>
            <a:r>
              <a:rPr lang="nl-NL" sz="1600" i="1" dirty="0">
                <a:latin typeface="Arial" panose="020B0604020202020204" pitchFamily="34" charset="0"/>
                <a:cs typeface="Arial" panose="020B0604020202020204" pitchFamily="34" charset="0"/>
              </a:rPr>
              <a:t>begeleider</a:t>
            </a:r>
            <a:r>
              <a:rPr lang="nl-NL" sz="1600" dirty="0">
                <a:latin typeface="Arial" panose="020B0604020202020204" pitchFamily="34" charset="0"/>
                <a:cs typeface="Arial" panose="020B0604020202020204" pitchFamily="34" charset="0"/>
              </a:rPr>
              <a:t> en/of </a:t>
            </a:r>
            <a:r>
              <a:rPr lang="nl-NL" sz="1600" i="1" dirty="0">
                <a:latin typeface="Arial" panose="020B0604020202020204" pitchFamily="34" charset="0"/>
                <a:cs typeface="Arial" panose="020B0604020202020204" pitchFamily="34" charset="0"/>
              </a:rPr>
              <a:t>opdrachtgever</a:t>
            </a:r>
            <a:r>
              <a:rPr lang="nl-NL" sz="1600" dirty="0">
                <a:latin typeface="Arial" panose="020B0604020202020204" pitchFamily="34" charset="0"/>
                <a:cs typeface="Arial" panose="020B0604020202020204" pitchFamily="34" charset="0"/>
              </a:rPr>
              <a:t>. </a:t>
            </a:r>
          </a:p>
        </p:txBody>
      </p:sp>
      <p:pic>
        <p:nvPicPr>
          <p:cNvPr id="7" name="Afbeelding 6">
            <a:extLst>
              <a:ext uri="{FF2B5EF4-FFF2-40B4-BE49-F238E27FC236}">
                <a16:creationId xmlns:a16="http://schemas.microsoft.com/office/drawing/2014/main" id="{5237ED98-62CD-4362-9365-80432E2262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8692" y="5377085"/>
            <a:ext cx="765000" cy="1080000"/>
          </a:xfrm>
          <a:prstGeom prst="rect">
            <a:avLst/>
          </a:prstGeom>
          <a:ln>
            <a:noFill/>
          </a:ln>
          <a:effectLst>
            <a:outerShdw blurRad="292100" dist="139700" dir="2700000" algn="tl" rotWithShape="0">
              <a:srgbClr val="333333">
                <a:alpha val="65000"/>
              </a:srgbClr>
            </a:outerShdw>
          </a:effectLst>
        </p:spPr>
      </p:pic>
      <p:sp>
        <p:nvSpPr>
          <p:cNvPr id="9" name="Tekstvak 8">
            <a:extLst>
              <a:ext uri="{FF2B5EF4-FFF2-40B4-BE49-F238E27FC236}">
                <a16:creationId xmlns:a16="http://schemas.microsoft.com/office/drawing/2014/main" id="{5D77BFA0-477B-47AA-8E3A-7E6CECA9B574}"/>
              </a:ext>
            </a:extLst>
          </p:cNvPr>
          <p:cNvSpPr txBox="1"/>
          <p:nvPr/>
        </p:nvSpPr>
        <p:spPr>
          <a:xfrm>
            <a:off x="11208692" y="6534432"/>
            <a:ext cx="720069" cy="246221"/>
          </a:xfrm>
          <a:prstGeom prst="rect">
            <a:avLst/>
          </a:prstGeom>
          <a:noFill/>
        </p:spPr>
        <p:txBody>
          <a:bodyPr wrap="none" rtlCol="0">
            <a:spAutoFit/>
          </a:bodyPr>
          <a:lstStyle/>
          <a:p>
            <a:r>
              <a:rPr lang="nl-NL" sz="1000" dirty="0">
                <a:solidFill>
                  <a:schemeClr val="bg1"/>
                </a:solidFill>
                <a:effectLst>
                  <a:outerShdw blurRad="38100" dist="38100" dir="2700000" algn="tl">
                    <a:srgbClr val="000000">
                      <a:alpha val="43137"/>
                    </a:srgbClr>
                  </a:outerShdw>
                </a:effectLst>
              </a:rPr>
              <a:t>H8.4 &amp; H9</a:t>
            </a:r>
          </a:p>
        </p:txBody>
      </p:sp>
    </p:spTree>
    <p:extLst>
      <p:ext uri="{BB962C8B-B14F-4D97-AF65-F5344CB8AC3E}">
        <p14:creationId xmlns:p14="http://schemas.microsoft.com/office/powerpoint/2010/main" val="272677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09E6C9AC-FFF8-48DD-B260-CDB48E0AD1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2022" y="6248206"/>
            <a:ext cx="380931" cy="36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el 1">
            <a:extLst>
              <a:ext uri="{FF2B5EF4-FFF2-40B4-BE49-F238E27FC236}">
                <a16:creationId xmlns:a16="http://schemas.microsoft.com/office/drawing/2014/main" id="{CD765EA9-26E8-4A3B-AAA9-357BF264FB1F}"/>
              </a:ext>
            </a:extLst>
          </p:cNvPr>
          <p:cNvSpPr txBox="1">
            <a:spLocks/>
          </p:cNvSpPr>
          <p:nvPr/>
        </p:nvSpPr>
        <p:spPr>
          <a:xfrm>
            <a:off x="838200" y="365125"/>
            <a:ext cx="10515600" cy="720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Arial" panose="020B0604020202020204" pitchFamily="34" charset="0"/>
              </a:rPr>
              <a:t>Kennismaking</a:t>
            </a:r>
          </a:p>
        </p:txBody>
      </p:sp>
      <p:pic>
        <p:nvPicPr>
          <p:cNvPr id="4" name="Afbeelding 3">
            <a:extLst>
              <a:ext uri="{FF2B5EF4-FFF2-40B4-BE49-F238E27FC236}">
                <a16:creationId xmlns:a16="http://schemas.microsoft.com/office/drawing/2014/main" id="{103F1CCD-2391-40E3-A5D4-024B5897CC40}"/>
              </a:ext>
            </a:extLst>
          </p:cNvPr>
          <p:cNvPicPr>
            <a:picLocks noChangeAspect="1"/>
          </p:cNvPicPr>
          <p:nvPr/>
        </p:nvPicPr>
        <p:blipFill>
          <a:blip r:embed="rId3"/>
          <a:stretch>
            <a:fillRect/>
          </a:stretch>
        </p:blipFill>
        <p:spPr>
          <a:xfrm>
            <a:off x="1581259" y="1201925"/>
            <a:ext cx="9029481" cy="5046281"/>
          </a:xfrm>
          <a:prstGeom prst="rect">
            <a:avLst/>
          </a:prstGeom>
        </p:spPr>
      </p:pic>
      <p:pic>
        <p:nvPicPr>
          <p:cNvPr id="5" name="Afbeelding 4">
            <a:extLst>
              <a:ext uri="{FF2B5EF4-FFF2-40B4-BE49-F238E27FC236}">
                <a16:creationId xmlns:a16="http://schemas.microsoft.com/office/drawing/2014/main" id="{0CA59A66-9DA1-4516-9998-8EDAFC076DE7}"/>
              </a:ext>
            </a:extLst>
          </p:cNvPr>
          <p:cNvPicPr>
            <a:picLocks noChangeAspect="1"/>
          </p:cNvPicPr>
          <p:nvPr/>
        </p:nvPicPr>
        <p:blipFill>
          <a:blip r:embed="rId3"/>
          <a:stretch>
            <a:fillRect/>
          </a:stretch>
        </p:blipFill>
        <p:spPr>
          <a:xfrm>
            <a:off x="332232" y="207819"/>
            <a:ext cx="11676280" cy="6525490"/>
          </a:xfrm>
          <a:prstGeom prst="rect">
            <a:avLst/>
          </a:prstGeom>
        </p:spPr>
      </p:pic>
      <p:cxnSp>
        <p:nvCxnSpPr>
          <p:cNvPr id="6" name="Rechte verbindingslijn met pijl 5">
            <a:extLst>
              <a:ext uri="{FF2B5EF4-FFF2-40B4-BE49-F238E27FC236}">
                <a16:creationId xmlns:a16="http://schemas.microsoft.com/office/drawing/2014/main" id="{2B29B921-26C7-4A68-929E-A11BB9CEC683}"/>
              </a:ext>
            </a:extLst>
          </p:cNvPr>
          <p:cNvCxnSpPr/>
          <p:nvPr/>
        </p:nvCxnSpPr>
        <p:spPr>
          <a:xfrm flipH="1">
            <a:off x="5680364" y="4170218"/>
            <a:ext cx="415636" cy="16625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B0EE935F-4401-4837-A8CA-3A9CC9614664}"/>
              </a:ext>
            </a:extLst>
          </p:cNvPr>
          <p:cNvCxnSpPr/>
          <p:nvPr/>
        </p:nvCxnSpPr>
        <p:spPr>
          <a:xfrm flipH="1">
            <a:off x="6037545" y="4170218"/>
            <a:ext cx="415636" cy="16625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82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20000"/>
          </a:xfrm>
        </p:spPr>
        <p:txBody>
          <a:bodyPr>
            <a:normAutofit/>
          </a:bodyPr>
          <a:lstStyle/>
          <a:p>
            <a:r>
              <a:rPr lang="nl-NL" sz="3600" b="1" dirty="0">
                <a:solidFill>
                  <a:srgbClr val="C00000"/>
                </a:solidFill>
                <a:latin typeface="Arial" panose="020B0604020202020204" pitchFamily="34" charset="0"/>
                <a:cs typeface="Arial" panose="020B0604020202020204" pitchFamily="34" charset="0"/>
              </a:rPr>
              <a:t>Stap</a:t>
            </a:r>
            <a:r>
              <a:rPr lang="nl-NL" sz="3600" b="1" dirty="0">
                <a:latin typeface="Arial" panose="020B0604020202020204" pitchFamily="34" charset="0"/>
                <a:cs typeface="Arial" panose="020B0604020202020204" pitchFamily="34" charset="0"/>
              </a:rPr>
              <a:t> </a:t>
            </a:r>
            <a:r>
              <a:rPr lang="nl-NL" sz="3600" b="1" dirty="0">
                <a:solidFill>
                  <a:srgbClr val="C00000"/>
                </a:solidFill>
                <a:latin typeface="Arial" panose="020B0604020202020204" pitchFamily="34" charset="0"/>
                <a:cs typeface="Arial" panose="020B0604020202020204" pitchFamily="34" charset="0"/>
              </a:rPr>
              <a:t>6</a:t>
            </a:r>
            <a:r>
              <a:rPr lang="nl-NL" sz="3600" b="1" dirty="0">
                <a:latin typeface="Arial" panose="020B0604020202020204" pitchFamily="34" charset="0"/>
                <a:cs typeface="Arial" panose="020B0604020202020204" pitchFamily="34" charset="0"/>
              </a:rPr>
              <a:t> </a:t>
            </a:r>
            <a:r>
              <a:rPr lang="nl-NL" sz="3600" dirty="0">
                <a:latin typeface="Arial" panose="020B0604020202020204" pitchFamily="34" charset="0"/>
                <a:cs typeface="Arial" panose="020B0604020202020204" pitchFamily="34" charset="0"/>
              </a:rPr>
              <a:t>Verkopen en managen van het plan</a:t>
            </a:r>
            <a:endParaRPr lang="nl-NL" sz="3600" b="1" dirty="0">
              <a:latin typeface="Arial" panose="020B0604020202020204" pitchFamily="34" charset="0"/>
              <a:cs typeface="Arial" panose="020B0604020202020204" pitchFamily="34" charset="0"/>
            </a:endParaRPr>
          </a:p>
        </p:txBody>
      </p:sp>
      <p:sp>
        <p:nvSpPr>
          <p:cNvPr id="3" name="Ondertitel 2"/>
          <p:cNvSpPr>
            <a:spLocks noGrp="1"/>
          </p:cNvSpPr>
          <p:nvPr>
            <p:ph idx="1"/>
          </p:nvPr>
        </p:nvSpPr>
        <p:spPr>
          <a:xfrm>
            <a:off x="838200" y="1690688"/>
            <a:ext cx="10515600" cy="3895237"/>
          </a:xfrm>
        </p:spPr>
        <p:txBody>
          <a:bodyPr>
            <a:normAutofit/>
          </a:bodyPr>
          <a:lstStyle/>
          <a:p>
            <a:pPr marL="0" indent="0" algn="ctr">
              <a:buNone/>
            </a:pPr>
            <a:r>
              <a:rPr lang="nl-NL" sz="2000" b="1" dirty="0">
                <a:latin typeface="Arial" panose="020B0604020202020204" pitchFamily="34" charset="0"/>
                <a:cs typeface="Arial" panose="020B0604020202020204" pitchFamily="34" charset="0"/>
              </a:rPr>
              <a:t>Hoe houden we koers?</a:t>
            </a:r>
            <a:endParaRPr lang="nl-NL" sz="2000" dirty="0">
              <a:latin typeface="Arial" panose="020B0604020202020204" pitchFamily="34" charset="0"/>
              <a:cs typeface="Arial" panose="020B0604020202020204" pitchFamily="34" charset="0"/>
            </a:endParaRPr>
          </a:p>
          <a:p>
            <a:pPr marL="0" indent="0" algn="ctr">
              <a:buNone/>
            </a:pPr>
            <a:r>
              <a:rPr lang="nl-NL" sz="2000" i="1" dirty="0">
                <a:latin typeface="Arial" panose="020B0604020202020204" pitchFamily="34" charset="0"/>
                <a:cs typeface="Arial" panose="020B0604020202020204" pitchFamily="34" charset="0"/>
              </a:rPr>
              <a:t>‘Hoe dragen we het over aan de organisatie?’</a:t>
            </a:r>
            <a:endParaRPr lang="nl-NL" sz="2000" dirty="0">
              <a:latin typeface="Arial" panose="020B0604020202020204" pitchFamily="34" charset="0"/>
              <a:cs typeface="Arial" panose="020B0604020202020204" pitchFamily="34" charset="0"/>
            </a:endParaRPr>
          </a:p>
          <a:p>
            <a:pPr marL="0" indent="0">
              <a:buNone/>
            </a:pPr>
            <a:endParaRPr lang="nl-NL" i="1" dirty="0"/>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6" descr="e:\Users\Studio Max\Desktop\ISBW content\NCOI-15-04-ISBW-by-RVDA-14960yyyy-flat.png">
            <a:extLst>
              <a:ext uri="{FF2B5EF4-FFF2-40B4-BE49-F238E27FC236}">
                <a16:creationId xmlns:a16="http://schemas.microsoft.com/office/drawing/2014/main" id="{A6AC68B0-206F-48AE-A3ED-35CA1BC09C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E506BE5E-DB8C-4AF5-B35B-0B03FD20E9F2}"/>
              </a:ext>
            </a:extLst>
          </p:cNvPr>
          <p:cNvSpPr/>
          <p:nvPr/>
        </p:nvSpPr>
        <p:spPr>
          <a:xfrm>
            <a:off x="838200" y="2789274"/>
            <a:ext cx="10370492" cy="2879349"/>
          </a:xfrm>
          <a:prstGeom prst="rect">
            <a:avLst/>
          </a:prstGeom>
        </p:spPr>
        <p:txBody>
          <a:bodyPr>
            <a:noAutofit/>
          </a:bodyPr>
          <a:lstStyle/>
          <a:p>
            <a:r>
              <a:rPr lang="nl-NL" sz="1600" dirty="0">
                <a:latin typeface="Arial" panose="020B0604020202020204" pitchFamily="34" charset="0"/>
                <a:cs typeface="Arial" panose="020B0604020202020204" pitchFamily="34" charset="0"/>
              </a:rPr>
              <a:t>Voor de realisatie van uw plan is het belangrijk dat u de organisatie overtuigt van de meerwaarde van uw plan. In deze stap staat u daarom stil bij de wijze waarop u draagvlak creëert voor het implementeren van het plan in de organisatie. Denk daarbij ook aan de borging van kwaliteit.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Beschrijf op welke manier u voor uw plan draagvlak gaat creëren of gecreëerd hebt. Wie betrekt u bij (de uitvoering van) het plan en waarom? Hoe informeert u mensen?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Leg uit hoe u ervoor zorgt dat resultaten van voldoende kwaliteit zijn. Hoe en wanneer worden welke controles uitgevoerd om de kwaliteit te waarborgen?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Beschrijf op welke wijze u het proces en de resultaten gaat evalueren. Hoe, met wie, wanneer en waarom? </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Bereid een </a:t>
            </a:r>
            <a:r>
              <a:rPr lang="nl-NL" sz="1600" b="1" dirty="0">
                <a:latin typeface="Arial" panose="020B0604020202020204" pitchFamily="34" charset="0"/>
                <a:cs typeface="Arial" panose="020B0604020202020204" pitchFamily="34" charset="0"/>
              </a:rPr>
              <a:t>presentatie</a:t>
            </a:r>
            <a:r>
              <a:rPr lang="nl-NL" sz="1600" dirty="0">
                <a:latin typeface="Arial" panose="020B0604020202020204" pitchFamily="34" charset="0"/>
                <a:cs typeface="Arial" panose="020B0604020202020204" pitchFamily="34" charset="0"/>
              </a:rPr>
              <a:t> [max. 5-10 minuten; max. 7 slides] voor waarin u betrokkenen in uw organisatie overtuigt van de meerwaarde van uw plan. Denk na over wie u gaat uitnodigen en welke strategie u wilt gebruiken om anderen te overtuigen. Vraag </a:t>
            </a:r>
            <a:r>
              <a:rPr lang="nl-NL" sz="1600" b="1" dirty="0">
                <a:latin typeface="Arial" panose="020B0604020202020204" pitchFamily="34" charset="0"/>
                <a:cs typeface="Arial" panose="020B0604020202020204" pitchFamily="34" charset="0"/>
              </a:rPr>
              <a:t>feedback </a:t>
            </a:r>
            <a:r>
              <a:rPr lang="nl-NL" sz="1600" dirty="0">
                <a:latin typeface="Arial" panose="020B0604020202020204" pitchFamily="34" charset="0"/>
                <a:cs typeface="Arial" panose="020B0604020202020204" pitchFamily="34" charset="0"/>
              </a:rPr>
              <a:t>[zie formulier     ]. Schrijf een </a:t>
            </a:r>
            <a:r>
              <a:rPr lang="nl-NL" sz="1600" b="1" dirty="0">
                <a:latin typeface="Arial" panose="020B0604020202020204" pitchFamily="34" charset="0"/>
                <a:cs typeface="Arial" panose="020B0604020202020204" pitchFamily="34" charset="0"/>
              </a:rPr>
              <a:t>verslag</a:t>
            </a:r>
            <a:r>
              <a:rPr lang="nl-NL" sz="1600" dirty="0">
                <a:latin typeface="Arial" panose="020B0604020202020204" pitchFamily="34" charset="0"/>
                <a:cs typeface="Arial" panose="020B0604020202020204" pitchFamily="34" charset="0"/>
              </a:rPr>
              <a:t> en voeg dit toe aan de business case. </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Bespreek dit met uw </a:t>
            </a:r>
            <a:r>
              <a:rPr lang="nl-NL" sz="1600" i="1" dirty="0">
                <a:latin typeface="Arial" panose="020B0604020202020204" pitchFamily="34" charset="0"/>
                <a:cs typeface="Arial" panose="020B0604020202020204" pitchFamily="34" charset="0"/>
              </a:rPr>
              <a:t>begeleider</a:t>
            </a:r>
            <a:r>
              <a:rPr lang="nl-NL" sz="1600" dirty="0">
                <a:latin typeface="Arial" panose="020B0604020202020204" pitchFamily="34" charset="0"/>
                <a:cs typeface="Arial" panose="020B0604020202020204" pitchFamily="34" charset="0"/>
              </a:rPr>
              <a:t> en/of </a:t>
            </a:r>
            <a:r>
              <a:rPr lang="nl-NL" sz="1600" i="1" dirty="0">
                <a:latin typeface="Arial" panose="020B0604020202020204" pitchFamily="34" charset="0"/>
                <a:cs typeface="Arial" panose="020B0604020202020204" pitchFamily="34" charset="0"/>
              </a:rPr>
              <a:t>opdrachtgever</a:t>
            </a:r>
            <a:r>
              <a:rPr lang="nl-NL" sz="1600" dirty="0">
                <a:latin typeface="Arial" panose="020B0604020202020204" pitchFamily="34" charset="0"/>
                <a:cs typeface="Arial" panose="020B0604020202020204" pitchFamily="34" charset="0"/>
              </a:rPr>
              <a:t>. </a:t>
            </a:r>
          </a:p>
        </p:txBody>
      </p:sp>
      <p:pic>
        <p:nvPicPr>
          <p:cNvPr id="7" name="Afbeelding 6">
            <a:extLst>
              <a:ext uri="{FF2B5EF4-FFF2-40B4-BE49-F238E27FC236}">
                <a16:creationId xmlns:a16="http://schemas.microsoft.com/office/drawing/2014/main" id="{35B2A3D8-EBE3-4958-AAD7-F2D4F7DC6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8692" y="5377085"/>
            <a:ext cx="765000" cy="1080000"/>
          </a:xfrm>
          <a:prstGeom prst="rect">
            <a:avLst/>
          </a:prstGeom>
          <a:ln>
            <a:noFill/>
          </a:ln>
          <a:effectLst>
            <a:outerShdw blurRad="292100" dist="139700" dir="2700000" algn="tl" rotWithShape="0">
              <a:srgbClr val="333333">
                <a:alpha val="65000"/>
              </a:srgbClr>
            </a:outerShdw>
          </a:effectLst>
        </p:spPr>
      </p:pic>
      <p:sp>
        <p:nvSpPr>
          <p:cNvPr id="9" name="Tekstvak 8">
            <a:extLst>
              <a:ext uri="{FF2B5EF4-FFF2-40B4-BE49-F238E27FC236}">
                <a16:creationId xmlns:a16="http://schemas.microsoft.com/office/drawing/2014/main" id="{90666AD1-D23B-408C-9604-2B1935497244}"/>
              </a:ext>
            </a:extLst>
          </p:cNvPr>
          <p:cNvSpPr txBox="1"/>
          <p:nvPr/>
        </p:nvSpPr>
        <p:spPr>
          <a:xfrm>
            <a:off x="11208692" y="6534432"/>
            <a:ext cx="688009" cy="246221"/>
          </a:xfrm>
          <a:prstGeom prst="rect">
            <a:avLst/>
          </a:prstGeom>
          <a:noFill/>
        </p:spPr>
        <p:txBody>
          <a:bodyPr wrap="none" rtlCol="0">
            <a:spAutoFit/>
          </a:bodyPr>
          <a:lstStyle/>
          <a:p>
            <a:r>
              <a:rPr lang="nl-NL" sz="1000" dirty="0">
                <a:solidFill>
                  <a:schemeClr val="bg1"/>
                </a:solidFill>
                <a:effectLst>
                  <a:outerShdw blurRad="38100" dist="38100" dir="2700000" algn="tl">
                    <a:srgbClr val="000000">
                      <a:alpha val="43137"/>
                    </a:srgbClr>
                  </a:outerShdw>
                </a:effectLst>
              </a:rPr>
              <a:t>H8 &amp; H10</a:t>
            </a:r>
          </a:p>
        </p:txBody>
      </p:sp>
      <p:pic>
        <p:nvPicPr>
          <p:cNvPr id="10" name="Afbeelding 9" descr="Informatie.jpg">
            <a:hlinkClick r:id="rId5" action="ppaction://hlinkfile"/>
            <a:extLst>
              <a:ext uri="{FF2B5EF4-FFF2-40B4-BE49-F238E27FC236}">
                <a16:creationId xmlns:a16="http://schemas.microsoft.com/office/drawing/2014/main" id="{A4FB0A63-B363-4FEB-9120-A5A3426CD3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768" t="8163" r="13929" b="19922"/>
          <a:stretch/>
        </p:blipFill>
        <p:spPr bwMode="auto">
          <a:xfrm>
            <a:off x="7323369" y="5306037"/>
            <a:ext cx="205721" cy="20461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38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365125"/>
            <a:ext cx="10515600" cy="720000"/>
          </a:xfrm>
        </p:spPr>
        <p:txBody>
          <a:bodyPr>
            <a:normAutofit/>
          </a:bodyPr>
          <a:lstStyle/>
          <a:p>
            <a:r>
              <a:rPr lang="nl-NL" sz="3600" b="1" dirty="0">
                <a:solidFill>
                  <a:srgbClr val="C00000"/>
                </a:solidFill>
                <a:latin typeface="Arial" panose="020B0604020202020204" pitchFamily="34" charset="0"/>
                <a:cs typeface="Arial" panose="020B0604020202020204" pitchFamily="34" charset="0"/>
              </a:rPr>
              <a:t>Stap 7</a:t>
            </a:r>
            <a:r>
              <a:rPr lang="nl-NL" sz="3600" b="1" dirty="0">
                <a:latin typeface="Arial" panose="020B0604020202020204" pitchFamily="34" charset="0"/>
                <a:cs typeface="Arial" panose="020B0604020202020204" pitchFamily="34" charset="0"/>
              </a:rPr>
              <a:t> </a:t>
            </a:r>
            <a:r>
              <a:rPr lang="nl-NL" sz="3600" dirty="0">
                <a:latin typeface="Arial" panose="020B0604020202020204" pitchFamily="34" charset="0"/>
                <a:cs typeface="Arial" panose="020B0604020202020204" pitchFamily="34" charset="0"/>
              </a:rPr>
              <a:t>Reflectie</a:t>
            </a:r>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p:cNvSpPr/>
          <p:nvPr/>
        </p:nvSpPr>
        <p:spPr>
          <a:xfrm>
            <a:off x="725213" y="1690688"/>
            <a:ext cx="10515600" cy="3624775"/>
          </a:xfrm>
          <a:prstGeom prst="rect">
            <a:avLst/>
          </a:prstGeom>
        </p:spPr>
        <p:txBody>
          <a:bodyPr wrap="square">
            <a:noAutofit/>
          </a:bodyPr>
          <a:lstStyle/>
          <a:p>
            <a:pPr algn="ctr">
              <a:lnSpc>
                <a:spcPct val="107000"/>
              </a:lnSpc>
              <a:spcAft>
                <a:spcPts val="800"/>
              </a:spcAft>
            </a:pPr>
            <a:r>
              <a:rPr lang="nl-NL" sz="2000" b="1" dirty="0">
                <a:latin typeface="Arial" panose="020B0604020202020204" pitchFamily="34" charset="0"/>
                <a:ea typeface="Calibri" panose="020F0502020204030204" pitchFamily="34" charset="0"/>
                <a:cs typeface="Arial" panose="020B0604020202020204" pitchFamily="34" charset="0"/>
              </a:rPr>
              <a:t>Wat heb ik hier van geleerd?</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i="1" dirty="0">
                <a:latin typeface="Arial" panose="020B0604020202020204" pitchFamily="34" charset="0"/>
                <a:ea typeface="Calibri" panose="020F0502020204030204" pitchFamily="34" charset="0"/>
                <a:cs typeface="Arial" panose="020B0604020202020204" pitchFamily="34" charset="0"/>
              </a:rPr>
              <a:t>‘</a:t>
            </a:r>
            <a:r>
              <a:rPr lang="nl-NL" sz="2000" i="1" dirty="0">
                <a:latin typeface="Arial" panose="020B0604020202020204" pitchFamily="34" charset="0"/>
                <a:ea typeface="Calibri" panose="020F0502020204030204" pitchFamily="34" charset="0"/>
                <a:cs typeface="Arial" panose="020B0604020202020204" pitchFamily="34" charset="0"/>
              </a:rPr>
              <a:t>Wat</a:t>
            </a:r>
            <a:r>
              <a:rPr lang="nl-NL" i="1" dirty="0">
                <a:latin typeface="Arial" panose="020B0604020202020204" pitchFamily="34" charset="0"/>
                <a:ea typeface="Calibri" panose="020F0502020204030204" pitchFamily="34" charset="0"/>
                <a:cs typeface="Arial" panose="020B0604020202020204" pitchFamily="34" charset="0"/>
              </a:rPr>
              <a:t> leer ik hiervan?’</a:t>
            </a:r>
          </a:p>
          <a:p>
            <a:pPr algn="ctr">
              <a:lnSpc>
                <a:spcPct val="107000"/>
              </a:lnSpc>
              <a:spcAft>
                <a:spcPts val="800"/>
              </a:spcAft>
            </a:pPr>
            <a:endParaRPr lang="nl-NL"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nl-NL"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nl-NL"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nl-NL"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nl-NL"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nl-NL"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nl-NL"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6" descr="e:\Users\Studio Max\Desktop\ISBW content\NCOI-15-04-ISBW-by-RVDA-14960yyyy-flat.png">
            <a:extLst>
              <a:ext uri="{FF2B5EF4-FFF2-40B4-BE49-F238E27FC236}">
                <a16:creationId xmlns:a16="http://schemas.microsoft.com/office/drawing/2014/main" id="{DAAB1348-DB09-4E85-B895-F10EF978DC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D99B32F5-5655-4194-B7EC-2A422862A425}"/>
              </a:ext>
            </a:extLst>
          </p:cNvPr>
          <p:cNvSpPr/>
          <p:nvPr/>
        </p:nvSpPr>
        <p:spPr>
          <a:xfrm>
            <a:off x="725213" y="2870748"/>
            <a:ext cx="10515600" cy="2062103"/>
          </a:xfrm>
          <a:prstGeom prst="rect">
            <a:avLst/>
          </a:prstGeom>
        </p:spPr>
        <p:txBody>
          <a:bodyPr>
            <a:noAutofit/>
          </a:bodyPr>
          <a:lstStyle/>
          <a:p>
            <a:r>
              <a:rPr lang="nl-NL" sz="1600" dirty="0">
                <a:latin typeface="Arial" panose="020B0604020202020204" pitchFamily="34" charset="0"/>
                <a:cs typeface="Arial" panose="020B0604020202020204" pitchFamily="34" charset="0"/>
              </a:rPr>
              <a:t>Schrijf een </a:t>
            </a:r>
            <a:r>
              <a:rPr lang="nl-NL" sz="1600" b="1" dirty="0">
                <a:latin typeface="Arial" panose="020B0604020202020204" pitchFamily="34" charset="0"/>
                <a:cs typeface="Arial" panose="020B0604020202020204" pitchFamily="34" charset="0"/>
              </a:rPr>
              <a:t>reflectieverslag</a:t>
            </a:r>
            <a:r>
              <a:rPr lang="nl-NL" sz="1600" dirty="0">
                <a:latin typeface="Arial" panose="020B0604020202020204" pitchFamily="34" charset="0"/>
                <a:cs typeface="Arial" panose="020B0604020202020204" pitchFamily="34" charset="0"/>
              </a:rPr>
              <a:t> van een half tot maximaal één A4 waarin u aandacht besteedt aan de volgende punten: Reflecteer op het leerproces dat u tijdens het maken van de businesscase hebt doorlopen: </a:t>
            </a:r>
          </a:p>
          <a:p>
            <a:r>
              <a:rPr lang="nl-NL" sz="1600" b="1" dirty="0">
                <a:ln w="13462">
                  <a:solidFill>
                    <a:schemeClr val="bg1"/>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t>
            </a:r>
            <a:r>
              <a:rPr lang="nl-NL" sz="1600" dirty="0">
                <a:latin typeface="Arial" panose="020B0604020202020204" pitchFamily="34" charset="0"/>
                <a:cs typeface="Arial" panose="020B0604020202020204" pitchFamily="34" charset="0"/>
              </a:rPr>
              <a:t> Wat was de </a:t>
            </a:r>
            <a:r>
              <a:rPr lang="nl-NL" sz="1600" i="1" dirty="0">
                <a:latin typeface="Arial" panose="020B0604020202020204" pitchFamily="34" charset="0"/>
                <a:cs typeface="Arial" panose="020B0604020202020204" pitchFamily="34" charset="0"/>
              </a:rPr>
              <a:t>situatie</a:t>
            </a:r>
            <a:r>
              <a:rPr lang="nl-NL" sz="1600" dirty="0">
                <a:latin typeface="Arial" panose="020B0604020202020204" pitchFamily="34" charset="0"/>
                <a:cs typeface="Arial" panose="020B0604020202020204" pitchFamily="34" charset="0"/>
              </a:rPr>
              <a:t>? </a:t>
            </a:r>
          </a:p>
          <a:p>
            <a:r>
              <a:rPr lang="nl-NL" sz="1600" b="1" dirty="0">
                <a:ln w="13462">
                  <a:solidFill>
                    <a:schemeClr val="bg1"/>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a:t>
            </a:r>
            <a:r>
              <a:rPr lang="nl-NL" sz="1600" dirty="0">
                <a:latin typeface="Arial" panose="020B0604020202020204" pitchFamily="34" charset="0"/>
                <a:cs typeface="Arial" panose="020B0604020202020204" pitchFamily="34" charset="0"/>
              </a:rPr>
              <a:t> Wat was uw </a:t>
            </a:r>
            <a:r>
              <a:rPr lang="nl-NL" sz="1600" i="1" dirty="0">
                <a:latin typeface="Arial" panose="020B0604020202020204" pitchFamily="34" charset="0"/>
                <a:cs typeface="Arial" panose="020B0604020202020204" pitchFamily="34" charset="0"/>
              </a:rPr>
              <a:t>taak</a:t>
            </a:r>
            <a:r>
              <a:rPr lang="nl-NL" sz="1600" dirty="0">
                <a:latin typeface="Arial" panose="020B0604020202020204" pitchFamily="34" charset="0"/>
                <a:cs typeface="Arial" panose="020B0604020202020204" pitchFamily="34" charset="0"/>
              </a:rPr>
              <a:t> en/of rol hierin? </a:t>
            </a:r>
          </a:p>
          <a:p>
            <a:r>
              <a:rPr lang="nl-NL" sz="1600" b="1" dirty="0">
                <a:ln w="13462">
                  <a:solidFill>
                    <a:schemeClr val="bg1"/>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a:t>
            </a:r>
            <a:r>
              <a:rPr lang="nl-NL" sz="1600" dirty="0">
                <a:latin typeface="Arial" panose="020B0604020202020204" pitchFamily="34" charset="0"/>
                <a:cs typeface="Arial" panose="020B0604020202020204" pitchFamily="34" charset="0"/>
              </a:rPr>
              <a:t> Wat heeft u concreet gedaan of gezegd? </a:t>
            </a:r>
          </a:p>
          <a:p>
            <a:r>
              <a:rPr lang="nl-NL" sz="1600" b="1" dirty="0">
                <a:ln w="13462">
                  <a:solidFill>
                    <a:schemeClr val="bg1"/>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a:t>
            </a:r>
            <a:r>
              <a:rPr lang="nl-NL" sz="16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Wat leverde dit op (wat was het </a:t>
            </a:r>
            <a:r>
              <a:rPr lang="nl-NL" sz="1600" i="1" dirty="0">
                <a:latin typeface="Arial" panose="020B0604020202020204" pitchFamily="34" charset="0"/>
                <a:cs typeface="Arial" panose="020B0604020202020204" pitchFamily="34" charset="0"/>
              </a:rPr>
              <a:t>resultaat</a:t>
            </a:r>
            <a:r>
              <a:rPr lang="nl-NL" sz="1600" dirty="0">
                <a:latin typeface="Arial" panose="020B0604020202020204" pitchFamily="34" charset="0"/>
                <a:cs typeface="Arial" panose="020B0604020202020204" pitchFamily="34" charset="0"/>
              </a:rPr>
              <a:t>)? </a:t>
            </a:r>
          </a:p>
          <a:p>
            <a:r>
              <a:rPr lang="nl-NL" sz="1600" b="1" dirty="0">
                <a:ln w="13462">
                  <a:solidFill>
                    <a:schemeClr val="bg1"/>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a:t>
            </a:r>
            <a:r>
              <a:rPr lang="nl-NL" sz="1600" dirty="0">
                <a:latin typeface="Arial" panose="020B0604020202020204" pitchFamily="34" charset="0"/>
                <a:cs typeface="Arial" panose="020B0604020202020204" pitchFamily="34" charset="0"/>
              </a:rPr>
              <a:t> Wat ging er goed er wat had u achteraf anders willen doen?.</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Welke </a:t>
            </a:r>
            <a:r>
              <a:rPr lang="nl-NL" sz="1600" i="1" dirty="0">
                <a:latin typeface="Arial" panose="020B0604020202020204" pitchFamily="34" charset="0"/>
                <a:cs typeface="Arial" panose="020B0604020202020204" pitchFamily="34" charset="0"/>
              </a:rPr>
              <a:t>leerpunten</a:t>
            </a:r>
            <a:r>
              <a:rPr lang="nl-NL" sz="1600" dirty="0">
                <a:latin typeface="Arial" panose="020B0604020202020204" pitchFamily="34" charset="0"/>
                <a:cs typeface="Arial" panose="020B0604020202020204" pitchFamily="34" charset="0"/>
              </a:rPr>
              <a:t> neemt u mee voor een volgende opdracht/businesscase? </a:t>
            </a:r>
          </a:p>
        </p:txBody>
      </p:sp>
    </p:spTree>
    <p:extLst>
      <p:ext uri="{BB962C8B-B14F-4D97-AF65-F5344CB8AC3E}">
        <p14:creationId xmlns:p14="http://schemas.microsoft.com/office/powerpoint/2010/main" val="339621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365125"/>
            <a:ext cx="10515600" cy="720000"/>
          </a:xfrm>
        </p:spPr>
        <p:txBody>
          <a:bodyPr>
            <a:normAutofit/>
          </a:bodyPr>
          <a:lstStyle/>
          <a:p>
            <a:pPr marL="457200" lvl="0" indent="-457200">
              <a:lnSpc>
                <a:spcPct val="100000"/>
              </a:lnSpc>
              <a:spcBef>
                <a:spcPct val="20000"/>
              </a:spcBef>
              <a:defRPr/>
            </a:pPr>
            <a:r>
              <a:rPr lang="nl-NL" sz="3600" b="1" kern="0" dirty="0">
                <a:solidFill>
                  <a:prstClr val="black"/>
                </a:solidFill>
                <a:latin typeface="Arial" panose="020B0604020202020204" pitchFamily="34" charset="0"/>
                <a:ea typeface="Arial Unicode MS" panose="020B0604020202020204" pitchFamily="34" charset="-128"/>
                <a:cs typeface="Arial" panose="020B0604020202020204" pitchFamily="34" charset="0"/>
              </a:rPr>
              <a:t>Exameneisen en beoordelingscriteria</a:t>
            </a:r>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p:cNvSpPr txBox="1"/>
          <p:nvPr/>
        </p:nvSpPr>
        <p:spPr>
          <a:xfrm>
            <a:off x="838200" y="1435605"/>
            <a:ext cx="10397359" cy="2308324"/>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Lees de </a:t>
            </a:r>
            <a:r>
              <a:rPr lang="nl-NL" i="1" dirty="0">
                <a:latin typeface="Arial" panose="020B0604020202020204" pitchFamily="34" charset="0"/>
                <a:cs typeface="Arial" panose="020B0604020202020204" pitchFamily="34" charset="0"/>
              </a:rPr>
              <a:t>handleiding</a:t>
            </a:r>
            <a:r>
              <a:rPr lang="nl-NL" dirty="0">
                <a:latin typeface="Arial" panose="020B0604020202020204" pitchFamily="34" charset="0"/>
                <a:cs typeface="Arial" panose="020B0604020202020204" pitchFamily="34" charset="0"/>
              </a:rPr>
              <a:t> goed door:</a:t>
            </a: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Exameneisen: </a:t>
            </a:r>
            <a:r>
              <a:rPr lang="nl-NL" dirty="0">
                <a:latin typeface="Arial" panose="020B0604020202020204" pitchFamily="34" charset="0"/>
                <a:cs typeface="Arial" panose="020B0604020202020204" pitchFamily="34" charset="0"/>
              </a:rPr>
              <a:t>daar moet het examen aan voldoen.</a:t>
            </a:r>
          </a:p>
          <a:p>
            <a:endParaRPr lang="nl-NL" b="1"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Structuur en indeling:</a:t>
            </a:r>
            <a:r>
              <a:rPr lang="nl-NL" dirty="0">
                <a:latin typeface="Arial" panose="020B0604020202020204" pitchFamily="34" charset="0"/>
                <a:cs typeface="Arial" panose="020B0604020202020204" pitchFamily="34" charset="0"/>
              </a:rPr>
              <a:t> zo ziet de opbouw en structuur van het examen er uit.</a:t>
            </a:r>
          </a:p>
          <a:p>
            <a:endParaRPr lang="nl-NL" b="1"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Beoordelingscriteria: </a:t>
            </a:r>
            <a:r>
              <a:rPr lang="nl-NL" dirty="0">
                <a:latin typeface="Arial" panose="020B0604020202020204" pitchFamily="34" charset="0"/>
                <a:cs typeface="Arial" panose="020B0604020202020204" pitchFamily="34" charset="0"/>
              </a:rPr>
              <a:t>deze gebruikt de beoordelaar bij het beoordelen van het examen.</a:t>
            </a:r>
          </a:p>
          <a:p>
            <a:endParaRPr lang="nl-NL" dirty="0">
              <a:latin typeface="Arial" panose="020B0604020202020204" pitchFamily="34" charset="0"/>
              <a:cs typeface="Arial" panose="020B0604020202020204" pitchFamily="34" charset="0"/>
            </a:endParaRPr>
          </a:p>
        </p:txBody>
      </p:sp>
      <p:pic>
        <p:nvPicPr>
          <p:cNvPr id="7" name="Afbeelding 9" descr="Informatie.jpg">
            <a:hlinkClick r:id="rId3" action="ppaction://hlinkfile"/>
            <a:extLst>
              <a:ext uri="{FF2B5EF4-FFF2-40B4-BE49-F238E27FC236}">
                <a16:creationId xmlns:a16="http://schemas.microsoft.com/office/drawing/2014/main" id="{6EC8DCE8-2C58-4FD2-97F3-CDE6DF236A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68" t="8163" r="13929" b="19922"/>
          <a:stretch/>
        </p:blipFill>
        <p:spPr bwMode="auto">
          <a:xfrm>
            <a:off x="9132143" y="622817"/>
            <a:ext cx="205721" cy="20461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61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365125"/>
            <a:ext cx="10515600" cy="720000"/>
          </a:xfrm>
        </p:spPr>
        <p:txBody>
          <a:bodyPr>
            <a:normAutofit/>
          </a:bodyPr>
          <a:lstStyle/>
          <a:p>
            <a:pPr marL="457200" lvl="0" indent="-457200">
              <a:lnSpc>
                <a:spcPct val="100000"/>
              </a:lnSpc>
              <a:spcBef>
                <a:spcPct val="20000"/>
              </a:spcBef>
              <a:defRPr/>
            </a:pPr>
            <a:r>
              <a:rPr lang="nl-NL" sz="3600" b="1" kern="0" dirty="0">
                <a:solidFill>
                  <a:prstClr val="black"/>
                </a:solidFill>
                <a:latin typeface="Arial" panose="020B0604020202020204" pitchFamily="34" charset="0"/>
                <a:ea typeface="Arial Unicode MS" panose="020B0604020202020204" pitchFamily="34" charset="-128"/>
                <a:cs typeface="Arial" panose="020B0604020202020204" pitchFamily="34" charset="0"/>
              </a:rPr>
              <a:t>Vragen?</a:t>
            </a:r>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descr="Afbeelding met kamer&#10;&#10;Automatisch gegenereerde beschrijving">
            <a:extLst>
              <a:ext uri="{FF2B5EF4-FFF2-40B4-BE49-F238E27FC236}">
                <a16:creationId xmlns:a16="http://schemas.microsoft.com/office/drawing/2014/main" id="{7A3BD50E-7972-4E2F-B97F-101545A80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850" y="1836419"/>
            <a:ext cx="4516415" cy="2683936"/>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65019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1F339B1-CB34-4619-819E-61BCC3FE7872}"/>
              </a:ext>
            </a:extLst>
          </p:cNvPr>
          <p:cNvSpPr>
            <a:spLocks noGrp="1"/>
          </p:cNvSpPr>
          <p:nvPr>
            <p:ph idx="1"/>
          </p:nvPr>
        </p:nvSpPr>
        <p:spPr>
          <a:xfrm>
            <a:off x="1676705" y="1524131"/>
            <a:ext cx="10224141" cy="4876464"/>
          </a:xfrm>
        </p:spPr>
        <p:txBody>
          <a:bodyPr/>
          <a:lstStyle/>
          <a:p>
            <a:r>
              <a:rPr lang="nl-NL" dirty="0"/>
              <a:t>Harry Klijnen</a:t>
            </a:r>
          </a:p>
          <a:p>
            <a:endParaRPr lang="nl-NL" dirty="0"/>
          </a:p>
          <a:p>
            <a:r>
              <a:rPr lang="nl-NL" dirty="0"/>
              <a:t>Klijnen Managementontwikkeling &amp; Organisatieadvies [KMO]</a:t>
            </a:r>
          </a:p>
          <a:p>
            <a:endParaRPr lang="nl-NL" dirty="0"/>
          </a:p>
          <a:p>
            <a:r>
              <a:rPr lang="nl-NL" dirty="0"/>
              <a:t>halka@planet.nl</a:t>
            </a:r>
          </a:p>
          <a:p>
            <a:endParaRPr lang="nl-NL" dirty="0"/>
          </a:p>
          <a:p>
            <a:r>
              <a:rPr lang="nl-NL" dirty="0"/>
              <a:t>+31 [0]6 22 920921</a:t>
            </a:r>
          </a:p>
          <a:p>
            <a:endParaRPr lang="nl-NL" dirty="0"/>
          </a:p>
          <a:p>
            <a:r>
              <a:rPr lang="nl-NL" dirty="0"/>
              <a:t>www.klijnen.org</a:t>
            </a:r>
          </a:p>
          <a:p>
            <a:endParaRPr lang="nl-NL" dirty="0"/>
          </a:p>
        </p:txBody>
      </p:sp>
      <p:pic>
        <p:nvPicPr>
          <p:cNvPr id="4" name="Afbeelding 3">
            <a:extLst>
              <a:ext uri="{FF2B5EF4-FFF2-40B4-BE49-F238E27FC236}">
                <a16:creationId xmlns:a16="http://schemas.microsoft.com/office/drawing/2014/main" id="{70B11ED0-3EC1-4F5F-A221-1AE07502D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671" y="1463624"/>
            <a:ext cx="568643" cy="571288"/>
          </a:xfrm>
          <a:prstGeom prst="ellipse">
            <a:avLst/>
          </a:prstGeom>
        </p:spPr>
      </p:pic>
      <p:pic>
        <p:nvPicPr>
          <p:cNvPr id="5" name="Afbeelding 4" descr="Afbeelding met teken, lucht&#10;&#10;Automatisch gegenereerde beschrijving">
            <a:extLst>
              <a:ext uri="{FF2B5EF4-FFF2-40B4-BE49-F238E27FC236}">
                <a16:creationId xmlns:a16="http://schemas.microsoft.com/office/drawing/2014/main" id="{2F99AC26-652C-4309-B48D-9ACB0B58B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106" y="2313936"/>
            <a:ext cx="468108" cy="474860"/>
          </a:xfrm>
          <a:prstGeom prst="rect">
            <a:avLst/>
          </a:prstGeom>
        </p:spPr>
      </p:pic>
      <p:pic>
        <p:nvPicPr>
          <p:cNvPr id="6" name="Afbeelding 5">
            <a:extLst>
              <a:ext uri="{FF2B5EF4-FFF2-40B4-BE49-F238E27FC236}">
                <a16:creationId xmlns:a16="http://schemas.microsoft.com/office/drawing/2014/main" id="{71EEC8AF-EAFB-498E-86FB-1C445A32E5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390" y="3085360"/>
            <a:ext cx="375850" cy="375850"/>
          </a:xfrm>
          <a:prstGeom prst="rect">
            <a:avLst/>
          </a:prstGeom>
        </p:spPr>
      </p:pic>
      <p:pic>
        <p:nvPicPr>
          <p:cNvPr id="7" name="Afbeelding 6">
            <a:extLst>
              <a:ext uri="{FF2B5EF4-FFF2-40B4-BE49-F238E27FC236}">
                <a16:creationId xmlns:a16="http://schemas.microsoft.com/office/drawing/2014/main" id="{E7187050-77BB-405D-941E-9834FA426984}"/>
              </a:ext>
            </a:extLst>
          </p:cNvPr>
          <p:cNvPicPr>
            <a:picLocks noChangeAspect="1"/>
          </p:cNvPicPr>
          <p:nvPr/>
        </p:nvPicPr>
        <p:blipFill rotWithShape="1">
          <a:blip r:embed="rId5">
            <a:extLst>
              <a:ext uri="{28A0092B-C50C-407E-A947-70E740481C1C}">
                <a14:useLocalDpi xmlns:a14="http://schemas.microsoft.com/office/drawing/2010/main" val="0"/>
              </a:ext>
            </a:extLst>
          </a:blip>
          <a:srcRect l="32240" t="-8773" r="32239" b="-9115"/>
          <a:stretch/>
        </p:blipFill>
        <p:spPr>
          <a:xfrm>
            <a:off x="1646432" y="3740264"/>
            <a:ext cx="279764" cy="483760"/>
          </a:xfrm>
          <a:prstGeom prst="rect">
            <a:avLst/>
          </a:prstGeom>
        </p:spPr>
      </p:pic>
      <p:pic>
        <p:nvPicPr>
          <p:cNvPr id="8" name="Afbeelding 8" descr="Home.jpg">
            <a:hlinkClick r:id="rId6"/>
            <a:extLst>
              <a:ext uri="{FF2B5EF4-FFF2-40B4-BE49-F238E27FC236}">
                <a16:creationId xmlns:a16="http://schemas.microsoft.com/office/drawing/2014/main" id="{9B59710F-7FBB-4A77-8EFB-9A8F6C4FFBF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213" t="8519" r="17870" b="19954"/>
          <a:stretch/>
        </p:blipFill>
        <p:spPr bwMode="auto">
          <a:xfrm>
            <a:off x="1580865" y="4549126"/>
            <a:ext cx="490207" cy="50878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a:extLst>
              <a:ext uri="{FF2B5EF4-FFF2-40B4-BE49-F238E27FC236}">
                <a16:creationId xmlns:a16="http://schemas.microsoft.com/office/drawing/2014/main" id="{A65A68F8-28E2-4DA7-8DAD-1ECFB0878168}"/>
              </a:ext>
            </a:extLst>
          </p:cNvPr>
          <p:cNvSpPr txBox="1">
            <a:spLocks/>
          </p:cNvSpPr>
          <p:nvPr/>
        </p:nvSpPr>
        <p:spPr>
          <a:xfrm>
            <a:off x="838200" y="365125"/>
            <a:ext cx="10515600" cy="720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Arial" panose="020B0604020202020204" pitchFamily="34" charset="0"/>
              </a:rPr>
              <a:t>Contactinformatie</a:t>
            </a:r>
          </a:p>
        </p:txBody>
      </p:sp>
      <p:pic>
        <p:nvPicPr>
          <p:cNvPr id="9" name="Afbeelding 8">
            <a:extLst>
              <a:ext uri="{FF2B5EF4-FFF2-40B4-BE49-F238E27FC236}">
                <a16:creationId xmlns:a16="http://schemas.microsoft.com/office/drawing/2014/main" id="{A0123580-C987-41BC-834E-165F2C19C6FF}"/>
              </a:ext>
            </a:extLst>
          </p:cNvPr>
          <p:cNvPicPr>
            <a:picLocks noChangeAspect="1"/>
          </p:cNvPicPr>
          <p:nvPr/>
        </p:nvPicPr>
        <p:blipFill>
          <a:blip r:embed="rId8"/>
          <a:stretch>
            <a:fillRect/>
          </a:stretch>
        </p:blipFill>
        <p:spPr>
          <a:xfrm>
            <a:off x="9400347" y="3702799"/>
            <a:ext cx="2469094" cy="1450974"/>
          </a:xfrm>
          <a:prstGeom prst="rect">
            <a:avLst/>
          </a:prstGeom>
        </p:spPr>
      </p:pic>
      <p:pic>
        <p:nvPicPr>
          <p:cNvPr id="10" name="Afbeelding 9" descr="Afbeelding met persoon, person, ouder, oud&#10;&#10;Automatisch gegenereerde beschrijving">
            <a:extLst>
              <a:ext uri="{FF2B5EF4-FFF2-40B4-BE49-F238E27FC236}">
                <a16:creationId xmlns:a16="http://schemas.microsoft.com/office/drawing/2014/main" id="{5D8D142A-C997-4D84-A911-ABF1ACF4DF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24780" y="1631523"/>
            <a:ext cx="1620227" cy="1620227"/>
          </a:xfrm>
          <a:prstGeom prst="rect">
            <a:avLst/>
          </a:prstGeom>
        </p:spPr>
      </p:pic>
      <p:sp>
        <p:nvSpPr>
          <p:cNvPr id="11" name="Tekstvak 10">
            <a:extLst>
              <a:ext uri="{FF2B5EF4-FFF2-40B4-BE49-F238E27FC236}">
                <a16:creationId xmlns:a16="http://schemas.microsoft.com/office/drawing/2014/main" id="{8D091E07-B421-483B-9AC6-039A3EC60930}"/>
              </a:ext>
            </a:extLst>
          </p:cNvPr>
          <p:cNvSpPr txBox="1"/>
          <p:nvPr/>
        </p:nvSpPr>
        <p:spPr>
          <a:xfrm>
            <a:off x="1598390" y="5394376"/>
            <a:ext cx="53033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Zie op de website in het menu ‘</a:t>
            </a:r>
            <a:r>
              <a:rPr kumimoji="0" lang="nl-NL" sz="1200" b="0" i="1" u="none" strike="noStrike" kern="1200" cap="none" spc="0" normalizeH="0" baseline="0" noProof="0" dirty="0">
                <a:ln>
                  <a:noFill/>
                </a:ln>
                <a:solidFill>
                  <a:prstClr val="black"/>
                </a:solidFill>
                <a:effectLst/>
                <a:uLnTx/>
                <a:uFillTx/>
                <a:latin typeface="Calibri" panose="020F0502020204030204"/>
                <a:ea typeface="+mn-ea"/>
                <a:cs typeface="+mn-cs"/>
              </a:rPr>
              <a:t>Kennisbank</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met presentaties; artikelen en testen.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Kies bij presentaties ‘</a:t>
            </a:r>
            <a:r>
              <a:rPr kumimoji="0" lang="nl-NL" sz="1200" b="0" i="1" u="none" strike="noStrike" kern="1200" cap="none" spc="0" normalizeH="0" baseline="0" noProof="0" dirty="0">
                <a:ln>
                  <a:noFill/>
                </a:ln>
                <a:solidFill>
                  <a:prstClr val="black"/>
                </a:solidFill>
                <a:effectLst/>
                <a:uLnTx/>
                <a:uFillTx/>
                <a:latin typeface="Calibri" panose="020F0502020204030204"/>
                <a:ea typeface="+mn-ea"/>
                <a:cs typeface="+mn-cs"/>
              </a:rPr>
              <a:t>ISBW Business case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voor ondersteuning bij deze module</a:t>
            </a:r>
          </a:p>
        </p:txBody>
      </p:sp>
    </p:spTree>
    <p:extLst>
      <p:ext uri="{BB962C8B-B14F-4D97-AF65-F5344CB8AC3E}">
        <p14:creationId xmlns:p14="http://schemas.microsoft.com/office/powerpoint/2010/main" val="113966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3">
            <a:extLst>
              <a:ext uri="{FF2B5EF4-FFF2-40B4-BE49-F238E27FC236}">
                <a16:creationId xmlns:a16="http://schemas.microsoft.com/office/drawing/2014/main" id="{779BE0C2-88D9-42A7-AFBA-F8A54E7E73B7}"/>
              </a:ext>
            </a:extLst>
          </p:cNvPr>
          <p:cNvGraphicFramePr>
            <a:graphicFrameLocks/>
          </p:cNvGraphicFramePr>
          <p:nvPr>
            <p:extLst>
              <p:ext uri="{D42A27DB-BD31-4B8C-83A1-F6EECF244321}">
                <p14:modId xmlns:p14="http://schemas.microsoft.com/office/powerpoint/2010/main" val="3242750742"/>
              </p:ext>
            </p:extLst>
          </p:nvPr>
        </p:nvGraphicFramePr>
        <p:xfrm>
          <a:off x="3124405" y="1178440"/>
          <a:ext cx="6088185" cy="4094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Afbeelding 6">
            <a:extLst>
              <a:ext uri="{FF2B5EF4-FFF2-40B4-BE49-F238E27FC236}">
                <a16:creationId xmlns:a16="http://schemas.microsoft.com/office/drawing/2014/main" id="{11B74E43-8AEF-4EAA-8E45-91A22BE0ED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0965" y="2657404"/>
            <a:ext cx="1169551" cy="1169551"/>
          </a:xfrm>
          <a:prstGeom prst="ellipse">
            <a:avLst/>
          </a:prstGeom>
          <a:effectLst>
            <a:outerShdw blurRad="50800" dist="38100" dir="2700000" algn="tl" rotWithShape="0">
              <a:prstClr val="black">
                <a:alpha val="40000"/>
              </a:prstClr>
            </a:outerShdw>
          </a:effectLst>
        </p:spPr>
      </p:pic>
      <p:sp>
        <p:nvSpPr>
          <p:cNvPr id="8" name="Tekstvak 7">
            <a:extLst>
              <a:ext uri="{FF2B5EF4-FFF2-40B4-BE49-F238E27FC236}">
                <a16:creationId xmlns:a16="http://schemas.microsoft.com/office/drawing/2014/main" id="{2BAC9F6D-D26C-4E52-ADEB-18FC82F49375}"/>
              </a:ext>
            </a:extLst>
          </p:cNvPr>
          <p:cNvSpPr txBox="1"/>
          <p:nvPr/>
        </p:nvSpPr>
        <p:spPr>
          <a:xfrm>
            <a:off x="4744306" y="5201436"/>
            <a:ext cx="2948511" cy="447210"/>
          </a:xfrm>
          <a:prstGeom prst="rect">
            <a:avLst/>
          </a:prstGeom>
          <a:solidFill>
            <a:srgbClr val="FFC000"/>
          </a:solidFill>
          <a:effectLst>
            <a:outerShdw blurRad="50800" dist="38100" dir="2700000" algn="tl" rotWithShape="0">
              <a:prstClr val="black">
                <a:alpha val="40000"/>
              </a:prstClr>
            </a:outerShdw>
          </a:effectLst>
        </p:spPr>
        <p:txBody>
          <a:bodyPr wrap="none" lIns="169201" tIns="84600" rIns="169201" bIns="84600" rtlCol="0">
            <a:spAutoFit/>
          </a:bodyPr>
          <a:lstStyle/>
          <a:p>
            <a:pPr defTabSz="1691880">
              <a:defRPr/>
            </a:pPr>
            <a:r>
              <a:rPr lang="en-US" sz="1796" dirty="0" err="1">
                <a:solidFill>
                  <a:prstClr val="black"/>
                </a:solidFill>
                <a:latin typeface="Calibri" panose="020F0502020204030204" pitchFamily="34" charset="0"/>
                <a:cs typeface="Calibri" panose="020F0502020204030204" pitchFamily="34" charset="0"/>
              </a:rPr>
              <a:t>Stel</a:t>
            </a:r>
            <a:r>
              <a:rPr lang="en-US" sz="1796" dirty="0">
                <a:solidFill>
                  <a:prstClr val="black"/>
                </a:solidFill>
                <a:latin typeface="Calibri" panose="020F0502020204030204" pitchFamily="34" charset="0"/>
                <a:cs typeface="Calibri" panose="020F0502020204030204" pitchFamily="34" charset="0"/>
              </a:rPr>
              <a:t> </a:t>
            </a:r>
            <a:r>
              <a:rPr lang="en-US" sz="1796" dirty="0" err="1">
                <a:solidFill>
                  <a:prstClr val="black"/>
                </a:solidFill>
                <a:latin typeface="Calibri" panose="020F0502020204030204" pitchFamily="34" charset="0"/>
                <a:cs typeface="Calibri" panose="020F0502020204030204" pitchFamily="34" charset="0"/>
              </a:rPr>
              <a:t>jezelf</a:t>
            </a:r>
            <a:r>
              <a:rPr lang="en-US" sz="1796" dirty="0">
                <a:solidFill>
                  <a:prstClr val="black"/>
                </a:solidFill>
                <a:latin typeface="Calibri" panose="020F0502020204030204" pitchFamily="34" charset="0"/>
                <a:cs typeface="Calibri" panose="020F0502020204030204" pitchFamily="34" charset="0"/>
              </a:rPr>
              <a:t> </a:t>
            </a:r>
            <a:r>
              <a:rPr lang="en-US" sz="1796" dirty="0" err="1">
                <a:solidFill>
                  <a:prstClr val="black"/>
                </a:solidFill>
                <a:latin typeface="Calibri" panose="020F0502020204030204" pitchFamily="34" charset="0"/>
                <a:cs typeface="Calibri" panose="020F0502020204030204" pitchFamily="34" charset="0"/>
              </a:rPr>
              <a:t>voor</a:t>
            </a:r>
            <a:r>
              <a:rPr lang="en-US" sz="1796" dirty="0">
                <a:solidFill>
                  <a:prstClr val="black"/>
                </a:solidFill>
                <a:latin typeface="Calibri" panose="020F0502020204030204" pitchFamily="34" charset="0"/>
                <a:cs typeface="Calibri" panose="020F0502020204030204" pitchFamily="34" charset="0"/>
              </a:rPr>
              <a:t> in </a:t>
            </a:r>
            <a:r>
              <a:rPr lang="en-US" sz="1796" b="1" i="1" dirty="0">
                <a:solidFill>
                  <a:srgbClr val="C00000"/>
                </a:solidFill>
                <a:latin typeface="Calibri" panose="020F0502020204030204" pitchFamily="34" charset="0"/>
                <a:cs typeface="Calibri" panose="020F0502020204030204" pitchFamily="34" charset="0"/>
              </a:rPr>
              <a:t>3 </a:t>
            </a:r>
            <a:r>
              <a:rPr lang="en-US" sz="1796" b="1" i="1" dirty="0" err="1">
                <a:solidFill>
                  <a:srgbClr val="C00000"/>
                </a:solidFill>
                <a:latin typeface="Calibri" panose="020F0502020204030204" pitchFamily="34" charset="0"/>
                <a:cs typeface="Calibri" panose="020F0502020204030204" pitchFamily="34" charset="0"/>
              </a:rPr>
              <a:t>minuten</a:t>
            </a:r>
            <a:endParaRPr lang="nl-NL" sz="1796" b="1" i="1" dirty="0">
              <a:solidFill>
                <a:srgbClr val="C00000"/>
              </a:solidFill>
              <a:latin typeface="Calibri" panose="020F0502020204030204" pitchFamily="34" charset="0"/>
              <a:cs typeface="Calibri" panose="020F0502020204030204" pitchFamily="34" charset="0"/>
            </a:endParaRPr>
          </a:p>
        </p:txBody>
      </p:sp>
      <p:pic>
        <p:nvPicPr>
          <p:cNvPr id="9" name="Afbeelding 8" descr="Afbeelding met object, horloge, klok, wit&#10;&#10;Automatisch gegenereerde beschrijving">
            <a:extLst>
              <a:ext uri="{FF2B5EF4-FFF2-40B4-BE49-F238E27FC236}">
                <a16:creationId xmlns:a16="http://schemas.microsoft.com/office/drawing/2014/main" id="{D52CF694-FDA7-43C0-B14B-9B636BFD67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6511" y="2675780"/>
            <a:ext cx="2561151" cy="3081820"/>
          </a:xfrm>
          <a:prstGeom prst="rect">
            <a:avLst/>
          </a:prstGeom>
        </p:spPr>
      </p:pic>
      <p:pic>
        <p:nvPicPr>
          <p:cNvPr id="10" name="Picture 3">
            <a:extLst>
              <a:ext uri="{FF2B5EF4-FFF2-40B4-BE49-F238E27FC236}">
                <a16:creationId xmlns:a16="http://schemas.microsoft.com/office/drawing/2014/main" id="{09E6C9AC-FFF8-48DD-B260-CDB48E0AD16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82022" y="6248206"/>
            <a:ext cx="380931" cy="36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el 1">
            <a:extLst>
              <a:ext uri="{FF2B5EF4-FFF2-40B4-BE49-F238E27FC236}">
                <a16:creationId xmlns:a16="http://schemas.microsoft.com/office/drawing/2014/main" id="{CD765EA9-26E8-4A3B-AAA9-357BF264FB1F}"/>
              </a:ext>
            </a:extLst>
          </p:cNvPr>
          <p:cNvSpPr txBox="1">
            <a:spLocks/>
          </p:cNvSpPr>
          <p:nvPr/>
        </p:nvSpPr>
        <p:spPr>
          <a:xfrm>
            <a:off x="838200" y="365125"/>
            <a:ext cx="10515600" cy="720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latin typeface="Arial" panose="020B0604020202020204" pitchFamily="34" charset="0"/>
                <a:ea typeface="Arial Unicode MS" panose="020B0604020202020204" pitchFamily="34" charset="-128"/>
                <a:cs typeface="Arial" panose="020B0604020202020204" pitchFamily="34" charset="0"/>
              </a:rPr>
              <a:t>Kennismaking</a:t>
            </a:r>
          </a:p>
        </p:txBody>
      </p:sp>
      <p:sp>
        <p:nvSpPr>
          <p:cNvPr id="5" name="Rechthoek 4">
            <a:extLst>
              <a:ext uri="{FF2B5EF4-FFF2-40B4-BE49-F238E27FC236}">
                <a16:creationId xmlns:a16="http://schemas.microsoft.com/office/drawing/2014/main" id="{9DBEDC9D-E045-45AE-BC16-BFD17F2FE873}"/>
              </a:ext>
            </a:extLst>
          </p:cNvPr>
          <p:cNvSpPr/>
          <p:nvPr/>
        </p:nvSpPr>
        <p:spPr>
          <a:xfrm>
            <a:off x="682480" y="3354916"/>
            <a:ext cx="3123612" cy="1169551"/>
          </a:xfrm>
          <a:prstGeom prst="rect">
            <a:avLst/>
          </a:prstGeom>
        </p:spPr>
        <p:txBody>
          <a:bodyPr wrap="square">
            <a:spAutoFit/>
          </a:bodyPr>
          <a:lstStyle/>
          <a:p>
            <a:pPr marL="171450" indent="-171450">
              <a:buFont typeface="Arial" panose="020B0604020202020204" pitchFamily="34" charset="0"/>
              <a:buChar char="•"/>
            </a:pPr>
            <a:r>
              <a:rPr lang="nl-NL" sz="1000" dirty="0"/>
              <a:t>Het onderwerp van uw businesscase sluit aan op de</a:t>
            </a:r>
            <a:r>
              <a:rPr lang="nl-NL" sz="1000" b="1" dirty="0"/>
              <a:t> opleiding</a:t>
            </a:r>
            <a:r>
              <a:rPr lang="nl-NL" sz="1000" dirty="0"/>
              <a:t>.</a:t>
            </a:r>
          </a:p>
          <a:p>
            <a:endParaRPr lang="nl-NL" sz="1000" dirty="0"/>
          </a:p>
          <a:p>
            <a:pPr marL="171450" indent="-171450">
              <a:buFont typeface="Arial" panose="020B0604020202020204" pitchFamily="34" charset="0"/>
              <a:buChar char="•"/>
            </a:pPr>
            <a:r>
              <a:rPr lang="nl-NL" sz="1000" dirty="0"/>
              <a:t>Het onderwerp van uw businesscase sluit aan bij uw</a:t>
            </a:r>
            <a:r>
              <a:rPr lang="nl-NL" sz="1000" b="1" dirty="0"/>
              <a:t> praktijksituatie </a:t>
            </a:r>
            <a:r>
              <a:rPr lang="nl-NL" sz="1000" dirty="0"/>
              <a:t>en is relevant voor de </a:t>
            </a:r>
            <a:r>
              <a:rPr lang="nl-NL" sz="1000" b="1" dirty="0"/>
              <a:t>organisatie</a:t>
            </a:r>
            <a:r>
              <a:rPr lang="nl-NL" sz="1000" dirty="0"/>
              <a:t> waar u de businesscase voor schrijft.</a:t>
            </a:r>
          </a:p>
        </p:txBody>
      </p:sp>
    </p:spTree>
    <p:extLst>
      <p:ext uri="{BB962C8B-B14F-4D97-AF65-F5344CB8AC3E}">
        <p14:creationId xmlns:p14="http://schemas.microsoft.com/office/powerpoint/2010/main" val="69292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86615FAD-A2F6-4D1D-99FD-A9B2971513F7}"/>
              </a:ext>
            </a:extLst>
          </p:cNvPr>
          <p:cNvSpPr>
            <a:spLocks noGrp="1"/>
          </p:cNvSpPr>
          <p:nvPr>
            <p:ph type="ctrTitle"/>
          </p:nvPr>
        </p:nvSpPr>
        <p:spPr/>
        <p:txBody>
          <a:bodyPr/>
          <a:lstStyle/>
          <a:p>
            <a:r>
              <a:rPr lang="nl-NL" dirty="0"/>
              <a:t>Businesscase</a:t>
            </a:r>
            <a:br>
              <a:rPr lang="nl-NL" dirty="0"/>
            </a:br>
            <a:r>
              <a:rPr lang="nl-NL" sz="1600" b="0" dirty="0">
                <a:solidFill>
                  <a:schemeClr val="tx1"/>
                </a:solidFill>
              </a:rPr>
              <a:t>Stap voor stap werken aan de businesscase</a:t>
            </a:r>
            <a:br>
              <a:rPr lang="nl-NL" sz="1600" b="0" dirty="0">
                <a:solidFill>
                  <a:schemeClr val="tx1"/>
                </a:solidFill>
              </a:rPr>
            </a:br>
            <a:r>
              <a:rPr lang="nl-NL" sz="1600" b="0" i="1" dirty="0">
                <a:solidFill>
                  <a:srgbClr val="C00000"/>
                </a:solidFill>
              </a:rPr>
              <a:t>les 1</a:t>
            </a:r>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C51D155A-B05A-43FF-A948-D98E5C16DF8E}"/>
              </a:ext>
            </a:extLst>
          </p:cNvPr>
          <p:cNvSpPr/>
          <p:nvPr/>
        </p:nvSpPr>
        <p:spPr>
          <a:xfrm>
            <a:off x="381394" y="3797640"/>
            <a:ext cx="6096000" cy="1015663"/>
          </a:xfrm>
          <a:prstGeom prst="rect">
            <a:avLst/>
          </a:prstGeom>
        </p:spPr>
        <p:txBody>
          <a:bodyPr>
            <a:spAutoFit/>
          </a:bodyPr>
          <a:lstStyle/>
          <a:p>
            <a:pPr>
              <a:buFont typeface="Arial" panose="020B0604020202020204" pitchFamily="34" charset="0"/>
              <a:buChar char="•"/>
            </a:pPr>
            <a:r>
              <a:rPr lang="nl-NL" sz="1200" dirty="0">
                <a:solidFill>
                  <a:srgbClr val="383737"/>
                </a:solidFill>
              </a:rPr>
              <a:t> </a:t>
            </a:r>
            <a:r>
              <a:rPr lang="nl-NL" sz="1200" dirty="0">
                <a:solidFill>
                  <a:srgbClr val="383737"/>
                </a:solidFill>
                <a:cs typeface="Arial" panose="020B0604020202020204" pitchFamily="34" charset="0"/>
              </a:rPr>
              <a:t>De introductie van de Businesscase;</a:t>
            </a:r>
          </a:p>
          <a:p>
            <a:pPr>
              <a:buFont typeface="Arial" panose="020B0604020202020204" pitchFamily="34" charset="0"/>
              <a:buChar char="•"/>
            </a:pPr>
            <a:r>
              <a:rPr lang="nl-NL" sz="1200" dirty="0">
                <a:solidFill>
                  <a:srgbClr val="383737"/>
                </a:solidFill>
                <a:cs typeface="Arial" panose="020B0604020202020204" pitchFamily="34" charset="0"/>
              </a:rPr>
              <a:t> Hoe maak je een goede </a:t>
            </a:r>
            <a:r>
              <a:rPr lang="nl-NL" sz="1200" b="1" dirty="0">
                <a:solidFill>
                  <a:srgbClr val="383737"/>
                </a:solidFill>
                <a:cs typeface="Arial" panose="020B0604020202020204" pitchFamily="34" charset="0"/>
              </a:rPr>
              <a:t>vraagstelling</a:t>
            </a:r>
            <a:r>
              <a:rPr lang="nl-NL" sz="1200" dirty="0">
                <a:solidFill>
                  <a:srgbClr val="383737"/>
                </a:solidFill>
                <a:cs typeface="Arial" panose="020B0604020202020204" pitchFamily="34" charset="0"/>
              </a:rPr>
              <a:t> met bijbehorende </a:t>
            </a:r>
            <a:r>
              <a:rPr lang="nl-NL" sz="1200" b="1" dirty="0">
                <a:solidFill>
                  <a:srgbClr val="383737"/>
                </a:solidFill>
                <a:cs typeface="Arial" panose="020B0604020202020204" pitchFamily="34" charset="0"/>
              </a:rPr>
              <a:t>deelvragen</a:t>
            </a:r>
            <a:r>
              <a:rPr lang="nl-NL" sz="1200" dirty="0">
                <a:solidFill>
                  <a:srgbClr val="383737"/>
                </a:solidFill>
                <a:cs typeface="Arial" panose="020B0604020202020204" pitchFamily="34" charset="0"/>
              </a:rPr>
              <a:t>;</a:t>
            </a:r>
          </a:p>
          <a:p>
            <a:pPr>
              <a:buFont typeface="Arial" panose="020B0604020202020204" pitchFamily="34" charset="0"/>
              <a:buChar char="•"/>
            </a:pPr>
            <a:r>
              <a:rPr lang="nl-NL" sz="1200" dirty="0">
                <a:solidFill>
                  <a:srgbClr val="383737"/>
                </a:solidFill>
                <a:cs typeface="Arial" panose="020B0604020202020204" pitchFamily="34" charset="0"/>
              </a:rPr>
              <a:t> Hoe formuleer je een goede </a:t>
            </a:r>
            <a:r>
              <a:rPr lang="nl-NL" sz="1200" b="1" dirty="0">
                <a:solidFill>
                  <a:srgbClr val="383737"/>
                </a:solidFill>
                <a:cs typeface="Arial" panose="020B0604020202020204" pitchFamily="34" charset="0"/>
              </a:rPr>
              <a:t>doelstelling</a:t>
            </a:r>
            <a:r>
              <a:rPr lang="nl-NL" sz="1200" dirty="0">
                <a:solidFill>
                  <a:srgbClr val="383737"/>
                </a:solidFill>
                <a:cs typeface="Arial" panose="020B0604020202020204" pitchFamily="34" charset="0"/>
              </a:rPr>
              <a:t>;</a:t>
            </a:r>
          </a:p>
          <a:p>
            <a:pPr>
              <a:buFont typeface="Arial" panose="020B0604020202020204" pitchFamily="34" charset="0"/>
              <a:buChar char="•"/>
            </a:pPr>
            <a:r>
              <a:rPr lang="nl-NL" sz="1200" dirty="0">
                <a:solidFill>
                  <a:srgbClr val="383737"/>
                </a:solidFill>
                <a:cs typeface="Arial" panose="020B0604020202020204" pitchFamily="34" charset="0"/>
              </a:rPr>
              <a:t> Hoe beschrijf je de </a:t>
            </a:r>
            <a:r>
              <a:rPr lang="nl-NL" sz="1200" b="1" dirty="0">
                <a:solidFill>
                  <a:srgbClr val="383737"/>
                </a:solidFill>
                <a:cs typeface="Arial" panose="020B0604020202020204" pitchFamily="34" charset="0"/>
              </a:rPr>
              <a:t>randvoorwaarden</a:t>
            </a:r>
            <a:r>
              <a:rPr lang="nl-NL" sz="1200" dirty="0">
                <a:solidFill>
                  <a:srgbClr val="383737"/>
                </a:solidFill>
                <a:cs typeface="Arial" panose="020B0604020202020204" pitchFamily="34" charset="0"/>
              </a:rPr>
              <a:t> van de businesscase;</a:t>
            </a:r>
          </a:p>
          <a:p>
            <a:pPr>
              <a:buFont typeface="Arial" panose="020B0604020202020204" pitchFamily="34" charset="0"/>
              <a:buChar char="•"/>
            </a:pPr>
            <a:r>
              <a:rPr lang="nl-NL" sz="1200" dirty="0">
                <a:solidFill>
                  <a:srgbClr val="383737"/>
                </a:solidFill>
                <a:cs typeface="Arial" panose="020B0604020202020204" pitchFamily="34" charset="0"/>
              </a:rPr>
              <a:t> </a:t>
            </a:r>
            <a:r>
              <a:rPr lang="nl-NL" sz="1200" i="1" dirty="0">
                <a:solidFill>
                  <a:srgbClr val="383737"/>
                </a:solidFill>
                <a:cs typeface="Arial" panose="020B0604020202020204" pitchFamily="34" charset="0"/>
              </a:rPr>
              <a:t>Stappenplan </a:t>
            </a:r>
            <a:r>
              <a:rPr lang="nl-NL" sz="1200" dirty="0">
                <a:solidFill>
                  <a:srgbClr val="383737"/>
                </a:solidFill>
                <a:cs typeface="Arial" panose="020B0604020202020204" pitchFamily="34" charset="0"/>
              </a:rPr>
              <a:t>Businesscase: stap 1 t/m 4</a:t>
            </a:r>
            <a:endParaRPr lang="nl-NL" sz="1200" b="0" i="0" u="none" strike="noStrike" dirty="0">
              <a:solidFill>
                <a:srgbClr val="383737"/>
              </a:solidFill>
              <a:effectLst/>
              <a:cs typeface="Arial" panose="020B0604020202020204" pitchFamily="34" charset="0"/>
            </a:endParaRPr>
          </a:p>
        </p:txBody>
      </p:sp>
    </p:spTree>
    <p:extLst>
      <p:ext uri="{BB962C8B-B14F-4D97-AF65-F5344CB8AC3E}">
        <p14:creationId xmlns:p14="http://schemas.microsoft.com/office/powerpoint/2010/main" val="277718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6" descr="e:\Users\Studio Max\Desktop\ISBW content\NCOI-15-04-ISBW-by-RVDA-14960yyyy-flat.png">
            <a:extLst>
              <a:ext uri="{FF2B5EF4-FFF2-40B4-BE49-F238E27FC236}">
                <a16:creationId xmlns:a16="http://schemas.microsoft.com/office/drawing/2014/main" id="{A38BCB4B-DBC1-4B63-8C84-E761C579F7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FF32857C-FBFF-407D-ADEE-6059622591AD}"/>
              </a:ext>
            </a:extLst>
          </p:cNvPr>
          <p:cNvSpPr txBox="1">
            <a:spLocks/>
          </p:cNvSpPr>
          <p:nvPr/>
        </p:nvSpPr>
        <p:spPr>
          <a:xfrm>
            <a:off x="990600" y="517524"/>
            <a:ext cx="10515600" cy="720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3600" b="1" dirty="0">
              <a:latin typeface="Arial" panose="020B0604020202020204" pitchFamily="34" charset="0"/>
              <a:ea typeface="Arial Unicode MS" panose="020B0604020202020204" pitchFamily="34" charset="-128"/>
              <a:cs typeface="Arial" panose="020B0604020202020204" pitchFamily="34" charset="0"/>
            </a:endParaRPr>
          </a:p>
        </p:txBody>
      </p:sp>
      <p:sp>
        <p:nvSpPr>
          <p:cNvPr id="11" name="Titel 4">
            <a:extLst>
              <a:ext uri="{FF2B5EF4-FFF2-40B4-BE49-F238E27FC236}">
                <a16:creationId xmlns:a16="http://schemas.microsoft.com/office/drawing/2014/main" id="{E7AB8FF9-7127-4F3B-BB0F-C2A7AB33E990}"/>
              </a:ext>
            </a:extLst>
          </p:cNvPr>
          <p:cNvSpPr>
            <a:spLocks noGrp="1"/>
          </p:cNvSpPr>
          <p:nvPr>
            <p:ph type="title"/>
          </p:nvPr>
        </p:nvSpPr>
        <p:spPr>
          <a:xfrm>
            <a:off x="838200" y="365125"/>
            <a:ext cx="10515600" cy="720000"/>
          </a:xfrm>
        </p:spPr>
        <p:txBody>
          <a:bodyPr>
            <a:normAutofit/>
          </a:bodyPr>
          <a:lstStyle/>
          <a:p>
            <a:r>
              <a:rPr lang="nl-NL" sz="3600" b="1" dirty="0">
                <a:latin typeface="Arial" panose="020B0604020202020204" pitchFamily="34" charset="0"/>
                <a:cs typeface="Arial" panose="020B0604020202020204" pitchFamily="34" charset="0"/>
              </a:rPr>
              <a:t>Hoe maakt u een businesscase?</a:t>
            </a:r>
          </a:p>
        </p:txBody>
      </p:sp>
      <p:sp>
        <p:nvSpPr>
          <p:cNvPr id="4" name="Tijdelijke aanduiding voor inhoud 3">
            <a:extLst>
              <a:ext uri="{FF2B5EF4-FFF2-40B4-BE49-F238E27FC236}">
                <a16:creationId xmlns:a16="http://schemas.microsoft.com/office/drawing/2014/main" id="{0FA588C7-6E1D-42EB-B2E3-4451B3AB64A1}"/>
              </a:ext>
            </a:extLst>
          </p:cNvPr>
          <p:cNvSpPr>
            <a:spLocks noGrp="1"/>
          </p:cNvSpPr>
          <p:nvPr>
            <p:ph idx="1"/>
          </p:nvPr>
        </p:nvSpPr>
        <p:spPr/>
        <p:txBody>
          <a:bodyPr>
            <a:normAutofit/>
          </a:bodyPr>
          <a:lstStyle/>
          <a:p>
            <a:pPr marL="0" indent="0">
              <a:buNone/>
            </a:pPr>
            <a:r>
              <a:rPr lang="nl-NL" sz="1600" dirty="0">
                <a:latin typeface="Arial" panose="020B0604020202020204" pitchFamily="34" charset="0"/>
                <a:cs typeface="Arial" panose="020B0604020202020204" pitchFamily="34" charset="0"/>
              </a:rPr>
              <a:t>De businesscase bij ISBW…</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gaat over het </a:t>
            </a:r>
            <a:r>
              <a:rPr lang="nl-NL" sz="1600" i="1" dirty="0">
                <a:latin typeface="Arial" panose="020B0604020202020204" pitchFamily="34" charset="0"/>
                <a:cs typeface="Arial" panose="020B0604020202020204" pitchFamily="34" charset="0"/>
              </a:rPr>
              <a:t>planmatig</a:t>
            </a:r>
            <a:r>
              <a:rPr lang="nl-NL" sz="1600" dirty="0">
                <a:latin typeface="Arial" panose="020B0604020202020204" pitchFamily="34" charset="0"/>
                <a:cs typeface="Arial" panose="020B0604020202020204" pitchFamily="34" charset="0"/>
              </a:rPr>
              <a:t> aanpakken van een vraagstuk dat </a:t>
            </a:r>
            <a:r>
              <a:rPr lang="nl-NL" sz="1600" i="1" dirty="0">
                <a:latin typeface="Arial" panose="020B0604020202020204" pitchFamily="34" charset="0"/>
                <a:cs typeface="Arial" panose="020B0604020202020204" pitchFamily="34" charset="0"/>
              </a:rPr>
              <a:t>actueel</a:t>
            </a:r>
            <a:r>
              <a:rPr lang="nl-NL" sz="1600" dirty="0">
                <a:latin typeface="Arial" panose="020B0604020202020204" pitchFamily="34" charset="0"/>
                <a:cs typeface="Arial" panose="020B0604020202020204" pitchFamily="34" charset="0"/>
              </a:rPr>
              <a:t> is in uw organisatie;</a:t>
            </a:r>
          </a:p>
          <a:p>
            <a:r>
              <a:rPr lang="nl-NL" sz="1600" dirty="0">
                <a:latin typeface="Arial" panose="020B0604020202020204" pitchFamily="34" charset="0"/>
                <a:cs typeface="Arial" panose="020B0604020202020204" pitchFamily="34" charset="0"/>
              </a:rPr>
              <a:t>sluit aan bij de onderwerpen die in de </a:t>
            </a:r>
            <a:r>
              <a:rPr lang="nl-NL" sz="1600" i="1" dirty="0">
                <a:latin typeface="Arial" panose="020B0604020202020204" pitchFamily="34" charset="0"/>
                <a:cs typeface="Arial" panose="020B0604020202020204" pitchFamily="34" charset="0"/>
              </a:rPr>
              <a:t>modules van uw opleiding </a:t>
            </a:r>
            <a:r>
              <a:rPr lang="nl-NL" sz="1600" dirty="0">
                <a:latin typeface="Arial" panose="020B0604020202020204" pitchFamily="34" charset="0"/>
                <a:cs typeface="Arial" panose="020B0604020202020204" pitchFamily="34" charset="0"/>
              </a:rPr>
              <a:t>aan orde zijn gekomen;</a:t>
            </a:r>
          </a:p>
          <a:p>
            <a:r>
              <a:rPr lang="nl-NL" sz="1600" dirty="0">
                <a:latin typeface="Arial" panose="020B0604020202020204" pitchFamily="34" charset="0"/>
                <a:cs typeface="Arial" panose="020B0604020202020204" pitchFamily="34" charset="0"/>
              </a:rPr>
              <a:t>benadert het vraagstuk </a:t>
            </a:r>
            <a:r>
              <a:rPr lang="nl-NL" sz="1600" i="1" dirty="0">
                <a:latin typeface="Arial" panose="020B0604020202020204" pitchFamily="34" charset="0"/>
                <a:cs typeface="Arial" panose="020B0604020202020204" pitchFamily="34" charset="0"/>
              </a:rPr>
              <a:t>integraal</a:t>
            </a:r>
            <a:r>
              <a:rPr lang="nl-NL" sz="1600" dirty="0">
                <a:latin typeface="Arial" panose="020B0604020202020204" pitchFamily="34" charset="0"/>
                <a:cs typeface="Arial" panose="020B0604020202020204" pitchFamily="34" charset="0"/>
              </a:rPr>
              <a:t> vanuit de theorie;</a:t>
            </a:r>
          </a:p>
          <a:p>
            <a:r>
              <a:rPr lang="nl-NL" sz="1600" dirty="0">
                <a:latin typeface="Arial" panose="020B0604020202020204" pitchFamily="34" charset="0"/>
                <a:cs typeface="Arial" panose="020B0604020202020204" pitchFamily="34" charset="0"/>
              </a:rPr>
              <a:t>levert de organisatie betere </a:t>
            </a:r>
            <a:r>
              <a:rPr lang="nl-NL" sz="1600" i="1" dirty="0">
                <a:latin typeface="Arial" panose="020B0604020202020204" pitchFamily="34" charset="0"/>
                <a:cs typeface="Arial" panose="020B0604020202020204" pitchFamily="34" charset="0"/>
              </a:rPr>
              <a:t>resultaten</a:t>
            </a:r>
            <a:r>
              <a:rPr lang="nl-NL" sz="1600" dirty="0">
                <a:latin typeface="Arial" panose="020B0604020202020204" pitchFamily="34" charset="0"/>
                <a:cs typeface="Arial" panose="020B0604020202020204" pitchFamily="34" charset="0"/>
              </a:rPr>
              <a:t> op;</a:t>
            </a:r>
          </a:p>
          <a:p>
            <a:r>
              <a:rPr lang="nl-NL" sz="1600" dirty="0">
                <a:latin typeface="Arial" panose="020B0604020202020204" pitchFamily="34" charset="0"/>
                <a:cs typeface="Arial" panose="020B0604020202020204" pitchFamily="34" charset="0"/>
              </a:rPr>
              <a:t>is een </a:t>
            </a:r>
            <a:r>
              <a:rPr lang="nl-NL" sz="1600" i="1" dirty="0">
                <a:latin typeface="Arial" panose="020B0604020202020204" pitchFamily="34" charset="0"/>
                <a:cs typeface="Arial" panose="020B0604020202020204" pitchFamily="34" charset="0"/>
              </a:rPr>
              <a:t>toetsinstrument</a:t>
            </a:r>
            <a:r>
              <a:rPr lang="nl-NL" sz="1600" dirty="0">
                <a:latin typeface="Arial" panose="020B0604020202020204" pitchFamily="34" charset="0"/>
                <a:cs typeface="Arial" panose="020B0604020202020204" pitchFamily="34" charset="0"/>
              </a:rPr>
              <a:t> waarmee u aantoont dat u de gevolgde modules met elkaar kunt verbinden;</a:t>
            </a:r>
          </a:p>
          <a:p>
            <a:endParaRPr lang="nl-NL" sz="1600" dirty="0">
              <a:latin typeface="Arial" panose="020B0604020202020204" pitchFamily="34" charset="0"/>
              <a:cs typeface="Arial" panose="020B0604020202020204" pitchFamily="34" charset="0"/>
            </a:endParaRPr>
          </a:p>
          <a:p>
            <a:pPr marL="0" indent="0">
              <a:buNone/>
            </a:pPr>
            <a:r>
              <a:rPr lang="nl-NL" sz="1600" dirty="0">
                <a:latin typeface="Arial" panose="020B0604020202020204" pitchFamily="34" charset="0"/>
                <a:cs typeface="Arial" panose="020B0604020202020204" pitchFamily="34" charset="0"/>
              </a:rPr>
              <a:t>Bekijk daarom altijd goed de </a:t>
            </a:r>
            <a:r>
              <a:rPr lang="nl-NL" sz="1600" i="1" dirty="0" err="1">
                <a:latin typeface="Arial" panose="020B0604020202020204" pitchFamily="34" charset="0"/>
                <a:cs typeface="Arial" panose="020B0604020202020204" pitchFamily="34" charset="0"/>
              </a:rPr>
              <a:t>exameninformatie</a:t>
            </a:r>
            <a:r>
              <a:rPr lang="nl-NL" sz="1600" dirty="0">
                <a:latin typeface="Arial" panose="020B0604020202020204" pitchFamily="34" charset="0"/>
                <a:cs typeface="Arial" panose="020B0604020202020204" pitchFamily="34" charset="0"/>
              </a:rPr>
              <a:t> en het beoordelingskader in de studenthandleiding ISBW.</a:t>
            </a:r>
          </a:p>
          <a:p>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58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idx="1"/>
          </p:nvPr>
        </p:nvSpPr>
        <p:spPr>
          <a:xfrm>
            <a:off x="838200" y="1339896"/>
            <a:ext cx="9603154" cy="4178209"/>
          </a:xfrm>
        </p:spPr>
        <p:txBody>
          <a:bodyPr>
            <a:normAutofit/>
          </a:bodyPr>
          <a:lstStyle/>
          <a:p>
            <a:pPr marL="0" indent="0">
              <a:buNone/>
            </a:pPr>
            <a:r>
              <a:rPr lang="nl-NL" sz="1600" i="1" dirty="0">
                <a:solidFill>
                  <a:srgbClr val="C00000"/>
                </a:solidFill>
                <a:latin typeface="Arial" panose="020B0604020202020204" pitchFamily="34" charset="0"/>
                <a:ea typeface="Arial Unicode MS" panose="020B0604020202020204" pitchFamily="34" charset="-128"/>
                <a:cs typeface="Arial" panose="020B0604020202020204" pitchFamily="34" charset="0"/>
              </a:rPr>
              <a:t>Docent</a:t>
            </a:r>
            <a:r>
              <a:rPr lang="nl-NL" sz="1600" dirty="0">
                <a:solidFill>
                  <a:srgbClr val="C00000"/>
                </a:solidFill>
                <a:latin typeface="Arial" panose="020B0604020202020204" pitchFamily="34" charset="0"/>
                <a:ea typeface="Arial Unicode MS" panose="020B0604020202020204" pitchFamily="34" charset="-128"/>
                <a:cs typeface="Arial" panose="020B0604020202020204" pitchFamily="34" charset="0"/>
              </a:rPr>
              <a:t>:</a:t>
            </a:r>
            <a:r>
              <a:rPr lang="nl-NL" sz="1600" dirty="0">
                <a:latin typeface="Arial" panose="020B0604020202020204" pitchFamily="34" charset="0"/>
                <a:ea typeface="Arial Unicode MS" panose="020B0604020202020204" pitchFamily="34" charset="-128"/>
                <a:cs typeface="Arial" panose="020B0604020202020204" pitchFamily="34" charset="0"/>
              </a:rPr>
              <a:t> </a:t>
            </a:r>
          </a:p>
          <a:p>
            <a:pPr marL="0" indent="0">
              <a:buNone/>
            </a:pPr>
            <a:r>
              <a:rPr lang="nl-NL" sz="1600" dirty="0">
                <a:latin typeface="Arial" panose="020B0604020202020204" pitchFamily="34" charset="0"/>
                <a:ea typeface="Arial Unicode MS" panose="020B0604020202020204" pitchFamily="34" charset="-128"/>
                <a:cs typeface="Arial" panose="020B0604020202020204" pitchFamily="34" charset="0"/>
              </a:rPr>
              <a:t>Legt uit, adviseert en begeleidt u in uw leerproces tijdens de lessen. De docent is </a:t>
            </a:r>
            <a:r>
              <a:rPr lang="nl-NL" sz="1600" b="1" dirty="0">
                <a:latin typeface="Arial" panose="020B0604020202020204" pitchFamily="34" charset="0"/>
                <a:ea typeface="Arial Unicode MS" panose="020B0604020202020204" pitchFamily="34" charset="-128"/>
                <a:cs typeface="Arial" panose="020B0604020202020204" pitchFamily="34" charset="0"/>
              </a:rPr>
              <a:t>niet </a:t>
            </a:r>
            <a:r>
              <a:rPr lang="nl-NL" sz="1600" dirty="0">
                <a:latin typeface="Arial" panose="020B0604020202020204" pitchFamily="34" charset="0"/>
                <a:ea typeface="Arial Unicode MS" panose="020B0604020202020204" pitchFamily="34" charset="-128"/>
                <a:cs typeface="Arial" panose="020B0604020202020204" pitchFamily="34" charset="0"/>
              </a:rPr>
              <a:t>de beoordelaar van de businesscase.</a:t>
            </a:r>
          </a:p>
          <a:p>
            <a:pPr marL="0" indent="0">
              <a:buNone/>
            </a:pPr>
            <a:r>
              <a:rPr lang="nl-NL" sz="1600" i="1" dirty="0">
                <a:solidFill>
                  <a:srgbClr val="C00000"/>
                </a:solidFill>
                <a:latin typeface="Arial" panose="020B0604020202020204" pitchFamily="34" charset="0"/>
                <a:ea typeface="Arial Unicode MS" panose="020B0604020202020204" pitchFamily="34" charset="-128"/>
                <a:cs typeface="Arial" panose="020B0604020202020204" pitchFamily="34" charset="0"/>
              </a:rPr>
              <a:t>Onafhankelijk beoordelaar</a:t>
            </a:r>
            <a:r>
              <a:rPr lang="nl-NL" sz="1600" dirty="0">
                <a:solidFill>
                  <a:srgbClr val="C00000"/>
                </a:solidFill>
                <a:latin typeface="Arial" panose="020B0604020202020204" pitchFamily="34" charset="0"/>
                <a:ea typeface="Arial Unicode MS" panose="020B0604020202020204" pitchFamily="34" charset="-128"/>
                <a:cs typeface="Arial" panose="020B0604020202020204" pitchFamily="34" charset="0"/>
              </a:rPr>
              <a:t>:</a:t>
            </a:r>
          </a:p>
          <a:p>
            <a:pPr marL="0" indent="0">
              <a:buNone/>
            </a:pPr>
            <a:r>
              <a:rPr lang="nl-NL" sz="1600" dirty="0">
                <a:latin typeface="Arial" panose="020B0604020202020204" pitchFamily="34" charset="0"/>
                <a:ea typeface="Arial Unicode MS" panose="020B0604020202020204" pitchFamily="34" charset="-128"/>
                <a:cs typeface="Arial" panose="020B0604020202020204" pitchFamily="34" charset="0"/>
              </a:rPr>
              <a:t>Beoordeelt uw businesscase aan de hand van het </a:t>
            </a:r>
            <a:r>
              <a:rPr lang="nl-NL" sz="1600" i="1" dirty="0">
                <a:latin typeface="Arial" panose="020B0604020202020204" pitchFamily="34" charset="0"/>
                <a:ea typeface="Arial Unicode MS" panose="020B0604020202020204" pitchFamily="34" charset="-128"/>
                <a:cs typeface="Arial" panose="020B0604020202020204" pitchFamily="34" charset="0"/>
              </a:rPr>
              <a:t>beoordelingskader</a:t>
            </a:r>
          </a:p>
          <a:p>
            <a:pPr marL="0" indent="0">
              <a:buNone/>
            </a:pPr>
            <a:r>
              <a:rPr lang="nl-NL" sz="1600" i="1" dirty="0">
                <a:solidFill>
                  <a:srgbClr val="C00000"/>
                </a:solidFill>
                <a:latin typeface="Arial" panose="020B0604020202020204" pitchFamily="34" charset="0"/>
                <a:ea typeface="Arial Unicode MS" panose="020B0604020202020204" pitchFamily="34" charset="-128"/>
                <a:cs typeface="Arial" panose="020B0604020202020204" pitchFamily="34" charset="0"/>
              </a:rPr>
              <a:t>Begeleider in de organisatie</a:t>
            </a:r>
            <a:r>
              <a:rPr lang="nl-NL" sz="1600" dirty="0">
                <a:solidFill>
                  <a:srgbClr val="C00000"/>
                </a:solidFill>
                <a:latin typeface="Arial" panose="020B0604020202020204" pitchFamily="34" charset="0"/>
                <a:ea typeface="Arial Unicode MS" panose="020B0604020202020204" pitchFamily="34" charset="-128"/>
                <a:cs typeface="Arial" panose="020B0604020202020204" pitchFamily="34" charset="0"/>
              </a:rPr>
              <a:t>: </a:t>
            </a:r>
          </a:p>
          <a:p>
            <a:pPr marL="0" indent="0">
              <a:buNone/>
            </a:pPr>
            <a:r>
              <a:rPr lang="nl-NL" sz="1600" dirty="0">
                <a:latin typeface="Arial" panose="020B0604020202020204" pitchFamily="34" charset="0"/>
                <a:ea typeface="Arial Unicode MS" panose="020B0604020202020204" pitchFamily="34" charset="-128"/>
                <a:cs typeface="Arial" panose="020B0604020202020204" pitchFamily="34" charset="0"/>
              </a:rPr>
              <a:t>U vraagt een </a:t>
            </a:r>
            <a:r>
              <a:rPr lang="nl-NL" sz="1600" b="1" dirty="0">
                <a:latin typeface="Arial" panose="020B0604020202020204" pitchFamily="34" charset="0"/>
                <a:ea typeface="Arial Unicode MS" panose="020B0604020202020204" pitchFamily="34" charset="-128"/>
                <a:cs typeface="Arial" panose="020B0604020202020204" pitchFamily="34" charset="0"/>
              </a:rPr>
              <a:t>begeleider</a:t>
            </a:r>
            <a:r>
              <a:rPr lang="nl-NL" sz="1600" dirty="0">
                <a:latin typeface="Arial" panose="020B0604020202020204" pitchFamily="34" charset="0"/>
                <a:ea typeface="Arial Unicode MS" panose="020B0604020202020204" pitchFamily="34" charset="-128"/>
                <a:cs typeface="Arial" panose="020B0604020202020204" pitchFamily="34" charset="0"/>
              </a:rPr>
              <a:t> in uw organisatie die u kan bijstaan bij het maken van een businesscase. </a:t>
            </a:r>
            <a:r>
              <a:rPr lang="nl-NL" sz="1600" dirty="0">
                <a:latin typeface="Arial" panose="020B0604020202020204" pitchFamily="34" charset="0"/>
                <a:cs typeface="Arial" panose="020B0604020202020204" pitchFamily="34" charset="0"/>
              </a:rPr>
              <a:t>De begeleider is een deskundige vanuit opleiding en/of ervaren in het vakgebied van de gevolgde modules en kan u advies geven bij het maken van de businesscase</a:t>
            </a:r>
          </a:p>
          <a:p>
            <a:pPr marL="0" indent="0">
              <a:buNone/>
            </a:pPr>
            <a:r>
              <a:rPr lang="nl-NL" sz="1600" i="1" dirty="0">
                <a:solidFill>
                  <a:srgbClr val="C00000"/>
                </a:solidFill>
                <a:latin typeface="Arial" panose="020B0604020202020204" pitchFamily="34" charset="0"/>
                <a:ea typeface="Arial Unicode MS" panose="020B0604020202020204" pitchFamily="34" charset="-128"/>
                <a:cs typeface="Arial" panose="020B0604020202020204" pitchFamily="34" charset="0"/>
              </a:rPr>
              <a:t>Opdrachtgever</a:t>
            </a:r>
            <a:r>
              <a:rPr lang="nl-NL" sz="1600" dirty="0">
                <a:solidFill>
                  <a:srgbClr val="C00000"/>
                </a:solidFill>
                <a:latin typeface="Arial" panose="020B0604020202020204" pitchFamily="34" charset="0"/>
                <a:ea typeface="Arial Unicode MS" panose="020B0604020202020204" pitchFamily="34" charset="-128"/>
                <a:cs typeface="Arial" panose="020B0604020202020204" pitchFamily="34" charset="0"/>
              </a:rPr>
              <a:t>:</a:t>
            </a:r>
          </a:p>
          <a:p>
            <a:pPr marL="0" indent="0">
              <a:buNone/>
            </a:pPr>
            <a:r>
              <a:rPr lang="nl-NL" sz="1600" dirty="0">
                <a:latin typeface="Arial" panose="020B0604020202020204" pitchFamily="34" charset="0"/>
                <a:ea typeface="Arial Unicode MS" panose="020B0604020202020204" pitchFamily="34" charset="-128"/>
                <a:cs typeface="Arial" panose="020B0604020202020204" pitchFamily="34" charset="0"/>
              </a:rPr>
              <a:t>Degene die het belang ziet in het oplossen van het vraagstuk en u hierin wil ondersteunen. Dit kan uw begeleider zijn.</a:t>
            </a:r>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6" descr="e:\Users\Studio Max\Desktop\ISBW content\NCOI-15-04-ISBW-by-RVDA-14960yyyy-flat.png">
            <a:extLst>
              <a:ext uri="{FF2B5EF4-FFF2-40B4-BE49-F238E27FC236}">
                <a16:creationId xmlns:a16="http://schemas.microsoft.com/office/drawing/2014/main" id="{A38BCB4B-DBC1-4B63-8C84-E761C579F7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FF32857C-FBFF-407D-ADEE-6059622591AD}"/>
              </a:ext>
            </a:extLst>
          </p:cNvPr>
          <p:cNvSpPr txBox="1">
            <a:spLocks/>
          </p:cNvSpPr>
          <p:nvPr/>
        </p:nvSpPr>
        <p:spPr>
          <a:xfrm>
            <a:off x="990600" y="517524"/>
            <a:ext cx="10515600" cy="720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3600" b="1" dirty="0">
              <a:latin typeface="Arial" panose="020B0604020202020204" pitchFamily="34" charset="0"/>
              <a:ea typeface="Arial Unicode MS" panose="020B0604020202020204" pitchFamily="34" charset="-128"/>
              <a:cs typeface="Arial" panose="020B0604020202020204" pitchFamily="34" charset="0"/>
            </a:endParaRPr>
          </a:p>
        </p:txBody>
      </p:sp>
      <p:sp>
        <p:nvSpPr>
          <p:cNvPr id="11" name="Titel 4">
            <a:extLst>
              <a:ext uri="{FF2B5EF4-FFF2-40B4-BE49-F238E27FC236}">
                <a16:creationId xmlns:a16="http://schemas.microsoft.com/office/drawing/2014/main" id="{E7AB8FF9-7127-4F3B-BB0F-C2A7AB33E990}"/>
              </a:ext>
            </a:extLst>
          </p:cNvPr>
          <p:cNvSpPr>
            <a:spLocks noGrp="1"/>
          </p:cNvSpPr>
          <p:nvPr>
            <p:ph type="title"/>
          </p:nvPr>
        </p:nvSpPr>
        <p:spPr>
          <a:xfrm>
            <a:off x="838200" y="365125"/>
            <a:ext cx="10515600" cy="720000"/>
          </a:xfrm>
        </p:spPr>
        <p:txBody>
          <a:bodyPr>
            <a:normAutofit/>
          </a:bodyPr>
          <a:lstStyle/>
          <a:p>
            <a:r>
              <a:rPr lang="nl-NL" sz="3600" b="1" dirty="0">
                <a:latin typeface="Arial" panose="020B0604020202020204" pitchFamily="34" charset="0"/>
                <a:cs typeface="Arial" panose="020B0604020202020204" pitchFamily="34" charset="0"/>
              </a:rPr>
              <a:t>Wie helpt u bij uw businesscase?</a:t>
            </a:r>
          </a:p>
        </p:txBody>
      </p:sp>
    </p:spTree>
    <p:extLst>
      <p:ext uri="{BB962C8B-B14F-4D97-AF65-F5344CB8AC3E}">
        <p14:creationId xmlns:p14="http://schemas.microsoft.com/office/powerpoint/2010/main" val="280011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e:\Users\Studio Max\Desktop\ISBW content\NCOI-15-04-ISBW-by-RVDA-14960yyyy-fla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838200" y="1346811"/>
            <a:ext cx="8905875" cy="1954381"/>
          </a:xfrm>
          <a:prstGeom prst="rect">
            <a:avLst/>
          </a:prstGeom>
          <a:noFill/>
        </p:spPr>
        <p:txBody>
          <a:bodyPr wrap="square" rtlCol="0">
            <a:spAutoFit/>
          </a:bodyPr>
          <a:lstStyle/>
          <a:p>
            <a:pPr marL="285750" indent="-285750">
              <a:buFont typeface="Wingdings" panose="05000000000000000000" pitchFamily="2" charset="2"/>
              <a:buChar char="ü"/>
            </a:pPr>
            <a:r>
              <a:rPr lang="nl-NL" sz="1600" dirty="0">
                <a:latin typeface="Arial" panose="020B0604020202020204" pitchFamily="34" charset="0"/>
                <a:cs typeface="Arial" panose="020B0604020202020204" pitchFamily="34" charset="0"/>
              </a:rPr>
              <a:t>Theorieën, modellen en opvattingen uit de gevolgde modules van uw fase/opleiding</a:t>
            </a:r>
          </a:p>
          <a:p>
            <a:r>
              <a:rPr lang="nl-NL" sz="1600" dirty="0">
                <a:latin typeface="Arial" panose="020B0604020202020204" pitchFamily="34" charset="0"/>
                <a:cs typeface="Arial" panose="020B0604020202020204" pitchFamily="34" charset="0"/>
              </a:rPr>
              <a:t>	</a:t>
            </a:r>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	</a:t>
            </a:r>
            <a:endParaRPr lang="nl-NL"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nl-NL" sz="1600" dirty="0">
                <a:latin typeface="Arial" panose="020B0604020202020204" pitchFamily="34" charset="0"/>
                <a:cs typeface="Arial" panose="020B0604020202020204" pitchFamily="34" charset="0"/>
              </a:rPr>
              <a:t>Onderwerpen die gerelateerd zijn aan uw vraagstuk;</a:t>
            </a:r>
          </a:p>
          <a:p>
            <a:endParaRPr lang="nl-NL"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nl-NL" sz="1600" dirty="0">
                <a:latin typeface="Arial" panose="020B0604020202020204" pitchFamily="34" charset="0"/>
                <a:cs typeface="Arial" panose="020B0604020202020204" pitchFamily="34" charset="0"/>
              </a:rPr>
              <a:t>Gebruik de leeromgeving van de modules daarin staat de gebruikte literatuur, het programma, de onderwerpen en leerdoelen.</a:t>
            </a:r>
          </a:p>
          <a:p>
            <a:pPr marL="285750" indent="-285750">
              <a:buFont typeface="Wingdings" panose="05000000000000000000" pitchFamily="2" charset="2"/>
              <a:buChar char="ü"/>
            </a:pPr>
            <a:endParaRPr lang="nl-NL" sz="1500" dirty="0">
              <a:latin typeface="Arial" panose="020B0604020202020204" pitchFamily="34" charset="0"/>
              <a:cs typeface="Arial" panose="020B0604020202020204" pitchFamily="34" charset="0"/>
            </a:endParaRPr>
          </a:p>
        </p:txBody>
      </p:sp>
      <p:sp>
        <p:nvSpPr>
          <p:cNvPr id="10" name="Titel 4">
            <a:extLst>
              <a:ext uri="{FF2B5EF4-FFF2-40B4-BE49-F238E27FC236}">
                <a16:creationId xmlns:a16="http://schemas.microsoft.com/office/drawing/2014/main" id="{8CAC1DA9-DB59-4823-8518-ADEC2B668DCA}"/>
              </a:ext>
            </a:extLst>
          </p:cNvPr>
          <p:cNvSpPr>
            <a:spLocks noGrp="1"/>
          </p:cNvSpPr>
          <p:nvPr>
            <p:ph type="title"/>
          </p:nvPr>
        </p:nvSpPr>
        <p:spPr>
          <a:xfrm>
            <a:off x="838200" y="365125"/>
            <a:ext cx="10515600" cy="720000"/>
          </a:xfrm>
        </p:spPr>
        <p:txBody>
          <a:bodyPr>
            <a:normAutofit/>
          </a:bodyPr>
          <a:lstStyle/>
          <a:p>
            <a:r>
              <a:rPr lang="nl-NL" sz="3600" b="1" dirty="0">
                <a:latin typeface="Arial" panose="020B0604020202020204" pitchFamily="34" charset="0"/>
                <a:cs typeface="Arial" panose="020B0604020202020204" pitchFamily="34" charset="0"/>
              </a:rPr>
              <a:t>Welke theorie gebruikt u?</a:t>
            </a:r>
          </a:p>
        </p:txBody>
      </p:sp>
      <p:pic>
        <p:nvPicPr>
          <p:cNvPr id="11" name="Afbeelding 10">
            <a:extLst>
              <a:ext uri="{FF2B5EF4-FFF2-40B4-BE49-F238E27FC236}">
                <a16:creationId xmlns:a16="http://schemas.microsoft.com/office/drawing/2014/main" id="{569DB014-F329-4539-BBAC-FA2B6C247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288" y="3532822"/>
            <a:ext cx="2181992" cy="3080459"/>
          </a:xfrm>
          <a:prstGeom prst="rect">
            <a:avLst/>
          </a:prstGeom>
          <a:ln>
            <a:noFill/>
          </a:ln>
          <a:effectLst>
            <a:outerShdw blurRad="292100" dist="139700" dir="2700000" algn="tl" rotWithShape="0">
              <a:srgbClr val="333333">
                <a:alpha val="65000"/>
              </a:srgbClr>
            </a:outerShdw>
          </a:effectLst>
        </p:spPr>
      </p:pic>
      <p:pic>
        <p:nvPicPr>
          <p:cNvPr id="5" name="Afbeelding 4">
            <a:extLst>
              <a:ext uri="{FF2B5EF4-FFF2-40B4-BE49-F238E27FC236}">
                <a16:creationId xmlns:a16="http://schemas.microsoft.com/office/drawing/2014/main" id="{366F9146-C3C6-4803-97B2-90354BE423A3}"/>
              </a:ext>
            </a:extLst>
          </p:cNvPr>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4090583" y="4120411"/>
            <a:ext cx="2762332" cy="2442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hthoek 5">
            <a:extLst>
              <a:ext uri="{FF2B5EF4-FFF2-40B4-BE49-F238E27FC236}">
                <a16:creationId xmlns:a16="http://schemas.microsoft.com/office/drawing/2014/main" id="{178611B1-0211-46CF-8BAD-C57BA1A13B79}"/>
              </a:ext>
            </a:extLst>
          </p:cNvPr>
          <p:cNvSpPr/>
          <p:nvPr/>
        </p:nvSpPr>
        <p:spPr>
          <a:xfrm>
            <a:off x="4090583" y="4290097"/>
            <a:ext cx="845103" cy="338554"/>
          </a:xfrm>
          <a:prstGeom prst="rect">
            <a:avLst/>
          </a:prstGeom>
        </p:spPr>
        <p:txBody>
          <a:bodyPr wrap="none">
            <a:spAutoFit/>
          </a:bodyPr>
          <a:lstStyle/>
          <a:p>
            <a:pPr algn="ctr"/>
            <a:r>
              <a:rPr lang="nl-NL" sz="800" dirty="0">
                <a:latin typeface="Arial" panose="020B0604020202020204" pitchFamily="34" charset="0"/>
                <a:cs typeface="Arial" panose="020B0604020202020204" pitchFamily="34" charset="0"/>
              </a:rPr>
              <a:t>Proces</a:t>
            </a:r>
          </a:p>
          <a:p>
            <a:pPr algn="ctr"/>
            <a:r>
              <a:rPr lang="nl-NL" sz="800" dirty="0">
                <a:latin typeface="Arial" panose="020B0604020202020204" pitchFamily="34" charset="0"/>
                <a:cs typeface="Arial" panose="020B0604020202020204" pitchFamily="34" charset="0"/>
              </a:rPr>
              <a:t>management </a:t>
            </a:r>
            <a:endParaRPr lang="nl-NL" sz="800" dirty="0"/>
          </a:p>
        </p:txBody>
      </p:sp>
      <p:sp>
        <p:nvSpPr>
          <p:cNvPr id="12" name="Rechthoek 11">
            <a:extLst>
              <a:ext uri="{FF2B5EF4-FFF2-40B4-BE49-F238E27FC236}">
                <a16:creationId xmlns:a16="http://schemas.microsoft.com/office/drawing/2014/main" id="{45B91BAB-2D09-4C2B-9480-5A54E5489EFB}"/>
              </a:ext>
            </a:extLst>
          </p:cNvPr>
          <p:cNvSpPr/>
          <p:nvPr/>
        </p:nvSpPr>
        <p:spPr>
          <a:xfrm>
            <a:off x="6008077" y="4290097"/>
            <a:ext cx="845103" cy="338554"/>
          </a:xfrm>
          <a:prstGeom prst="rect">
            <a:avLst/>
          </a:prstGeom>
        </p:spPr>
        <p:txBody>
          <a:bodyPr wrap="none">
            <a:spAutoFit/>
          </a:bodyPr>
          <a:lstStyle/>
          <a:p>
            <a:pPr algn="ctr"/>
            <a:r>
              <a:rPr lang="nl-NL" sz="800" dirty="0">
                <a:latin typeface="Arial" panose="020B0604020202020204" pitchFamily="34" charset="0"/>
                <a:cs typeface="Arial" panose="020B0604020202020204" pitchFamily="34" charset="0"/>
              </a:rPr>
              <a:t>Project</a:t>
            </a:r>
          </a:p>
          <a:p>
            <a:pPr algn="ctr"/>
            <a:r>
              <a:rPr lang="nl-NL" sz="800" dirty="0">
                <a:latin typeface="Arial" panose="020B0604020202020204" pitchFamily="34" charset="0"/>
                <a:cs typeface="Arial" panose="020B0604020202020204" pitchFamily="34" charset="0"/>
              </a:rPr>
              <a:t>management </a:t>
            </a:r>
            <a:endParaRPr lang="nl-NL" sz="800" dirty="0"/>
          </a:p>
        </p:txBody>
      </p:sp>
      <p:sp>
        <p:nvSpPr>
          <p:cNvPr id="13" name="Rechthoek 12">
            <a:extLst>
              <a:ext uri="{FF2B5EF4-FFF2-40B4-BE49-F238E27FC236}">
                <a16:creationId xmlns:a16="http://schemas.microsoft.com/office/drawing/2014/main" id="{F5181438-E9D3-45BA-8CEB-48F35FA1E821}"/>
              </a:ext>
            </a:extLst>
          </p:cNvPr>
          <p:cNvSpPr/>
          <p:nvPr/>
        </p:nvSpPr>
        <p:spPr>
          <a:xfrm>
            <a:off x="5078184" y="4218034"/>
            <a:ext cx="787395" cy="461665"/>
          </a:xfrm>
          <a:prstGeom prst="rect">
            <a:avLst/>
          </a:prstGeom>
        </p:spPr>
        <p:txBody>
          <a:bodyPr wrap="none">
            <a:spAutoFit/>
          </a:bodyPr>
          <a:lstStyle/>
          <a:p>
            <a:pPr algn="ctr"/>
            <a:r>
              <a:rPr lang="nl-NL" sz="800" dirty="0">
                <a:latin typeface="Arial" panose="020B0604020202020204" pitchFamily="34" charset="0"/>
                <a:cs typeface="Arial" panose="020B0604020202020204" pitchFamily="34" charset="0"/>
              </a:rPr>
              <a:t>Management</a:t>
            </a:r>
          </a:p>
          <a:p>
            <a:pPr algn="ctr"/>
            <a:r>
              <a:rPr lang="nl-NL" sz="800" dirty="0">
                <a:latin typeface="Arial" panose="020B0604020202020204" pitchFamily="34" charset="0"/>
                <a:cs typeface="Arial" panose="020B0604020202020204" pitchFamily="34" charset="0"/>
              </a:rPr>
              <a:t>&amp;</a:t>
            </a:r>
          </a:p>
          <a:p>
            <a:pPr algn="ctr"/>
            <a:r>
              <a:rPr lang="nl-NL" sz="800" dirty="0">
                <a:latin typeface="Arial" panose="020B0604020202020204" pitchFamily="34" charset="0"/>
                <a:cs typeface="Arial" panose="020B0604020202020204" pitchFamily="34" charset="0"/>
              </a:rPr>
              <a:t>Organisatie </a:t>
            </a:r>
            <a:endParaRPr lang="nl-NL" sz="800" dirty="0"/>
          </a:p>
        </p:txBody>
      </p:sp>
      <p:sp>
        <p:nvSpPr>
          <p:cNvPr id="14" name="Rechthoek 13">
            <a:extLst>
              <a:ext uri="{FF2B5EF4-FFF2-40B4-BE49-F238E27FC236}">
                <a16:creationId xmlns:a16="http://schemas.microsoft.com/office/drawing/2014/main" id="{F9C8A756-4BDE-429D-AA44-A3F4E86B8678}"/>
              </a:ext>
            </a:extLst>
          </p:cNvPr>
          <p:cNvSpPr/>
          <p:nvPr/>
        </p:nvSpPr>
        <p:spPr>
          <a:xfrm>
            <a:off x="4102055" y="5087708"/>
            <a:ext cx="845103" cy="338554"/>
          </a:xfrm>
          <a:prstGeom prst="rect">
            <a:avLst/>
          </a:prstGeom>
        </p:spPr>
        <p:txBody>
          <a:bodyPr wrap="none">
            <a:spAutoFit/>
          </a:bodyPr>
          <a:lstStyle/>
          <a:p>
            <a:pPr algn="ctr"/>
            <a:r>
              <a:rPr lang="nl-NL" sz="800" dirty="0">
                <a:latin typeface="Arial" panose="020B0604020202020204" pitchFamily="34" charset="0"/>
                <a:cs typeface="Arial" panose="020B0604020202020204" pitchFamily="34" charset="0"/>
              </a:rPr>
              <a:t>Marketing</a:t>
            </a:r>
          </a:p>
          <a:p>
            <a:pPr algn="ctr"/>
            <a:r>
              <a:rPr lang="nl-NL" sz="800" dirty="0">
                <a:latin typeface="Arial" panose="020B0604020202020204" pitchFamily="34" charset="0"/>
                <a:cs typeface="Arial" panose="020B0604020202020204" pitchFamily="34" charset="0"/>
              </a:rPr>
              <a:t>management </a:t>
            </a:r>
            <a:endParaRPr lang="nl-NL" sz="800" dirty="0"/>
          </a:p>
        </p:txBody>
      </p:sp>
      <p:sp>
        <p:nvSpPr>
          <p:cNvPr id="15" name="Rechthoek 14">
            <a:extLst>
              <a:ext uri="{FF2B5EF4-FFF2-40B4-BE49-F238E27FC236}">
                <a16:creationId xmlns:a16="http://schemas.microsoft.com/office/drawing/2014/main" id="{4A9C86C6-DF56-4971-AE06-E94B7B794B1A}"/>
              </a:ext>
            </a:extLst>
          </p:cNvPr>
          <p:cNvSpPr/>
          <p:nvPr/>
        </p:nvSpPr>
        <p:spPr>
          <a:xfrm>
            <a:off x="5141670" y="5904014"/>
            <a:ext cx="787395" cy="584775"/>
          </a:xfrm>
          <a:prstGeom prst="rect">
            <a:avLst/>
          </a:prstGeom>
        </p:spPr>
        <p:txBody>
          <a:bodyPr wrap="none">
            <a:spAutoFit/>
          </a:bodyPr>
          <a:lstStyle/>
          <a:p>
            <a:pPr algn="ctr"/>
            <a:r>
              <a:rPr lang="nl-NL" sz="800" dirty="0">
                <a:latin typeface="Arial" panose="020B0604020202020204" pitchFamily="34" charset="0"/>
                <a:cs typeface="Arial" panose="020B0604020202020204" pitchFamily="34" charset="0"/>
              </a:rPr>
              <a:t>Financieel</a:t>
            </a:r>
          </a:p>
          <a:p>
            <a:pPr algn="ctr"/>
            <a:r>
              <a:rPr lang="nl-NL" sz="800" dirty="0">
                <a:latin typeface="Arial" panose="020B0604020202020204" pitchFamily="34" charset="0"/>
                <a:cs typeface="Arial" panose="020B0604020202020204" pitchFamily="34" charset="0"/>
              </a:rPr>
              <a:t>Management</a:t>
            </a:r>
          </a:p>
          <a:p>
            <a:pPr algn="ctr"/>
            <a:r>
              <a:rPr lang="nl-NL" sz="800" dirty="0">
                <a:latin typeface="Arial" panose="020B0604020202020204" pitchFamily="34" charset="0"/>
                <a:cs typeface="Arial" panose="020B0604020202020204" pitchFamily="34" charset="0"/>
              </a:rPr>
              <a:t>voor</a:t>
            </a:r>
          </a:p>
          <a:p>
            <a:pPr algn="ctr"/>
            <a:r>
              <a:rPr lang="nl-NL" sz="800" dirty="0">
                <a:latin typeface="Arial" panose="020B0604020202020204" pitchFamily="34" charset="0"/>
                <a:cs typeface="Arial" panose="020B0604020202020204" pitchFamily="34" charset="0"/>
              </a:rPr>
              <a:t>managers </a:t>
            </a:r>
            <a:endParaRPr lang="nl-NL" sz="800" dirty="0"/>
          </a:p>
        </p:txBody>
      </p:sp>
      <p:sp>
        <p:nvSpPr>
          <p:cNvPr id="16" name="Rechthoek 15">
            <a:extLst>
              <a:ext uri="{FF2B5EF4-FFF2-40B4-BE49-F238E27FC236}">
                <a16:creationId xmlns:a16="http://schemas.microsoft.com/office/drawing/2014/main" id="{D9C96886-CB25-4F85-9FF2-FB3F27321113}"/>
              </a:ext>
            </a:extLst>
          </p:cNvPr>
          <p:cNvSpPr/>
          <p:nvPr/>
        </p:nvSpPr>
        <p:spPr>
          <a:xfrm>
            <a:off x="6019284" y="5163140"/>
            <a:ext cx="845103" cy="338554"/>
          </a:xfrm>
          <a:prstGeom prst="rect">
            <a:avLst/>
          </a:prstGeom>
        </p:spPr>
        <p:txBody>
          <a:bodyPr wrap="none">
            <a:spAutoFit/>
          </a:bodyPr>
          <a:lstStyle/>
          <a:p>
            <a:pPr algn="ctr"/>
            <a:r>
              <a:rPr lang="nl-NL" sz="800" dirty="0">
                <a:latin typeface="Arial" panose="020B0604020202020204" pitchFamily="34" charset="0"/>
                <a:cs typeface="Arial" panose="020B0604020202020204" pitchFamily="34" charset="0"/>
              </a:rPr>
              <a:t>Verander</a:t>
            </a:r>
          </a:p>
          <a:p>
            <a:pPr algn="ctr"/>
            <a:r>
              <a:rPr lang="nl-NL" sz="800" dirty="0">
                <a:latin typeface="Arial" panose="020B0604020202020204" pitchFamily="34" charset="0"/>
                <a:cs typeface="Arial" panose="020B0604020202020204" pitchFamily="34" charset="0"/>
              </a:rPr>
              <a:t>management </a:t>
            </a:r>
            <a:endParaRPr lang="nl-NL" sz="800" dirty="0"/>
          </a:p>
        </p:txBody>
      </p:sp>
      <p:sp>
        <p:nvSpPr>
          <p:cNvPr id="17" name="Rechthoek 16">
            <a:extLst>
              <a:ext uri="{FF2B5EF4-FFF2-40B4-BE49-F238E27FC236}">
                <a16:creationId xmlns:a16="http://schemas.microsoft.com/office/drawing/2014/main" id="{842E5DCB-1BAB-44E8-9CD0-B6642821B4A4}"/>
              </a:ext>
            </a:extLst>
          </p:cNvPr>
          <p:cNvSpPr/>
          <p:nvPr/>
        </p:nvSpPr>
        <p:spPr>
          <a:xfrm>
            <a:off x="5193767" y="5343923"/>
            <a:ext cx="683200" cy="215444"/>
          </a:xfrm>
          <a:prstGeom prst="rect">
            <a:avLst/>
          </a:prstGeom>
        </p:spPr>
        <p:txBody>
          <a:bodyPr wrap="none">
            <a:spAutoFit/>
          </a:bodyPr>
          <a:lstStyle/>
          <a:p>
            <a:pPr algn="ctr"/>
            <a:r>
              <a:rPr lang="nl-NL" sz="800" b="1" dirty="0">
                <a:solidFill>
                  <a:srgbClr val="C00000"/>
                </a:solidFill>
                <a:latin typeface="Arial" panose="020B0604020202020204" pitchFamily="34" charset="0"/>
                <a:cs typeface="Arial" panose="020B0604020202020204" pitchFamily="34" charset="0"/>
              </a:rPr>
              <a:t>Vraagstuk</a:t>
            </a:r>
            <a:endParaRPr lang="nl-NL" sz="800" b="1" dirty="0">
              <a:solidFill>
                <a:srgbClr val="C00000"/>
              </a:solidFill>
            </a:endParaRPr>
          </a:p>
        </p:txBody>
      </p:sp>
      <p:sp>
        <p:nvSpPr>
          <p:cNvPr id="7" name="Rechthoek 6">
            <a:extLst>
              <a:ext uri="{FF2B5EF4-FFF2-40B4-BE49-F238E27FC236}">
                <a16:creationId xmlns:a16="http://schemas.microsoft.com/office/drawing/2014/main" id="{275847EA-022F-4DB4-B27B-9D31A9BB6B7A}"/>
              </a:ext>
            </a:extLst>
          </p:cNvPr>
          <p:cNvSpPr/>
          <p:nvPr/>
        </p:nvSpPr>
        <p:spPr>
          <a:xfrm>
            <a:off x="5272266" y="4817657"/>
            <a:ext cx="421910" cy="707886"/>
          </a:xfrm>
          <a:prstGeom prst="rect">
            <a:avLst/>
          </a:prstGeom>
          <a:noFill/>
        </p:spPr>
        <p:txBody>
          <a:bodyPr wrap="none" lIns="91440" tIns="45720" rIns="91440" bIns="45720">
            <a:spAutoFit/>
          </a:bodyPr>
          <a:lstStyle/>
          <a:p>
            <a:pPr algn="ctr"/>
            <a:r>
              <a:rPr lang="nl-NL" sz="4000" b="1" cap="none" spc="0" dirty="0">
                <a:ln w="13462">
                  <a:solidFill>
                    <a:schemeClr val="bg1"/>
                  </a:solidFill>
                  <a:prstDash val="solid"/>
                </a:ln>
                <a:solidFill>
                  <a:srgbClr val="C00000"/>
                </a:solidFill>
                <a:effectLst>
                  <a:outerShdw blurRad="50800" dist="38100" dir="2700000" algn="tl" rotWithShape="0">
                    <a:prstClr val="black">
                      <a:alpha val="40000"/>
                    </a:prstClr>
                  </a:outerShdw>
                </a:effectLst>
              </a:rPr>
              <a:t>?</a:t>
            </a:r>
          </a:p>
        </p:txBody>
      </p:sp>
      <p:pic>
        <p:nvPicPr>
          <p:cNvPr id="19" name="Afbeelding 18">
            <a:extLst>
              <a:ext uri="{FF2B5EF4-FFF2-40B4-BE49-F238E27FC236}">
                <a16:creationId xmlns:a16="http://schemas.microsoft.com/office/drawing/2014/main" id="{BA6A5550-8136-4C08-8702-AF6B27E9C7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7743" y="6313110"/>
            <a:ext cx="593725" cy="156396"/>
          </a:xfrm>
          <a:prstGeom prst="rect">
            <a:avLst/>
          </a:prstGeom>
        </p:spPr>
      </p:pic>
      <p:pic>
        <p:nvPicPr>
          <p:cNvPr id="2" name="Graphic 1">
            <a:extLst>
              <a:ext uri="{FF2B5EF4-FFF2-40B4-BE49-F238E27FC236}">
                <a16:creationId xmlns:a16="http://schemas.microsoft.com/office/drawing/2014/main" id="{5F9CA84E-B8C6-4F3F-9A9D-3FD5715BCA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34777" y="6189029"/>
            <a:ext cx="613259" cy="131884"/>
          </a:xfrm>
          <a:prstGeom prst="rect">
            <a:avLst/>
          </a:prstGeom>
        </p:spPr>
      </p:pic>
      <p:pic>
        <p:nvPicPr>
          <p:cNvPr id="18" name="Afbeelding 17">
            <a:extLst>
              <a:ext uri="{FF2B5EF4-FFF2-40B4-BE49-F238E27FC236}">
                <a16:creationId xmlns:a16="http://schemas.microsoft.com/office/drawing/2014/main" id="{E113D78A-A77C-42BC-A8E7-7E3F2C8DD9C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06" t="5725" r="63720" b="7027"/>
          <a:stretch/>
        </p:blipFill>
        <p:spPr>
          <a:xfrm>
            <a:off x="4353014" y="5840253"/>
            <a:ext cx="457200" cy="450476"/>
          </a:xfrm>
          <a:prstGeom prst="ellipse">
            <a:avLst/>
          </a:prstGeom>
        </p:spPr>
      </p:pic>
    </p:spTree>
    <p:extLst>
      <p:ext uri="{BB962C8B-B14F-4D97-AF65-F5344CB8AC3E}">
        <p14:creationId xmlns:p14="http://schemas.microsoft.com/office/powerpoint/2010/main" val="89566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idx="1"/>
          </p:nvPr>
        </p:nvSpPr>
        <p:spPr>
          <a:xfrm>
            <a:off x="838200" y="1481382"/>
            <a:ext cx="10158046" cy="3895237"/>
          </a:xfrm>
        </p:spPr>
        <p:txBody>
          <a:bodyPr>
            <a:normAutofit/>
          </a:bodyPr>
          <a:lstStyle/>
          <a:p>
            <a:pPr>
              <a:buFont typeface="Courier New" panose="02070309020205020404" pitchFamily="49" charset="0"/>
              <a:buChar char="o"/>
            </a:pPr>
            <a:r>
              <a:rPr lang="nl-NL" sz="1600" b="1" dirty="0">
                <a:solidFill>
                  <a:srgbClr val="C00000"/>
                </a:solidFill>
                <a:latin typeface="Arial" panose="020B0604020202020204" pitchFamily="34" charset="0"/>
                <a:cs typeface="Arial" panose="020B0604020202020204" pitchFamily="34" charset="0"/>
              </a:rPr>
              <a:t>Stap 1</a:t>
            </a:r>
            <a:r>
              <a:rPr lang="nl-NL" sz="1600" dirty="0">
                <a:latin typeface="Arial" panose="020B0604020202020204" pitchFamily="34" charset="0"/>
                <a:cs typeface="Arial" panose="020B0604020202020204" pitchFamily="34" charset="0"/>
              </a:rPr>
              <a:t>: </a:t>
            </a:r>
            <a:r>
              <a:rPr lang="nl-NL" sz="1600" b="1" dirty="0">
                <a:latin typeface="Arial" panose="020B0604020202020204" pitchFamily="34" charset="0"/>
                <a:cs typeface="Arial" panose="020B0604020202020204" pitchFamily="34" charset="0"/>
              </a:rPr>
              <a:t>Definitie</a:t>
            </a:r>
            <a:r>
              <a:rPr lang="nl-NL" sz="1600" dirty="0">
                <a:latin typeface="Arial" panose="020B0604020202020204" pitchFamily="34" charset="0"/>
                <a:cs typeface="Arial" panose="020B0604020202020204" pitchFamily="34" charset="0"/>
              </a:rPr>
              <a:t> –  </a:t>
            </a:r>
            <a:r>
              <a:rPr lang="nl-NL" sz="1600" i="1" dirty="0">
                <a:latin typeface="Arial" panose="020B0604020202020204" pitchFamily="34" charset="0"/>
                <a:cs typeface="Arial" panose="020B0604020202020204" pitchFamily="34" charset="0"/>
              </a:rPr>
              <a:t>Wat willen we bereiken</a:t>
            </a:r>
            <a:r>
              <a:rPr lang="nl-NL" sz="1600" dirty="0">
                <a:latin typeface="Arial" panose="020B0604020202020204" pitchFamily="34" charset="0"/>
                <a:cs typeface="Arial" panose="020B0604020202020204" pitchFamily="34" charset="0"/>
              </a:rPr>
              <a:t>?</a:t>
            </a:r>
          </a:p>
          <a:p>
            <a:pPr>
              <a:buFont typeface="Courier New" panose="02070309020205020404" pitchFamily="49" charset="0"/>
              <a:buChar char="o"/>
            </a:pPr>
            <a:r>
              <a:rPr lang="nl-NL" sz="1600" b="1" dirty="0">
                <a:solidFill>
                  <a:srgbClr val="C00000"/>
                </a:solidFill>
                <a:latin typeface="Arial" panose="020B0604020202020204" pitchFamily="34" charset="0"/>
                <a:cs typeface="Arial" panose="020B0604020202020204" pitchFamily="34" charset="0"/>
              </a:rPr>
              <a:t>Stap 2</a:t>
            </a:r>
            <a:r>
              <a:rPr lang="nl-NL" sz="1600" dirty="0">
                <a:latin typeface="Arial" panose="020B0604020202020204" pitchFamily="34" charset="0"/>
                <a:cs typeface="Arial" panose="020B0604020202020204" pitchFamily="34" charset="0"/>
              </a:rPr>
              <a:t>: </a:t>
            </a:r>
            <a:r>
              <a:rPr lang="nl-NL" sz="1600" b="1" dirty="0">
                <a:latin typeface="Arial" panose="020B0604020202020204" pitchFamily="34" charset="0"/>
                <a:cs typeface="Arial" panose="020B0604020202020204" pitchFamily="34" charset="0"/>
              </a:rPr>
              <a:t>Praktische Verdieping </a:t>
            </a:r>
            <a:r>
              <a:rPr lang="nl-NL" sz="1600" dirty="0">
                <a:latin typeface="Arial" panose="020B0604020202020204" pitchFamily="34" charset="0"/>
                <a:cs typeface="Arial" panose="020B0604020202020204" pitchFamily="34" charset="0"/>
              </a:rPr>
              <a:t>–  </a:t>
            </a:r>
            <a:r>
              <a:rPr lang="nl-NL" sz="1600" i="1" dirty="0">
                <a:latin typeface="Arial" panose="020B0604020202020204" pitchFamily="34" charset="0"/>
                <a:cs typeface="Arial" panose="020B0604020202020204" pitchFamily="34" charset="0"/>
              </a:rPr>
              <a:t>Informatieverzameling uit de praktijk</a:t>
            </a:r>
            <a:r>
              <a:rPr lang="nl-NL" sz="1600" dirty="0">
                <a:latin typeface="Arial" panose="020B0604020202020204" pitchFamily="34" charset="0"/>
                <a:cs typeface="Arial" panose="020B0604020202020204" pitchFamily="34" charset="0"/>
              </a:rPr>
              <a:t>.</a:t>
            </a:r>
          </a:p>
          <a:p>
            <a:pPr>
              <a:buFont typeface="Courier New" panose="02070309020205020404" pitchFamily="49" charset="0"/>
              <a:buChar char="o"/>
            </a:pPr>
            <a:r>
              <a:rPr lang="nl-NL" sz="1600" b="1" dirty="0">
                <a:solidFill>
                  <a:srgbClr val="C00000"/>
                </a:solidFill>
                <a:latin typeface="Arial" panose="020B0604020202020204" pitchFamily="34" charset="0"/>
                <a:cs typeface="Arial" panose="020B0604020202020204" pitchFamily="34" charset="0"/>
              </a:rPr>
              <a:t>Stap 3</a:t>
            </a:r>
            <a:r>
              <a:rPr lang="nl-NL" sz="1600" dirty="0">
                <a:latin typeface="Arial" panose="020B0604020202020204" pitchFamily="34" charset="0"/>
                <a:cs typeface="Arial" panose="020B0604020202020204" pitchFamily="34" charset="0"/>
              </a:rPr>
              <a:t>: </a:t>
            </a:r>
            <a:r>
              <a:rPr lang="nl-NL" sz="1600" b="1" dirty="0">
                <a:latin typeface="Arial" panose="020B0604020202020204" pitchFamily="34" charset="0"/>
                <a:cs typeface="Arial" panose="020B0604020202020204" pitchFamily="34" charset="0"/>
              </a:rPr>
              <a:t>Theoretische Verdieping</a:t>
            </a:r>
            <a:r>
              <a:rPr lang="nl-NL" sz="1600" dirty="0">
                <a:latin typeface="Arial" panose="020B0604020202020204" pitchFamily="34" charset="0"/>
                <a:cs typeface="Arial" panose="020B0604020202020204" pitchFamily="34" charset="0"/>
              </a:rPr>
              <a:t> –  </a:t>
            </a:r>
            <a:r>
              <a:rPr lang="nl-NL" sz="1600" i="1" dirty="0">
                <a:latin typeface="Arial" panose="020B0604020202020204" pitchFamily="34" charset="0"/>
                <a:cs typeface="Arial" panose="020B0604020202020204" pitchFamily="34" charset="0"/>
              </a:rPr>
              <a:t>Het vraagstuk vanuit verschillende invalshoeken</a:t>
            </a:r>
            <a:r>
              <a:rPr lang="nl-NL" sz="1600" dirty="0">
                <a:latin typeface="Arial" panose="020B0604020202020204" pitchFamily="34" charset="0"/>
                <a:cs typeface="Arial" panose="020B0604020202020204" pitchFamily="34" charset="0"/>
              </a:rPr>
              <a:t>.</a:t>
            </a:r>
          </a:p>
          <a:p>
            <a:pPr>
              <a:buFont typeface="Courier New" panose="02070309020205020404" pitchFamily="49" charset="0"/>
              <a:buChar char="o"/>
            </a:pPr>
            <a:r>
              <a:rPr lang="nl-NL" sz="1600" b="1" dirty="0">
                <a:solidFill>
                  <a:srgbClr val="C00000"/>
                </a:solidFill>
                <a:latin typeface="Arial" panose="020B0604020202020204" pitchFamily="34" charset="0"/>
                <a:cs typeface="Arial" panose="020B0604020202020204" pitchFamily="34" charset="0"/>
              </a:rPr>
              <a:t>Stap 4</a:t>
            </a:r>
            <a:r>
              <a:rPr lang="nl-NL" sz="1600" dirty="0">
                <a:latin typeface="Arial" panose="020B0604020202020204" pitchFamily="34" charset="0"/>
                <a:cs typeface="Arial" panose="020B0604020202020204" pitchFamily="34" charset="0"/>
              </a:rPr>
              <a:t>: </a:t>
            </a:r>
            <a:r>
              <a:rPr lang="nl-NL" sz="1600" b="1" dirty="0">
                <a:latin typeface="Arial" panose="020B0604020202020204" pitchFamily="34" charset="0"/>
                <a:cs typeface="Arial" panose="020B0604020202020204" pitchFamily="34" charset="0"/>
              </a:rPr>
              <a:t>Strategie</a:t>
            </a:r>
            <a:r>
              <a:rPr lang="nl-NL" sz="1600" dirty="0">
                <a:latin typeface="Arial" panose="020B0604020202020204" pitchFamily="34" charset="0"/>
                <a:cs typeface="Arial" panose="020B0604020202020204" pitchFamily="34" charset="0"/>
              </a:rPr>
              <a:t> – </a:t>
            </a:r>
            <a:r>
              <a:rPr lang="nl-NL" sz="1600" i="1" dirty="0">
                <a:latin typeface="Arial" panose="020B0604020202020204" pitchFamily="34" charset="0"/>
                <a:cs typeface="Arial" panose="020B0604020202020204" pitchFamily="34" charset="0"/>
              </a:rPr>
              <a:t>Welke aanpak kiezen we</a:t>
            </a:r>
            <a:r>
              <a:rPr lang="nl-NL" sz="1600" dirty="0">
                <a:latin typeface="Arial" panose="020B0604020202020204" pitchFamily="34" charset="0"/>
                <a:cs typeface="Arial" panose="020B0604020202020204" pitchFamily="34" charset="0"/>
              </a:rPr>
              <a:t>?</a:t>
            </a:r>
          </a:p>
          <a:p>
            <a:pPr>
              <a:buFont typeface="Courier New" panose="02070309020205020404" pitchFamily="49" charset="0"/>
              <a:buChar char="o"/>
            </a:pPr>
            <a:r>
              <a:rPr lang="nl-NL" sz="1600" b="1" dirty="0">
                <a:solidFill>
                  <a:srgbClr val="C00000"/>
                </a:solidFill>
                <a:latin typeface="Arial" panose="020B0604020202020204" pitchFamily="34" charset="0"/>
                <a:cs typeface="Arial" panose="020B0604020202020204" pitchFamily="34" charset="0"/>
              </a:rPr>
              <a:t>Stap 5</a:t>
            </a:r>
            <a:r>
              <a:rPr lang="nl-NL" sz="1600" dirty="0">
                <a:latin typeface="Arial" panose="020B0604020202020204" pitchFamily="34" charset="0"/>
                <a:cs typeface="Arial" panose="020B0604020202020204" pitchFamily="34" charset="0"/>
              </a:rPr>
              <a:t>: </a:t>
            </a:r>
            <a:r>
              <a:rPr lang="nl-NL" sz="1600" b="1" dirty="0">
                <a:latin typeface="Arial" panose="020B0604020202020204" pitchFamily="34" charset="0"/>
                <a:cs typeface="Arial" panose="020B0604020202020204" pitchFamily="34" charset="0"/>
              </a:rPr>
              <a:t>Uitvoering</a:t>
            </a:r>
            <a:r>
              <a:rPr lang="nl-NL" sz="1600" dirty="0">
                <a:latin typeface="Arial" panose="020B0604020202020204" pitchFamily="34" charset="0"/>
                <a:cs typeface="Arial" panose="020B0604020202020204" pitchFamily="34" charset="0"/>
              </a:rPr>
              <a:t> – </a:t>
            </a:r>
            <a:r>
              <a:rPr lang="nl-NL" sz="1600" i="1" dirty="0">
                <a:latin typeface="Arial" panose="020B0604020202020204" pitchFamily="34" charset="0"/>
                <a:cs typeface="Arial" panose="020B0604020202020204" pitchFamily="34" charset="0"/>
              </a:rPr>
              <a:t>Wie doet wat en wanneer</a:t>
            </a:r>
            <a:r>
              <a:rPr lang="nl-NL" sz="1600" dirty="0">
                <a:latin typeface="Arial" panose="020B0604020202020204" pitchFamily="34" charset="0"/>
                <a:cs typeface="Arial" panose="020B0604020202020204" pitchFamily="34" charset="0"/>
              </a:rPr>
              <a:t>?</a:t>
            </a:r>
          </a:p>
          <a:p>
            <a:pPr>
              <a:buFont typeface="Courier New" panose="02070309020205020404" pitchFamily="49" charset="0"/>
              <a:buChar char="o"/>
            </a:pPr>
            <a:r>
              <a:rPr lang="nl-NL" sz="1600" b="1" dirty="0">
                <a:solidFill>
                  <a:srgbClr val="C00000"/>
                </a:solidFill>
                <a:latin typeface="Arial" panose="020B0604020202020204" pitchFamily="34" charset="0"/>
                <a:cs typeface="Arial" panose="020B0604020202020204" pitchFamily="34" charset="0"/>
              </a:rPr>
              <a:t>Stap 6</a:t>
            </a:r>
            <a:r>
              <a:rPr lang="nl-NL" sz="1600" dirty="0">
                <a:latin typeface="Arial" panose="020B0604020202020204" pitchFamily="34" charset="0"/>
                <a:cs typeface="Arial" panose="020B0604020202020204" pitchFamily="34" charset="0"/>
              </a:rPr>
              <a:t>: </a:t>
            </a:r>
            <a:r>
              <a:rPr lang="nl-NL" sz="1600" b="1" dirty="0">
                <a:latin typeface="Arial" panose="020B0604020202020204" pitchFamily="34" charset="0"/>
                <a:cs typeface="Arial" panose="020B0604020202020204" pitchFamily="34" charset="0"/>
              </a:rPr>
              <a:t>Verkopen en managen van het plan </a:t>
            </a:r>
            <a:r>
              <a:rPr lang="nl-NL" sz="1600" dirty="0">
                <a:latin typeface="Arial" panose="020B0604020202020204" pitchFamily="34" charset="0"/>
                <a:cs typeface="Arial" panose="020B0604020202020204" pitchFamily="34" charset="0"/>
              </a:rPr>
              <a:t>– </a:t>
            </a:r>
            <a:r>
              <a:rPr lang="nl-NL" sz="1600" i="1" dirty="0">
                <a:latin typeface="Arial" panose="020B0604020202020204" pitchFamily="34" charset="0"/>
                <a:cs typeface="Arial" panose="020B0604020202020204" pitchFamily="34" charset="0"/>
              </a:rPr>
              <a:t>Hoe houden we koers</a:t>
            </a:r>
            <a:r>
              <a:rPr lang="nl-NL" sz="1600" dirty="0">
                <a:latin typeface="Arial" panose="020B0604020202020204" pitchFamily="34" charset="0"/>
                <a:cs typeface="Arial" panose="020B0604020202020204" pitchFamily="34" charset="0"/>
              </a:rPr>
              <a:t>?</a:t>
            </a:r>
          </a:p>
          <a:p>
            <a:pPr>
              <a:buFont typeface="Courier New" panose="02070309020205020404" pitchFamily="49" charset="0"/>
              <a:buChar char="o"/>
            </a:pPr>
            <a:r>
              <a:rPr lang="nl-NL" sz="1600" b="1" dirty="0">
                <a:solidFill>
                  <a:srgbClr val="C00000"/>
                </a:solidFill>
                <a:latin typeface="Arial" panose="020B0604020202020204" pitchFamily="34" charset="0"/>
                <a:cs typeface="Arial" panose="020B0604020202020204" pitchFamily="34" charset="0"/>
              </a:rPr>
              <a:t>Stap 7</a:t>
            </a:r>
            <a:r>
              <a:rPr lang="nl-NL" sz="1600" dirty="0">
                <a:latin typeface="Arial" panose="020B0604020202020204" pitchFamily="34" charset="0"/>
                <a:cs typeface="Arial" panose="020B0604020202020204" pitchFamily="34" charset="0"/>
              </a:rPr>
              <a:t>: </a:t>
            </a:r>
            <a:r>
              <a:rPr lang="nl-NL" sz="1600" b="1" dirty="0">
                <a:latin typeface="Arial" panose="020B0604020202020204" pitchFamily="34" charset="0"/>
                <a:cs typeface="Arial" panose="020B0604020202020204" pitchFamily="34" charset="0"/>
              </a:rPr>
              <a:t>Reflectie</a:t>
            </a:r>
            <a:r>
              <a:rPr lang="nl-NL" sz="1600" dirty="0">
                <a:latin typeface="Arial" panose="020B0604020202020204" pitchFamily="34" charset="0"/>
                <a:cs typeface="Arial" panose="020B0604020202020204" pitchFamily="34" charset="0"/>
              </a:rPr>
              <a:t> – </a:t>
            </a:r>
            <a:r>
              <a:rPr lang="nl-NL" sz="1600" i="1" dirty="0">
                <a:latin typeface="Arial" panose="020B0604020202020204" pitchFamily="34" charset="0"/>
                <a:cs typeface="Arial" panose="020B0604020202020204" pitchFamily="34" charset="0"/>
              </a:rPr>
              <a:t>Wat heb ik hier van geleerd</a:t>
            </a:r>
            <a:r>
              <a:rPr lang="nl-NL" sz="1600" dirty="0">
                <a:latin typeface="Arial" panose="020B0604020202020204" pitchFamily="34" charset="0"/>
                <a:cs typeface="Arial" panose="020B0604020202020204" pitchFamily="34" charset="0"/>
              </a:rPr>
              <a:t>?</a:t>
            </a:r>
          </a:p>
          <a:p>
            <a:pPr marL="0" indent="0" algn="l">
              <a:buNone/>
            </a:pPr>
            <a:endParaRPr lang="nl-NL" dirty="0">
              <a:latin typeface="Arial" panose="020B0604020202020204" pitchFamily="34" charset="0"/>
              <a:cs typeface="Arial" panose="020B0604020202020204" pitchFamily="34" charset="0"/>
            </a:endParaRPr>
          </a:p>
          <a:p>
            <a:pPr algn="l">
              <a:buFont typeface="Wingdings" panose="05000000000000000000" pitchFamily="2" charset="2"/>
              <a:buChar char="§"/>
            </a:pPr>
            <a:endParaRPr lang="nl-NL" dirty="0">
              <a:latin typeface="Arial" panose="020B0604020202020204" pitchFamily="34" charset="0"/>
              <a:cs typeface="Arial" panose="020B0604020202020204" pitchFamily="34" charset="0"/>
            </a:endParaRPr>
          </a:p>
          <a:p>
            <a:pPr algn="l">
              <a:buFont typeface="Wingdings" panose="05000000000000000000" pitchFamily="2" charset="2"/>
              <a:buChar char="§"/>
            </a:pPr>
            <a:endParaRPr lang="nl-NL" dirty="0">
              <a:latin typeface="Arial" panose="020B0604020202020204" pitchFamily="34" charset="0"/>
              <a:cs typeface="Arial" panose="020B0604020202020204" pitchFamily="34" charset="0"/>
            </a:endParaRPr>
          </a:p>
          <a:p>
            <a:pPr>
              <a:buFont typeface="Wingdings" panose="05000000000000000000" pitchFamily="2" charset="2"/>
              <a:buChar char="§"/>
            </a:pPr>
            <a:endParaRPr lang="nl-NL" dirty="0"/>
          </a:p>
        </p:txBody>
      </p:sp>
      <p:sp>
        <p:nvSpPr>
          <p:cNvPr id="6" name="Rond hoek zelfde zijde rechthoek 5"/>
          <p:cNvSpPr/>
          <p:nvPr/>
        </p:nvSpPr>
        <p:spPr>
          <a:xfrm>
            <a:off x="0" y="6426224"/>
            <a:ext cx="12192000" cy="431776"/>
          </a:xfrm>
          <a:prstGeom prst="round2SameRect">
            <a:avLst>
              <a:gd name="adj1" fmla="val 24970"/>
              <a:gd name="adj2" fmla="val 0"/>
            </a:avLst>
          </a:prstGeom>
          <a:solidFill>
            <a:srgbClr val="E40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e:\Users\Studio Max\Desktop\ISBW content\NCOI-15-04-ISBW-by-RVDA-14960yyyy-flat.png">
            <a:extLst>
              <a:ext uri="{FF2B5EF4-FFF2-40B4-BE49-F238E27FC236}">
                <a16:creationId xmlns:a16="http://schemas.microsoft.com/office/drawing/2014/main" id="{5C57A2A2-62D7-46A6-BADB-52ACA13623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34" b="30201"/>
          <a:stretch/>
        </p:blipFill>
        <p:spPr bwMode="auto">
          <a:xfrm>
            <a:off x="10069986" y="244719"/>
            <a:ext cx="17585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4">
            <a:extLst>
              <a:ext uri="{FF2B5EF4-FFF2-40B4-BE49-F238E27FC236}">
                <a16:creationId xmlns:a16="http://schemas.microsoft.com/office/drawing/2014/main" id="{D56F99F7-9B20-4EF8-9C1C-CD3B1C27B3B4}"/>
              </a:ext>
            </a:extLst>
          </p:cNvPr>
          <p:cNvSpPr>
            <a:spLocks noGrp="1"/>
          </p:cNvSpPr>
          <p:nvPr>
            <p:ph type="title"/>
          </p:nvPr>
        </p:nvSpPr>
        <p:spPr>
          <a:xfrm>
            <a:off x="838200" y="365125"/>
            <a:ext cx="10515600" cy="720000"/>
          </a:xfrm>
        </p:spPr>
        <p:txBody>
          <a:bodyPr>
            <a:normAutofit/>
          </a:bodyPr>
          <a:lstStyle/>
          <a:p>
            <a:r>
              <a:rPr lang="nl-NL" sz="3600" b="1" dirty="0">
                <a:latin typeface="Arial" panose="020B0604020202020204" pitchFamily="34" charset="0"/>
                <a:cs typeface="Arial" panose="020B0604020202020204" pitchFamily="34" charset="0"/>
              </a:rPr>
              <a:t>Stappenplan businesscase</a:t>
            </a:r>
          </a:p>
        </p:txBody>
      </p:sp>
    </p:spTree>
    <p:extLst>
      <p:ext uri="{BB962C8B-B14F-4D97-AF65-F5344CB8AC3E}">
        <p14:creationId xmlns:p14="http://schemas.microsoft.com/office/powerpoint/2010/main" val="90667484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model">
  <a:themeElements>
    <a:clrScheme name="ISBW">
      <a:dk1>
        <a:sysClr val="windowText" lastClr="000000"/>
      </a:dk1>
      <a:lt1>
        <a:sysClr val="window" lastClr="FFFFFF"/>
      </a:lt1>
      <a:dk2>
        <a:srgbClr val="000000"/>
      </a:dk2>
      <a:lt2>
        <a:srgbClr val="EEECE1"/>
      </a:lt2>
      <a:accent1>
        <a:srgbClr val="E40521"/>
      </a:accent1>
      <a:accent2>
        <a:srgbClr val="000000"/>
      </a:accent2>
      <a:accent3>
        <a:srgbClr val="FB334B"/>
      </a:accent3>
      <a:accent4>
        <a:srgbClr val="7F7F7F"/>
      </a:accent4>
      <a:accent5>
        <a:srgbClr val="BFBFBF"/>
      </a:accent5>
      <a:accent6>
        <a:srgbClr val="E5E5E5"/>
      </a:accent6>
      <a:hlink>
        <a:srgbClr val="000000"/>
      </a:hlink>
      <a:folHlink>
        <a:srgbClr val="000000"/>
      </a:folHlink>
    </a:clrScheme>
    <a:fontScheme name="ISBW">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2064</TotalTime>
  <Words>3321</Words>
  <Application>Microsoft Office PowerPoint</Application>
  <PresentationFormat>Breedbeeld</PresentationFormat>
  <Paragraphs>332</Paragraphs>
  <Slides>23</Slides>
  <Notes>13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23</vt:i4>
      </vt:variant>
    </vt:vector>
  </HeadingPairs>
  <TitlesOfParts>
    <vt:vector size="30" baseType="lpstr">
      <vt:lpstr>Arial</vt:lpstr>
      <vt:lpstr>Calibri</vt:lpstr>
      <vt:lpstr>Calibri Light</vt:lpstr>
      <vt:lpstr>Courier New</vt:lpstr>
      <vt:lpstr>Wingdings</vt:lpstr>
      <vt:lpstr>Kantoorthema</vt:lpstr>
      <vt:lpstr>Diamodel</vt:lpstr>
      <vt:lpstr>Business case</vt:lpstr>
      <vt:lpstr>PowerPoint-presentatie</vt:lpstr>
      <vt:lpstr>PowerPoint-presentatie</vt:lpstr>
      <vt:lpstr>PowerPoint-presentatie</vt:lpstr>
      <vt:lpstr>Businesscase Stap voor stap werken aan de businesscase les 1</vt:lpstr>
      <vt:lpstr>Hoe maakt u een businesscase?</vt:lpstr>
      <vt:lpstr>Wie helpt u bij uw businesscase?</vt:lpstr>
      <vt:lpstr>Welke theorie gebruikt u?</vt:lpstr>
      <vt:lpstr>Stappenplan businesscase</vt:lpstr>
      <vt:lpstr>Structuur en indeling businesscase</vt:lpstr>
      <vt:lpstr>Wat willen we bereiken? Voorbereidingsopdracht &gt; groepsopdracht</vt:lpstr>
      <vt:lpstr>Stap 1 Definitie</vt:lpstr>
      <vt:lpstr>Stap 2 Praktische Verdieping </vt:lpstr>
      <vt:lpstr>Stap 3 Theoretische Verdieping </vt:lpstr>
      <vt:lpstr>Stap 4 Strategie</vt:lpstr>
      <vt:lpstr>Oplossingsstrategie </vt:lpstr>
      <vt:lpstr>Businesscase Stap voor stap werken aan de businesscase les 2</vt:lpstr>
      <vt:lpstr>Het vraagstuk vanuit verschillende invalshoeken Voorbereidingsopdracht &gt; groepsopdracht</vt:lpstr>
      <vt:lpstr>Stap 5 Uitvoering</vt:lpstr>
      <vt:lpstr>Stap 6 Verkopen en managen van het plan</vt:lpstr>
      <vt:lpstr>Stap 7 Reflectie</vt:lpstr>
      <vt:lpstr>Exameneisen en beoordelingscriteria</vt:lpstr>
      <vt:lpstr>Vragen?</vt:lpstr>
    </vt:vector>
  </TitlesOfParts>
  <Company>NCOI Opleidingsgroep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avond ISBW</dc:title>
  <dc:creator>Chris van Deursen</dc:creator>
  <cp:lastModifiedBy>Harry Klijnen</cp:lastModifiedBy>
  <cp:revision>133</cp:revision>
  <dcterms:created xsi:type="dcterms:W3CDTF">2016-03-01T12:10:51Z</dcterms:created>
  <dcterms:modified xsi:type="dcterms:W3CDTF">2021-04-28T11:21:48Z</dcterms:modified>
</cp:coreProperties>
</file>