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handoutMasterIdLst>
    <p:handoutMasterId r:id="rId72"/>
  </p:handoutMasterIdLst>
  <p:sldIdLst>
    <p:sldId id="268" r:id="rId5"/>
    <p:sldId id="276" r:id="rId6"/>
    <p:sldId id="269" r:id="rId7"/>
    <p:sldId id="299" r:id="rId8"/>
    <p:sldId id="283" r:id="rId9"/>
    <p:sldId id="281" r:id="rId10"/>
    <p:sldId id="282" r:id="rId11"/>
    <p:sldId id="275" r:id="rId12"/>
    <p:sldId id="277" r:id="rId13"/>
    <p:sldId id="278" r:id="rId14"/>
    <p:sldId id="279" r:id="rId15"/>
    <p:sldId id="280" r:id="rId16"/>
    <p:sldId id="274" r:id="rId17"/>
    <p:sldId id="289" r:id="rId18"/>
    <p:sldId id="290" r:id="rId19"/>
    <p:sldId id="298" r:id="rId20"/>
    <p:sldId id="291" r:id="rId21"/>
    <p:sldId id="304" r:id="rId22"/>
    <p:sldId id="297" r:id="rId23"/>
    <p:sldId id="303" r:id="rId24"/>
    <p:sldId id="305" r:id="rId25"/>
    <p:sldId id="292" r:id="rId26"/>
    <p:sldId id="301" r:id="rId27"/>
    <p:sldId id="300" r:id="rId28"/>
    <p:sldId id="284" r:id="rId29"/>
    <p:sldId id="293" r:id="rId30"/>
    <p:sldId id="1460" r:id="rId31"/>
    <p:sldId id="294" r:id="rId32"/>
    <p:sldId id="295" r:id="rId33"/>
    <p:sldId id="322" r:id="rId34"/>
    <p:sldId id="296" r:id="rId35"/>
    <p:sldId id="285" r:id="rId36"/>
    <p:sldId id="307" r:id="rId37"/>
    <p:sldId id="320" r:id="rId38"/>
    <p:sldId id="306" r:id="rId39"/>
    <p:sldId id="308" r:id="rId40"/>
    <p:sldId id="309" r:id="rId41"/>
    <p:sldId id="324" r:id="rId42"/>
    <p:sldId id="323" r:id="rId43"/>
    <p:sldId id="310" r:id="rId44"/>
    <p:sldId id="321" r:id="rId45"/>
    <p:sldId id="286" r:id="rId46"/>
    <p:sldId id="311" r:id="rId47"/>
    <p:sldId id="318" r:id="rId48"/>
    <p:sldId id="319" r:id="rId49"/>
    <p:sldId id="312" r:id="rId50"/>
    <p:sldId id="316" r:id="rId51"/>
    <p:sldId id="313" r:id="rId52"/>
    <p:sldId id="314" r:id="rId53"/>
    <p:sldId id="317" r:id="rId54"/>
    <p:sldId id="287" r:id="rId55"/>
    <p:sldId id="326" r:id="rId56"/>
    <p:sldId id="335" r:id="rId57"/>
    <p:sldId id="325" r:id="rId58"/>
    <p:sldId id="336" r:id="rId59"/>
    <p:sldId id="327" r:id="rId60"/>
    <p:sldId id="328" r:id="rId61"/>
    <p:sldId id="329" r:id="rId62"/>
    <p:sldId id="337" r:id="rId63"/>
    <p:sldId id="288" r:id="rId64"/>
    <p:sldId id="330" r:id="rId65"/>
    <p:sldId id="331" r:id="rId66"/>
    <p:sldId id="332" r:id="rId67"/>
    <p:sldId id="302" r:id="rId68"/>
    <p:sldId id="334" r:id="rId69"/>
    <p:sldId id="333" r:id="rId70"/>
  </p:sldIdLst>
  <p:sldSz cx="11522075" cy="64801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231F20"/>
    <a:srgbClr val="E40521"/>
    <a:srgbClr val="ECEBEC"/>
    <a:srgbClr val="FF0000"/>
    <a:srgbClr val="F8F8F7"/>
    <a:srgbClr val="F9F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77" autoAdjust="0"/>
    <p:restoredTop sz="76382" autoAdjust="0"/>
  </p:normalViewPr>
  <p:slideViewPr>
    <p:cSldViewPr>
      <p:cViewPr varScale="1">
        <p:scale>
          <a:sx n="69" d="100"/>
          <a:sy n="69" d="100"/>
        </p:scale>
        <p:origin x="1397" y="67"/>
      </p:cViewPr>
      <p:guideLst>
        <p:guide orient="horz" pos="2041"/>
        <p:guide pos="362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BF80F-B8B5-4A1A-87A4-EC04D4EE4FEB}" type="doc">
      <dgm:prSet loTypeId="urn:microsoft.com/office/officeart/2005/8/layout/cycle8" loCatId="cycle" qsTypeId="urn:microsoft.com/office/officeart/2005/8/quickstyle/simple1" qsCatId="simple" csTypeId="urn:microsoft.com/office/officeart/2005/8/colors/accent6_5" csCatId="accent6" phldr="1"/>
      <dgm:spPr/>
      <dgm:t>
        <a:bodyPr/>
        <a:lstStyle/>
        <a:p>
          <a:endParaRPr lang="nl-NL"/>
        </a:p>
      </dgm:t>
    </dgm:pt>
    <dgm:pt modelId="{ADC705A9-8A9B-41E5-B3B9-B0DB966B3077}">
      <dgm:prSet phldrT="[Tekst]" custT="1"/>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Naam</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189FA6-ED87-46D1-9907-FD43771B746C}" type="parTrans" cxnId="{28D28662-1143-4CFF-84AE-3BBC9A1AD639}">
      <dgm:prSet/>
      <dgm:spPr/>
      <dgm:t>
        <a:bodyPr/>
        <a:lstStyle/>
        <a:p>
          <a:endParaRPr lang="nl-NL">
            <a:latin typeface="Calibri" panose="020F0502020204030204" pitchFamily="34" charset="0"/>
            <a:cs typeface="Calibri" panose="020F0502020204030204" pitchFamily="34" charset="0"/>
          </a:endParaRPr>
        </a:p>
      </dgm:t>
    </dgm:pt>
    <dgm:pt modelId="{8BD670D8-41EA-4685-83DF-222F35FCBADE}" type="sibTrans" cxnId="{28D28662-1143-4CFF-84AE-3BBC9A1AD639}">
      <dgm:prSet/>
      <dgm:spPr/>
      <dgm:t>
        <a:bodyPr/>
        <a:lstStyle/>
        <a:p>
          <a:endParaRPr lang="nl-NL">
            <a:latin typeface="Calibri" panose="020F0502020204030204" pitchFamily="34" charset="0"/>
            <a:cs typeface="Calibri" panose="020F0502020204030204" pitchFamily="34" charset="0"/>
          </a:endParaRPr>
        </a:p>
      </dgm:t>
    </dgm:pt>
    <dgm:pt modelId="{CB5D9E6B-CA36-4E4D-8136-5331B4CD75AF}">
      <dgm:prSet phldrT="[Tekst]" custT="1"/>
      <dgm:spPr>
        <a:solidFill>
          <a:srgbClr val="006600"/>
        </a:soli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Bedrijf</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06AAF9A-D92E-4B08-A697-7A6B0CCB8CDE}" type="parTrans" cxnId="{A7E03104-0FF6-46CA-AEE4-991A8E09A657}">
      <dgm:prSet/>
      <dgm:spPr/>
      <dgm:t>
        <a:bodyPr/>
        <a:lstStyle/>
        <a:p>
          <a:endParaRPr lang="nl-NL">
            <a:latin typeface="Calibri" panose="020F0502020204030204" pitchFamily="34" charset="0"/>
            <a:cs typeface="Calibri" panose="020F0502020204030204" pitchFamily="34" charset="0"/>
          </a:endParaRPr>
        </a:p>
      </dgm:t>
    </dgm:pt>
    <dgm:pt modelId="{DE7E5074-7B63-4644-BEB6-39D74DB7F44B}" type="sibTrans" cxnId="{A7E03104-0FF6-46CA-AEE4-991A8E09A657}">
      <dgm:prSet/>
      <dgm:spPr/>
      <dgm:t>
        <a:bodyPr/>
        <a:lstStyle/>
        <a:p>
          <a:endParaRPr lang="nl-NL">
            <a:latin typeface="Calibri" panose="020F0502020204030204" pitchFamily="34" charset="0"/>
            <a:cs typeface="Calibri" panose="020F0502020204030204" pitchFamily="34" charset="0"/>
          </a:endParaRPr>
        </a:p>
      </dgm:t>
    </dgm:pt>
    <dgm:pt modelId="{6F7C0A93-46F1-44FE-AC20-724BEEFB10EA}">
      <dgm:prSet phldrT="[Tekst]" custT="1"/>
      <dgm:spPr>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Functie</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D3B021B8-2800-43D6-A9F5-9018147C4395}" type="parTrans" cxnId="{E68545E6-0D4D-4284-BFB4-FFF18364A553}">
      <dgm:prSet/>
      <dgm:spPr/>
      <dgm:t>
        <a:bodyPr/>
        <a:lstStyle/>
        <a:p>
          <a:endParaRPr lang="nl-NL">
            <a:latin typeface="Calibri" panose="020F0502020204030204" pitchFamily="34" charset="0"/>
            <a:cs typeface="Calibri" panose="020F0502020204030204" pitchFamily="34" charset="0"/>
          </a:endParaRPr>
        </a:p>
      </dgm:t>
    </dgm:pt>
    <dgm:pt modelId="{9F3D151E-FCC1-4EF1-BA1F-BCF3EA023830}" type="sibTrans" cxnId="{E68545E6-0D4D-4284-BFB4-FFF18364A553}">
      <dgm:prSet/>
      <dgm:spPr/>
      <dgm:t>
        <a:bodyPr/>
        <a:lstStyle/>
        <a:p>
          <a:endParaRPr lang="nl-NL">
            <a:latin typeface="Calibri" panose="020F0502020204030204" pitchFamily="34" charset="0"/>
            <a:cs typeface="Calibri" panose="020F0502020204030204" pitchFamily="34" charset="0"/>
          </a:endParaRPr>
        </a:p>
      </dgm:t>
    </dgm:pt>
    <dgm:pt modelId="{25B38C50-4D87-4DA3-8211-8EDDA62FBC3D}">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Ervaring</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542C9764-A658-4E89-AF13-C5210B528DD3}" type="parTrans" cxnId="{F08AF474-510E-422C-92A0-6B859BD421BA}">
      <dgm:prSet/>
      <dgm:spPr/>
      <dgm:t>
        <a:bodyPr/>
        <a:lstStyle/>
        <a:p>
          <a:endParaRPr lang="nl-NL">
            <a:latin typeface="Calibri" panose="020F0502020204030204" pitchFamily="34" charset="0"/>
            <a:cs typeface="Calibri" panose="020F0502020204030204" pitchFamily="34" charset="0"/>
          </a:endParaRPr>
        </a:p>
      </dgm:t>
    </dgm:pt>
    <dgm:pt modelId="{3A45929D-F9E6-40ED-8D44-BFC9D0814900}" type="sibTrans" cxnId="{F08AF474-510E-422C-92A0-6B859BD421BA}">
      <dgm:prSet/>
      <dgm:spPr/>
      <dgm:t>
        <a:bodyPr/>
        <a:lstStyle/>
        <a:p>
          <a:endParaRPr lang="nl-NL">
            <a:latin typeface="Calibri" panose="020F0502020204030204" pitchFamily="34" charset="0"/>
            <a:cs typeface="Calibri" panose="020F0502020204030204" pitchFamily="34" charset="0"/>
          </a:endParaRPr>
        </a:p>
      </dgm:t>
    </dgm:pt>
    <dgm:pt modelId="{13CD9768-66F6-4CAD-B04B-55C1DCAF4759}">
      <dgm:prSet custT="1"/>
      <dgm:spPr>
        <a:solidFill>
          <a:srgbClr val="FFC000"/>
        </a:soli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Persoon</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3CE91B04-A52F-4952-9948-5B8EBC57658A}" type="parTrans" cxnId="{3D70F6A8-8508-40D0-93B7-0FC594850C78}">
      <dgm:prSet/>
      <dgm:spPr/>
      <dgm:t>
        <a:bodyPr/>
        <a:lstStyle/>
        <a:p>
          <a:endParaRPr lang="nl-NL">
            <a:latin typeface="Calibri" panose="020F0502020204030204" pitchFamily="34" charset="0"/>
            <a:cs typeface="Calibri" panose="020F0502020204030204" pitchFamily="34" charset="0"/>
          </a:endParaRPr>
        </a:p>
      </dgm:t>
    </dgm:pt>
    <dgm:pt modelId="{3E030652-5BCF-4D26-9A3C-18491BF1F60A}" type="sibTrans" cxnId="{3D70F6A8-8508-40D0-93B7-0FC594850C78}">
      <dgm:prSet/>
      <dgm:spPr/>
      <dgm:t>
        <a:bodyPr/>
        <a:lstStyle/>
        <a:p>
          <a:endParaRPr lang="nl-NL">
            <a:latin typeface="Calibri" panose="020F0502020204030204" pitchFamily="34" charset="0"/>
            <a:cs typeface="Calibri" panose="020F0502020204030204" pitchFamily="34" charset="0"/>
          </a:endParaRPr>
        </a:p>
      </dgm:t>
    </dgm:pt>
    <dgm:pt modelId="{00C463BF-6432-45C7-ADCF-E219D93F3A29}" type="pres">
      <dgm:prSet presAssocID="{EFDBF80F-B8B5-4A1A-87A4-EC04D4EE4FEB}" presName="compositeShape" presStyleCnt="0">
        <dgm:presLayoutVars>
          <dgm:chMax val="7"/>
          <dgm:dir/>
          <dgm:resizeHandles val="exact"/>
        </dgm:presLayoutVars>
      </dgm:prSet>
      <dgm:spPr/>
    </dgm:pt>
    <dgm:pt modelId="{F5B4B219-1A62-48B6-97D3-E65A0B15D57E}" type="pres">
      <dgm:prSet presAssocID="{EFDBF80F-B8B5-4A1A-87A4-EC04D4EE4FEB}" presName="wedge1" presStyleLbl="node1" presStyleIdx="0" presStyleCnt="5"/>
      <dgm:spPr/>
    </dgm:pt>
    <dgm:pt modelId="{374E22D1-8D9E-46C3-BA71-9D770DB12781}" type="pres">
      <dgm:prSet presAssocID="{EFDBF80F-B8B5-4A1A-87A4-EC04D4EE4FEB}" presName="dummy1a" presStyleCnt="0"/>
      <dgm:spPr/>
    </dgm:pt>
    <dgm:pt modelId="{09ED2DAF-AAAF-47D8-B513-B72D16BFF973}" type="pres">
      <dgm:prSet presAssocID="{EFDBF80F-B8B5-4A1A-87A4-EC04D4EE4FEB}" presName="dummy1b" presStyleCnt="0"/>
      <dgm:spPr/>
    </dgm:pt>
    <dgm:pt modelId="{68D2CBA2-369E-44AD-BB9E-D77A1EC71CFB}" type="pres">
      <dgm:prSet presAssocID="{EFDBF80F-B8B5-4A1A-87A4-EC04D4EE4FEB}" presName="wedge1Tx" presStyleLbl="node1" presStyleIdx="0" presStyleCnt="5">
        <dgm:presLayoutVars>
          <dgm:chMax val="0"/>
          <dgm:chPref val="0"/>
          <dgm:bulletEnabled val="1"/>
        </dgm:presLayoutVars>
      </dgm:prSet>
      <dgm:spPr/>
    </dgm:pt>
    <dgm:pt modelId="{7AFAA9AF-70C2-4335-B8DA-976B12D3D8BA}" type="pres">
      <dgm:prSet presAssocID="{EFDBF80F-B8B5-4A1A-87A4-EC04D4EE4FEB}" presName="wedge2" presStyleLbl="node1" presStyleIdx="1" presStyleCnt="5"/>
      <dgm:spPr/>
    </dgm:pt>
    <dgm:pt modelId="{946760ED-298F-4CCB-A07F-46799EF1A2FD}" type="pres">
      <dgm:prSet presAssocID="{EFDBF80F-B8B5-4A1A-87A4-EC04D4EE4FEB}" presName="dummy2a" presStyleCnt="0"/>
      <dgm:spPr/>
    </dgm:pt>
    <dgm:pt modelId="{CCE986D8-27BE-4393-818E-250B7A08B7CA}" type="pres">
      <dgm:prSet presAssocID="{EFDBF80F-B8B5-4A1A-87A4-EC04D4EE4FEB}" presName="dummy2b" presStyleCnt="0"/>
      <dgm:spPr/>
    </dgm:pt>
    <dgm:pt modelId="{79D33864-C72C-4F50-939B-E13CD6DCC6EB}" type="pres">
      <dgm:prSet presAssocID="{EFDBF80F-B8B5-4A1A-87A4-EC04D4EE4FEB}" presName="wedge2Tx" presStyleLbl="node1" presStyleIdx="1" presStyleCnt="5">
        <dgm:presLayoutVars>
          <dgm:chMax val="0"/>
          <dgm:chPref val="0"/>
          <dgm:bulletEnabled val="1"/>
        </dgm:presLayoutVars>
      </dgm:prSet>
      <dgm:spPr/>
    </dgm:pt>
    <dgm:pt modelId="{C6205AF0-8693-40AC-B5FE-5A7C4BD09E70}" type="pres">
      <dgm:prSet presAssocID="{EFDBF80F-B8B5-4A1A-87A4-EC04D4EE4FEB}" presName="wedge3" presStyleLbl="node1" presStyleIdx="2" presStyleCnt="5"/>
      <dgm:spPr/>
    </dgm:pt>
    <dgm:pt modelId="{32224DC3-E801-41EA-A67E-B344E65EB54B}" type="pres">
      <dgm:prSet presAssocID="{EFDBF80F-B8B5-4A1A-87A4-EC04D4EE4FEB}" presName="dummy3a" presStyleCnt="0"/>
      <dgm:spPr/>
    </dgm:pt>
    <dgm:pt modelId="{F512873E-35C8-4982-8063-1EDC28D6D85D}" type="pres">
      <dgm:prSet presAssocID="{EFDBF80F-B8B5-4A1A-87A4-EC04D4EE4FEB}" presName="dummy3b" presStyleCnt="0"/>
      <dgm:spPr/>
    </dgm:pt>
    <dgm:pt modelId="{CACA0BB0-A507-42FC-8A41-70D59E48B32F}" type="pres">
      <dgm:prSet presAssocID="{EFDBF80F-B8B5-4A1A-87A4-EC04D4EE4FEB}" presName="wedge3Tx" presStyleLbl="node1" presStyleIdx="2" presStyleCnt="5">
        <dgm:presLayoutVars>
          <dgm:chMax val="0"/>
          <dgm:chPref val="0"/>
          <dgm:bulletEnabled val="1"/>
        </dgm:presLayoutVars>
      </dgm:prSet>
      <dgm:spPr/>
    </dgm:pt>
    <dgm:pt modelId="{3817D98E-C313-4EC9-A251-E674513DE416}" type="pres">
      <dgm:prSet presAssocID="{EFDBF80F-B8B5-4A1A-87A4-EC04D4EE4FEB}" presName="wedge4" presStyleLbl="node1" presStyleIdx="3" presStyleCnt="5" custLinFactNeighborX="387" custLinFactNeighborY="1038"/>
      <dgm:spPr/>
    </dgm:pt>
    <dgm:pt modelId="{DA08FD58-43BF-436C-A4CA-F9EF3C180017}" type="pres">
      <dgm:prSet presAssocID="{EFDBF80F-B8B5-4A1A-87A4-EC04D4EE4FEB}" presName="dummy4a" presStyleCnt="0"/>
      <dgm:spPr/>
    </dgm:pt>
    <dgm:pt modelId="{1A21BCA4-B91C-41B3-8FBF-912B85E19809}" type="pres">
      <dgm:prSet presAssocID="{EFDBF80F-B8B5-4A1A-87A4-EC04D4EE4FEB}" presName="dummy4b" presStyleCnt="0"/>
      <dgm:spPr/>
    </dgm:pt>
    <dgm:pt modelId="{40FCC415-A377-4004-BE40-3E240BD4009F}" type="pres">
      <dgm:prSet presAssocID="{EFDBF80F-B8B5-4A1A-87A4-EC04D4EE4FEB}" presName="wedge4Tx" presStyleLbl="node1" presStyleIdx="3" presStyleCnt="5">
        <dgm:presLayoutVars>
          <dgm:chMax val="0"/>
          <dgm:chPref val="0"/>
          <dgm:bulletEnabled val="1"/>
        </dgm:presLayoutVars>
      </dgm:prSet>
      <dgm:spPr/>
    </dgm:pt>
    <dgm:pt modelId="{FF11D68A-6EDF-4D41-A621-651A053F9033}" type="pres">
      <dgm:prSet presAssocID="{EFDBF80F-B8B5-4A1A-87A4-EC04D4EE4FEB}" presName="wedge5" presStyleLbl="node1" presStyleIdx="4" presStyleCnt="5"/>
      <dgm:spPr/>
    </dgm:pt>
    <dgm:pt modelId="{BDF38438-9C9C-4780-9761-DC606A45F6AC}" type="pres">
      <dgm:prSet presAssocID="{EFDBF80F-B8B5-4A1A-87A4-EC04D4EE4FEB}" presName="dummy5a" presStyleCnt="0"/>
      <dgm:spPr/>
    </dgm:pt>
    <dgm:pt modelId="{1F92B0BB-CADB-4E3C-BBB0-32C1891341C8}" type="pres">
      <dgm:prSet presAssocID="{EFDBF80F-B8B5-4A1A-87A4-EC04D4EE4FEB}" presName="dummy5b" presStyleCnt="0"/>
      <dgm:spPr/>
    </dgm:pt>
    <dgm:pt modelId="{1309E44E-B0BC-41A5-B8B0-7F2087180666}" type="pres">
      <dgm:prSet presAssocID="{EFDBF80F-B8B5-4A1A-87A4-EC04D4EE4FEB}" presName="wedge5Tx" presStyleLbl="node1" presStyleIdx="4" presStyleCnt="5">
        <dgm:presLayoutVars>
          <dgm:chMax val="0"/>
          <dgm:chPref val="0"/>
          <dgm:bulletEnabled val="1"/>
        </dgm:presLayoutVars>
      </dgm:prSet>
      <dgm:spPr/>
    </dgm:pt>
    <dgm:pt modelId="{34B0C2EA-603C-4433-877C-974BD1685017}" type="pres">
      <dgm:prSet presAssocID="{8BD670D8-41EA-4685-83DF-222F35FCBADE}" presName="arrowWedge1" presStyleLbl="fgSibTrans2D1" presStyleIdx="0"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635762FC-D13A-4D16-947E-C307F87937B1}" type="pres">
      <dgm:prSet presAssocID="{DE7E5074-7B63-4644-BEB6-39D74DB7F44B}" presName="arrowWedge2" presStyleLbl="fgSibTrans2D1" presStyleIdx="1"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866F2C5E-CD17-4AD8-92CD-1125EF757250}" type="pres">
      <dgm:prSet presAssocID="{9F3D151E-FCC1-4EF1-BA1F-BCF3EA023830}" presName="arrowWedge3" presStyleLbl="fgSibTrans2D1" presStyleIdx="2"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A87B8308-B73C-4108-A820-B735167EBB88}" type="pres">
      <dgm:prSet presAssocID="{3A45929D-F9E6-40ED-8D44-BFC9D0814900}" presName="arrowWedge4" presStyleLbl="fgSibTrans2D1" presStyleIdx="3"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A7BAB3AB-E22D-43BD-A8AE-375A3F708940}" type="pres">
      <dgm:prSet presAssocID="{3E030652-5BCF-4D26-9A3C-18491BF1F60A}" presName="arrowWedge5" presStyleLbl="fgSibTrans2D1" presStyleIdx="4"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Lst>
  <dgm:cxnLst>
    <dgm:cxn modelId="{A7E03104-0FF6-46CA-AEE4-991A8E09A657}" srcId="{EFDBF80F-B8B5-4A1A-87A4-EC04D4EE4FEB}" destId="{CB5D9E6B-CA36-4E4D-8136-5331B4CD75AF}" srcOrd="1" destOrd="0" parTransId="{606AAF9A-D92E-4B08-A697-7A6B0CCB8CDE}" sibTransId="{DE7E5074-7B63-4644-BEB6-39D74DB7F44B}"/>
    <dgm:cxn modelId="{B6F1E50A-05D6-4F5E-82B7-47097758A783}" type="presOf" srcId="{13CD9768-66F6-4CAD-B04B-55C1DCAF4759}" destId="{1309E44E-B0BC-41A5-B8B0-7F2087180666}" srcOrd="1" destOrd="0" presId="urn:microsoft.com/office/officeart/2005/8/layout/cycle8"/>
    <dgm:cxn modelId="{0E04651B-635D-44CB-AB16-849FF11951F0}" type="presOf" srcId="{6F7C0A93-46F1-44FE-AC20-724BEEFB10EA}" destId="{C6205AF0-8693-40AC-B5FE-5A7C4BD09E70}" srcOrd="0" destOrd="0" presId="urn:microsoft.com/office/officeart/2005/8/layout/cycle8"/>
    <dgm:cxn modelId="{712CDF2C-CBFD-412C-90BD-16D5C88ABCD1}" type="presOf" srcId="{6F7C0A93-46F1-44FE-AC20-724BEEFB10EA}" destId="{CACA0BB0-A507-42FC-8A41-70D59E48B32F}" srcOrd="1" destOrd="0" presId="urn:microsoft.com/office/officeart/2005/8/layout/cycle8"/>
    <dgm:cxn modelId="{BE63B62F-DE0A-4847-8F8A-BB34FE5BD8BE}" type="presOf" srcId="{CB5D9E6B-CA36-4E4D-8136-5331B4CD75AF}" destId="{7AFAA9AF-70C2-4335-B8DA-976B12D3D8BA}" srcOrd="0" destOrd="0" presId="urn:microsoft.com/office/officeart/2005/8/layout/cycle8"/>
    <dgm:cxn modelId="{06B16041-281D-468B-BDD5-1BBB48C84554}" type="presOf" srcId="{ADC705A9-8A9B-41E5-B3B9-B0DB966B3077}" destId="{F5B4B219-1A62-48B6-97D3-E65A0B15D57E}" srcOrd="0" destOrd="0" presId="urn:microsoft.com/office/officeart/2005/8/layout/cycle8"/>
    <dgm:cxn modelId="{28D28662-1143-4CFF-84AE-3BBC9A1AD639}" srcId="{EFDBF80F-B8B5-4A1A-87A4-EC04D4EE4FEB}" destId="{ADC705A9-8A9B-41E5-B3B9-B0DB966B3077}" srcOrd="0" destOrd="0" parTransId="{08189FA6-ED87-46D1-9907-FD43771B746C}" sibTransId="{8BD670D8-41EA-4685-83DF-222F35FCBADE}"/>
    <dgm:cxn modelId="{B08F6F74-9142-4C91-B635-9AD9CDB02E7D}" type="presOf" srcId="{CB5D9E6B-CA36-4E4D-8136-5331B4CD75AF}" destId="{79D33864-C72C-4F50-939B-E13CD6DCC6EB}" srcOrd="1" destOrd="0" presId="urn:microsoft.com/office/officeart/2005/8/layout/cycle8"/>
    <dgm:cxn modelId="{F08AF474-510E-422C-92A0-6B859BD421BA}" srcId="{EFDBF80F-B8B5-4A1A-87A4-EC04D4EE4FEB}" destId="{25B38C50-4D87-4DA3-8211-8EDDA62FBC3D}" srcOrd="3" destOrd="0" parTransId="{542C9764-A658-4E89-AF13-C5210B528DD3}" sibTransId="{3A45929D-F9E6-40ED-8D44-BFC9D0814900}"/>
    <dgm:cxn modelId="{7551ED81-9301-4FED-9ADC-47AB53CAA950}" type="presOf" srcId="{13CD9768-66F6-4CAD-B04B-55C1DCAF4759}" destId="{FF11D68A-6EDF-4D41-A621-651A053F9033}" srcOrd="0" destOrd="0" presId="urn:microsoft.com/office/officeart/2005/8/layout/cycle8"/>
    <dgm:cxn modelId="{22A26094-160A-4792-80EA-8581608D6D19}" type="presOf" srcId="{25B38C50-4D87-4DA3-8211-8EDDA62FBC3D}" destId="{3817D98E-C313-4EC9-A251-E674513DE416}" srcOrd="0" destOrd="0" presId="urn:microsoft.com/office/officeart/2005/8/layout/cycle8"/>
    <dgm:cxn modelId="{3D70F6A8-8508-40D0-93B7-0FC594850C78}" srcId="{EFDBF80F-B8B5-4A1A-87A4-EC04D4EE4FEB}" destId="{13CD9768-66F6-4CAD-B04B-55C1DCAF4759}" srcOrd="4" destOrd="0" parTransId="{3CE91B04-A52F-4952-9948-5B8EBC57658A}" sibTransId="{3E030652-5BCF-4D26-9A3C-18491BF1F60A}"/>
    <dgm:cxn modelId="{696031A9-C5A5-4DBF-81AD-56C424BFD2CE}" type="presOf" srcId="{25B38C50-4D87-4DA3-8211-8EDDA62FBC3D}" destId="{40FCC415-A377-4004-BE40-3E240BD4009F}" srcOrd="1" destOrd="0" presId="urn:microsoft.com/office/officeart/2005/8/layout/cycle8"/>
    <dgm:cxn modelId="{A9EFC2C6-F96A-4801-B0B2-3F8D80CB9DFC}" type="presOf" srcId="{EFDBF80F-B8B5-4A1A-87A4-EC04D4EE4FEB}" destId="{00C463BF-6432-45C7-ADCF-E219D93F3A29}" srcOrd="0" destOrd="0" presId="urn:microsoft.com/office/officeart/2005/8/layout/cycle8"/>
    <dgm:cxn modelId="{87CDDBD5-B9E4-433C-8570-61A46530D192}" type="presOf" srcId="{ADC705A9-8A9B-41E5-B3B9-B0DB966B3077}" destId="{68D2CBA2-369E-44AD-BB9E-D77A1EC71CFB}" srcOrd="1" destOrd="0" presId="urn:microsoft.com/office/officeart/2005/8/layout/cycle8"/>
    <dgm:cxn modelId="{E68545E6-0D4D-4284-BFB4-FFF18364A553}" srcId="{EFDBF80F-B8B5-4A1A-87A4-EC04D4EE4FEB}" destId="{6F7C0A93-46F1-44FE-AC20-724BEEFB10EA}" srcOrd="2" destOrd="0" parTransId="{D3B021B8-2800-43D6-A9F5-9018147C4395}" sibTransId="{9F3D151E-FCC1-4EF1-BA1F-BCF3EA023830}"/>
    <dgm:cxn modelId="{5DB7C85D-343B-4E68-BCC6-0EE3472E792B}" type="presParOf" srcId="{00C463BF-6432-45C7-ADCF-E219D93F3A29}" destId="{F5B4B219-1A62-48B6-97D3-E65A0B15D57E}" srcOrd="0" destOrd="0" presId="urn:microsoft.com/office/officeart/2005/8/layout/cycle8"/>
    <dgm:cxn modelId="{CB1A5D9B-EE60-4838-96B8-1ECED1A73A3B}" type="presParOf" srcId="{00C463BF-6432-45C7-ADCF-E219D93F3A29}" destId="{374E22D1-8D9E-46C3-BA71-9D770DB12781}" srcOrd="1" destOrd="0" presId="urn:microsoft.com/office/officeart/2005/8/layout/cycle8"/>
    <dgm:cxn modelId="{53F009AB-E42C-40A8-868E-EA3BB12F934C}" type="presParOf" srcId="{00C463BF-6432-45C7-ADCF-E219D93F3A29}" destId="{09ED2DAF-AAAF-47D8-B513-B72D16BFF973}" srcOrd="2" destOrd="0" presId="urn:microsoft.com/office/officeart/2005/8/layout/cycle8"/>
    <dgm:cxn modelId="{F721EA65-70B6-4532-BDB3-7FD0E16E0EE6}" type="presParOf" srcId="{00C463BF-6432-45C7-ADCF-E219D93F3A29}" destId="{68D2CBA2-369E-44AD-BB9E-D77A1EC71CFB}" srcOrd="3" destOrd="0" presId="urn:microsoft.com/office/officeart/2005/8/layout/cycle8"/>
    <dgm:cxn modelId="{777F4C70-55FA-4DBD-8AAD-8C0E87103A4B}" type="presParOf" srcId="{00C463BF-6432-45C7-ADCF-E219D93F3A29}" destId="{7AFAA9AF-70C2-4335-B8DA-976B12D3D8BA}" srcOrd="4" destOrd="0" presId="urn:microsoft.com/office/officeart/2005/8/layout/cycle8"/>
    <dgm:cxn modelId="{5B5B51F8-BDE2-4887-B6D3-7396FE8B871C}" type="presParOf" srcId="{00C463BF-6432-45C7-ADCF-E219D93F3A29}" destId="{946760ED-298F-4CCB-A07F-46799EF1A2FD}" srcOrd="5" destOrd="0" presId="urn:microsoft.com/office/officeart/2005/8/layout/cycle8"/>
    <dgm:cxn modelId="{DBED5902-3ACA-49AC-BBE0-27D2776C2583}" type="presParOf" srcId="{00C463BF-6432-45C7-ADCF-E219D93F3A29}" destId="{CCE986D8-27BE-4393-818E-250B7A08B7CA}" srcOrd="6" destOrd="0" presId="urn:microsoft.com/office/officeart/2005/8/layout/cycle8"/>
    <dgm:cxn modelId="{A758993C-D7DB-46D8-8C63-099C192F80B9}" type="presParOf" srcId="{00C463BF-6432-45C7-ADCF-E219D93F3A29}" destId="{79D33864-C72C-4F50-939B-E13CD6DCC6EB}" srcOrd="7" destOrd="0" presId="urn:microsoft.com/office/officeart/2005/8/layout/cycle8"/>
    <dgm:cxn modelId="{4B2223FB-03EA-4FD6-96A9-2DFA4D2633C3}" type="presParOf" srcId="{00C463BF-6432-45C7-ADCF-E219D93F3A29}" destId="{C6205AF0-8693-40AC-B5FE-5A7C4BD09E70}" srcOrd="8" destOrd="0" presId="urn:microsoft.com/office/officeart/2005/8/layout/cycle8"/>
    <dgm:cxn modelId="{47A90753-B5C8-403A-906E-8F953C0F310F}" type="presParOf" srcId="{00C463BF-6432-45C7-ADCF-E219D93F3A29}" destId="{32224DC3-E801-41EA-A67E-B344E65EB54B}" srcOrd="9" destOrd="0" presId="urn:microsoft.com/office/officeart/2005/8/layout/cycle8"/>
    <dgm:cxn modelId="{CA8C63EB-386F-45B4-99A3-4BA69F43BB7A}" type="presParOf" srcId="{00C463BF-6432-45C7-ADCF-E219D93F3A29}" destId="{F512873E-35C8-4982-8063-1EDC28D6D85D}" srcOrd="10" destOrd="0" presId="urn:microsoft.com/office/officeart/2005/8/layout/cycle8"/>
    <dgm:cxn modelId="{8864B01B-A78A-469B-A238-7169F9629C78}" type="presParOf" srcId="{00C463BF-6432-45C7-ADCF-E219D93F3A29}" destId="{CACA0BB0-A507-42FC-8A41-70D59E48B32F}" srcOrd="11" destOrd="0" presId="urn:microsoft.com/office/officeart/2005/8/layout/cycle8"/>
    <dgm:cxn modelId="{EDF5DDC4-ECE2-41D6-BD06-187BB733DC75}" type="presParOf" srcId="{00C463BF-6432-45C7-ADCF-E219D93F3A29}" destId="{3817D98E-C313-4EC9-A251-E674513DE416}" srcOrd="12" destOrd="0" presId="urn:microsoft.com/office/officeart/2005/8/layout/cycle8"/>
    <dgm:cxn modelId="{21B05186-83C4-4070-814C-52A45BA42448}" type="presParOf" srcId="{00C463BF-6432-45C7-ADCF-E219D93F3A29}" destId="{DA08FD58-43BF-436C-A4CA-F9EF3C180017}" srcOrd="13" destOrd="0" presId="urn:microsoft.com/office/officeart/2005/8/layout/cycle8"/>
    <dgm:cxn modelId="{6FBC54CE-4CD5-47F0-844B-4AACB0F90DEA}" type="presParOf" srcId="{00C463BF-6432-45C7-ADCF-E219D93F3A29}" destId="{1A21BCA4-B91C-41B3-8FBF-912B85E19809}" srcOrd="14" destOrd="0" presId="urn:microsoft.com/office/officeart/2005/8/layout/cycle8"/>
    <dgm:cxn modelId="{7DC35291-2D25-4CA8-B2E3-3A4CDDF56585}" type="presParOf" srcId="{00C463BF-6432-45C7-ADCF-E219D93F3A29}" destId="{40FCC415-A377-4004-BE40-3E240BD4009F}" srcOrd="15" destOrd="0" presId="urn:microsoft.com/office/officeart/2005/8/layout/cycle8"/>
    <dgm:cxn modelId="{C8BC41FF-693E-4FEE-A372-C197DDDD9579}" type="presParOf" srcId="{00C463BF-6432-45C7-ADCF-E219D93F3A29}" destId="{FF11D68A-6EDF-4D41-A621-651A053F9033}" srcOrd="16" destOrd="0" presId="urn:microsoft.com/office/officeart/2005/8/layout/cycle8"/>
    <dgm:cxn modelId="{13A68803-0FB6-4BF2-9795-54308AE10917}" type="presParOf" srcId="{00C463BF-6432-45C7-ADCF-E219D93F3A29}" destId="{BDF38438-9C9C-4780-9761-DC606A45F6AC}" srcOrd="17" destOrd="0" presId="urn:microsoft.com/office/officeart/2005/8/layout/cycle8"/>
    <dgm:cxn modelId="{E08392DE-1DAB-42E1-9E11-FD4EEA4F4181}" type="presParOf" srcId="{00C463BF-6432-45C7-ADCF-E219D93F3A29}" destId="{1F92B0BB-CADB-4E3C-BBB0-32C1891341C8}" srcOrd="18" destOrd="0" presId="urn:microsoft.com/office/officeart/2005/8/layout/cycle8"/>
    <dgm:cxn modelId="{3BC07A28-C210-4488-8FE1-452CEEBBBD57}" type="presParOf" srcId="{00C463BF-6432-45C7-ADCF-E219D93F3A29}" destId="{1309E44E-B0BC-41A5-B8B0-7F2087180666}" srcOrd="19" destOrd="0" presId="urn:microsoft.com/office/officeart/2005/8/layout/cycle8"/>
    <dgm:cxn modelId="{48AFD60F-D56A-4CB5-A535-269A0F9A9254}" type="presParOf" srcId="{00C463BF-6432-45C7-ADCF-E219D93F3A29}" destId="{34B0C2EA-603C-4433-877C-974BD1685017}" srcOrd="20" destOrd="0" presId="urn:microsoft.com/office/officeart/2005/8/layout/cycle8"/>
    <dgm:cxn modelId="{4C0DB9A6-9398-42EC-AC9D-B12D3268F21D}" type="presParOf" srcId="{00C463BF-6432-45C7-ADCF-E219D93F3A29}" destId="{635762FC-D13A-4D16-947E-C307F87937B1}" srcOrd="21" destOrd="0" presId="urn:microsoft.com/office/officeart/2005/8/layout/cycle8"/>
    <dgm:cxn modelId="{9C2E9626-F24F-4EB7-9EA7-995B5EA4060C}" type="presParOf" srcId="{00C463BF-6432-45C7-ADCF-E219D93F3A29}" destId="{866F2C5E-CD17-4AD8-92CD-1125EF757250}" srcOrd="22" destOrd="0" presId="urn:microsoft.com/office/officeart/2005/8/layout/cycle8"/>
    <dgm:cxn modelId="{68807A87-808A-41FF-B252-CC7208AA4314}" type="presParOf" srcId="{00C463BF-6432-45C7-ADCF-E219D93F3A29}" destId="{A87B8308-B73C-4108-A820-B735167EBB88}" srcOrd="23" destOrd="0" presId="urn:microsoft.com/office/officeart/2005/8/layout/cycle8"/>
    <dgm:cxn modelId="{408A91B7-EA95-40EE-B07D-57B5109E1001}" type="presParOf" srcId="{00C463BF-6432-45C7-ADCF-E219D93F3A29}" destId="{A7BAB3AB-E22D-43BD-A8AE-375A3F708940}"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4B219-1A62-48B6-97D3-E65A0B15D57E}">
      <dsp:nvSpPr>
        <dsp:cNvPr id="0" name=""/>
        <dsp:cNvSpPr/>
      </dsp:nvSpPr>
      <dsp:spPr>
        <a:xfrm>
          <a:off x="1297332" y="239516"/>
          <a:ext cx="3250305" cy="3250305"/>
        </a:xfrm>
        <a:prstGeom prst="pie">
          <a:avLst>
            <a:gd name="adj1" fmla="val 16200000"/>
            <a:gd name="adj2" fmla="val 20520000"/>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Naam</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992908" y="785877"/>
        <a:ext cx="1044740" cy="696493"/>
      </dsp:txXfrm>
    </dsp:sp>
    <dsp:sp modelId="{7AFAA9AF-70C2-4335-B8DA-976B12D3D8BA}">
      <dsp:nvSpPr>
        <dsp:cNvPr id="0" name=""/>
        <dsp:cNvSpPr/>
      </dsp:nvSpPr>
      <dsp:spPr>
        <a:xfrm>
          <a:off x="1325192" y="326191"/>
          <a:ext cx="3250305" cy="3250305"/>
        </a:xfrm>
        <a:prstGeom prst="pie">
          <a:avLst>
            <a:gd name="adj1" fmla="val 20520000"/>
            <a:gd name="adj2" fmla="val 324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Bedrijf</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418543" y="1811271"/>
        <a:ext cx="967352" cy="773882"/>
      </dsp:txXfrm>
    </dsp:sp>
    <dsp:sp modelId="{C6205AF0-8693-40AC-B5FE-5A7C4BD09E70}">
      <dsp:nvSpPr>
        <dsp:cNvPr id="0" name=""/>
        <dsp:cNvSpPr/>
      </dsp:nvSpPr>
      <dsp:spPr>
        <a:xfrm>
          <a:off x="1251673" y="379589"/>
          <a:ext cx="3250305" cy="3250305"/>
        </a:xfrm>
        <a:prstGeom prst="pie">
          <a:avLst>
            <a:gd name="adj1" fmla="val 3240000"/>
            <a:gd name="adj2" fmla="val 756000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Functie</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412496" y="2662541"/>
        <a:ext cx="928658" cy="851270"/>
      </dsp:txXfrm>
    </dsp:sp>
    <dsp:sp modelId="{3817D98E-C313-4EC9-A251-E674513DE416}">
      <dsp:nvSpPr>
        <dsp:cNvPr id="0" name=""/>
        <dsp:cNvSpPr/>
      </dsp:nvSpPr>
      <dsp:spPr>
        <a:xfrm>
          <a:off x="1190733" y="359929"/>
          <a:ext cx="3250305" cy="3250305"/>
        </a:xfrm>
        <a:prstGeom prst="pie">
          <a:avLst>
            <a:gd name="adj1" fmla="val 7560000"/>
            <a:gd name="adj2" fmla="val 11880000"/>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Ervaring</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380334" y="1845009"/>
        <a:ext cx="967352" cy="773882"/>
      </dsp:txXfrm>
    </dsp:sp>
    <dsp:sp modelId="{FF11D68A-6EDF-4D41-A621-651A053F9033}">
      <dsp:nvSpPr>
        <dsp:cNvPr id="0" name=""/>
        <dsp:cNvSpPr/>
      </dsp:nvSpPr>
      <dsp:spPr>
        <a:xfrm>
          <a:off x="1206014" y="239516"/>
          <a:ext cx="3250305" cy="3250305"/>
        </a:xfrm>
        <a:prstGeom prst="pie">
          <a:avLst>
            <a:gd name="adj1" fmla="val 1188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Persoon</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716002" y="785877"/>
        <a:ext cx="1044740" cy="696493"/>
      </dsp:txXfrm>
    </dsp:sp>
    <dsp:sp modelId="{34B0C2EA-603C-4433-877C-974BD1685017}">
      <dsp:nvSpPr>
        <dsp:cNvPr id="0" name=""/>
        <dsp:cNvSpPr/>
      </dsp:nvSpPr>
      <dsp:spPr>
        <a:xfrm>
          <a:off x="1095969" y="38307"/>
          <a:ext cx="3652723" cy="3652723"/>
        </a:xfrm>
        <a:prstGeom prst="circularArrow">
          <a:avLst>
            <a:gd name="adj1" fmla="val 5085"/>
            <a:gd name="adj2" fmla="val 327528"/>
            <a:gd name="adj3" fmla="val 20192361"/>
            <a:gd name="adj4" fmla="val 16200324"/>
            <a:gd name="adj5" fmla="val 5932"/>
          </a:avLst>
        </a:prstGeom>
        <a:solidFill>
          <a:schemeClr val="accent6">
            <a:shade val="90000"/>
            <a:hueOff val="0"/>
            <a:satOff val="0"/>
            <a:lumOff val="0"/>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635762FC-D13A-4D16-947E-C307F87937B1}">
      <dsp:nvSpPr>
        <dsp:cNvPr id="0" name=""/>
        <dsp:cNvSpPr/>
      </dsp:nvSpPr>
      <dsp:spPr>
        <a:xfrm>
          <a:off x="1124207" y="124953"/>
          <a:ext cx="3652723" cy="3652723"/>
        </a:xfrm>
        <a:prstGeom prst="circularArrow">
          <a:avLst>
            <a:gd name="adj1" fmla="val 5085"/>
            <a:gd name="adj2" fmla="val 327528"/>
            <a:gd name="adj3" fmla="val 2912753"/>
            <a:gd name="adj4" fmla="val 20519953"/>
            <a:gd name="adj5" fmla="val 5932"/>
          </a:avLst>
        </a:prstGeom>
        <a:solidFill>
          <a:schemeClr val="accent6">
            <a:shade val="90000"/>
            <a:hueOff val="0"/>
            <a:satOff val="0"/>
            <a:lumOff val="2343"/>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866F2C5E-CD17-4AD8-92CD-1125EF757250}">
      <dsp:nvSpPr>
        <dsp:cNvPr id="0" name=""/>
        <dsp:cNvSpPr/>
      </dsp:nvSpPr>
      <dsp:spPr>
        <a:xfrm>
          <a:off x="1050464" y="178514"/>
          <a:ext cx="3652723" cy="3652723"/>
        </a:xfrm>
        <a:prstGeom prst="circularArrow">
          <a:avLst>
            <a:gd name="adj1" fmla="val 5085"/>
            <a:gd name="adj2" fmla="val 327528"/>
            <a:gd name="adj3" fmla="val 7232777"/>
            <a:gd name="adj4" fmla="val 3239695"/>
            <a:gd name="adj5" fmla="val 5932"/>
          </a:avLst>
        </a:prstGeom>
        <a:solidFill>
          <a:schemeClr val="accent6">
            <a:shade val="90000"/>
            <a:hueOff val="0"/>
            <a:satOff val="0"/>
            <a:lumOff val="4686"/>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A87B8308-B73C-4108-A820-B735167EBB88}">
      <dsp:nvSpPr>
        <dsp:cNvPr id="0" name=""/>
        <dsp:cNvSpPr/>
      </dsp:nvSpPr>
      <dsp:spPr>
        <a:xfrm>
          <a:off x="989299" y="158691"/>
          <a:ext cx="3652723" cy="3652723"/>
        </a:xfrm>
        <a:prstGeom prst="circularArrow">
          <a:avLst>
            <a:gd name="adj1" fmla="val 5085"/>
            <a:gd name="adj2" fmla="val 327528"/>
            <a:gd name="adj3" fmla="val 11552519"/>
            <a:gd name="adj4" fmla="val 7559718"/>
            <a:gd name="adj5" fmla="val 5932"/>
          </a:avLst>
        </a:prstGeom>
        <a:solidFill>
          <a:schemeClr val="accent6">
            <a:shade val="90000"/>
            <a:hueOff val="0"/>
            <a:satOff val="0"/>
            <a:lumOff val="7029"/>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A7BAB3AB-E22D-43BD-A8AE-375A3F708940}">
      <dsp:nvSpPr>
        <dsp:cNvPr id="0" name=""/>
        <dsp:cNvSpPr/>
      </dsp:nvSpPr>
      <dsp:spPr>
        <a:xfrm>
          <a:off x="1004958" y="38307"/>
          <a:ext cx="3652723" cy="3652723"/>
        </a:xfrm>
        <a:prstGeom prst="circularArrow">
          <a:avLst>
            <a:gd name="adj1" fmla="val 5085"/>
            <a:gd name="adj2" fmla="val 327528"/>
            <a:gd name="adj3" fmla="val 15872148"/>
            <a:gd name="adj4" fmla="val 11880111"/>
            <a:gd name="adj5" fmla="val 5932"/>
          </a:avLst>
        </a:prstGeom>
        <a:solidFill>
          <a:schemeClr val="accent6">
            <a:shade val="90000"/>
            <a:hueOff val="0"/>
            <a:satOff val="0"/>
            <a:lumOff val="9372"/>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F587F9-8A55-4FF2-9887-38CA6161193D}" type="datetimeFigureOut">
              <a:rPr lang="en-US" smtClean="0"/>
              <a:t>9/25/2020</a:t>
            </a:fld>
            <a:endParaRPr lang="en-US"/>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B06708-2A28-46DF-A8B2-08DD2AD206CF}" type="slidenum">
              <a:rPr lang="en-US" smtClean="0"/>
              <a:t>‹nr.›</a:t>
            </a:fld>
            <a:endParaRPr lang="en-US"/>
          </a:p>
        </p:txBody>
      </p:sp>
    </p:spTree>
    <p:extLst>
      <p:ext uri="{BB962C8B-B14F-4D97-AF65-F5344CB8AC3E}">
        <p14:creationId xmlns:p14="http://schemas.microsoft.com/office/powerpoint/2010/main" val="1908449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CBD91-0D6A-48E6-8BBE-29B1098CC996}" type="datetimeFigureOut">
              <a:rPr lang="en-US" smtClean="0"/>
              <a:t>9/25/2020</a:t>
            </a:fld>
            <a:endParaRPr lang="en-US"/>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247769-9A30-4133-BBCC-0F86BCEC1DF3}" type="slidenum">
              <a:rPr lang="en-US" smtClean="0"/>
              <a:t>‹nr.›</a:t>
            </a:fld>
            <a:endParaRPr lang="en-US"/>
          </a:p>
        </p:txBody>
      </p:sp>
    </p:spTree>
    <p:extLst>
      <p:ext uri="{BB962C8B-B14F-4D97-AF65-F5344CB8AC3E}">
        <p14:creationId xmlns:p14="http://schemas.microsoft.com/office/powerpoint/2010/main" val="423009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organisatie staat midden in de samenleving en wordt door gebeurtenissen en trends van buiten de organisatie beïnvloed. In deze eerste les van de module Management van Bedrijfsprocessen worden die invloeden besproken. Een strak hiërarchische organisatie is niet meer vanzelfsprekend, sterker nog, zo'n organisatie kan de ontwikkeling van de organisatie afremmen omdat de organisatie niet snel genoeg op maatschappelijke ontwikkelingen kan reageren. Een trend die waar te nemen is, is het horizontaal denken. Organisaties voegen samen waarde toe en bedienen met elkaar in een keten de (eind)klant. Over dit horizontaal denken of procesgericht denken, gaat deze les.</a:t>
            </a:r>
          </a:p>
          <a:p>
            <a:endParaRPr lang="nl-NL" dirty="0"/>
          </a:p>
          <a:p>
            <a:r>
              <a:rPr lang="nl-NL" dirty="0"/>
              <a:t>Management van Bedrijfsprocessen borduurt voort op de module Procesmanagement. Bij de module Procesmanagement werd vooral operationeel naar processen gekeken. In deze module wordt procesmanagement meer vanuit het strategisch tactisch perspectief benaderd. Wij gaan de vragen beantwoorden die in de inleiding bij deze module zijn gesteld. </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4</a:t>
            </a:fld>
            <a:endParaRPr lang="en-US"/>
          </a:p>
        </p:txBody>
      </p:sp>
    </p:spTree>
    <p:extLst>
      <p:ext uri="{BB962C8B-B14F-4D97-AF65-F5344CB8AC3E}">
        <p14:creationId xmlns:p14="http://schemas.microsoft.com/office/powerpoint/2010/main" val="10627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Veld: </a:t>
            </a:r>
            <a:r>
              <a:rPr kumimoji="0" lang="nl-NL" sz="1200" b="0" i="1" u="none" strike="noStrike" kern="1200" cap="none" spc="0" normalizeH="0" baseline="0" noProof="0" dirty="0">
                <a:ln>
                  <a:noFill/>
                </a:ln>
                <a:solidFill>
                  <a:prstClr val="black"/>
                </a:solidFill>
                <a:effectLst/>
                <a:uLnTx/>
                <a:uFillTx/>
                <a:latin typeface="+mn-lt"/>
                <a:ea typeface="+mn-ea"/>
                <a:cs typeface="+mn-cs"/>
              </a:rPr>
              <a:t>Besturen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Om te besturen hebben we cijfers nodig. We willen weten hoe de "</a:t>
            </a:r>
            <a:r>
              <a:rPr kumimoji="0" lang="nl-NL" sz="1200" b="0" i="1" u="none" strike="noStrike" kern="1200" cap="none" spc="0" normalizeH="0" baseline="0" noProof="0" dirty="0">
                <a:ln>
                  <a:noFill/>
                </a:ln>
                <a:solidFill>
                  <a:prstClr val="black"/>
                </a:solidFill>
                <a:effectLst/>
                <a:uLnTx/>
                <a:uFillTx/>
                <a:latin typeface="+mn-lt"/>
                <a:ea typeface="+mn-ea"/>
                <a:cs typeface="+mn-cs"/>
              </a:rPr>
              <a:t>tent draait</a:t>
            </a:r>
            <a:r>
              <a:rPr kumimoji="0" lang="nl-NL"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Resultaten worden gemeten en teruggekoppeld.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Sensoren, meetinstrumenten, software maakt het mogelijk deze informatie te genereren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Een </a:t>
            </a:r>
            <a:r>
              <a:rPr kumimoji="0" lang="nl-NL" sz="1200" b="0" i="0" u="none" strike="noStrike" kern="1200" cap="none" spc="0" normalizeH="0" baseline="0" noProof="0" dirty="0" err="1">
                <a:ln>
                  <a:noFill/>
                </a:ln>
                <a:solidFill>
                  <a:prstClr val="black"/>
                </a:solidFill>
                <a:effectLst/>
                <a:uLnTx/>
                <a:uFillTx/>
                <a:latin typeface="+mn-lt"/>
                <a:ea typeface="+mn-ea"/>
                <a:cs typeface="+mn-cs"/>
              </a:rPr>
              <a:t>Balanced</a:t>
            </a:r>
            <a:r>
              <a:rPr kumimoji="0" lang="nl-NL" sz="1200" b="0" i="0" u="none" strike="noStrike" kern="1200" cap="none" spc="0" normalizeH="0" baseline="0" noProof="0" dirty="0">
                <a:ln>
                  <a:noFill/>
                </a:ln>
                <a:solidFill>
                  <a:prstClr val="black"/>
                </a:solidFill>
                <a:effectLst/>
                <a:uLnTx/>
                <a:uFillTx/>
                <a:latin typeface="+mn-lt"/>
                <a:ea typeface="+mn-ea"/>
                <a:cs typeface="+mn-cs"/>
              </a:rPr>
              <a:t> Score Card is een dashboard met stuurinformatie.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Veld: </a:t>
            </a:r>
            <a:r>
              <a:rPr kumimoji="0" lang="nl-NL" sz="1200" b="0" i="1" u="none" strike="noStrike" kern="1200" cap="none" spc="0" normalizeH="0" baseline="0" noProof="0" dirty="0">
                <a:ln>
                  <a:noFill/>
                </a:ln>
                <a:solidFill>
                  <a:prstClr val="black"/>
                </a:solidFill>
                <a:effectLst/>
                <a:uLnTx/>
                <a:uFillTx/>
                <a:latin typeface="+mn-lt"/>
                <a:ea typeface="+mn-ea"/>
                <a:cs typeface="+mn-cs"/>
              </a:rPr>
              <a:t>Construeren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Via procesbeschrijvingen worden werkmethoden vastgelegd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err="1">
                <a:ln>
                  <a:noFill/>
                </a:ln>
                <a:solidFill>
                  <a:prstClr val="black"/>
                </a:solidFill>
                <a:effectLst/>
                <a:uLnTx/>
                <a:uFillTx/>
                <a:latin typeface="+mn-lt"/>
                <a:ea typeface="+mn-ea"/>
                <a:cs typeface="+mn-cs"/>
              </a:rPr>
              <a:t>PC's</a:t>
            </a:r>
            <a:r>
              <a:rPr kumimoji="0" lang="nl-NL" sz="1200" b="0" i="0" u="none" strike="noStrike" kern="1200" cap="none" spc="0" normalizeH="0" baseline="0" noProof="0" dirty="0">
                <a:ln>
                  <a:noFill/>
                </a:ln>
                <a:solidFill>
                  <a:prstClr val="black"/>
                </a:solidFill>
                <a:effectLst/>
                <a:uLnTx/>
                <a:uFillTx/>
                <a:latin typeface="+mn-lt"/>
                <a:ea typeface="+mn-ea"/>
                <a:cs typeface="+mn-cs"/>
              </a:rPr>
              <a:t> worden in netwerken geplaatst en besturingssoftware wordt geïnstalleerd.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Een ISO-9001 norm helpt ons met de inrichting van de organisatie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Veld: </a:t>
            </a:r>
            <a:r>
              <a:rPr kumimoji="0" lang="nl-NL" sz="1200" b="0" i="1" u="none" strike="noStrike" kern="1200" cap="none" spc="0" normalizeH="0" baseline="0" noProof="0" dirty="0">
                <a:ln>
                  <a:noFill/>
                </a:ln>
                <a:solidFill>
                  <a:prstClr val="black"/>
                </a:solidFill>
                <a:effectLst/>
                <a:uLnTx/>
                <a:uFillTx/>
                <a:latin typeface="+mn-lt"/>
                <a:ea typeface="+mn-ea"/>
                <a:cs typeface="+mn-cs"/>
              </a:rPr>
              <a:t>Denken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Mensen komen het best tot hun recht wanneer ze zelf verantwoordelijk zijn voor hun werk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Delegeren naar het laagste niveau is belangrijk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Zelfsturende tams zijn effectiever dan tot down instructies.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Niet alle processtappen hoeven tot in den treure te worden uitgewerkt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Veld: </a:t>
            </a:r>
            <a:r>
              <a:rPr kumimoji="0" lang="nl-NL" sz="1200" b="0" i="1" u="none" strike="noStrike" kern="1200" cap="none" spc="0" normalizeH="0" baseline="0" noProof="0" dirty="0">
                <a:ln>
                  <a:noFill/>
                </a:ln>
                <a:solidFill>
                  <a:prstClr val="black"/>
                </a:solidFill>
                <a:effectLst/>
                <a:uLnTx/>
                <a:uFillTx/>
                <a:latin typeface="+mn-lt"/>
                <a:ea typeface="+mn-ea"/>
                <a:cs typeface="+mn-cs"/>
              </a:rPr>
              <a:t>Samenwerken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Netwerken is een moderne vorm van samenwerken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Teamwerk levert meerwaarde: 1+1=3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Procesproblemen worden in een team aangepakt en opgelost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49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Constitutievenster [‘Blauwdruk’] </a:t>
            </a:r>
            <a:r>
              <a:rPr lang="nl-NL" sz="1200" i="1" dirty="0">
                <a:solidFill>
                  <a:schemeClr val="bg1"/>
                </a:solidFill>
                <a:effectLst>
                  <a:outerShdw blurRad="38100" dist="38100" dir="2700000" algn="tl">
                    <a:srgbClr val="000000">
                      <a:alpha val="43137"/>
                    </a:srgbClr>
                  </a:outerShdw>
                </a:effectLst>
              </a:rPr>
              <a:t>Wat zijn de wezenskenmerken van onze organisatie?</a:t>
            </a:r>
          </a:p>
          <a:p>
            <a:r>
              <a:rPr lang="nl-NL" dirty="0"/>
              <a:t>Het Constitutievenster vraagt mensen in een organisatie naar “de achterkant van het gelijk” te kijken door het formuleren van de managementfilosofie, wat is het idee achter het bestaan van de organisatie? Wat zijn de morele en levensbeschouwelijke uitgangspunten? Wat zijn de waarden van de individuele mensen in de organisatie en wat zijn de waarden van de organisatie in haar totaal? Hoe vertalen deze zich tot de visie, gevolg door de missie en de strategie van de organisatie? De Constitutie van de organisatie staat voor de hoofdlijnen, voor de ethiek, voor de wezenlijke kenmerken van de organisatie. De Constitutie staat ook voor de esthetiek, wat maakt dat iemand deze organisatie ‘mooi’ vindt? Deze constitutie proef je als het ware als je bij een organisatie binnenkomt of zelfs als je met een medewerker telefoneert. Het zit als het ware verscholen in alles wat in de organisatie gedaan wordt. Het is het DNA van de organisatie.</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Chemievenster [‘Berichtenverkeer’] </a:t>
            </a:r>
            <a:r>
              <a:rPr lang="nl-NL" sz="1200" i="1" dirty="0">
                <a:solidFill>
                  <a:schemeClr val="bg1"/>
                </a:solidFill>
                <a:effectLst>
                  <a:outerShdw blurRad="38100" dist="38100" dir="2700000" algn="tl">
                    <a:srgbClr val="000000">
                      <a:alpha val="43137"/>
                    </a:srgbClr>
                  </a:outerShdw>
                </a:effectLst>
              </a:rPr>
              <a:t>Wat zorgt voor beweging in de organisatie, dat het werkt?</a:t>
            </a:r>
            <a:endParaRPr lang="nl-NL" i="1" dirty="0"/>
          </a:p>
          <a:p>
            <a:r>
              <a:rPr lang="nl-NL" dirty="0"/>
              <a:t>Via het venster Chemie kunnen mensen in een organisatie inzicht verkrijgen in hetgeen wat de organisatie in beweging zet en houdt; de samenwerking tussen mensen. Via het Chemie venster wordt de interactie tussen mensen in en buiten de organisatie bestudeerd. Via dit venster wordt inzicht verkregen in het krachtenspel tussen belangen en belanghebbenden. Zonder spanning geen leven! Het gaat over leiderschap, over bezieling, bevlogenheid en passie. Waar zit de energie, wat betekent het voor je? Wat maakt het dat deze organisatie werkt? Dat het organiseren zo vanzelfsprekend lijkt te gaan, maar toch zo bijzonder is en dat men zoveel energie heeft om te handelen? De Chemie staat voor de organisatie als uitwisselingsproces, de interactie, tussen mensen. De Chemie staat ook voor de relatie van de organisatie met haar omgeving. Vanuit het open systeem denken betekent dit dat de organisatie in voortdurende uitwisseling staat met haar omgeving en dat daarmee de ‘</a:t>
            </a:r>
            <a:r>
              <a:rPr lang="nl-NL" i="1" dirty="0" err="1"/>
              <a:t>license</a:t>
            </a:r>
            <a:r>
              <a:rPr lang="nl-NL" i="1" dirty="0"/>
              <a:t> </a:t>
            </a:r>
            <a:r>
              <a:rPr lang="nl-NL" i="1" dirty="0" err="1"/>
              <a:t>to</a:t>
            </a:r>
            <a:r>
              <a:rPr lang="nl-NL" i="1" dirty="0"/>
              <a:t> </a:t>
            </a:r>
            <a:r>
              <a:rPr lang="nl-NL" i="1" dirty="0" err="1"/>
              <a:t>operate</a:t>
            </a:r>
            <a:r>
              <a:rPr lang="nl-NL" dirty="0"/>
              <a:t>’ van de organisatie wordt bepaald. Met het sociaal systeem denken gaan we nog een stap verder: aandacht voor de werkelijke interactie, de onderlinge </a:t>
            </a:r>
            <a:r>
              <a:rPr lang="nl-NL" dirty="0" err="1"/>
              <a:t>waardetoevoeging</a:t>
            </a:r>
            <a:r>
              <a:rPr lang="nl-NL" dirty="0"/>
              <a:t> en wederzijdse afhankelijkheid.</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Constructievenster [‘Bestek’] </a:t>
            </a:r>
            <a:r>
              <a:rPr lang="nl-NL" sz="1200" i="1" dirty="0">
                <a:solidFill>
                  <a:schemeClr val="bg1"/>
                </a:solidFill>
                <a:effectLst>
                  <a:outerShdw blurRad="38100" dist="38100" dir="2700000" algn="tl">
                    <a:srgbClr val="000000">
                      <a:alpha val="43137"/>
                    </a:srgbClr>
                  </a:outerShdw>
                </a:effectLst>
              </a:rPr>
              <a:t>Hoe hebben we onze organisatie concreet vormgegeven?</a:t>
            </a:r>
          </a:p>
          <a:p>
            <a:r>
              <a:rPr lang="nl-NL" dirty="0"/>
              <a:t>Via het venster Constructie verschijnt de tastbare werkelijkheid, hoe dingen zich in de werkelijkheid manifesteren. Dit venster is het meest zichtbare en meest tastbare venster. Hoe is de operatie vorm gegeven? Binnen organisaties betekent dit de inzet van mensen en middelen. Het gaat om de spelers, om het materieel, het budget, om het beschikbaar stellen van laptops, bedrijfsauto’s en ICT. Het gaat om gebouwen, voorzieningen, materialen. Alle concrete hulpmiddelen die nodig zijn om de operatie vorm te geven. Constructie gaat ook om de inzet van mensen. Het gaat om het verdelen van taken, verantwoordelijkheden en bevoegdheden. Wie rapporteert aan wie? Maar net zo goed om de inzet van expertise, het ontsluiten en gebruiken van gegevens, het inrichten van opleidingen en het faciliteren van vakmanschap. De Constructie staat voor de organisatie in de werkelijke verschijningsvorm.</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Correspondentievenster [‘Bureaublad’] </a:t>
            </a:r>
            <a:r>
              <a:rPr lang="nl-NL" sz="1200" i="1" dirty="0">
                <a:solidFill>
                  <a:schemeClr val="bg1"/>
                </a:solidFill>
                <a:effectLst>
                  <a:outerShdw blurRad="38100" dist="38100" dir="2700000" algn="tl">
                    <a:srgbClr val="000000">
                      <a:alpha val="43137"/>
                    </a:srgbClr>
                  </a:outerShdw>
                </a:effectLst>
              </a:rPr>
              <a:t>Hoe houden we ‘vinger aan de pols’; hebben we de zaak onder controle?</a:t>
            </a:r>
          </a:p>
          <a:p>
            <a:r>
              <a:rPr lang="nl-NL" dirty="0"/>
              <a:t>Met het venster Correspondentie tenslotte, kijkt men naar hoe de organisatie functioneert. De dynamiek van de organisatie wordt bestudeerd en gemonitord. Onder de aanhangers van ‘meten is weten’ is dit een zeer populair venster. In hun betekenis gaat het om ‘in de gaten houden’ en om het beheersen, het ‘in control’ krijgen van de organisatie. Hoe doet de organisatie het? Wat zijn de targets? En hoe doen andere organisaties het? Het is het venster waaronder managementinformatie, rapporteren, toekomstanalyses en benchmarking vallen. Meer redenerend vanuit het principe van ‘Out of control’ gaat het bij dit vensters om het voortdurend leren, herkennen van patronen, afspreken van de kaders, de bandbreedtes waarbinnen sprake is van een zich zelf steeds verbeterende organisatie. Instrumenten als de Business </a:t>
            </a:r>
            <a:r>
              <a:rPr lang="nl-NL" dirty="0" err="1"/>
              <a:t>Balanced</a:t>
            </a:r>
            <a:r>
              <a:rPr lang="nl-NL" dirty="0"/>
              <a:t> Scorecard en Management Informatie Systemen hebben in dit venster een plaats. Het is het venster van de </a:t>
            </a:r>
            <a:r>
              <a:rPr lang="nl-NL" dirty="0" err="1"/>
              <a:t>operational</a:t>
            </a:r>
            <a:r>
              <a:rPr lang="nl-NL" dirty="0"/>
              <a:t> research, van statistiek, maar ook van het onderbuikgevoel. De werkelijkheid is objectief, als het niet anders kan dan toch </a:t>
            </a:r>
            <a:r>
              <a:rPr lang="nl-NL" dirty="0" err="1"/>
              <a:t>inter-subjectief</a:t>
            </a:r>
            <a:r>
              <a:rPr lang="nl-NL" dirty="0"/>
              <a:t> in beeld te brengen en meetbaar, respectievelijk bespreekbaar te maken. Via dit venster wordt onderzocht of zaken lopen zoals gepland, verwacht of wenselijk. Vanuit de verkregen beelden kunnen initiatieven ontstaan om iets te gaan ondernemen ten aanzien van de constitutie, chemie of constructie van de organisatie.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94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paradigma is samenhangend geheel van opvattingen, overtuigingen, theorieën, religie, bewijzen en modellen die het vigerende antwoord op een bepaalde vraag geven. </a:t>
            </a:r>
          </a:p>
          <a:p>
            <a:r>
              <a:rPr lang="nl-NL" dirty="0"/>
              <a:t>Paradigma kan worden gezien als het </a:t>
            </a:r>
            <a:r>
              <a:rPr lang="nl-NL" b="1" dirty="0"/>
              <a:t>dominante denkbeeld op een bepaald moment</a:t>
            </a:r>
            <a:r>
              <a:rPr lang="nl-NL" dirty="0"/>
              <a:t>. Naarmate een paradigma langer bestaat wordt het als (enige) waarheid gezien en bestaat er consensus.</a:t>
            </a:r>
          </a:p>
          <a:p>
            <a:endParaRPr lang="nl-NL" dirty="0"/>
          </a:p>
          <a:p>
            <a:r>
              <a:rPr lang="nl-NL" dirty="0"/>
              <a:t>Een paradigmaverschuiving of paradigmashift is een revolutie, een omwenteling, in het denken waardoor een bestaand paradigma of denkbeeld wordt verworpen.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03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standaard antwoord is niet te geven.</a:t>
            </a:r>
          </a:p>
          <a:p>
            <a:endParaRPr lang="nl-NL" dirty="0"/>
          </a:p>
          <a:p>
            <a:r>
              <a:rPr lang="nl-NL" dirty="0"/>
              <a:t>Punten die kunnen aanspreken zijn: Kleine cellen, geen logge organisaties, vrijheid, vertrouwen, "</a:t>
            </a:r>
            <a:r>
              <a:rPr lang="nl-NL" i="1" dirty="0"/>
              <a:t>hoe heb ik leiding gegeven</a:t>
            </a:r>
            <a:r>
              <a:rPr lang="nl-NL" dirty="0"/>
              <a:t>" wanneer mensen niet meer zo goed functioneren, voortdurend opleiden van medewerkers voor een nieuwe uitdaging, aantrekkelijk zijn als werkgever.</a:t>
            </a:r>
          </a:p>
          <a:p>
            <a:endParaRPr lang="nl-NL" dirty="0"/>
          </a:p>
          <a:p>
            <a:r>
              <a:rPr lang="nl-NL" dirty="0"/>
              <a:t>Door iedere student anders in te vullen. Een "</a:t>
            </a:r>
            <a:r>
              <a:rPr lang="nl-NL" i="1" dirty="0"/>
              <a:t>nadeel</a:t>
            </a:r>
            <a:r>
              <a:rPr lang="nl-NL" dirty="0"/>
              <a:t>" zou kunnen zijn dat het lastig is alle verschillende kleine cellen te </a:t>
            </a:r>
            <a:r>
              <a:rPr lang="nl-NL" i="1" dirty="0"/>
              <a:t>coördineren</a:t>
            </a:r>
            <a:r>
              <a:rPr lang="nl-NL" dirty="0"/>
              <a:t>; een marktbenadering te formuleren e.d. </a:t>
            </a:r>
          </a:p>
          <a:p>
            <a:r>
              <a:rPr lang="nl-NL" i="1" dirty="0"/>
              <a:t>Voordelen</a:t>
            </a:r>
            <a:r>
              <a:rPr lang="nl-NL" dirty="0"/>
              <a:t>: de mens centraal, vertrouwen, delegatie van bevoegdheden, flexibel e.d.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600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085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Eckart</a:t>
            </a:r>
            <a:r>
              <a:rPr lang="nl-NL" b="1" dirty="0"/>
              <a:t> </a:t>
            </a:r>
            <a:r>
              <a:rPr lang="nl-NL" b="1" dirty="0" err="1"/>
              <a:t>Wintzen</a:t>
            </a:r>
            <a:r>
              <a:rPr lang="nl-NL" b="1" dirty="0"/>
              <a:t> </a:t>
            </a:r>
            <a:r>
              <a:rPr lang="nl-NL" dirty="0"/>
              <a:t>bouwde ‘zijn’ eenmansbedrijf </a:t>
            </a:r>
            <a:r>
              <a:rPr lang="nl-NL" b="1" dirty="0"/>
              <a:t>BSO </a:t>
            </a:r>
            <a:r>
              <a:rPr lang="nl-NL" b="0" dirty="0"/>
              <a:t>[</a:t>
            </a:r>
            <a:r>
              <a:rPr lang="nl-NL" dirty="0"/>
              <a:t>Bureau voor Systeem Ontwikkeling] uit tot een multinational met tienduizend medewerkers. Een gesprek over de managementfilosofie die hij hanteerde. “</a:t>
            </a:r>
            <a:r>
              <a:rPr lang="nl-NL" i="1" dirty="0"/>
              <a:t>Ik maak me zorgen over het bedrijfsleven in Nederland</a:t>
            </a:r>
            <a:r>
              <a:rPr lang="nl-NL" dirty="0"/>
              <a:t>.” </a:t>
            </a:r>
          </a:p>
          <a:p>
            <a:endParaRPr lang="nl-NL" dirty="0"/>
          </a:p>
          <a:p>
            <a:r>
              <a:rPr lang="nl-NL" dirty="0" err="1"/>
              <a:t>Eckart</a:t>
            </a:r>
            <a:r>
              <a:rPr lang="nl-NL" dirty="0"/>
              <a:t> </a:t>
            </a:r>
            <a:r>
              <a:rPr lang="nl-NL" dirty="0" err="1"/>
              <a:t>Wintzen</a:t>
            </a:r>
            <a:r>
              <a:rPr lang="nl-NL" dirty="0"/>
              <a:t> ontwikkelde een praktisch toepasbaar concept voor het managen van een bedrijf: de celstructuur. Via een management buy-out werd </a:t>
            </a:r>
            <a:r>
              <a:rPr lang="nl-NL" dirty="0" err="1"/>
              <a:t>Wintzen</a:t>
            </a:r>
            <a:r>
              <a:rPr lang="nl-NL" dirty="0"/>
              <a:t> in 1976 voor een tientje eigenaar van het verliesgevende Nederlandse dochterbedrijf van General Telephone. Hij noemde het BSO, Bureau voor Systeemontwikkeling. Toen het bedrijf naar meer dan vijftig medewerkers dreigde te groeien, splitste hij het in tweeën, twee ‘cellen’, die ieder binnen de standaarden van BSO alle vrijheid hadden om hun eigen gang te gaan. </a:t>
            </a:r>
          </a:p>
          <a:p>
            <a:endParaRPr lang="nl-NL" dirty="0"/>
          </a:p>
          <a:p>
            <a:r>
              <a:rPr lang="nl-NL" dirty="0"/>
              <a:t>Ze hadden hun eigen winst- en verliesrekening en de nieuwe directeur werd een onder-ondernemer met verregaande vrijheden. De nieuwe cellen moesten wel uiterlijk herkenbaar zijn als een bedrijf en door middel van administratieve standaardisatie als samenhangend geheel goed gestuurd kunnen worden. Bovendien waren er allerlei eigen gewoontes die bij de standaard hoorden en die het gevoel van samenhang moesten versterken.</a:t>
            </a:r>
          </a:p>
          <a:p>
            <a:r>
              <a:rPr lang="nl-NL" dirty="0"/>
              <a:t>Ook deze twee cellen groeiden snel en splitsten zich volgens dit concept. Zo kon het bedrijf groeien maar toch binnen iedere cel de sfeer van het kleine familiebedrijf behouden. In 1990 nam BSO Philips’ automatiseringstak PASS over en veranderde de naam in BSO/</a:t>
            </a:r>
            <a:r>
              <a:rPr lang="nl-NL" dirty="0" err="1"/>
              <a:t>Origin</a:t>
            </a:r>
            <a:r>
              <a:rPr lang="nl-NL" dirty="0"/>
              <a:t>. Ondanks de sterke groei bleef de mensgerichte benadering en het celdelingsconcept gehandhaafd. BSO/</a:t>
            </a:r>
            <a:r>
              <a:rPr lang="nl-NL" dirty="0" err="1"/>
              <a:t>Origin</a:t>
            </a:r>
            <a:r>
              <a:rPr lang="nl-NL" dirty="0"/>
              <a:t> had dan ook geen enkele stafafdeling en slechts een klein hoofdkantoor. In 1996 had het onconventionele bedrijf zesduizend medewerkers in 21 landen en fuseerde het met Philips C &amp; P tot het tienduizend koppen tellende </a:t>
            </a:r>
            <a:r>
              <a:rPr lang="nl-NL" dirty="0" err="1"/>
              <a:t>Origin</a:t>
            </a:r>
            <a:r>
              <a:rPr lang="nl-NL" dirty="0"/>
              <a:t>. Op dat moment nam </a:t>
            </a:r>
            <a:r>
              <a:rPr lang="nl-NL" dirty="0" err="1"/>
              <a:t>Wintzen</a:t>
            </a:r>
            <a:r>
              <a:rPr lang="nl-NL" dirty="0"/>
              <a:t> afscheid. In zijn onlangs verschenen boek </a:t>
            </a:r>
            <a:r>
              <a:rPr lang="nl-NL" dirty="0" err="1"/>
              <a:t>Eckart’s</a:t>
            </a:r>
            <a:r>
              <a:rPr lang="nl-NL" dirty="0"/>
              <a:t> </a:t>
            </a:r>
            <a:r>
              <a:rPr lang="nl-NL" dirty="0" err="1"/>
              <a:t>Notes</a:t>
            </a:r>
            <a:r>
              <a:rPr lang="nl-NL" dirty="0"/>
              <a:t> schrijft hij over zijn ervaringen met celdeling.</a:t>
            </a:r>
          </a:p>
          <a:p>
            <a:endParaRPr lang="nl-NL" dirty="0"/>
          </a:p>
          <a:p>
            <a:r>
              <a:rPr lang="nl-NL" dirty="0"/>
              <a:t>Jouw celdelingsconcept creëert allemaal kleine en zo zelfstandig mogelijke vestigingen. Dat lijkt dwars te staan op de huidige ontwikkelingen. Hoe kijk je daar tegenaan? </a:t>
            </a:r>
          </a:p>
          <a:p>
            <a:endParaRPr lang="nl-NL" dirty="0"/>
          </a:p>
          <a:p>
            <a:r>
              <a:rPr lang="nl-NL" dirty="0"/>
              <a:t>“Ik maak me zorgen over het bedrijfsleven in Nederland. Ik zie met al die fusies steeds meer ondoordringbare betonnen bunkers ontstaan, waarin het bovenin over miljarden gaat en waar onderin niemand meer tijd voor de klant heeft. De meeste van die bedrijven waar we over klagen zijn dienstverleners, de nutsbedrijven, de telecombedrijven. Probeer maar eens een vraag te stellen over je elektriciteits- of telefoonrekening. Die bedrijven draaien op eindeloze procedures, terwijl de wereld ingewikkelder is dan je in zo’n procedure kunt vangen. Waar het om gaat is in eerste instantie tijd voor die klant te maken, het plezier terug te brengen van een goede klantrelatie. Gebaseerd op dat plezier kun je een leuk én winstgevend bedrijf opbouwen. Of we daar behoefte aan hebben in deze wereld? Ik dacht van wel!”</a:t>
            </a:r>
          </a:p>
          <a:p>
            <a:endParaRPr lang="nl-NL" dirty="0"/>
          </a:p>
          <a:p>
            <a:r>
              <a:rPr lang="nl-NL" dirty="0"/>
              <a:t>De medewerkers in die bedrijven hebben nauwelijks bewegingsruimte. Hoe ver gaat de bewegingsvrijheid van de directeur van een cel? </a:t>
            </a:r>
          </a:p>
          <a:p>
            <a:endParaRPr lang="nl-NL" dirty="0"/>
          </a:p>
          <a:p>
            <a:r>
              <a:rPr lang="nl-NL" dirty="0"/>
              <a:t>“Een </a:t>
            </a:r>
            <a:r>
              <a:rPr lang="nl-NL" dirty="0" err="1"/>
              <a:t>celdirecteur</a:t>
            </a:r>
            <a:r>
              <a:rPr lang="nl-NL" dirty="0"/>
              <a:t> heeft bijvoorbeeld tot doel dit jaar zoveel omzet en zoveel winst te draaien, binnen de standaard van het bedrijf. How </a:t>
            </a:r>
            <a:r>
              <a:rPr lang="nl-NL" dirty="0" err="1"/>
              <a:t>to</a:t>
            </a:r>
            <a:r>
              <a:rPr lang="nl-NL" dirty="0"/>
              <a:t> get </a:t>
            </a:r>
            <a:r>
              <a:rPr lang="nl-NL" dirty="0" err="1"/>
              <a:t>there</a:t>
            </a:r>
            <a:r>
              <a:rPr lang="nl-NL" dirty="0"/>
              <a:t>? Kan me niet schelen. Als de directeur van tevoren ziet aankomen dat hij meer winst gaat draaien dan beloofd, dan kan hij dat geld op een leuke manier uitgeven, iets speciaals doen voor zijn klanten, zijn medewerkers. Dan komt het creatieve stuk van het onder-ondernemerschap. Koopt hij voor de hele groep kaartjes voor de musical Tarzan en gaan ze daarvoor ook nog eens duur eten, prima. Hij heeft dus een behoorlijk grote vrijheidsgraad in hoe hij het kan en wil doen.”</a:t>
            </a:r>
          </a:p>
          <a:p>
            <a:endParaRPr lang="nl-NL" dirty="0"/>
          </a:p>
          <a:p>
            <a:r>
              <a:rPr lang="nl-NL" dirty="0"/>
              <a:t>Zoals je in je boek schrijft over celdeling klinkt het zo gemakkelijk. Waarom zie je het dan zo weinig? </a:t>
            </a:r>
          </a:p>
          <a:p>
            <a:endParaRPr lang="nl-NL" dirty="0"/>
          </a:p>
          <a:p>
            <a:r>
              <a:rPr lang="nl-NL" dirty="0"/>
              <a:t>“Je moet in dit model afstand doen van een paar gewoontes die je hebt. Je spreekt een meetbare doelstelling af, bijvoorbeeld dat de </a:t>
            </a:r>
            <a:r>
              <a:rPr lang="nl-NL" dirty="0" err="1"/>
              <a:t>celdirecteur</a:t>
            </a:r>
            <a:r>
              <a:rPr lang="nl-NL" dirty="0"/>
              <a:t> zoveel omzet moet draaien, zoveel procent winst moet boeken en dat hij niet meer dan vijf procent van het personeel mag verliezen. Hoe hij die doelen moet bereiken, dat zeg je er niet bij. Je laat dat aan de persoon zelf over en iedereen doet dat anders. Daar zit het probleem. Je moet bereid zijn los te laten dat jij voorschrijft hoe het allemaal moet en met verbazing en plezier willen zien dat iemand het anders doet. We zijn zo gewend bij problemen het heft in eigen hand te nemen en het zelf even te doen. Maar dat werkt dus niet.”</a:t>
            </a:r>
          </a:p>
          <a:p>
            <a:endParaRPr lang="nl-NL" dirty="0"/>
          </a:p>
          <a:p>
            <a:r>
              <a:rPr lang="nl-NL" dirty="0"/>
              <a:t>Moet je iemand dan na het vaststellen van de doelen helemaal loslaten? </a:t>
            </a:r>
          </a:p>
          <a:p>
            <a:endParaRPr lang="nl-NL" dirty="0"/>
          </a:p>
          <a:p>
            <a:r>
              <a:rPr lang="nl-NL" dirty="0"/>
              <a:t>“Nee! Bij het concept van celdeling hoort ook een informeel </a:t>
            </a:r>
            <a:r>
              <a:rPr lang="nl-NL" dirty="0" err="1"/>
              <a:t>coachingstraject</a:t>
            </a:r>
            <a:r>
              <a:rPr lang="nl-NL" dirty="0"/>
              <a:t>. Je baas is je coach en houdt voortdurend contact met je. Hij herinnert je aan de doelstelling en wat de afgesproken kwaliteits-standaards zijn. Verder deelt hij zijn ervaring en wijst hij op gevaren en mogelijkheden, vraagt je waarom je het op een bepaalde manier aanpakt. Contact moet er voortdurend zijn.”</a:t>
            </a:r>
          </a:p>
          <a:p>
            <a:endParaRPr lang="nl-NL" dirty="0"/>
          </a:p>
          <a:p>
            <a:r>
              <a:rPr lang="nl-NL" dirty="0"/>
              <a:t>En als het fout gaat? </a:t>
            </a:r>
          </a:p>
          <a:p>
            <a:endParaRPr lang="nl-NL" dirty="0"/>
          </a:p>
          <a:p>
            <a:r>
              <a:rPr lang="nl-NL" dirty="0"/>
              <a:t>“Als coach zul je soms met kromme tenen iemand iets zien doen, waarvan je vindt dat het anders moet. Maar iedereen, ook iedere manager, heeft het recht om fouten te maken. Dat zijn de echte leermomenten. Zie je als coach dat de zaak bij voortduring ontspoort, dan is het coachgesprek zwaarder dan bij iemand die op koers ligt. De ergste straf die je zou kunnen uitdelen is dan wat ik noem ‘ongevraagd advies’ geven. In feite neem je dan het roer tijdelijk over. Dat wil helemaal niet zeggen dat die gecoachte persoon verder afgebrand is, het kan een leermoment zijn.”</a:t>
            </a:r>
          </a:p>
          <a:p>
            <a:endParaRPr lang="nl-NL" dirty="0"/>
          </a:p>
          <a:p>
            <a:r>
              <a:rPr lang="nl-NL" dirty="0"/>
              <a:t>In jouw </a:t>
            </a:r>
            <a:r>
              <a:rPr lang="nl-NL" dirty="0" err="1"/>
              <a:t>celprincipe</a:t>
            </a:r>
            <a:r>
              <a:rPr lang="nl-NL" dirty="0"/>
              <a:t> heb je een heel klein hoofdkantoor dat de standaards vaststelt en ontbreekt het aan stafafdelingen. Zijn mensen daar gelukkig mee? </a:t>
            </a:r>
          </a:p>
          <a:p>
            <a:endParaRPr lang="nl-NL" dirty="0"/>
          </a:p>
          <a:p>
            <a:r>
              <a:rPr lang="nl-NL" dirty="0"/>
              <a:t>“Je hebt te maken met een tegenkracht uit de eigen organisatie. Iedereen baalt van staffunctionarissen die in dure kantoren achterover leunen. Toch komt er juist vanuit de cellen ook een schreeuw om efficiency, om werk uit te kunnen besteden. Dan hebben we het over wagenparkbeheer, onderhoud, debiteurenbeheer, </a:t>
            </a:r>
            <a:r>
              <a:rPr lang="nl-NL" dirty="0" err="1"/>
              <a:t>recruiting</a:t>
            </a:r>
            <a:r>
              <a:rPr lang="nl-NL" dirty="0"/>
              <a:t>, dat soort dingen. Cellen vinden soms dat ze allemaal dubbel werk doen, als ieder dat voor zich moet leren doen. Ga je daarop in dan zit je binnen de kortste keren met een tropisch regenwoud aan centrale stafdiensten. Die dragen echter nauwelijks bij aan de effectiviteit en hebben de neiging steeds groter te worden. In feite gaat het meestal niet echt om angst voor dubbel werk, het gaat meestal om werk waar mensen gewoon geen zin in hebben. Natuurlijk is debiteurenbeheer niet leuk, maar wie kent die klant beter dan de mensen uit de cel zelf? Of het op tijd inleveren van je urenadministratie. Het maakt uit of je dan door ene Pietje Puk van de administratie op het hoofdkantoor gebeld wordt, of dat de lokale assistente Hennie je aanspreekt en zegt dat je haar niet in de steek kunt laten, omdat zij vanmiddag de gegevens moet doorsturen. Naar Hennie kun je het niet maken om die uren niet aan te leveren. Binnen elke cel heb je een relatief groot vrienden- en </a:t>
            </a:r>
            <a:r>
              <a:rPr lang="nl-NL" dirty="0" err="1"/>
              <a:t>samengehalte</a:t>
            </a:r>
            <a:r>
              <a:rPr lang="nl-NL" dirty="0"/>
              <a:t>, het zijn familiebedrijfjes waarin iedereen elkaar kent.”</a:t>
            </a:r>
          </a:p>
          <a:p>
            <a:endParaRPr lang="nl-NL" dirty="0"/>
          </a:p>
          <a:p>
            <a:r>
              <a:rPr lang="nl-NL" dirty="0"/>
              <a:t>Wat is je probleem met stafafdelingen? </a:t>
            </a:r>
          </a:p>
          <a:p>
            <a:endParaRPr lang="nl-NL" dirty="0"/>
          </a:p>
          <a:p>
            <a:r>
              <a:rPr lang="nl-NL" dirty="0"/>
              <a:t>“Als je als middelmanager in een traditioneel bedrijf iets wilt veranderen moet je met alle stafafdelingen overleggen. Je moet overal te biecht met je plan. Die stafafdelingen hebben ook weer iedereen in het bedrijf tot klant. Zo ontstaat er een enorme interne communicatie. Mag ik dan even vragen wie er nog met de klant praat? De computer of het callcenter dus, want dat is goedkoper en efficiënter en die zeuren tenminste niet. Wij zitten onderling zo veel te vergaderen over procedures, opleidingen, leaseauto’s, reiskosten en kantoorkamers. Handboeken schrijven we erover vol. Al die wissewasjes vreten tijd en dat gaat ten koste van de uren die naar de klant hadden kunnen gaan. Geef nou eens wat meer attentie aan die klant. Dan heb je zelf minder frustraties, de klant krijgt meer kwaliteit en ieders leven is leuker. Het maakt je tot een mensenbedrijf.”</a:t>
            </a:r>
          </a:p>
          <a:p>
            <a:endParaRPr lang="nl-NL" dirty="0"/>
          </a:p>
          <a:p>
            <a:r>
              <a:rPr lang="nl-NL" dirty="0"/>
              <a:t>Heb je de hoop dat iedereen iets gaat doen met celdeling? </a:t>
            </a:r>
          </a:p>
          <a:p>
            <a:endParaRPr lang="nl-NL" dirty="0"/>
          </a:p>
          <a:p>
            <a:r>
              <a:rPr lang="nl-NL" dirty="0"/>
              <a:t>“Of dit het begin is van het grote celdelingsconcept in Nederland? Ik denk het niet. Wel staan er genoeg dingen in mijn boek die iedereen kan toepassen. Voor bedrijven die grote, complexe eindproducten bouwen kan het celdelingsprincipe niet. Dan kunnen cellen nooit zelfstandig winst maken en onafhankelijk van elkaar opereren. Maar voor iedereen staan er concepten in waarmee je je management kunt verbeteren. Ik zou al blij zijn als we tot een minder </a:t>
            </a:r>
            <a:r>
              <a:rPr lang="nl-NL" dirty="0" err="1"/>
              <a:t>controlfreakerig</a:t>
            </a:r>
            <a:r>
              <a:rPr lang="nl-NL" dirty="0"/>
              <a:t> managementconcept zouden kunnen komen. Vanwaar al die overmatige controle? Je neemt iemand toch aan voor een bepaalde plek omdat je vertrouwen hebt in zijn kunnen? Geef dat vertrouwen dan ook! Zeg dat mensen zelf mogen bepalen hoe ze hun doelen halen en daarbij zelf de redelijkheid in de gaten moeten houden.”</a:t>
            </a:r>
          </a:p>
          <a:p>
            <a:endParaRPr lang="nl-NL" dirty="0"/>
          </a:p>
          <a:p>
            <a:r>
              <a:rPr lang="nl-NL" dirty="0"/>
              <a:t>En wat is dan redelijk? </a:t>
            </a:r>
          </a:p>
          <a:p>
            <a:endParaRPr lang="nl-NL" dirty="0"/>
          </a:p>
          <a:p>
            <a:r>
              <a:rPr lang="nl-NL" dirty="0"/>
              <a:t>“Dat moet je vooral niet definiëren, laat dat maar aan de mensen zelf over. Je ziet achteraf de bonnetjes en de urenadministratie wel. Lijkt iemand veel meer kosten te maken dan de anderen dan kom je daarop terug, laat je hem uitleggen waarom zijn kosten redelijk waren. Is dat niet overtuigend dan kun je nog eens afstemmen over wat redelijk is, en daarna is het: volgende keer beter. Maar altijd pas achteraf; je spaart zeeën van tijd als je eerst uitgaat van iemands intelligentie en common sense.”</a:t>
            </a:r>
          </a:p>
          <a:p>
            <a:endParaRPr lang="nl-NL" dirty="0"/>
          </a:p>
          <a:p>
            <a:r>
              <a:rPr lang="nl-NL" dirty="0"/>
              <a:t>Je propageert meetbare doelstellingen voor iedereen, niet alleen voor directeuren. </a:t>
            </a:r>
          </a:p>
          <a:p>
            <a:endParaRPr lang="nl-NL" dirty="0"/>
          </a:p>
          <a:p>
            <a:r>
              <a:rPr lang="nl-NL" dirty="0"/>
              <a:t>“Je kunt met alle medewerkers meetbare mijlpalen afspreken, bijvoorbeeld dat de gemeten tevredenheid van de interne klanten van de IT-afdeling stijgt van 6,5 naar 7. De bonus daarvan is dat iedereen zelf ziet of hij haalt wat er van hem wordt verwacht. Dan heb je ook meteen dat verouderde concept van het functioneringsgesprek aan het einde van het jaar niet meer nodig. Hou daar toch mee op, heb je dan het hele jaar geen contact gehad? Je kunt beter elke maand even informeel contact hebben. Is het werk leuk, zit je goed in je vel, waar loop je tegenaan, hoe is het thuis, dat soort dingen. Dat hoor je gewoon te weten.”</a:t>
            </a:r>
          </a:p>
          <a:p>
            <a:endParaRPr lang="nl-NL" dirty="0"/>
          </a:p>
          <a:p>
            <a:r>
              <a:rPr lang="nl-NL" dirty="0"/>
              <a:t>Deze ideeën zijn nog geen gemeengoed in Nederland. </a:t>
            </a:r>
          </a:p>
          <a:p>
            <a:endParaRPr lang="nl-NL" dirty="0"/>
          </a:p>
          <a:p>
            <a:r>
              <a:rPr lang="nl-NL" dirty="0"/>
              <a:t>“Ik word bij veel bedrijven uitgenodigd om te spreken en dit soort dingen te helpen implementeren. Gek eigenlijk, want dit is toch allemaal common sense. Ik vertel je niks nieuws, hooguit is het nieuw om het in je bedrijf toe te passen.</a:t>
            </a:r>
          </a:p>
          <a:p>
            <a:endParaRPr lang="nl-NL" dirty="0"/>
          </a:p>
          <a:p>
            <a:r>
              <a:rPr lang="nl-NL" dirty="0"/>
              <a:t>Punten die kunnen aanspreken zijn: Kleine cellen, geen logge organisaties, vrijheid, vertrouwen, "</a:t>
            </a:r>
            <a:r>
              <a:rPr lang="nl-NL" i="1" dirty="0"/>
              <a:t>hoe heb ik leiding gegeven</a:t>
            </a:r>
            <a:r>
              <a:rPr lang="nl-NL" dirty="0"/>
              <a:t>" wanneer mensen niet meer zo goed functioneren, voortdurend opleiden van medewerkers voor een nieuwe uitdaging, aantrekkelijk zijn als werkgever.</a:t>
            </a:r>
          </a:p>
          <a:p>
            <a:endParaRPr lang="nl-NL" dirty="0"/>
          </a:p>
          <a:p>
            <a:r>
              <a:rPr lang="nl-NL" dirty="0"/>
              <a:t>Door iedere student anders in te vullen. Een "nadeel" zou kunnen zijn dat het lastig is alle verschillende kleine cellen te coördineren; een marktbenadering te formuleren e.d. </a:t>
            </a:r>
          </a:p>
          <a:p>
            <a:r>
              <a:rPr lang="nl-NL" dirty="0"/>
              <a:t>Voordelen: de mens centraal, vertrouwen, delegatie van bevoegdheden, flexibel e.d.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00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vorige les hebben we een start gemaakt en het begrip </a:t>
            </a:r>
            <a:r>
              <a:rPr lang="nl-NL" i="1" dirty="0"/>
              <a:t>Horizontaal denken </a:t>
            </a:r>
            <a:r>
              <a:rPr lang="nl-NL" dirty="0"/>
              <a:t>of </a:t>
            </a:r>
            <a:r>
              <a:rPr lang="nl-NL" i="1" dirty="0" err="1"/>
              <a:t>Procesdenken</a:t>
            </a:r>
            <a:r>
              <a:rPr lang="nl-NL" i="1" dirty="0"/>
              <a:t> </a:t>
            </a:r>
            <a:r>
              <a:rPr lang="nl-NL" dirty="0"/>
              <a:t>geïntroduceerd. Bij de praktijkopdracht na de les is u gevraagd kritisch naar de organisatievorm van uw organisatie te kijken. U krijgt in deze les de gelegenheid uw uitwerking aan de orde te stellen en een discussie hierover te voeren.</a:t>
            </a:r>
          </a:p>
          <a:p>
            <a:endParaRPr lang="nl-NL" dirty="0"/>
          </a:p>
          <a:p>
            <a:r>
              <a:rPr lang="nl-NL" dirty="0"/>
              <a:t>In deze les zetten we de volgende stap. We gaan het horizontaal denken nu concretiseren door te bestuderen hoe we organisaties procesgericht kunnen inrichten. </a:t>
            </a:r>
            <a:r>
              <a:rPr lang="nl-NL" dirty="0" err="1"/>
              <a:t>Hardjono</a:t>
            </a:r>
            <a:r>
              <a:rPr lang="nl-NL" dirty="0"/>
              <a:t> noemt dat in zijn boek </a:t>
            </a:r>
            <a:r>
              <a:rPr lang="nl-NL" i="1" dirty="0"/>
              <a:t>Horizontaal Organiseren</a:t>
            </a:r>
            <a:r>
              <a:rPr lang="nl-NL" dirty="0"/>
              <a:t> op </a:t>
            </a:r>
            <a:r>
              <a:rPr lang="nl-NL" b="1" dirty="0"/>
              <a:t>pagina 89</a:t>
            </a:r>
            <a:r>
              <a:rPr lang="nl-NL" dirty="0"/>
              <a:t>:  "</a:t>
            </a:r>
            <a:r>
              <a:rPr lang="nl-NL" i="1" dirty="0"/>
              <a:t>het ontwerpen van organisaties vanuit een horizontaal perspectief</a:t>
            </a:r>
            <a:r>
              <a:rPr lang="nl-NL" dirty="0"/>
              <a:t>" ..... "De kernopdracht is de processen zo te construeren dat er goede operationele prestaties worden geleverd ofwel dat de uitkomsten leiden tot waardering van de belanghebbenden". Het gaat bij procesmanagement allereerst dus om het effect (</a:t>
            </a:r>
            <a:r>
              <a:rPr lang="nl-NL" i="1" dirty="0"/>
              <a:t>Wat willen we er mee bereiken?). </a:t>
            </a:r>
            <a:r>
              <a:rPr lang="nl-NL" dirty="0"/>
              <a:t>Van belang is ook op te merken dat er gesproken wordt over belanghebbenden, dat verder gaat dan klanten/afnemers.</a:t>
            </a:r>
          </a:p>
          <a:p>
            <a:endParaRPr lang="nl-NL" dirty="0"/>
          </a:p>
          <a:p>
            <a:r>
              <a:rPr lang="nl-NL" dirty="0"/>
              <a:t>We gaan een </a:t>
            </a:r>
            <a:r>
              <a:rPr lang="nl-NL" b="1" dirty="0"/>
              <a:t>procesmodel </a:t>
            </a:r>
            <a:r>
              <a:rPr lang="nl-NL" dirty="0"/>
              <a:t>opstellen voor de organisatie (</a:t>
            </a:r>
            <a:r>
              <a:rPr lang="nl-NL" i="1" dirty="0"/>
              <a:t>Bedrijfsprocesmodel</a:t>
            </a:r>
            <a:r>
              <a:rPr lang="nl-NL" dirty="0"/>
              <a:t>, ook wel </a:t>
            </a:r>
            <a:r>
              <a:rPr lang="nl-NL" i="1" dirty="0"/>
              <a:t>Blauwdruk</a:t>
            </a:r>
            <a:r>
              <a:rPr lang="nl-NL" dirty="0"/>
              <a:t> genoemd) waarin we aangeven hoe verschillende type processen met elkaar </a:t>
            </a:r>
            <a:r>
              <a:rPr lang="nl-NL" i="1" dirty="0"/>
              <a:t>samenhangen</a:t>
            </a:r>
            <a:r>
              <a:rPr lang="nl-NL" dirty="0"/>
              <a:t>, elkaar </a:t>
            </a:r>
            <a:r>
              <a:rPr lang="nl-NL" i="1" dirty="0"/>
              <a:t>ondersteunen</a:t>
            </a:r>
            <a:r>
              <a:rPr lang="nl-NL" dirty="0"/>
              <a:t> en </a:t>
            </a:r>
            <a:r>
              <a:rPr lang="nl-NL" i="1" dirty="0"/>
              <a:t>versterken</a:t>
            </a:r>
            <a:r>
              <a:rPr lang="nl-NL" dirty="0"/>
              <a:t>. We stellen aan de orde hoe processen in kaart kunnen worden gebracht en welke de ontwerpcriteria kunnen zijn voor processen. We bespreken welke rol </a:t>
            </a:r>
            <a:r>
              <a:rPr lang="nl-NL" i="1" dirty="0"/>
              <a:t>IT</a:t>
            </a:r>
            <a:r>
              <a:rPr lang="nl-NL" dirty="0"/>
              <a:t> speelt bij procesmanagement. Aan de hand van een zogenaamde "</a:t>
            </a:r>
            <a:r>
              <a:rPr lang="nl-NL" i="1" dirty="0"/>
              <a:t>Proces-IT match</a:t>
            </a:r>
            <a:r>
              <a:rPr lang="nl-NL" dirty="0"/>
              <a:t>" brengen we de raakvlakken met IT in kaart.</a:t>
            </a:r>
          </a:p>
          <a:p>
            <a:endParaRPr lang="nl-NL" dirty="0"/>
          </a:p>
          <a:p>
            <a:r>
              <a:rPr lang="nl-NL" dirty="0"/>
              <a:t>In deze les maken we naast het boek </a:t>
            </a:r>
            <a:r>
              <a:rPr lang="nl-NL" i="1" dirty="0"/>
              <a:t>Horizontaal Organiseren </a:t>
            </a:r>
            <a:r>
              <a:rPr lang="nl-NL" dirty="0"/>
              <a:t>ook gebruik van het </a:t>
            </a:r>
            <a:r>
              <a:rPr lang="nl-NL" i="1" dirty="0"/>
              <a:t>Procesmanagement Modellenboek</a:t>
            </a:r>
            <a:r>
              <a:rPr lang="nl-NL" dirty="0"/>
              <a:t>. Dit laatste boek vormt een aanvulling met concrete voorbeelden op de modellen die ook in Horizontaal Organiseren worden besproken. Het is een mooi naslagwerk, waarin we deels dezelfde auteurs zullen herkennen. </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25</a:t>
            </a:fld>
            <a:endParaRPr lang="en-US"/>
          </a:p>
        </p:txBody>
      </p:sp>
    </p:spTree>
    <p:extLst>
      <p:ext uri="{BB962C8B-B14F-4D97-AF65-F5344CB8AC3E}">
        <p14:creationId xmlns:p14="http://schemas.microsoft.com/office/powerpoint/2010/main" val="1255215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30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Opmerkingen</a:t>
            </a:r>
            <a:r>
              <a:rPr lang="nl-NL" dirty="0"/>
              <a:t>:</a:t>
            </a:r>
          </a:p>
          <a:p>
            <a:r>
              <a:rPr lang="nl-NL" dirty="0"/>
              <a:t>Wat een primair proces voor de ene organisatie is, is wellicht een ondersteunend proces voor de andere organisatie. Voorbeelden: Inkoop van grondstoffen of kantoorartikelen, Werving en selectie van personeel bij een productie bedrijf of detacheerder. e.d.</a:t>
            </a:r>
          </a:p>
          <a:p>
            <a:endParaRPr lang="nl-NL" dirty="0"/>
          </a:p>
          <a:p>
            <a:r>
              <a:rPr lang="nl-NL" dirty="0"/>
              <a:t>Soms kan een proces ondersteunend zijn (IT proces: ondersteuning bij storingen) maar ook besturend (IT-proces: beleid en architectuur ontwikkeling)</a:t>
            </a:r>
          </a:p>
          <a:p>
            <a:endParaRPr lang="nl-NL" dirty="0"/>
          </a:p>
          <a:p>
            <a:r>
              <a:rPr lang="nl-NL" dirty="0"/>
              <a:t>De meerwaarde: zichtbaar wordt hoe waarde wordt gemaakt, hoe processen op elkaar ingrijpen, hoe de klant wordt bediend.</a:t>
            </a:r>
          </a:p>
          <a:p>
            <a:endParaRPr lang="nl-NL" dirty="0"/>
          </a:p>
          <a:p>
            <a:r>
              <a:rPr lang="nl-NL" dirty="0"/>
              <a:t>Niet zichtbaar wordt wie wat doet, welke afdelingen er zijn, hoe rapportage- en "commando-lijnen lopen.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689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15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de online leeromgeving van de module Management van Bedrijfsprocessen</a:t>
            </a:r>
          </a:p>
          <a:p>
            <a:r>
              <a:rPr lang="nl-NL" dirty="0"/>
              <a:t> </a:t>
            </a:r>
          </a:p>
          <a:p>
            <a:r>
              <a:rPr lang="nl-NL" dirty="0"/>
              <a:t>In deze module gaan we in op bedrijfsprocessen vanuit een strategische benadering. Wij proberen een antwoord te vinden op de volgende 5 vragen:</a:t>
            </a:r>
          </a:p>
          <a:p>
            <a:r>
              <a:rPr lang="nl-NL" dirty="0"/>
              <a:t>1. </a:t>
            </a:r>
            <a:r>
              <a:rPr lang="nl-NL" i="1" dirty="0"/>
              <a:t>Hoe krijgen we </a:t>
            </a:r>
            <a:r>
              <a:rPr lang="nl-NL" b="1" i="1" dirty="0"/>
              <a:t>grip op de prestaties </a:t>
            </a:r>
            <a:r>
              <a:rPr lang="nl-NL" i="1" dirty="0"/>
              <a:t>van een organisatie? </a:t>
            </a:r>
          </a:p>
          <a:p>
            <a:pPr marL="171450" indent="-171450">
              <a:buFontTx/>
              <a:buChar char="-"/>
            </a:pPr>
            <a:r>
              <a:rPr lang="nl-NL" dirty="0"/>
              <a:t>We gaan procesmatig kijken naar </a:t>
            </a:r>
            <a:r>
              <a:rPr lang="nl-NL" i="1" dirty="0"/>
              <a:t>de inrichting van een organisatie en de keten </a:t>
            </a:r>
            <a:r>
              <a:rPr lang="nl-NL" dirty="0"/>
              <a:t>waarvan de organisatie een onderdeel vormt. Ook kijken we hierbij naar de veranderende rol van </a:t>
            </a:r>
            <a:r>
              <a:rPr lang="nl-NL" i="1" dirty="0"/>
              <a:t>leiderschap</a:t>
            </a:r>
            <a:r>
              <a:rPr lang="nl-NL" dirty="0"/>
              <a:t>.</a:t>
            </a:r>
          </a:p>
          <a:p>
            <a:pPr marL="0" indent="0">
              <a:buFontTx/>
              <a:buNone/>
            </a:pPr>
            <a:endParaRPr lang="nl-NL" dirty="0"/>
          </a:p>
          <a:p>
            <a:r>
              <a:rPr lang="nl-NL" dirty="0"/>
              <a:t>2. </a:t>
            </a:r>
            <a:r>
              <a:rPr lang="nl-NL" i="1" dirty="0"/>
              <a:t>Welke </a:t>
            </a:r>
            <a:r>
              <a:rPr lang="nl-NL" b="1" i="1" dirty="0"/>
              <a:t>belangrijke bedrijfsprocessen </a:t>
            </a:r>
            <a:r>
              <a:rPr lang="nl-NL" i="1" dirty="0"/>
              <a:t>zijn er en wat is de </a:t>
            </a:r>
            <a:r>
              <a:rPr lang="nl-NL" b="1" i="1" dirty="0"/>
              <a:t>samenhang</a:t>
            </a:r>
            <a:r>
              <a:rPr lang="nl-NL" i="1" dirty="0"/>
              <a:t>? </a:t>
            </a:r>
          </a:p>
          <a:p>
            <a:pPr marL="171450" indent="-171450">
              <a:buFontTx/>
              <a:buChar char="-"/>
            </a:pPr>
            <a:r>
              <a:rPr lang="nl-NL" dirty="0"/>
              <a:t>We bespreken hierbij primaire </a:t>
            </a:r>
            <a:r>
              <a:rPr lang="nl-NL" i="1" dirty="0"/>
              <a:t>processen, ondersteunende en besturende </a:t>
            </a:r>
            <a:r>
              <a:rPr lang="nl-NL" dirty="0"/>
              <a:t>processen en gaan na hoe deze elkaar ondersteunen.</a:t>
            </a:r>
          </a:p>
          <a:p>
            <a:pPr marL="0" indent="0">
              <a:buFontTx/>
              <a:buNone/>
            </a:pPr>
            <a:endParaRPr lang="nl-NL" dirty="0"/>
          </a:p>
          <a:p>
            <a:r>
              <a:rPr lang="nl-NL" dirty="0"/>
              <a:t>3. </a:t>
            </a:r>
            <a:r>
              <a:rPr lang="nl-NL" i="1" dirty="0"/>
              <a:t>Wat hebben we nodig om de processen te laten werken? </a:t>
            </a:r>
          </a:p>
          <a:p>
            <a:pPr marL="171450" indent="-171450">
              <a:buFontTx/>
              <a:buChar char="-"/>
            </a:pPr>
            <a:r>
              <a:rPr lang="nl-NL" dirty="0"/>
              <a:t>Hierbij komt op de </a:t>
            </a:r>
            <a:r>
              <a:rPr lang="nl-NL" i="1" dirty="0"/>
              <a:t>procesinrichting</a:t>
            </a:r>
            <a:r>
              <a:rPr lang="nl-NL" dirty="0"/>
              <a:t> aan de orde, </a:t>
            </a:r>
            <a:r>
              <a:rPr lang="nl-NL" i="1" dirty="0"/>
              <a:t>de ICT-informatie </a:t>
            </a:r>
            <a:r>
              <a:rPr lang="nl-NL" dirty="0"/>
              <a:t>nodig om processen te besturen en het belang van </a:t>
            </a:r>
            <a:r>
              <a:rPr lang="nl-NL" i="1" dirty="0"/>
              <a:t>kennismanagement</a:t>
            </a:r>
            <a:r>
              <a:rPr lang="nl-NL" dirty="0"/>
              <a:t>.</a:t>
            </a:r>
          </a:p>
          <a:p>
            <a:pPr marL="0" indent="0">
              <a:buFontTx/>
              <a:buNone/>
            </a:pPr>
            <a:endParaRPr lang="nl-NL" dirty="0"/>
          </a:p>
          <a:p>
            <a:r>
              <a:rPr lang="nl-NL" dirty="0"/>
              <a:t>4. </a:t>
            </a:r>
            <a:r>
              <a:rPr lang="nl-NL" i="1" dirty="0"/>
              <a:t>Welke </a:t>
            </a:r>
            <a:r>
              <a:rPr lang="nl-NL" b="1" i="1" dirty="0"/>
              <a:t>informatie</a:t>
            </a:r>
            <a:r>
              <a:rPr lang="nl-NL" i="1" dirty="0"/>
              <a:t> moeten we verzamelen om te weten hoe we ervoor staan en waar </a:t>
            </a:r>
            <a:r>
              <a:rPr lang="nl-NL" b="1" i="1" dirty="0"/>
              <a:t>risico’s </a:t>
            </a:r>
            <a:r>
              <a:rPr lang="nl-NL" i="1" dirty="0"/>
              <a:t>zijn? </a:t>
            </a:r>
          </a:p>
          <a:p>
            <a:pPr marL="171450" indent="-171450">
              <a:buFontTx/>
              <a:buChar char="-"/>
            </a:pPr>
            <a:r>
              <a:rPr lang="nl-NL" dirty="0"/>
              <a:t>We bespreken hier hoe </a:t>
            </a:r>
            <a:r>
              <a:rPr lang="nl-NL" i="1" dirty="0"/>
              <a:t>managementinformatie</a:t>
            </a:r>
            <a:r>
              <a:rPr lang="nl-NL" dirty="0"/>
              <a:t> wordt verzameld, het belang van </a:t>
            </a:r>
            <a:r>
              <a:rPr lang="nl-NL" i="1" dirty="0"/>
              <a:t>performance management </a:t>
            </a:r>
            <a:r>
              <a:rPr lang="nl-NL" dirty="0"/>
              <a:t>en het gebruik van de </a:t>
            </a:r>
            <a:r>
              <a:rPr lang="nl-NL" i="1" dirty="0" err="1"/>
              <a:t>Balanced</a:t>
            </a:r>
            <a:r>
              <a:rPr lang="nl-NL" i="1" dirty="0"/>
              <a:t> Score Card </a:t>
            </a:r>
            <a:r>
              <a:rPr lang="nl-NL" dirty="0"/>
              <a:t>als strategie monitor.</a:t>
            </a:r>
          </a:p>
          <a:p>
            <a:pPr marL="0" indent="0">
              <a:buFontTx/>
              <a:buNone/>
            </a:pPr>
            <a:endParaRPr lang="nl-NL" dirty="0"/>
          </a:p>
          <a:p>
            <a:r>
              <a:rPr lang="nl-NL" dirty="0"/>
              <a:t>5. </a:t>
            </a:r>
            <a:r>
              <a:rPr lang="nl-NL" i="1" dirty="0"/>
              <a:t>Hoe kunnen processen </a:t>
            </a:r>
            <a:r>
              <a:rPr lang="nl-NL" b="1" i="1" dirty="0"/>
              <a:t>geborgd </a:t>
            </a:r>
            <a:r>
              <a:rPr lang="nl-NL" i="1" dirty="0"/>
              <a:t>worden? </a:t>
            </a:r>
          </a:p>
          <a:p>
            <a:pPr marL="171450" indent="-171450">
              <a:buFontTx/>
              <a:buChar char="-"/>
            </a:pPr>
            <a:r>
              <a:rPr lang="nl-NL" dirty="0"/>
              <a:t>Hierbij stippen we </a:t>
            </a:r>
            <a:r>
              <a:rPr lang="nl-NL" i="1" dirty="0"/>
              <a:t>kwaliteitszorgsystemen</a:t>
            </a:r>
            <a:r>
              <a:rPr lang="nl-NL" dirty="0"/>
              <a:t> aan en bespreken welke manieren er zijn om processen te borgen. </a:t>
            </a:r>
          </a:p>
          <a:p>
            <a:pPr marL="0" indent="0">
              <a:buFontTx/>
              <a:buNone/>
            </a:pPr>
            <a:endParaRPr lang="nl-NL" dirty="0"/>
          </a:p>
          <a:p>
            <a:r>
              <a:rPr lang="nl-NL" dirty="0"/>
              <a:t>6. </a:t>
            </a:r>
            <a:r>
              <a:rPr lang="nl-NL" i="1" dirty="0"/>
              <a:t>En hoe nu verder? </a:t>
            </a:r>
          </a:p>
          <a:p>
            <a:pPr marL="171450" indent="-171450">
              <a:buFontTx/>
              <a:buChar char="-"/>
            </a:pPr>
            <a:r>
              <a:rPr lang="nl-NL" dirty="0"/>
              <a:t>Bij deze vraag bespreken we de noodzaak tot </a:t>
            </a:r>
            <a:r>
              <a:rPr lang="nl-NL" i="1" dirty="0"/>
              <a:t>continue verbeteren in een veranderende omgeving </a:t>
            </a:r>
            <a:r>
              <a:rPr lang="nl-NL" dirty="0"/>
              <a:t>en de verschillen tussen </a:t>
            </a:r>
            <a:r>
              <a:rPr lang="nl-NL" i="1" dirty="0"/>
              <a:t>verbeteringen</a:t>
            </a:r>
            <a:r>
              <a:rPr lang="nl-NL" dirty="0"/>
              <a:t> en </a:t>
            </a:r>
            <a:r>
              <a:rPr lang="nl-NL" i="1" dirty="0"/>
              <a:t>innovatie</a:t>
            </a:r>
            <a:r>
              <a:rPr lang="nl-NL" dirty="0"/>
              <a:t>.</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5</a:t>
            </a:fld>
            <a:endParaRPr lang="en-US"/>
          </a:p>
        </p:txBody>
      </p:sp>
    </p:spTree>
    <p:extLst>
      <p:ext uri="{BB962C8B-B14F-4D97-AF65-F5344CB8AC3E}">
        <p14:creationId xmlns:p14="http://schemas.microsoft.com/office/powerpoint/2010/main" val="153927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086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 uitwerking mogelijk. </a:t>
            </a:r>
          </a:p>
          <a:p>
            <a:r>
              <a:rPr lang="nl-NL" dirty="0"/>
              <a:t>Een overzicht van belanghebbenden staat op </a:t>
            </a:r>
            <a:r>
              <a:rPr lang="nl-NL" b="1" dirty="0"/>
              <a:t>pagina 118 </a:t>
            </a:r>
            <a:r>
              <a:rPr lang="nl-NL" dirty="0"/>
              <a:t>in </a:t>
            </a:r>
            <a:r>
              <a:rPr lang="nl-NL" i="1" dirty="0"/>
              <a:t>Horizontaal organiseren </a:t>
            </a:r>
            <a:r>
              <a:rPr lang="nl-NL" dirty="0"/>
              <a:t>en criteria op </a:t>
            </a:r>
            <a:r>
              <a:rPr lang="nl-NL" b="1" dirty="0"/>
              <a:t>pagina 120</a:t>
            </a:r>
            <a:r>
              <a:rPr lang="nl-NL" dirty="0"/>
              <a:t>.</a:t>
            </a:r>
          </a:p>
          <a:p>
            <a:endParaRPr lang="nl-NL" dirty="0"/>
          </a:p>
          <a:p>
            <a:r>
              <a:rPr lang="nl-NL" i="1" dirty="0"/>
              <a:t>Voorbeeld:</a:t>
            </a:r>
          </a:p>
          <a:p>
            <a:pPr marL="171450" indent="-171450">
              <a:buFont typeface="Arial" panose="020B0604020202020204" pitchFamily="34" charset="0"/>
              <a:buChar char="•"/>
            </a:pPr>
            <a:r>
              <a:rPr lang="nl-NL" dirty="0"/>
              <a:t>Belanghebbende: Klant</a:t>
            </a:r>
          </a:p>
          <a:p>
            <a:pPr marL="171450" indent="-171450">
              <a:buFont typeface="Arial" panose="020B0604020202020204" pitchFamily="34" charset="0"/>
              <a:buChar char="•"/>
            </a:pPr>
            <a:r>
              <a:rPr lang="nl-NL" dirty="0"/>
              <a:t>Verwachting: korte levertijd, constante kwaliteit, standaard producten.</a:t>
            </a:r>
          </a:p>
          <a:p>
            <a:pPr marL="171450" indent="-171450">
              <a:buFont typeface="Arial" panose="020B0604020202020204" pitchFamily="34" charset="0"/>
              <a:buChar char="•"/>
            </a:pPr>
            <a:r>
              <a:rPr lang="nl-NL" dirty="0"/>
              <a:t>Ontwerpcriteria: Vlotte doorstroom, weinig variatie, weinig invloeden van mensen.</a:t>
            </a:r>
          </a:p>
          <a:p>
            <a:pPr marL="171450" indent="-171450">
              <a:buFont typeface="Arial" panose="020B0604020202020204" pitchFamily="34" charset="0"/>
              <a:buChar char="•"/>
            </a:pPr>
            <a:r>
              <a:rPr lang="nl-NL" dirty="0"/>
              <a:t>Hoe: Eenvoudig proces, geautomatiseerd.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21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Mooi: We zijn overtuigd van het nut om horizontaal te denken, we begrijpen dat door in processen te denken, we onderzoeken hoe waarde voor de klant en andere belanghebbende tot stand komt, we zijn in staat om vanuit de belanghebbenden de ontwerpcriteria voor het inrichten van processen te formuleren en we hebben technieken tot onze beschikking om processen te ontwerpen, te moduleren en vast te leggen. En tot slot kunnen we aangeven welke IT ondersteuning in welke processtap nodig is.</a:t>
            </a:r>
          </a:p>
          <a:p>
            <a:endParaRPr lang="nl-NL" dirty="0"/>
          </a:p>
          <a:p>
            <a:r>
              <a:rPr lang="nl-NL" dirty="0"/>
              <a:t>Maar doen processen ook wat ze moeten doen? Bereiken we wat we voor ogen hebben? Wat vinden die belanghebbenden van het resultaat en de efficiency? Wat zijn de mogelijkheden om (tijdig) vast te stellen of we nog op koers liggen of dat we bij moeten sturen? Hier gaat het over besturingsvraagstukken. Over deze vragen gaat de derde les Procesgericht Besturen. </a:t>
            </a:r>
          </a:p>
          <a:p>
            <a:r>
              <a:rPr lang="nl-NL" dirty="0"/>
              <a:t>In deze les gaan we in op hoe goede indicatoren kunnen worden opgesteld, waarmee we kunnen vaststellen of we op koers liggen. Indicatoren zijn eigenlijk gewoon metertjes waarmee we informatie krijgen of we het gewenste doel bereiken. Vergelijk dit met de snelheidsmeter van de auto (de indicator meet snelheid in km/uur) waarmee we kunnen vaststellen of we de maximum snelheid (doel) niet overschrijden. We kunnen op basis van goed gekozen prestatie indicatoren een scorecard opstellen, waarmee we een overzicht krijgen over het reilen en zeilen van de processen (en de organisatie). Een bekende scorecard is de zogenaamde </a:t>
            </a:r>
            <a:r>
              <a:rPr lang="nl-NL" b="1" dirty="0" err="1"/>
              <a:t>Balanced</a:t>
            </a:r>
            <a:r>
              <a:rPr lang="nl-NL" b="1" dirty="0"/>
              <a:t> Score Card</a:t>
            </a:r>
            <a:r>
              <a:rPr lang="nl-NL" dirty="0"/>
              <a:t>. Ook het INK model, dat de samenhang laat zien tussen de prestaties van een organisatie (Resultaatgebieden) en de inrichting van de organisatie (Organisatie gebieden) passeert de revue.</a:t>
            </a:r>
          </a:p>
          <a:p>
            <a:endParaRPr lang="nl-NL" dirty="0"/>
          </a:p>
          <a:p>
            <a:r>
              <a:rPr lang="nl-NL" dirty="0"/>
              <a:t>Uiteindelijk gaat het er om die informatie te verzamelen waarmee we niet alleen een beeld krijgen van de stand van zaken, maar waarmee we ook kunnen verbeteren. Hét model dat bij het Managen van Bedrijfsprocessen centraal staat, is de zogenaamde </a:t>
            </a:r>
            <a:r>
              <a:rPr lang="nl-NL" dirty="0" err="1"/>
              <a:t>Deming</a:t>
            </a:r>
            <a:r>
              <a:rPr lang="nl-NL" dirty="0"/>
              <a:t>-cirkel: </a:t>
            </a:r>
            <a:r>
              <a:rPr lang="nl-NL" b="1" dirty="0"/>
              <a:t>Plan-Do-Check-Act</a:t>
            </a:r>
            <a:r>
              <a:rPr lang="nl-NL" dirty="0"/>
              <a:t>, welke bij Act niet ophoudt maar weer de volgende verbeterloop ingaat via Plan-Do et cetera.</a:t>
            </a:r>
          </a:p>
          <a:p>
            <a:r>
              <a:rPr lang="nl-NL" dirty="0"/>
              <a:t>Het Procesmanagement Modellenboek, vult het theorie boek Horizontaal Organiseren weer mooi aan. De in de theorie besproken modellen worden in het modellenboek in stappenplannen uitgewerkt en verduidelijkt met voorbeelden. Het boek vormt een goed naslagwerk en is direct in de praktijk bruikbaar.</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32</a:t>
            </a:fld>
            <a:endParaRPr lang="en-US"/>
          </a:p>
        </p:txBody>
      </p:sp>
    </p:spTree>
    <p:extLst>
      <p:ext uri="{BB962C8B-B14F-4D97-AF65-F5344CB8AC3E}">
        <p14:creationId xmlns:p14="http://schemas.microsoft.com/office/powerpoint/2010/main" val="2304216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geen standaard uitwerking te geven. In de uitwerking dienen voorbeelden gegeven te worden en verbeterpunten.</a:t>
            </a:r>
          </a:p>
          <a:p>
            <a:endParaRPr lang="nl-NL" dirty="0"/>
          </a:p>
          <a:p>
            <a:r>
              <a:rPr lang="nl-NL" dirty="0"/>
              <a:t>Voorbeeld:</a:t>
            </a:r>
          </a:p>
          <a:p>
            <a:pPr marL="171450" indent="-171450">
              <a:buFont typeface="Arial" panose="020B0604020202020204" pitchFamily="34" charset="0"/>
              <a:buChar char="•"/>
            </a:pPr>
            <a:r>
              <a:rPr lang="nl-NL" dirty="0"/>
              <a:t>De PDCA cirkel vraagt om het analyseren van de meetgegevens.</a:t>
            </a:r>
          </a:p>
          <a:p>
            <a:pPr marL="171450" indent="-171450">
              <a:buFont typeface="Arial" panose="020B0604020202020204" pitchFamily="34" charset="0"/>
              <a:buChar char="•"/>
            </a:pPr>
            <a:r>
              <a:rPr lang="nl-NL" dirty="0"/>
              <a:t>Bij organisatie X wordt wel gemeten maar vindt geen systematische analyse plaatst, waardoor ook corrigerende en preventieve maatregelen uitblijven. </a:t>
            </a:r>
          </a:p>
          <a:p>
            <a:pPr marL="171450" indent="-171450">
              <a:buFont typeface="Arial" panose="020B0604020202020204" pitchFamily="34" charset="0"/>
              <a:buChar char="•"/>
            </a:pPr>
            <a:r>
              <a:rPr lang="nl-NL" dirty="0"/>
              <a:t>Prestatie indicatoren: wekelijkse rapportage via het systeem. Geen aantoonbaar bewijs van corrigerende maatregelen.</a:t>
            </a:r>
          </a:p>
          <a:p>
            <a:pPr marL="171450" indent="-171450">
              <a:buFont typeface="Arial" panose="020B0604020202020204" pitchFamily="34" charset="0"/>
              <a:buChar char="•"/>
            </a:pPr>
            <a:r>
              <a:rPr lang="nl-NL" dirty="0"/>
              <a:t>Resultaten van interne audits: kwartaalrapportages. Noodzakelijke acties worden niet toegewezen aan een verantwoordelijke persoon en niet opgevolgd.</a:t>
            </a:r>
          </a:p>
          <a:p>
            <a:endParaRPr lang="nl-NL" dirty="0"/>
          </a:p>
          <a:p>
            <a:r>
              <a:rPr lang="nl-NL" i="1" dirty="0"/>
              <a:t>Verbeterpunten</a:t>
            </a:r>
            <a:r>
              <a:rPr lang="nl-NL" dirty="0"/>
              <a:t>: MT maakt van het opvolgen van acties een standaard agenda punt.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304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geen standaard uitwerking. In de genoemde hoofdstukken van het </a:t>
            </a:r>
            <a:r>
              <a:rPr lang="nl-NL" i="1" dirty="0"/>
              <a:t>Procesmanagement  Modellenboek </a:t>
            </a:r>
            <a:r>
              <a:rPr lang="nl-NL" dirty="0"/>
              <a:t>staan uitgewerkte voorbeelden. Let er op dat doelstellingen </a:t>
            </a:r>
            <a:r>
              <a:rPr lang="nl-NL" b="1" dirty="0"/>
              <a:t>SMART</a:t>
            </a:r>
            <a:r>
              <a:rPr lang="nl-NL" dirty="0"/>
              <a:t> zijn dus</a:t>
            </a:r>
          </a:p>
          <a:p>
            <a:pPr marL="171450" indent="-171450">
              <a:buFont typeface="Arial" panose="020B0604020202020204" pitchFamily="34" charset="0"/>
              <a:buChar char="•"/>
            </a:pPr>
            <a:r>
              <a:rPr lang="nl-NL" dirty="0"/>
              <a:t>specifiek voor het probleem/succes</a:t>
            </a:r>
          </a:p>
          <a:p>
            <a:pPr marL="171450" indent="-171450">
              <a:buFont typeface="Arial" panose="020B0604020202020204" pitchFamily="34" charset="0"/>
              <a:buChar char="•"/>
            </a:pPr>
            <a:r>
              <a:rPr lang="nl-NL" dirty="0"/>
              <a:t>meetbaar</a:t>
            </a:r>
          </a:p>
          <a:p>
            <a:pPr marL="171450" indent="-171450">
              <a:buFont typeface="Arial" panose="020B0604020202020204" pitchFamily="34" charset="0"/>
              <a:buChar char="•"/>
            </a:pPr>
            <a:r>
              <a:rPr lang="nl-NL" dirty="0"/>
              <a:t>acceptabel (men geloofd erin)</a:t>
            </a:r>
          </a:p>
          <a:p>
            <a:pPr marL="171450" indent="-171450">
              <a:buFont typeface="Arial" panose="020B0604020202020204" pitchFamily="34" charset="0"/>
              <a:buChar char="•"/>
            </a:pPr>
            <a:r>
              <a:rPr lang="nl-NL" dirty="0"/>
              <a:t>realistisch (haalbaar, er zijn faciliteiten ter beschikking gesteld)</a:t>
            </a:r>
          </a:p>
          <a:p>
            <a:pPr marL="171450" indent="-171450">
              <a:buFont typeface="Arial" panose="020B0604020202020204" pitchFamily="34" charset="0"/>
              <a:buChar char="•"/>
            </a:pPr>
            <a:r>
              <a:rPr lang="nl-NL" dirty="0"/>
              <a:t>tijdsgebonden (wanneer moet het doel zijn bereikt)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060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652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u="none" strike="noStrike" dirty="0">
                <a:solidFill>
                  <a:srgbClr val="383737"/>
                </a:solidFill>
                <a:effectLst/>
                <a:latin typeface="&amp;quot"/>
              </a:rPr>
              <a:t>Een standaard uitwerking is niet mogelijk.</a:t>
            </a:r>
          </a:p>
          <a:p>
            <a:pPr algn="l"/>
            <a:r>
              <a:rPr lang="nl-NL" b="0" i="0" u="none" strike="noStrike" dirty="0">
                <a:solidFill>
                  <a:srgbClr val="383737"/>
                </a:solidFill>
                <a:effectLst/>
                <a:latin typeface="&amp;quot"/>
              </a:rPr>
              <a:t>Enkele voorbeelden en richtlijnen:</a:t>
            </a:r>
          </a:p>
          <a:p>
            <a:pPr algn="l"/>
            <a:endParaRPr lang="nl-NL" b="0" i="0" u="none" strike="noStrike" dirty="0">
              <a:solidFill>
                <a:srgbClr val="383737"/>
              </a:solidFill>
              <a:effectLst/>
              <a:latin typeface="&amp;quot"/>
            </a:endParaRPr>
          </a:p>
          <a:p>
            <a:pPr algn="l"/>
            <a:r>
              <a:rPr lang="nl-NL" b="1" i="0" u="none" strike="noStrike" dirty="0">
                <a:solidFill>
                  <a:srgbClr val="383737"/>
                </a:solidFill>
                <a:effectLst/>
                <a:latin typeface="&amp;quot"/>
              </a:rPr>
              <a:t>Succesfactoren</a:t>
            </a:r>
            <a:r>
              <a:rPr lang="nl-NL" b="0" i="0" u="none" strike="noStrike" dirty="0">
                <a:solidFill>
                  <a:srgbClr val="383737"/>
                </a:solidFill>
                <a:effectLst/>
                <a:latin typeface="&amp;quot"/>
              </a:rPr>
              <a:t>:</a:t>
            </a:r>
          </a:p>
          <a:p>
            <a:pPr algn="l">
              <a:buFont typeface="+mj-lt"/>
              <a:buAutoNum type="arabicPeriod"/>
            </a:pPr>
            <a:r>
              <a:rPr lang="nl-NL" b="0" i="0" u="none" strike="noStrike" dirty="0">
                <a:solidFill>
                  <a:srgbClr val="383737"/>
                </a:solidFill>
                <a:effectLst/>
                <a:latin typeface="&amp;quot"/>
              </a:rPr>
              <a:t>Betaalbaar</a:t>
            </a:r>
          </a:p>
          <a:p>
            <a:pPr algn="l">
              <a:buFont typeface="+mj-lt"/>
              <a:buAutoNum type="arabicPeriod"/>
            </a:pPr>
            <a:r>
              <a:rPr lang="nl-NL" b="0" i="0" u="none" strike="noStrike" dirty="0">
                <a:solidFill>
                  <a:srgbClr val="383737"/>
                </a:solidFill>
                <a:effectLst/>
                <a:latin typeface="&amp;quot"/>
              </a:rPr>
              <a:t>Bijzonder</a:t>
            </a:r>
          </a:p>
          <a:p>
            <a:pPr algn="l">
              <a:buFont typeface="+mj-lt"/>
              <a:buAutoNum type="arabicPeriod"/>
            </a:pPr>
            <a:r>
              <a:rPr lang="nl-NL" b="0" i="0" u="none" strike="noStrike" dirty="0">
                <a:solidFill>
                  <a:srgbClr val="383737"/>
                </a:solidFill>
                <a:effectLst/>
                <a:latin typeface="&amp;quot"/>
              </a:rPr>
              <a:t>Hoge kwaliteit</a:t>
            </a:r>
          </a:p>
          <a:p>
            <a:pPr algn="l">
              <a:buFont typeface="+mj-lt"/>
              <a:buAutoNum type="arabicPeriod"/>
            </a:pPr>
            <a:r>
              <a:rPr lang="nl-NL" b="0" i="0" u="none" strike="noStrike" dirty="0">
                <a:solidFill>
                  <a:srgbClr val="383737"/>
                </a:solidFill>
                <a:effectLst/>
                <a:latin typeface="&amp;quot"/>
              </a:rPr>
              <a:t>Groot assortiment</a:t>
            </a:r>
          </a:p>
          <a:p>
            <a:pPr algn="l">
              <a:buFont typeface="+mj-lt"/>
              <a:buAutoNum type="arabicPeriod"/>
            </a:pPr>
            <a:r>
              <a:rPr lang="nl-NL" b="0" i="0" u="none" strike="noStrike" dirty="0">
                <a:solidFill>
                  <a:srgbClr val="383737"/>
                </a:solidFill>
                <a:effectLst/>
                <a:latin typeface="&amp;quot"/>
              </a:rPr>
              <a:t>Verrassend aanbod</a:t>
            </a:r>
          </a:p>
          <a:p>
            <a:pPr algn="l">
              <a:buFont typeface="+mj-lt"/>
              <a:buAutoNum type="arabicPeriod"/>
            </a:pPr>
            <a:r>
              <a:rPr lang="nl-NL" b="0" i="0" u="none" strike="noStrike" dirty="0">
                <a:solidFill>
                  <a:srgbClr val="383737"/>
                </a:solidFill>
                <a:effectLst/>
                <a:latin typeface="&amp;quot"/>
              </a:rPr>
              <a:t>Voor iedereen</a:t>
            </a:r>
          </a:p>
          <a:p>
            <a:pPr algn="l">
              <a:buFont typeface="+mj-lt"/>
              <a:buAutoNum type="arabicPeriod"/>
            </a:pPr>
            <a:r>
              <a:rPr lang="nl-NL" b="0" i="0" u="none" strike="noStrike" dirty="0">
                <a:solidFill>
                  <a:srgbClr val="383737"/>
                </a:solidFill>
                <a:effectLst/>
                <a:latin typeface="&amp;quot"/>
              </a:rPr>
              <a:t>Beschikbaarheid producten</a:t>
            </a:r>
          </a:p>
          <a:p>
            <a:pPr algn="l">
              <a:buFont typeface="+mj-lt"/>
              <a:buAutoNum type="arabicPeriod"/>
            </a:pPr>
            <a:r>
              <a:rPr lang="nl-NL" b="0" i="0" u="none" strike="noStrike" dirty="0">
                <a:solidFill>
                  <a:srgbClr val="383737"/>
                </a:solidFill>
                <a:effectLst/>
                <a:latin typeface="&amp;quot"/>
              </a:rPr>
              <a:t>.....</a:t>
            </a:r>
          </a:p>
          <a:p>
            <a:pPr algn="l"/>
            <a:endParaRPr lang="nl-NL" b="0" i="0" u="none" strike="noStrike" dirty="0">
              <a:solidFill>
                <a:srgbClr val="383737"/>
              </a:solidFill>
              <a:effectLst/>
              <a:latin typeface="&amp;quot"/>
            </a:endParaRPr>
          </a:p>
          <a:p>
            <a:pPr algn="l"/>
            <a:r>
              <a:rPr lang="nl-NL" b="1" i="0" u="none" strike="noStrike" dirty="0">
                <a:solidFill>
                  <a:srgbClr val="383737"/>
                </a:solidFill>
                <a:effectLst/>
                <a:latin typeface="&amp;quot"/>
              </a:rPr>
              <a:t>Processen</a:t>
            </a:r>
            <a:r>
              <a:rPr lang="nl-NL" b="0" i="0" u="none" strike="noStrike" dirty="0">
                <a:solidFill>
                  <a:srgbClr val="383737"/>
                </a:solidFill>
                <a:effectLst/>
                <a:latin typeface="&amp;quot"/>
              </a:rPr>
              <a:t>:</a:t>
            </a:r>
          </a:p>
          <a:p>
            <a:pPr algn="l">
              <a:buFont typeface="+mj-lt"/>
              <a:buAutoNum type="arabicPeriod"/>
            </a:pPr>
            <a:r>
              <a:rPr lang="nl-NL" b="0" i="0" u="none" strike="noStrike" dirty="0">
                <a:solidFill>
                  <a:srgbClr val="383737"/>
                </a:solidFill>
                <a:effectLst/>
                <a:latin typeface="&amp;quot"/>
              </a:rPr>
              <a:t>Selecteren van leveranciers</a:t>
            </a:r>
          </a:p>
          <a:p>
            <a:pPr algn="l">
              <a:buFont typeface="+mj-lt"/>
              <a:buAutoNum type="arabicPeriod"/>
            </a:pPr>
            <a:r>
              <a:rPr lang="nl-NL" b="0" i="0" u="none" strike="noStrike" dirty="0">
                <a:solidFill>
                  <a:srgbClr val="383737"/>
                </a:solidFill>
                <a:effectLst/>
                <a:latin typeface="&amp;quot"/>
              </a:rPr>
              <a:t>Inkopen van goederen</a:t>
            </a:r>
          </a:p>
          <a:p>
            <a:pPr algn="l">
              <a:buFont typeface="+mj-lt"/>
              <a:buAutoNum type="arabicPeriod"/>
            </a:pPr>
            <a:r>
              <a:rPr lang="nl-NL" b="0" i="0" u="none" strike="noStrike" dirty="0">
                <a:solidFill>
                  <a:srgbClr val="383737"/>
                </a:solidFill>
                <a:effectLst/>
                <a:latin typeface="&amp;quot"/>
              </a:rPr>
              <a:t>Inrichten van de winkel</a:t>
            </a:r>
          </a:p>
          <a:p>
            <a:pPr algn="l">
              <a:buFont typeface="+mj-lt"/>
              <a:buAutoNum type="arabicPeriod"/>
            </a:pPr>
            <a:r>
              <a:rPr lang="nl-NL" b="0" i="0" u="none" strike="noStrike" dirty="0">
                <a:solidFill>
                  <a:srgbClr val="383737"/>
                </a:solidFill>
                <a:effectLst/>
                <a:latin typeface="&amp;quot"/>
              </a:rPr>
              <a:t>Voorraad beheer</a:t>
            </a:r>
          </a:p>
          <a:p>
            <a:pPr algn="l">
              <a:buFont typeface="+mj-lt"/>
              <a:buAutoNum type="arabicPeriod"/>
            </a:pPr>
            <a:r>
              <a:rPr lang="nl-NL" b="0" i="0" u="none" strike="noStrike" dirty="0">
                <a:solidFill>
                  <a:srgbClr val="383737"/>
                </a:solidFill>
                <a:effectLst/>
                <a:latin typeface="&amp;quot"/>
              </a:rPr>
              <a:t>Reclame acties</a:t>
            </a:r>
          </a:p>
          <a:p>
            <a:pPr algn="l">
              <a:buFont typeface="+mj-lt"/>
              <a:buAutoNum type="arabicPeriod"/>
            </a:pPr>
            <a:r>
              <a:rPr lang="nl-NL" b="0" i="0" u="none" strike="noStrike" dirty="0">
                <a:solidFill>
                  <a:srgbClr val="383737"/>
                </a:solidFill>
                <a:effectLst/>
                <a:latin typeface="&amp;quot"/>
              </a:rPr>
              <a:t>.............</a:t>
            </a:r>
          </a:p>
          <a:p>
            <a:pPr algn="l"/>
            <a:endParaRPr lang="nl-NL" b="0" i="0" u="none" strike="noStrike" dirty="0">
              <a:solidFill>
                <a:srgbClr val="383737"/>
              </a:solidFill>
              <a:effectLst/>
              <a:latin typeface="&amp;quot"/>
            </a:endParaRPr>
          </a:p>
          <a:p>
            <a:pPr algn="l"/>
            <a:r>
              <a:rPr lang="nl-NL" b="0" i="0" u="none" strike="noStrike" dirty="0">
                <a:solidFill>
                  <a:srgbClr val="383737"/>
                </a:solidFill>
                <a:effectLst/>
                <a:latin typeface="&amp;quot"/>
              </a:rPr>
              <a:t>Deze processen en succesfactoren kunnen nu worden gekruist. Zo zal AH op zoek gaan naar leveranciers die aan de kwaliteitseisen en betaalbaarheidseisen kunnen voldoen.</a:t>
            </a:r>
          </a:p>
          <a:p>
            <a:r>
              <a:rPr lang="nl-NL" dirty="0">
                <a:effectLst/>
              </a:rPr>
              <a:t>Processen</a:t>
            </a:r>
            <a:r>
              <a:rPr lang="nl-NL" dirty="0"/>
              <a:t> </a:t>
            </a:r>
            <a:r>
              <a:rPr lang="nl-NL" dirty="0">
                <a:effectLst/>
              </a:rPr>
              <a:t>Kwaliteit</a:t>
            </a:r>
            <a:r>
              <a:rPr lang="nl-NL" dirty="0"/>
              <a:t> </a:t>
            </a:r>
            <a:r>
              <a:rPr lang="nl-NL" dirty="0">
                <a:effectLst/>
              </a:rPr>
              <a:t>Betaalbaar</a:t>
            </a:r>
            <a:r>
              <a:rPr lang="nl-NL" dirty="0"/>
              <a:t> </a:t>
            </a:r>
            <a:r>
              <a:rPr lang="nl-NL" dirty="0">
                <a:effectLst/>
              </a:rPr>
              <a:t>Selectie van leveranciers</a:t>
            </a:r>
            <a:r>
              <a:rPr lang="nl-NL" dirty="0"/>
              <a:t> </a:t>
            </a:r>
            <a:r>
              <a:rPr lang="nl-NL" dirty="0">
                <a:effectLst/>
              </a:rPr>
              <a:t>X</a:t>
            </a:r>
            <a:r>
              <a:rPr lang="nl-NL" dirty="0"/>
              <a:t> </a:t>
            </a:r>
            <a:r>
              <a:rPr lang="nl-NL" dirty="0" err="1">
                <a:effectLst/>
              </a:rPr>
              <a:t>X</a:t>
            </a:r>
            <a:r>
              <a:rPr lang="nl-NL" dirty="0"/>
              <a:t> </a:t>
            </a:r>
            <a:r>
              <a:rPr lang="nl-NL" dirty="0">
                <a:effectLst/>
              </a:rPr>
              <a:t>Inkopen van goederen</a:t>
            </a:r>
            <a:r>
              <a:rPr lang="nl-NL" dirty="0"/>
              <a:t> </a:t>
            </a:r>
            <a:r>
              <a:rPr lang="nl-NL" dirty="0">
                <a:effectLst/>
              </a:rPr>
              <a:t>X</a:t>
            </a:r>
            <a:r>
              <a:rPr lang="nl-NL" dirty="0"/>
              <a:t> </a:t>
            </a:r>
            <a:r>
              <a:rPr lang="nl-NL" dirty="0" err="1">
                <a:effectLst/>
              </a:rPr>
              <a:t>X</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07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976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665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Er is geen standaard antwoord mogelijk. Een voorbeeld:</a:t>
            </a:r>
          </a:p>
          <a:p>
            <a:pPr algn="l"/>
            <a:endParaRPr lang="nl-NL" dirty="0"/>
          </a:p>
          <a:p>
            <a:pPr algn="l"/>
            <a:r>
              <a:rPr lang="nl-NL" dirty="0"/>
              <a:t>De organisatie heeft in haar missie en visie duidelijk verwoord dat een ongestoorde klantrelatie essentieel is voor continuïteit</a:t>
            </a:r>
          </a:p>
          <a:p>
            <a:pPr algn="l"/>
            <a:r>
              <a:rPr lang="nl-NL" dirty="0"/>
              <a:t>In de strategie is de succesfactor </a:t>
            </a:r>
            <a:r>
              <a:rPr lang="nl-NL" i="1" dirty="0"/>
              <a:t>Klanttevredenheid</a:t>
            </a:r>
            <a:r>
              <a:rPr lang="nl-NL" dirty="0"/>
              <a:t> aangegeven</a:t>
            </a:r>
          </a:p>
          <a:p>
            <a:pPr algn="l"/>
            <a:r>
              <a:rPr lang="nl-NL" dirty="0"/>
              <a:t>Op lange termijn wil de organisatie de klanttevredenheid verhogen. </a:t>
            </a:r>
          </a:p>
          <a:p>
            <a:pPr algn="l"/>
            <a:endParaRPr lang="nl-NL" dirty="0"/>
          </a:p>
          <a:p>
            <a:pPr algn="l"/>
            <a:r>
              <a:rPr lang="nl-NL" dirty="0"/>
              <a:t>Voor het </a:t>
            </a:r>
            <a:r>
              <a:rPr lang="nl-NL" b="1" dirty="0"/>
              <a:t>Klantperspectief</a:t>
            </a:r>
            <a:r>
              <a:rPr lang="nl-NL" dirty="0"/>
              <a:t> betekent dit </a:t>
            </a:r>
          </a:p>
          <a:p>
            <a:pPr algn="l"/>
            <a:r>
              <a:rPr lang="nl-NL" i="1" dirty="0"/>
              <a:t>Belangrijk is vermindering van klachten (</a:t>
            </a:r>
            <a:r>
              <a:rPr lang="nl-NL" i="1" dirty="0" err="1"/>
              <a:t>Objective</a:t>
            </a:r>
            <a:r>
              <a:rPr lang="nl-NL" i="1" dirty="0"/>
              <a:t>)</a:t>
            </a:r>
          </a:p>
          <a:p>
            <a:pPr algn="l"/>
            <a:endParaRPr lang="nl-NL" dirty="0"/>
          </a:p>
          <a:p>
            <a:pPr marL="171450" indent="-171450" algn="l">
              <a:buFont typeface="Arial" panose="020B0604020202020204" pitchFamily="34" charset="0"/>
              <a:buChar char="•"/>
            </a:pPr>
            <a:r>
              <a:rPr lang="nl-NL" dirty="0"/>
              <a:t>KPI: aantal klachten per maand (</a:t>
            </a:r>
            <a:r>
              <a:rPr lang="nl-NL" dirty="0" err="1"/>
              <a:t>Measure</a:t>
            </a:r>
            <a:r>
              <a:rPr lang="nl-NL" dirty="0"/>
              <a:t>)</a:t>
            </a:r>
          </a:p>
          <a:p>
            <a:pPr marL="171450" indent="-171450" algn="l">
              <a:buFont typeface="Arial" panose="020B0604020202020204" pitchFamily="34" charset="0"/>
              <a:buChar char="•"/>
            </a:pPr>
            <a:r>
              <a:rPr lang="nl-NL" dirty="0"/>
              <a:t>Target: &lt;2 (binnen 2 jaar)</a:t>
            </a:r>
          </a:p>
          <a:p>
            <a:pPr marL="171450" indent="-171450" algn="l">
              <a:buFont typeface="Arial" panose="020B0604020202020204" pitchFamily="34" charset="0"/>
              <a:buChar char="•"/>
            </a:pPr>
            <a:r>
              <a:rPr lang="nl-NL" dirty="0"/>
              <a:t>Acties worden gericht op verbetering van de kwaliteit en motivatie</a:t>
            </a:r>
          </a:p>
          <a:p>
            <a:pPr algn="l"/>
            <a:endParaRPr lang="nl-NL" dirty="0"/>
          </a:p>
          <a:p>
            <a:pPr algn="l"/>
            <a:r>
              <a:rPr lang="nl-NL" dirty="0"/>
              <a:t>Voor </a:t>
            </a:r>
            <a:r>
              <a:rPr lang="nl-NL" b="1" dirty="0"/>
              <a:t>Groei perspectief </a:t>
            </a:r>
            <a:r>
              <a:rPr lang="nl-NL" dirty="0"/>
              <a:t>betekent dit: </a:t>
            </a:r>
          </a:p>
          <a:p>
            <a:pPr algn="l"/>
            <a:r>
              <a:rPr lang="nl-NL" i="1" dirty="0"/>
              <a:t>Medewerkers hebben goede productkennis</a:t>
            </a:r>
          </a:p>
          <a:p>
            <a:pPr algn="l"/>
            <a:endParaRPr lang="nl-NL" dirty="0"/>
          </a:p>
          <a:p>
            <a:pPr marL="171450" indent="-171450" algn="l">
              <a:buFont typeface="Arial" panose="020B0604020202020204" pitchFamily="34" charset="0"/>
              <a:buChar char="•"/>
            </a:pPr>
            <a:r>
              <a:rPr lang="nl-NL" dirty="0"/>
              <a:t>KPI: Aantal medewerkers met een erkend kwaliteitsdiploma</a:t>
            </a:r>
          </a:p>
          <a:p>
            <a:pPr marL="171450" indent="-171450" algn="l">
              <a:buFont typeface="Arial" panose="020B0604020202020204" pitchFamily="34" charset="0"/>
              <a:buChar char="•"/>
            </a:pPr>
            <a:r>
              <a:rPr lang="nl-NL" dirty="0"/>
              <a:t>Target: 90% (binnen 2 jaar)</a:t>
            </a:r>
          </a:p>
          <a:p>
            <a:pPr marL="171450" indent="-171450" algn="l">
              <a:buFont typeface="Arial" panose="020B0604020202020204" pitchFamily="34" charset="0"/>
              <a:buChar char="•"/>
            </a:pPr>
            <a:r>
              <a:rPr lang="nl-NL" dirty="0"/>
              <a:t>Acties: Organiseren van opleidingen</a:t>
            </a:r>
          </a:p>
          <a:p>
            <a:pPr algn="l"/>
            <a:endParaRPr lang="nl-NL" dirty="0"/>
          </a:p>
          <a:p>
            <a:pPr algn="l"/>
            <a:r>
              <a:rPr lang="nl-NL" dirty="0"/>
              <a:t>Voor het </a:t>
            </a:r>
            <a:r>
              <a:rPr lang="nl-NL" b="1" dirty="0"/>
              <a:t>Interne perspectief </a:t>
            </a:r>
            <a:r>
              <a:rPr lang="nl-NL" dirty="0"/>
              <a:t>betekent dit </a:t>
            </a:r>
          </a:p>
          <a:p>
            <a:pPr algn="l"/>
            <a:r>
              <a:rPr lang="nl-NL" i="1" dirty="0"/>
              <a:t>Vermindering van procesverstoringen</a:t>
            </a:r>
          </a:p>
          <a:p>
            <a:pPr algn="l"/>
            <a:endParaRPr lang="nl-NL" dirty="0"/>
          </a:p>
          <a:p>
            <a:pPr marL="171450" indent="-171450" algn="l">
              <a:buFont typeface="Arial" panose="020B0604020202020204" pitchFamily="34" charset="0"/>
              <a:buChar char="•"/>
            </a:pPr>
            <a:r>
              <a:rPr lang="nl-NL" dirty="0"/>
              <a:t>KPI: Aantal incidenten door kwaliteitsproblemen per maand</a:t>
            </a:r>
          </a:p>
          <a:p>
            <a:pPr marL="171450" indent="-171450" algn="l">
              <a:buFont typeface="Arial" panose="020B0604020202020204" pitchFamily="34" charset="0"/>
              <a:buChar char="•"/>
            </a:pPr>
            <a:r>
              <a:rPr lang="nl-NL" dirty="0"/>
              <a:t>Target: &lt;10 / maand binnen 2 jaar</a:t>
            </a:r>
          </a:p>
          <a:p>
            <a:pPr marL="171450" indent="-171450" algn="l">
              <a:buFont typeface="Arial" panose="020B0604020202020204" pitchFamily="34" charset="0"/>
              <a:buChar char="•"/>
            </a:pPr>
            <a:r>
              <a:rPr lang="nl-NL" dirty="0"/>
              <a:t>Acties: PDCA toepassen bij verstoringen</a:t>
            </a:r>
          </a:p>
          <a:p>
            <a:pPr algn="l"/>
            <a:endParaRPr lang="nl-NL" dirty="0"/>
          </a:p>
          <a:p>
            <a:pPr algn="l"/>
            <a:r>
              <a:rPr lang="nl-NL" dirty="0"/>
              <a:t>Voor het </a:t>
            </a:r>
            <a:r>
              <a:rPr lang="nl-NL" b="1" dirty="0"/>
              <a:t>Financieel perspectief </a:t>
            </a:r>
            <a:r>
              <a:rPr lang="nl-NL" dirty="0"/>
              <a:t>betekent dit: </a:t>
            </a:r>
          </a:p>
          <a:p>
            <a:pPr algn="l"/>
            <a:r>
              <a:rPr lang="nl-NL" i="1" dirty="0"/>
              <a:t>Vermindering van kwaliteitskosten</a:t>
            </a:r>
          </a:p>
          <a:p>
            <a:pPr algn="l"/>
            <a:endParaRPr lang="nl-NL" dirty="0"/>
          </a:p>
          <a:p>
            <a:pPr marL="171450" indent="-171450" algn="l">
              <a:buFont typeface="Arial" panose="020B0604020202020204" pitchFamily="34" charset="0"/>
              <a:buChar char="•"/>
            </a:pPr>
            <a:r>
              <a:rPr lang="nl-NL" dirty="0"/>
              <a:t>KPI: Faalkosten in euro/maand</a:t>
            </a:r>
          </a:p>
          <a:p>
            <a:pPr marL="171450" indent="-171450" algn="l">
              <a:buFont typeface="Arial" panose="020B0604020202020204" pitchFamily="34" charset="0"/>
              <a:buChar char="•"/>
            </a:pPr>
            <a:r>
              <a:rPr lang="nl-NL" dirty="0"/>
              <a:t>Target: &lt;1000 euro per maand (binnen 2 jaar)</a:t>
            </a:r>
          </a:p>
          <a:p>
            <a:pPr marL="171450" indent="-171450" algn="l">
              <a:buFont typeface="Arial" panose="020B0604020202020204" pitchFamily="34" charset="0"/>
              <a:buChar char="•"/>
            </a:pPr>
            <a:r>
              <a:rPr lang="nl-NL" dirty="0"/>
              <a:t>Acties: Opzetten meetsysteem faalkosten en maandelijkse rapportage in MT.</a:t>
            </a:r>
          </a:p>
          <a:p>
            <a:pPr marL="0" indent="0" algn="l">
              <a:buFont typeface="Arial" panose="020B0604020202020204" pitchFamily="34" charset="0"/>
              <a:buNone/>
            </a:pPr>
            <a:endParaRPr lang="nl-NL" dirty="0"/>
          </a:p>
          <a:p>
            <a:pPr algn="l"/>
            <a:r>
              <a:rPr lang="nl-NL" dirty="0"/>
              <a:t>Balans: Door beter opgeleide medewerkers-&gt; verbetering van de proceskwaliteit-&gt;tevreden klanten-&gt; minder </a:t>
            </a:r>
            <a:r>
              <a:rPr lang="nl-NL" dirty="0" err="1"/>
              <a:t>retouren</a:t>
            </a:r>
            <a:r>
              <a:rPr lang="nl-NL" dirty="0"/>
              <a:t> en weer financiële ruimte voor opleiden van mensen. De missie wordt ondersteund.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79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boek ‘</a:t>
            </a:r>
            <a:r>
              <a:rPr lang="nl-NL" i="1" dirty="0"/>
              <a:t>Horizontaal Organiseren</a:t>
            </a:r>
            <a:r>
              <a:rPr lang="nl-NL" dirty="0"/>
              <a:t>’ laat zien wat procesgericht werken oplevert: een gestroomlijnde operatie, goed functionerende procesteams, een geïntegreerde procesarchitectuur, krachtige sociale netwerken en een  verantwoorde onderneming. </a:t>
            </a:r>
          </a:p>
          <a:p>
            <a:endParaRPr lang="nl-NL" dirty="0"/>
          </a:p>
          <a:p>
            <a:r>
              <a:rPr lang="nl-NL" dirty="0"/>
              <a:t>Auteurs </a:t>
            </a:r>
            <a:r>
              <a:rPr lang="nl-NL" dirty="0" err="1"/>
              <a:t>Renco</a:t>
            </a:r>
            <a:r>
              <a:rPr lang="nl-NL" dirty="0"/>
              <a:t> Bakker is directeur/eigenaar van </a:t>
            </a:r>
            <a:r>
              <a:rPr lang="nl-NL" b="1" dirty="0"/>
              <a:t>BPM consult</a:t>
            </a:r>
            <a:r>
              <a:rPr lang="nl-NL" dirty="0"/>
              <a:t> in Leusden. Teun </a:t>
            </a:r>
            <a:r>
              <a:rPr lang="nl-NL" dirty="0" err="1"/>
              <a:t>Hardjono</a:t>
            </a:r>
            <a:r>
              <a:rPr lang="nl-NL" dirty="0"/>
              <a:t> is directeur van de </a:t>
            </a:r>
            <a:r>
              <a:rPr lang="nl-NL" b="1" dirty="0"/>
              <a:t>CSR Academy </a:t>
            </a:r>
            <a:r>
              <a:rPr lang="nl-NL" dirty="0"/>
              <a:t>in Rotterdam en hoogleraar aan de </a:t>
            </a:r>
            <a:r>
              <a:rPr lang="nl-NL" b="1" dirty="0"/>
              <a:t>Rotterdam School of Management</a:t>
            </a:r>
            <a:r>
              <a:rPr lang="nl-NL" dirty="0"/>
              <a:t>, Erasmus University.</a:t>
            </a:r>
          </a:p>
          <a:p>
            <a:endParaRPr lang="nl-NL" dirty="0"/>
          </a:p>
          <a:p>
            <a:r>
              <a:rPr lang="nl-NL" dirty="0"/>
              <a:t>Het boek ‘Horizontaal organiseren’ door </a:t>
            </a:r>
            <a:r>
              <a:rPr lang="nl-NL" dirty="0" err="1"/>
              <a:t>Renco</a:t>
            </a:r>
            <a:r>
              <a:rPr lang="nl-NL" dirty="0"/>
              <a:t> Bakker en Teun </a:t>
            </a:r>
            <a:r>
              <a:rPr lang="nl-NL" dirty="0" err="1"/>
              <a:t>Hardjono</a:t>
            </a:r>
            <a:r>
              <a:rPr lang="nl-NL" dirty="0"/>
              <a:t> verscheen bij Kluwer, ISBN 9789013113662. </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7</a:t>
            </a:fld>
            <a:endParaRPr lang="en-US"/>
          </a:p>
        </p:txBody>
      </p:sp>
    </p:spTree>
    <p:extLst>
      <p:ext uri="{BB962C8B-B14F-4D97-AF65-F5344CB8AC3E}">
        <p14:creationId xmlns:p14="http://schemas.microsoft.com/office/powerpoint/2010/main" val="374700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al zijn de processen goed gestructureerd, duidelijk beschreven, is het doel glashelder, zijn processen meetbaar gemaakt met indicatoren, echt procesmanagement met een effectieve PDCA </a:t>
            </a:r>
            <a:r>
              <a:rPr lang="nl-NL" dirty="0" err="1"/>
              <a:t>cycle</a:t>
            </a:r>
            <a:r>
              <a:rPr lang="nl-NL" dirty="0"/>
              <a:t> werkt pas, wanneer mensen met elkaar samenwerken, verbeterteams problemen oppakken en oplossen, de juiste verbetercultuur aanwezig is, het leiderschap erop gericht is het maximale uit mensen te halen. </a:t>
            </a:r>
            <a:r>
              <a:rPr lang="nl-NL" dirty="0" err="1"/>
              <a:t>Hardjono</a:t>
            </a:r>
            <a:r>
              <a:rPr lang="nl-NL" dirty="0"/>
              <a:t> zegt hierover in zijn boek (p224):  "Men kan de opvatting huldigen dat hier de essentie van procesgericht werken ligt: Het samenwerken van, tussen en door mensen, met een pluriforme achtergrond, aan een product of dienst voor een klant met maar één doel: het moet zo snel mogelijk de deur uit. Processen als mensen werk dus waarbij de kwaliteit van de samenwerking allesbepalend is voor de prestatie van het proces dan wel de organisatie.“</a:t>
            </a:r>
          </a:p>
          <a:p>
            <a:endParaRPr lang="nl-NL" dirty="0"/>
          </a:p>
          <a:p>
            <a:r>
              <a:rPr lang="nl-NL" dirty="0"/>
              <a:t>In deze les gaan we op de zogenaamde zachte kant van procesmanagement in. We gaan na hoe we effectieve en efficiënte teams kunnen vormen, we bestuderen onze eigen rol (in een team en als leider), we maken een analyse van de sterkten en zwakten van de organisatie aan de hand van het model van Berenschot. We doen een greep uit de enorme hoeveelheid modellen en literatuur die over deze onderwerpen gaan.</a:t>
            </a:r>
          </a:p>
          <a:p>
            <a:endParaRPr lang="nl-NL" dirty="0"/>
          </a:p>
          <a:p>
            <a:r>
              <a:rPr lang="nl-NL" dirty="0"/>
              <a:t>Niet als verplichte leerstof maar wel warm aanbevolen is het hoofdstuk </a:t>
            </a:r>
            <a:r>
              <a:rPr lang="nl-NL" i="1" dirty="0"/>
              <a:t>Spelersmanagement</a:t>
            </a:r>
            <a:r>
              <a:rPr lang="nl-NL" dirty="0"/>
              <a:t> (4) uit het procesmanagement modellenboek. Daar worden modellen geven om de </a:t>
            </a:r>
            <a:r>
              <a:rPr lang="nl-NL" b="1" dirty="0"/>
              <a:t>harde kant </a:t>
            </a:r>
            <a:r>
              <a:rPr lang="nl-NL" dirty="0"/>
              <a:t>van teams en functies in kaart te bergen. Hoewel deze modellen niet direct besproken worden in de les, kunt u uiteraard waar nodig verduidelijking vragen aan de docent.</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42</a:t>
            </a:fld>
            <a:endParaRPr lang="en-US"/>
          </a:p>
        </p:txBody>
      </p:sp>
    </p:spTree>
    <p:extLst>
      <p:ext uri="{BB962C8B-B14F-4D97-AF65-F5344CB8AC3E}">
        <p14:creationId xmlns:p14="http://schemas.microsoft.com/office/powerpoint/2010/main" val="3962211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 antwoorden mogelijk. Rollen kunnen (soms) worden versterkt door training en oefening. Maar ook al kun je wel wat aan creativiteitstechnieken doen, iemand die erg laag op "plant" scoort (</a:t>
            </a:r>
            <a:r>
              <a:rPr lang="nl-NL" dirty="0" err="1"/>
              <a:t>Hardjono</a:t>
            </a:r>
            <a:r>
              <a:rPr lang="nl-NL" dirty="0"/>
              <a:t> noemt deze rol, waarschijnlijk foutief, planner) zal nooit echt creatief worden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7028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471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24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 uitwerking mogelijk. Enkele aanwijzingen:</a:t>
            </a:r>
          </a:p>
          <a:p>
            <a:endParaRPr lang="nl-NL" dirty="0"/>
          </a:p>
          <a:p>
            <a:r>
              <a:rPr lang="nl-NL" i="1" dirty="0"/>
              <a:t>Is dit model bruikbaar? Kunnen er stappen/fasen worden overgeslagen</a:t>
            </a:r>
            <a:r>
              <a:rPr lang="nl-NL" dirty="0"/>
              <a:t>? </a:t>
            </a:r>
          </a:p>
          <a:p>
            <a:r>
              <a:rPr lang="nl-NL" dirty="0"/>
              <a:t>Over het algemeen moeten alle stappen doorlopen worden alleen afhankelijk of mensen al eerder met elkaar hebben gewerkt, de opdracht meer of minder helder is e.d. kunnen stappen versneld worden doorlopen.</a:t>
            </a:r>
          </a:p>
          <a:p>
            <a:endParaRPr lang="nl-NL" dirty="0"/>
          </a:p>
          <a:p>
            <a:r>
              <a:rPr lang="nl-NL" i="1" dirty="0"/>
              <a:t>Kunt u voorbeelden geven? Voorbeelden uit eigen praktijk.</a:t>
            </a:r>
          </a:p>
          <a:p>
            <a:endParaRPr lang="nl-NL" i="1" dirty="0"/>
          </a:p>
          <a:p>
            <a:r>
              <a:rPr lang="nl-NL" i="1" dirty="0"/>
              <a:t>Werk voor een te kiezen situatie en team de verschillende fasen uit door per fasen interventies/acties te benoemen die u zou organiseren t.b.v. de teameffectiviteit. </a:t>
            </a:r>
          </a:p>
          <a:p>
            <a:r>
              <a:rPr lang="nl-NL" dirty="0"/>
              <a:t>Tijdens de vormfase wordt een gezamenlijk BBQ gepland als start</a:t>
            </a:r>
          </a:p>
          <a:p>
            <a:r>
              <a:rPr lang="nl-NL" dirty="0"/>
              <a:t>Stormfase: Een brainstorm sessie wordt gepland om de reikwijdte van het project en de taken die moeten gebeuren in beeld te brengen.</a:t>
            </a:r>
          </a:p>
          <a:p>
            <a:r>
              <a:rPr lang="nl-NL" dirty="0"/>
              <a:t>e.d.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608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Forming</a:t>
            </a:r>
            <a:r>
              <a:rPr lang="nl-NL" dirty="0"/>
              <a:t> (Ieder voor zich) is de eerste fase. Hierin leert het team elkaar kennen. Er is nog geen hechting en het groepsgevoel ontbreekt. De individuen in de groep proberen conflicten te vermijden en zijn vaak routinematig bezig. De teamleden zijn nog bezig om hun plek in de groep te vinden. Ook het vertrouwen moet nog worden opgebouwd. In deze fase kan er wel met een taak of project gestart worden maar goede initiatieven komen er vaak nog niet. Communicatie verloopt vooral via de leidinggevende.</a:t>
            </a:r>
          </a:p>
          <a:p>
            <a:endParaRPr lang="nl-NL" dirty="0"/>
          </a:p>
          <a:p>
            <a:r>
              <a:rPr lang="nl-NL" b="1" dirty="0" err="1"/>
              <a:t>Storming</a:t>
            </a:r>
            <a:r>
              <a:rPr lang="nl-NL" dirty="0"/>
              <a:t> (Groepsvorming) wordt ook wel de conflictfase genoemd. In deze fase hebben de teamleden elkaar goed genoeg leren kennen om elkaars werkwijze en gedrag te bekritiseren en worden de verhoudingen tussen hen duidelijker. Veel mensen deinzen terug voor conflicten, ook als deze netjes besproken worden. Dit heeft als gevolg dat de meeste teams, ofwel nooit aan deze fase toekomen, ofwel compleet vastlopen in conflicten. Iemand die een groep begeleidt of de leiding heeft moet dus goed voor ogen houden dat conflicten nu eenmaal bij het groepsproces horen en niet bedreigend zijn. Emoties kunnen hoog oplopen en meningsverschillen kunnen persoonlijk worden. Binnen de groep ontstaan kleine groepjes. De groepjes communiceren per groep met de leidinggevende en deze leidinggevenden blijven in deze fase vaak directief.</a:t>
            </a:r>
          </a:p>
          <a:p>
            <a:endParaRPr lang="nl-NL" dirty="0"/>
          </a:p>
          <a:p>
            <a:r>
              <a:rPr lang="nl-NL" b="1" dirty="0" err="1"/>
              <a:t>Norming</a:t>
            </a:r>
            <a:r>
              <a:rPr lang="nl-NL" dirty="0"/>
              <a:t> (Gesloten team), als een team goed door de vorige fase heen is gekomen dan is nu duidelijk hoe het team verder zal werken. Iedereen heeft nu een taak en het is duidelijk wie op welk punt de leiding neemt. Het gevaar is wel dat mensen minder snel met afwijkende ideeën zullen komen want iedereen is nu loyaal geworden. Het team functioneert vanaf nu als hecht team maar is wel gesloten naar de buitenwereld (naar binnen gericht) en de communicatie naar buiten verloopt vaak via de leidinggevende. Nieuwkomers hebben moeite om hun plek te vinden en geaccepteerd te worden.</a:t>
            </a:r>
          </a:p>
          <a:p>
            <a:endParaRPr lang="nl-NL" dirty="0"/>
          </a:p>
          <a:p>
            <a:r>
              <a:rPr lang="nl-NL" b="1" dirty="0" err="1"/>
              <a:t>Performing</a:t>
            </a:r>
            <a:r>
              <a:rPr lang="nl-NL" dirty="0"/>
              <a:t> (Open team) is de fase waarin een goede combinatie is ontstaan van samenwerken en zelfstandig verantwoordelijkheid nemen. Een team dat dit punt bereikt is in staat om met weinig leiding complexe taken op een soepele manier uit te voeren. De teamleden zijn goed op elkaar ingespeeld en weten wat ze aan elkaar hebben. Er zijn ongeschreven regels ontstaan waar iedereen zich aan houdt. Het team zoekt proactief contact met andere teams.</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47</a:t>
            </a:fld>
            <a:endParaRPr lang="en-US"/>
          </a:p>
        </p:txBody>
      </p:sp>
    </p:spTree>
    <p:extLst>
      <p:ext uri="{BB962C8B-B14F-4D97-AF65-F5344CB8AC3E}">
        <p14:creationId xmlns:p14="http://schemas.microsoft.com/office/powerpoint/2010/main" val="1286820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 uitwerkingen mogelijk. Het gaat om de discussie.</a:t>
            </a:r>
          </a:p>
          <a:p>
            <a:r>
              <a:rPr lang="nl-NL" dirty="0"/>
              <a:t>De </a:t>
            </a:r>
            <a:r>
              <a:rPr lang="nl-NL" b="1" dirty="0"/>
              <a:t>tabel 5.6</a:t>
            </a:r>
            <a:r>
              <a:rPr lang="nl-NL" dirty="0"/>
              <a:t> in het boek Horizontaal Organiseren geeft een opsomming van succesfactoren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76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949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a:t>
            </a:r>
            <a:r>
              <a:rPr lang="nl-NL" b="1" dirty="0"/>
              <a:t>De bestuurder</a:t>
            </a:r>
            <a:r>
              <a:rPr lang="nl-NL" dirty="0"/>
              <a:t>, de manager Hij maakt de bedoelingen van de organisatie duidelijk via het stellen van doelen. Hij is besluitvaardig, selecteert mogelijkheden, bakent rollen en taken af en formuleert beleid. Hij beoordeelt de prestaties en geeft instructies. </a:t>
            </a:r>
          </a:p>
          <a:p>
            <a:r>
              <a:rPr lang="nl-NL" dirty="0"/>
              <a:t>  </a:t>
            </a:r>
          </a:p>
          <a:p>
            <a:r>
              <a:rPr lang="nl-NL" dirty="0"/>
              <a:t>2.</a:t>
            </a:r>
            <a:r>
              <a:rPr lang="nl-NL" b="1" dirty="0"/>
              <a:t>De producent </a:t>
            </a:r>
            <a:r>
              <a:rPr lang="nl-NL" dirty="0"/>
              <a:t>Hij is taak en werkgericht. Hij is een toonbeeld van motivatie, heeft energie en is gedreven. Hij moedigt zijn personeel aan om verantwoordelijkheid te dragen en hoge productiviteit te realiseren. Zorgt voor de realisatie van de doelen. </a:t>
            </a:r>
          </a:p>
          <a:p>
            <a:r>
              <a:rPr lang="nl-NL" dirty="0"/>
              <a:t> </a:t>
            </a:r>
          </a:p>
          <a:p>
            <a:r>
              <a:rPr lang="nl-NL" dirty="0"/>
              <a:t>3.</a:t>
            </a:r>
            <a:r>
              <a:rPr lang="nl-NL" b="1" dirty="0"/>
              <a:t>De innovator </a:t>
            </a:r>
            <a:r>
              <a:rPr lang="nl-NL" dirty="0"/>
              <a:t>Hij zorgt voor veranderingen en aanpassingen. Hij bedenkt ze en brengt ze onder in projecten. De innovator is een creatief mens die daarvoor ook de ruimte neemt. Hij kijkt in de toekomst en kan de voorstellen ook pakkend presenteren. </a:t>
            </a:r>
          </a:p>
          <a:p>
            <a:r>
              <a:rPr lang="nl-NL" dirty="0"/>
              <a:t>  </a:t>
            </a:r>
          </a:p>
          <a:p>
            <a:r>
              <a:rPr lang="nl-NL" dirty="0"/>
              <a:t>4.</a:t>
            </a:r>
            <a:r>
              <a:rPr lang="nl-NL" b="1" dirty="0"/>
              <a:t>De bemiddelaar</a:t>
            </a:r>
            <a:r>
              <a:rPr lang="nl-NL" dirty="0"/>
              <a:t>, </a:t>
            </a:r>
            <a:r>
              <a:rPr lang="nl-NL" i="1" dirty="0"/>
              <a:t>de marktman </a:t>
            </a:r>
            <a:r>
              <a:rPr lang="nl-NL" dirty="0"/>
              <a:t>De bemiddelaar, marktman richt zich op het onderhouden van de relaties met de buitenwereld, de markten zowel verkoop als inkoop. Hij is politiek bekwaam met gevoel voor relaties en belangen. Zorgt voor een verzorgt imago en onderhoudt dat ook. Vertegenwoordigt het bedrijf, kan onderhandelen en belangen onderkennen. </a:t>
            </a:r>
          </a:p>
          <a:p>
            <a:r>
              <a:rPr lang="nl-NL" dirty="0"/>
              <a:t>Managementrollen van Robert Quinn </a:t>
            </a:r>
          </a:p>
          <a:p>
            <a:r>
              <a:rPr lang="nl-NL" dirty="0"/>
              <a:t> </a:t>
            </a:r>
          </a:p>
          <a:p>
            <a:r>
              <a:rPr lang="nl-NL" dirty="0"/>
              <a:t>5.</a:t>
            </a:r>
            <a:r>
              <a:rPr lang="nl-NL" b="1" dirty="0"/>
              <a:t>De stimulator</a:t>
            </a:r>
            <a:r>
              <a:rPr lang="nl-NL" dirty="0"/>
              <a:t>, </a:t>
            </a:r>
            <a:r>
              <a:rPr lang="nl-NL" i="1" dirty="0"/>
              <a:t>de teamleider </a:t>
            </a:r>
            <a:r>
              <a:rPr lang="nl-NL" dirty="0"/>
              <a:t>De stimulator zorgt voor het collectief, de eensgezindheid, de teamgeest en behandelt de persoonlijke conflicten. Moet tussen de verschillende persoonlijke en bedrijfsbelangen kunnen handelen.  </a:t>
            </a:r>
          </a:p>
          <a:p>
            <a:r>
              <a:rPr lang="nl-NL" dirty="0"/>
              <a:t> </a:t>
            </a:r>
          </a:p>
          <a:p>
            <a:r>
              <a:rPr lang="nl-NL" dirty="0"/>
              <a:t>6.</a:t>
            </a:r>
            <a:r>
              <a:rPr lang="nl-NL" b="1" dirty="0"/>
              <a:t>De mentor</a:t>
            </a:r>
            <a:r>
              <a:rPr lang="nl-NL" dirty="0"/>
              <a:t>, </a:t>
            </a:r>
            <a:r>
              <a:rPr lang="nl-NL" i="1" dirty="0"/>
              <a:t>de coach </a:t>
            </a:r>
            <a:r>
              <a:rPr lang="nl-NL" dirty="0"/>
              <a:t>Ontwikkeling van mensen is zijn vak. Kan zich inleven en goed en diepgaand met anderen communiceren. Kan analyseren, motiveren en ontwikkelingspaden voor mensen </a:t>
            </a:r>
            <a:r>
              <a:rPr lang="nl-NL" dirty="0" err="1"/>
              <a:t>opstellen.Helpt</a:t>
            </a:r>
            <a:r>
              <a:rPr lang="nl-NL" dirty="0"/>
              <a:t> bij individuele ontwikkeling. </a:t>
            </a:r>
          </a:p>
          <a:p>
            <a:r>
              <a:rPr lang="nl-NL" dirty="0"/>
              <a:t> </a:t>
            </a:r>
          </a:p>
          <a:p>
            <a:r>
              <a:rPr lang="nl-NL" dirty="0"/>
              <a:t>7.</a:t>
            </a:r>
            <a:r>
              <a:rPr lang="nl-NL" b="1" dirty="0"/>
              <a:t>De coördinator </a:t>
            </a:r>
            <a:r>
              <a:rPr lang="nl-NL" dirty="0"/>
              <a:t>Houdt de structuur van het bedrijf in de gaten en de afstemming van de verschillende disciplines. Zorgt voor logistiek en continuïteit. Betrouwbare interpretator van de voortgang. Budgetopsteller en bewaker. </a:t>
            </a:r>
          </a:p>
          <a:p>
            <a:r>
              <a:rPr lang="nl-NL" dirty="0"/>
              <a:t> </a:t>
            </a:r>
          </a:p>
          <a:p>
            <a:r>
              <a:rPr lang="nl-NL" dirty="0"/>
              <a:t>8.</a:t>
            </a:r>
            <a:r>
              <a:rPr lang="nl-NL" b="1" dirty="0"/>
              <a:t>De controleur </a:t>
            </a:r>
            <a:r>
              <a:rPr lang="nl-NL" dirty="0"/>
              <a:t>Hij weet wat er gaande is, heeft informatie en verzorgt de informatie. Hij is goed in details en doelstellingen. Hij Kan analyseren en interpreteren. Zorgt voor rationele analyse en logische oplossingen voor problemen. </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50</a:t>
            </a:fld>
            <a:endParaRPr lang="en-US"/>
          </a:p>
        </p:txBody>
      </p:sp>
    </p:spTree>
    <p:extLst>
      <p:ext uri="{BB962C8B-B14F-4D97-AF65-F5344CB8AC3E}">
        <p14:creationId xmlns:p14="http://schemas.microsoft.com/office/powerpoint/2010/main" val="1966825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gaat over </a:t>
            </a:r>
            <a:r>
              <a:rPr lang="nl-NL" i="1" dirty="0"/>
              <a:t>kwaliteitsborging</a:t>
            </a:r>
            <a:r>
              <a:rPr lang="nl-NL" dirty="0"/>
              <a:t>. Wat is borging eigenlijk? Op http://www.encyclo.nl/begrip/borging vinden we de volgende definitie: Borging is het "</a:t>
            </a:r>
            <a:r>
              <a:rPr lang="nl-NL" i="1" dirty="0"/>
              <a:t>geheel van geplande en systematische acties, nodig om in voldoende mate het vertrouwen te geven dat een dienst voldoet en blijft voldoen aan de gestelde kwaliteitseisen</a:t>
            </a:r>
            <a:r>
              <a:rPr lang="nl-NL" dirty="0"/>
              <a:t>". Met "</a:t>
            </a:r>
            <a:r>
              <a:rPr lang="nl-NL" i="1" dirty="0"/>
              <a:t>borgen</a:t>
            </a:r>
            <a:r>
              <a:rPr lang="nl-NL" dirty="0"/>
              <a:t>" proberen we risico's om niet te voldoen aan de wensen van de betrokkenen te beperken. </a:t>
            </a:r>
          </a:p>
          <a:p>
            <a:endParaRPr lang="nl-NL" dirty="0"/>
          </a:p>
          <a:p>
            <a:r>
              <a:rPr lang="nl-NL" dirty="0" err="1"/>
              <a:t>Hardjono</a:t>
            </a:r>
            <a:r>
              <a:rPr lang="nl-NL" dirty="0"/>
              <a:t> schrijft hierover: "</a:t>
            </a:r>
            <a:r>
              <a:rPr lang="nl-NL" i="1" dirty="0"/>
              <a:t>Kwaliteitsborg- en </a:t>
            </a:r>
            <a:r>
              <a:rPr lang="nl-NL" i="1" dirty="0" err="1"/>
              <a:t>zorgsytemen</a:t>
            </a:r>
            <a:r>
              <a:rPr lang="nl-NL" i="1" dirty="0"/>
              <a:t> zijn bedoeld om risico's te voorkomen, door de risico's te identificeren en de beheersmaatregelen te expliciteren en in te voeren. Veel normen vragen om het detailleren van procesdetails (waaruit de beheersmaatregelen blijken in procedures)</a:t>
            </a:r>
            <a:r>
              <a:rPr lang="nl-NL" dirty="0"/>
              <a:t>." (Horizontaal organiseren pagina 128). Normen helpen ons om bedrijfsprocessen te beheersen. Zij zijn opgesteld met borging als doel. Figuur 3.30 (</a:t>
            </a:r>
            <a:r>
              <a:rPr lang="nl-NL" b="1" dirty="0"/>
              <a:t>pagina 128 </a:t>
            </a:r>
            <a:r>
              <a:rPr lang="nl-NL" dirty="0"/>
              <a:t>in </a:t>
            </a:r>
            <a:r>
              <a:rPr lang="nl-NL" i="1" dirty="0"/>
              <a:t>Horizontaal organiseren</a:t>
            </a:r>
            <a:r>
              <a:rPr lang="nl-NL" dirty="0"/>
              <a:t>) maakt op een heldere manier de vertaling van een relevante norm naar eisen aan processen en borgingsactiviteiten duidelijk. Organisaties leggen vaak de manier waarop processen worden geborgd vast in een kwaliteitshandboek. De structuur die hierbij wordt gebruikt, wordt in het </a:t>
            </a:r>
            <a:r>
              <a:rPr lang="nl-NL" i="1" dirty="0"/>
              <a:t>Procesmanagement Modellenboek </a:t>
            </a:r>
            <a:r>
              <a:rPr lang="nl-NL" dirty="0"/>
              <a:t>uiteengezet. Voor diverse branches zijn normen ontwikkeld. </a:t>
            </a:r>
          </a:p>
          <a:p>
            <a:endParaRPr lang="nl-NL" dirty="0"/>
          </a:p>
          <a:p>
            <a:r>
              <a:rPr lang="nl-NL" dirty="0"/>
              <a:t>Zo werkt de </a:t>
            </a:r>
            <a:r>
              <a:rPr lang="nl-NL" dirty="0" err="1"/>
              <a:t>automotive</a:t>
            </a:r>
            <a:r>
              <a:rPr lang="nl-NL" dirty="0"/>
              <a:t> industrie met de TS19696 norm, de voedingsindustrie met normen op het gebeid van voedselveiligheid en de gezondheidszorg met HKZ. Deze normen hebben wel een relatie met de meer algemene norm voor Kwaliteitsmanagementsystemen de ISO-9001. Of voldaan wordt aan normen en of processen zijn geborgd, kan worden vastgesteld via een (proces)audit. Ook hier geldt weer de </a:t>
            </a:r>
            <a:r>
              <a:rPr lang="nl-NL" dirty="0" err="1"/>
              <a:t>Deming</a:t>
            </a:r>
            <a:r>
              <a:rPr lang="nl-NL" dirty="0"/>
              <a:t> cirkel: Een kwaliteitssysteem dat voldoet aan de norm (plan) wordt geïntroduceerd. Volgens wordt volgens dit systeem gewerkt (do). Via een audit wordt de status nagegaan (check) en vervolgens worden de geconstateerde verbetermogelijkheden aangepakt (act).</a:t>
            </a:r>
          </a:p>
          <a:p>
            <a:endParaRPr lang="nl-NL" dirty="0"/>
          </a:p>
          <a:p>
            <a:r>
              <a:rPr lang="nl-NL" dirty="0"/>
              <a:t>Bij deze les zijn diverse artikelen gevoegd, die een beeld geven van welke normen er waar worden gebruikt. Een waarschuwing is op zijn plaats: "</a:t>
            </a:r>
            <a:r>
              <a:rPr lang="nl-NL" i="1" dirty="0"/>
              <a:t>Een kwaliteitsmanagement systeem is geen papierwinkel</a:t>
            </a:r>
            <a:r>
              <a:rPr lang="nl-NL" dirty="0"/>
              <a:t>". Houd steeds het doel voor ogen. En dat doel is risico's beheersen. Zijn er geen onaanvaardbare risico's, dan zijn extra maatregelen niet nodig. Vandaar dat een risico analyse de basis vormt voor de te nemen borgingsmaatregelen. Zijn er wel risico's op defecten, uitval, onveiligheid, klantontevredenheid, milieuvervuiling, overbelasting e.d. dan zijn gerichte maatregelen nodig en dienen processen hierop te worden afgestemd</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51</a:t>
            </a:fld>
            <a:endParaRPr lang="en-US"/>
          </a:p>
        </p:txBody>
      </p:sp>
    </p:spTree>
    <p:extLst>
      <p:ext uri="{BB962C8B-B14F-4D97-AF65-F5344CB8AC3E}">
        <p14:creationId xmlns:p14="http://schemas.microsoft.com/office/powerpoint/2010/main" val="5178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organisatie staat midden in de samenleving en wordt door gebeurtenissen en trends van buiten de organisatie beïnvloed. </a:t>
            </a:r>
          </a:p>
          <a:p>
            <a:r>
              <a:rPr lang="nl-NL" dirty="0"/>
              <a:t>In deze eerste les van de module Management van Bedrijfsprocessen worden die invloeden besproken. Een strak hiërarchische organisatie is niet meer vanzelfsprekend, sterker nog, zo'n organisatie kan de ontwikkeling van de organisatie afremmen omdat de organisatie niet snel genoeg op maatschappelijke ontwikkelingen kan reageren. </a:t>
            </a:r>
          </a:p>
          <a:p>
            <a:endParaRPr lang="nl-NL" dirty="0"/>
          </a:p>
          <a:p>
            <a:r>
              <a:rPr lang="nl-NL" dirty="0"/>
              <a:t>Een trend die waar te nemen is, is het </a:t>
            </a:r>
            <a:r>
              <a:rPr lang="nl-NL" b="1" i="1" dirty="0"/>
              <a:t>horizontaal denken</a:t>
            </a:r>
            <a:r>
              <a:rPr lang="nl-NL" dirty="0"/>
              <a:t>. Organisaties voegen samen waarde toe en bedienen met elkaar in een keten de (eind)klant. Over dit horizontaal denken of procesgericht denken, gaat deze les.</a:t>
            </a:r>
          </a:p>
          <a:p>
            <a:endParaRPr lang="nl-NL" dirty="0"/>
          </a:p>
          <a:p>
            <a:r>
              <a:rPr lang="nl-NL" dirty="0"/>
              <a:t>Management van Bedrijfsprocessen borduurt voort op de module Procesmanagement. Bij de module Procesmanagement werd vooral operationeel naar processen gekeken. In deze module wordt procesmanagement meer vanuit het </a:t>
            </a:r>
            <a:r>
              <a:rPr lang="nl-NL" b="1" i="1" dirty="0"/>
              <a:t>strategisch tactisch perspectief </a:t>
            </a:r>
            <a:r>
              <a:rPr lang="nl-NL" dirty="0"/>
              <a:t>benaderd. Wij gaan de vragen beantwoorden die in de inleiding bij deze module zijn gesteld. Zo luidt de eerste vraag: "</a:t>
            </a:r>
            <a:r>
              <a:rPr lang="nl-NL" i="1" dirty="0"/>
              <a:t>Hoe krijgen we grip op de prestaties van een organisatie</a:t>
            </a:r>
            <a:r>
              <a:rPr lang="nl-NL" dirty="0"/>
              <a:t>". Op deze vraag gaan we in deze les in.</a:t>
            </a:r>
          </a:p>
          <a:p>
            <a:endParaRPr lang="nl-NL" dirty="0"/>
          </a:p>
          <a:p>
            <a:r>
              <a:rPr lang="nl-NL" dirty="0"/>
              <a:t>Bij deze module hoort een module opdracht. In deze module opdracht werkt u zaken uit, die in de lessen behandeld worden. Verschillende opdrachten bij de lessen, sluiten aan bij de moduleopdracht. Het is raadzaam vroegtijdig met de module opdracht te beginnen. De docent maakt tijdens verschillende bijeenkomsten ruimte om vragen te stellen over deze opdracht, uitweringen met medestudenten te bespreken e.d. </a:t>
            </a:r>
          </a:p>
          <a:p>
            <a:endParaRPr lang="nl-NL" dirty="0"/>
          </a:p>
          <a:p>
            <a:r>
              <a:rPr lang="nl-NL" dirty="0"/>
              <a:t>Bij de lessen horen voorbereidende opdrachten, die u vooraf aan de lessen maakt en praktijkopdrachten na de les, die u na de les uitwerkt. De resultaten van deze opdrachten worden in de lessen besproken. Ook zal u gevraagd worden eens een opdracht te presenteren.</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13</a:t>
            </a:fld>
            <a:endParaRPr lang="en-US"/>
          </a:p>
        </p:txBody>
      </p:sp>
    </p:spTree>
    <p:extLst>
      <p:ext uri="{BB962C8B-B14F-4D97-AF65-F5344CB8AC3E}">
        <p14:creationId xmlns:p14="http://schemas.microsoft.com/office/powerpoint/2010/main" val="1693255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geen standaard antwoord mogelijk.</a:t>
            </a:r>
          </a:p>
          <a:p>
            <a:r>
              <a:rPr lang="nl-NL" dirty="0"/>
              <a:t>Belangrijk is bij de uitwerking te laten zien welke maatregelen er zijn genomen om kwaliteit te borgen en een oordeel te geven of deze maatregelen effectief zijn.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892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geen standaard antwoord mogelijk.</a:t>
            </a:r>
          </a:p>
          <a:p>
            <a:r>
              <a:rPr lang="nl-NL" dirty="0"/>
              <a:t>Een voorbeeld: Bij het proces van het fabriceren van bouten kan de dikte van een bout door slijtage van het gereedschap buiten specificatie vallen. Als dat zo is, is de bout voor de klant niet meer bruikbaar.</a:t>
            </a:r>
          </a:p>
          <a:p>
            <a:r>
              <a:rPr lang="nl-NL" dirty="0"/>
              <a:t>Voor deze situatie geldt:</a:t>
            </a:r>
          </a:p>
          <a:p>
            <a:r>
              <a:rPr lang="nl-NL" dirty="0"/>
              <a:t>E = 6 (niet meer bruikbaar)</a:t>
            </a:r>
          </a:p>
          <a:p>
            <a:r>
              <a:rPr lang="nl-NL" dirty="0"/>
              <a:t>F = 4 (af en toe)</a:t>
            </a:r>
          </a:p>
          <a:p>
            <a:r>
              <a:rPr lang="nl-NL" dirty="0"/>
              <a:t>D = 4 (SPC in werking)</a:t>
            </a:r>
          </a:p>
          <a:p>
            <a:r>
              <a:rPr lang="nl-NL" dirty="0"/>
              <a:t>RPN = 6 x 4 x 4 = 94</a:t>
            </a:r>
          </a:p>
          <a:p>
            <a:r>
              <a:rPr lang="nl-NL" dirty="0"/>
              <a:t>Maatregel: preventief onderhoud: RPN naar &lt;50</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269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 antwoord mogelijk.</a:t>
            </a:r>
          </a:p>
          <a:p>
            <a:endParaRPr lang="nl-NL" dirty="0"/>
          </a:p>
          <a:p>
            <a:r>
              <a:rPr lang="nl-NL" dirty="0"/>
              <a:t>Borging via systemen beperkt de menselijke vrijheid; borgen via mensen geeft mensen meer vrijheid. </a:t>
            </a:r>
          </a:p>
          <a:p>
            <a:endParaRPr lang="nl-NL" dirty="0"/>
          </a:p>
          <a:p>
            <a:r>
              <a:rPr lang="nl-NL" dirty="0"/>
              <a:t>Waar het gaat om veiligheid verdient borging met systemen, procedures en automatisering de voorkeur. Waar het gaat om een intensieve klanten interactie is speelruimte van belang. In het algemeen leggen productiebedrijven bij reproducerende processen de nadruk op systemen en service verlenende bedrijven de nadruk op mensen. Er zijn natuurlijk allerlei tussenvormen.</a:t>
            </a:r>
          </a:p>
          <a:p>
            <a:r>
              <a:rPr lang="nl-NL" dirty="0"/>
              <a:t>Het betreft keuzes die een organisatie maakt.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561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79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geen standaard uitwerkingen te geven.</a:t>
            </a:r>
          </a:p>
          <a:p>
            <a:endParaRPr lang="nl-NL" dirty="0"/>
          </a:p>
          <a:p>
            <a:r>
              <a:rPr lang="nl-NL" dirty="0"/>
              <a:t>Artikelen zijn b.v.</a:t>
            </a:r>
          </a:p>
          <a:p>
            <a:r>
              <a:rPr lang="nl-NL" dirty="0"/>
              <a:t>http://www.managementbase.com/kennisitems/stap-8-processen-toetsen/</a:t>
            </a:r>
          </a:p>
          <a:p>
            <a:r>
              <a:rPr lang="nl-NL" dirty="0"/>
              <a:t>http://123management.nl/0/020_structuur/a222_structuur_02_tactisch_procesaudit.html</a:t>
            </a:r>
          </a:p>
          <a:p>
            <a:endParaRPr lang="nl-NL" dirty="0"/>
          </a:p>
          <a:p>
            <a:r>
              <a:rPr lang="nl-NL" dirty="0"/>
              <a:t>Als bewijsmateriaal kan gelden:</a:t>
            </a:r>
          </a:p>
          <a:p>
            <a:pPr marL="171450" indent="-171450">
              <a:buFont typeface="Arial" panose="020B0604020202020204" pitchFamily="34" charset="0"/>
              <a:buChar char="•"/>
            </a:pPr>
            <a:r>
              <a:rPr lang="nl-NL" dirty="0"/>
              <a:t>processen worden uitgevoerd </a:t>
            </a:r>
            <a:r>
              <a:rPr lang="nl-NL" dirty="0" err="1"/>
              <a:t>comform</a:t>
            </a:r>
            <a:r>
              <a:rPr lang="nl-NL" dirty="0"/>
              <a:t> instructie</a:t>
            </a:r>
          </a:p>
          <a:p>
            <a:pPr marL="171450" indent="-171450">
              <a:buFont typeface="Arial" panose="020B0604020202020204" pitchFamily="34" charset="0"/>
              <a:buChar char="•"/>
            </a:pPr>
            <a:r>
              <a:rPr lang="nl-NL" dirty="0"/>
              <a:t>kwaliteitsregistraties</a:t>
            </a:r>
          </a:p>
          <a:p>
            <a:pPr marL="171450" indent="-171450">
              <a:buFont typeface="Arial" panose="020B0604020202020204" pitchFamily="34" charset="0"/>
              <a:buChar char="•"/>
            </a:pPr>
            <a:r>
              <a:rPr lang="nl-NL" dirty="0"/>
              <a:t>opleidingsregistratie</a:t>
            </a:r>
          </a:p>
          <a:p>
            <a:pPr marL="171450" indent="-171450">
              <a:buFont typeface="Arial" panose="020B0604020202020204" pitchFamily="34" charset="0"/>
              <a:buChar char="•"/>
            </a:pPr>
            <a:r>
              <a:rPr lang="nl-NL" dirty="0"/>
              <a:t>SPC registraties</a:t>
            </a:r>
          </a:p>
          <a:p>
            <a:r>
              <a:rPr lang="nl-NL" dirty="0"/>
              <a:t>e.d.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900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geen standaard uitwerkingen te geven.</a:t>
            </a:r>
          </a:p>
          <a:p>
            <a:endParaRPr lang="nl-NL" dirty="0"/>
          </a:p>
          <a:p>
            <a:r>
              <a:rPr lang="nl-NL" dirty="0"/>
              <a:t>Artikelen zijn b.v.</a:t>
            </a:r>
          </a:p>
          <a:p>
            <a:r>
              <a:rPr lang="nl-NL" dirty="0"/>
              <a:t>http://www.managementbase.com/kennisitems/stap-8-processen-toetsen/</a:t>
            </a:r>
          </a:p>
          <a:p>
            <a:r>
              <a:rPr lang="nl-NL" dirty="0"/>
              <a:t>http://123management.nl/0/020_structuur/a222_structuur_02_tactisch_procesaudit.html</a:t>
            </a:r>
          </a:p>
          <a:p>
            <a:endParaRPr lang="nl-NL" dirty="0"/>
          </a:p>
          <a:p>
            <a:r>
              <a:rPr lang="nl-NL" dirty="0"/>
              <a:t>Als bewijsmateriaal kan gelden:</a:t>
            </a:r>
          </a:p>
          <a:p>
            <a:pPr marL="171450" indent="-171450">
              <a:buFont typeface="Arial" panose="020B0604020202020204" pitchFamily="34" charset="0"/>
              <a:buChar char="•"/>
            </a:pPr>
            <a:r>
              <a:rPr lang="nl-NL" dirty="0"/>
              <a:t>processen worden uitgevoerd </a:t>
            </a:r>
            <a:r>
              <a:rPr lang="nl-NL" dirty="0" err="1"/>
              <a:t>comform</a:t>
            </a:r>
            <a:r>
              <a:rPr lang="nl-NL" dirty="0"/>
              <a:t> instructie</a:t>
            </a:r>
          </a:p>
          <a:p>
            <a:pPr marL="171450" indent="-171450">
              <a:buFont typeface="Arial" panose="020B0604020202020204" pitchFamily="34" charset="0"/>
              <a:buChar char="•"/>
            </a:pPr>
            <a:r>
              <a:rPr lang="nl-NL" dirty="0"/>
              <a:t>kwaliteitsregistraties</a:t>
            </a:r>
          </a:p>
          <a:p>
            <a:pPr marL="171450" indent="-171450">
              <a:buFont typeface="Arial" panose="020B0604020202020204" pitchFamily="34" charset="0"/>
              <a:buChar char="•"/>
            </a:pPr>
            <a:r>
              <a:rPr lang="nl-NL" dirty="0"/>
              <a:t>opleidingsregistratie</a:t>
            </a:r>
          </a:p>
          <a:p>
            <a:pPr marL="171450" indent="-171450">
              <a:buFont typeface="Arial" panose="020B0604020202020204" pitchFamily="34" charset="0"/>
              <a:buChar char="•"/>
            </a:pPr>
            <a:r>
              <a:rPr lang="nl-NL" dirty="0"/>
              <a:t>SPC registraties</a:t>
            </a:r>
          </a:p>
          <a:p>
            <a:r>
              <a:rPr lang="nl-NL" dirty="0"/>
              <a:t>e.d.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074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laatste les van deze module gaan we in op </a:t>
            </a:r>
            <a:r>
              <a:rPr lang="nl-NL" b="1" i="1" dirty="0"/>
              <a:t>verbeteren</a:t>
            </a:r>
            <a:r>
              <a:rPr lang="nl-NL" dirty="0"/>
              <a:t> en </a:t>
            </a:r>
            <a:r>
              <a:rPr lang="nl-NL" b="1" i="1" dirty="0"/>
              <a:t>innoveren</a:t>
            </a:r>
            <a:r>
              <a:rPr lang="nl-NL" dirty="0"/>
              <a:t>. Over verbeteren spreken we als we aanpassingen doen in hetzelfde proces waardoor de doorlooptijd, de kwaliteit, de efficiency e.d. verbetert. Innovatie of vernieuwen betreft een heel nieuw proces, een nieuwe techniek, een nieuwe werkwijze inrichten. Belangrijk is bij verbeteren en vernieuwen de bekende </a:t>
            </a:r>
            <a:r>
              <a:rPr lang="nl-NL" i="1" dirty="0"/>
              <a:t>PDCA cirkel </a:t>
            </a:r>
            <a:r>
              <a:rPr lang="nl-NL" dirty="0"/>
              <a:t>te volgen.</a:t>
            </a:r>
          </a:p>
          <a:p>
            <a:endParaRPr lang="nl-NL" dirty="0"/>
          </a:p>
          <a:p>
            <a:r>
              <a:rPr lang="nl-NL" dirty="0"/>
              <a:t>Verbeteren en vernieuwen wordt tussen de regels door aan de orde gesteld in de lesboeken. Vandaar dat we ervoor kiezen de stof aan te vullen met een aantal gericht artikelen over verbeteren en innoveren. We gaan dieper in op de verschillen tussen verbeteren en vernieuwen. We zullen zien dat er verschillende soorten innovatie zijn. We introduceren het begrip "</a:t>
            </a:r>
            <a:r>
              <a:rPr lang="nl-NL" i="1" dirty="0"/>
              <a:t>3e generatie kwaliteitsmanagement</a:t>
            </a:r>
            <a:r>
              <a:rPr lang="nl-NL" dirty="0"/>
              <a:t>" waarin aan de orde komt dat aandacht voor processen, netwerken en relaties steeds belangrijker wordt.  Ook stellen we </a:t>
            </a:r>
            <a:r>
              <a:rPr lang="nl-NL" i="1" dirty="0"/>
              <a:t>verbeter methodes </a:t>
            </a:r>
            <a:r>
              <a:rPr lang="nl-NL" dirty="0"/>
              <a:t>aan de orde zoals 6 sigma, BPR e.d.</a:t>
            </a:r>
          </a:p>
          <a:p>
            <a:endParaRPr lang="nl-NL" dirty="0"/>
          </a:p>
          <a:p>
            <a:r>
              <a:rPr lang="nl-NL" dirty="0"/>
              <a:t>Maak ter voorbereiding van de les een korte samenvatting van de verschillende artikelen, zodat u de kernboodschap kunt aangeven bij de discussies in de les.</a:t>
            </a:r>
          </a:p>
          <a:p>
            <a:r>
              <a:rPr lang="nl-NL" dirty="0"/>
              <a:t>Deze les geeft u een indruk wat er allemaal speelt op het vlak van </a:t>
            </a:r>
            <a:r>
              <a:rPr lang="nl-NL" i="1" dirty="0"/>
              <a:t>procesverbetering en -innovatie</a:t>
            </a:r>
            <a:r>
              <a:rPr lang="nl-NL" dirty="0"/>
              <a:t>, zonder volledig te zijn. U krijgt handvatten voor verdere studie en verdieping.</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60</a:t>
            </a:fld>
            <a:endParaRPr lang="en-US"/>
          </a:p>
        </p:txBody>
      </p:sp>
    </p:spTree>
    <p:extLst>
      <p:ext uri="{BB962C8B-B14F-4D97-AF65-F5344CB8AC3E}">
        <p14:creationId xmlns:p14="http://schemas.microsoft.com/office/powerpoint/2010/main" val="516031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indicaties:</a:t>
            </a:r>
          </a:p>
          <a:p>
            <a:endParaRPr lang="nl-NL" dirty="0"/>
          </a:p>
          <a:p>
            <a:r>
              <a:rPr lang="nl-NL" b="1" dirty="0"/>
              <a:t>Definitie</a:t>
            </a:r>
            <a:r>
              <a:rPr lang="nl-NL" dirty="0"/>
              <a:t>: </a:t>
            </a:r>
            <a:r>
              <a:rPr lang="nl-NL" i="1" dirty="0"/>
              <a:t>"Business </a:t>
            </a:r>
            <a:r>
              <a:rPr lang="nl-NL" i="1" dirty="0" err="1"/>
              <a:t>Process</a:t>
            </a:r>
            <a:r>
              <a:rPr lang="nl-NL" i="1" dirty="0"/>
              <a:t> </a:t>
            </a:r>
            <a:r>
              <a:rPr lang="nl-NL" i="1" dirty="0" err="1"/>
              <a:t>Reengineering</a:t>
            </a:r>
            <a:r>
              <a:rPr lang="nl-NL" i="1" dirty="0"/>
              <a:t> of kortweg BPR (vrij vertaald naar het Nederlands: "</a:t>
            </a:r>
            <a:r>
              <a:rPr lang="nl-NL" i="1" dirty="0" err="1"/>
              <a:t>bedrijfsprocesverbetertechniek</a:t>
            </a:r>
            <a:r>
              <a:rPr lang="nl-NL" i="1" dirty="0"/>
              <a:t>") is een managementtechniek en methodologie waarin een organisatie haar bedrijfsprocessen fundamenteel en radicaal herstructureert, om op deze manier grote verbeteringen binnen de organisatie teweeg te brengen."</a:t>
            </a:r>
          </a:p>
          <a:p>
            <a:endParaRPr lang="nl-NL" dirty="0"/>
          </a:p>
          <a:p>
            <a:r>
              <a:rPr lang="nl-NL" dirty="0"/>
              <a:t>Vanuit de definitie: </a:t>
            </a:r>
            <a:r>
              <a:rPr lang="nl-NL" b="1" dirty="0"/>
              <a:t>vernieuwen</a:t>
            </a:r>
          </a:p>
          <a:p>
            <a:endParaRPr lang="nl-NL" dirty="0"/>
          </a:p>
          <a:p>
            <a:r>
              <a:rPr lang="nl-NL" dirty="0"/>
              <a:t>Uitgangspunten: </a:t>
            </a:r>
          </a:p>
          <a:p>
            <a:r>
              <a:rPr lang="nl-NL" dirty="0"/>
              <a:t>Niet naar procesonderdelen kijken maar naar het geheel. Denken vanuit de doelstelling en niet vanuit het proces.</a:t>
            </a:r>
          </a:p>
          <a:p>
            <a:r>
              <a:rPr lang="nl-NL" dirty="0"/>
              <a:t>Ruim eerst eens op voordat je automatiseert. Verwijder onnodige processtappen. Als je rotzooi automatiseert, krijg je geautomatiseerde rotzooi.</a:t>
            </a:r>
          </a:p>
          <a:p>
            <a:r>
              <a:rPr lang="nl-NL" dirty="0"/>
              <a:t>B.v. De leverancier verantwoordelijk maken voor het magazijn van de klant (</a:t>
            </a:r>
            <a:r>
              <a:rPr lang="nl-NL" i="1" dirty="0" err="1"/>
              <a:t>Vendor</a:t>
            </a:r>
            <a:r>
              <a:rPr lang="nl-NL" i="1" dirty="0"/>
              <a:t> Management </a:t>
            </a:r>
            <a:r>
              <a:rPr lang="nl-NL" i="1" dirty="0" err="1"/>
              <a:t>Warehousing</a:t>
            </a:r>
            <a:r>
              <a:rPr lang="nl-NL"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9640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127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allerlei voorbeelden te geven. Zie b.v. http://www.creatiefdenken.com/verbeteren-versus-vernieuwen.php</a:t>
            </a:r>
          </a:p>
          <a:p>
            <a:endParaRPr lang="nl-NL" dirty="0"/>
          </a:p>
          <a:p>
            <a:r>
              <a:rPr lang="nl-NL" dirty="0"/>
              <a:t>Het toevoegen van fluoride aan tandpasta: verbeteren</a:t>
            </a:r>
          </a:p>
          <a:p>
            <a:r>
              <a:rPr lang="nl-NL" dirty="0"/>
              <a:t>Het introduceren van de </a:t>
            </a:r>
            <a:r>
              <a:rPr lang="nl-NL" dirty="0" err="1"/>
              <a:t>I-Pad</a:t>
            </a:r>
            <a:r>
              <a:rPr lang="nl-NL" dirty="0"/>
              <a:t>: vernieuwen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76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Antwoordindicaties</a:t>
            </a:r>
            <a:r>
              <a:rPr lang="nl-NL" dirty="0"/>
              <a:t>:</a:t>
            </a:r>
          </a:p>
          <a:p>
            <a:r>
              <a:rPr lang="nl-NL" dirty="0"/>
              <a:t>Standaard antwoorden kunnen niet worden gegeven. Het betreft hier discussiestellingen.</a:t>
            </a:r>
          </a:p>
          <a:p>
            <a:endParaRPr lang="nl-NL" dirty="0"/>
          </a:p>
          <a:p>
            <a:r>
              <a:rPr lang="nl-NL" i="1" dirty="0"/>
              <a:t>Procesmanagement</a:t>
            </a:r>
            <a:r>
              <a:rPr lang="nl-NL" dirty="0"/>
              <a:t> kan, doordat alles en alles wordt beschreven en er geen enkele vrijheid wordt gelaten, leiden tot een </a:t>
            </a:r>
            <a:r>
              <a:rPr lang="nl-NL" i="1" dirty="0"/>
              <a:t>bureaucratie</a:t>
            </a:r>
            <a:r>
              <a:rPr lang="nl-NL" dirty="0"/>
              <a:t>. Maar dan is het de eigen keuze geweest er een bureaucratie van te maken.</a:t>
            </a:r>
          </a:p>
          <a:p>
            <a:endParaRPr lang="nl-NL" dirty="0"/>
          </a:p>
          <a:p>
            <a:r>
              <a:rPr lang="nl-NL" i="1" dirty="0" err="1"/>
              <a:t>Procesdenken</a:t>
            </a:r>
            <a:r>
              <a:rPr lang="nl-NL" dirty="0"/>
              <a:t> is niet nieuw. Wel zien we dat er steeds weer verdere uitbreiding aan wordt gegeven en het </a:t>
            </a:r>
            <a:r>
              <a:rPr lang="nl-NL" dirty="0" err="1"/>
              <a:t>procesdenken</a:t>
            </a:r>
            <a:r>
              <a:rPr lang="nl-NL" dirty="0"/>
              <a:t> als uitgangspunt wordt genomen voor b.v. de ISO-9001 norm en het INK-model. Het </a:t>
            </a:r>
            <a:r>
              <a:rPr lang="nl-NL" dirty="0" err="1"/>
              <a:t>Lean</a:t>
            </a:r>
            <a:r>
              <a:rPr lang="nl-NL" dirty="0"/>
              <a:t> denken (de volgende stap in het </a:t>
            </a:r>
            <a:r>
              <a:rPr lang="nl-NL" dirty="0" err="1"/>
              <a:t>procesdenken</a:t>
            </a:r>
            <a:r>
              <a:rPr lang="nl-NL" dirty="0"/>
              <a:t>) heeft een grote vlucht genomen. (voorheen industrie, nu ook de financiële sector, overheid e.d.)</a:t>
            </a:r>
          </a:p>
          <a:p>
            <a:endParaRPr lang="nl-NL" dirty="0"/>
          </a:p>
          <a:p>
            <a:r>
              <a:rPr lang="nl-NL" i="1" dirty="0"/>
              <a:t>Procesmanagement </a:t>
            </a:r>
            <a:r>
              <a:rPr lang="nl-NL" dirty="0"/>
              <a:t>maakt zichtbaar hoe er wordt gewerkt en problemen kunnen aangepakt worden. Het is bij het </a:t>
            </a:r>
            <a:r>
              <a:rPr lang="nl-NL" dirty="0" err="1"/>
              <a:t>procesdenken</a:t>
            </a:r>
            <a:r>
              <a:rPr lang="nl-NL" dirty="0"/>
              <a:t> van belang juist samenwerking te bevorderen en continu te verbeteren. Straffen/ disciplinair optreden is niet de bedoeling van horizontaal organiseren.</a:t>
            </a:r>
          </a:p>
          <a:p>
            <a:endParaRPr lang="nl-NL" dirty="0"/>
          </a:p>
          <a:p>
            <a:r>
              <a:rPr lang="nl-NL" i="1" dirty="0"/>
              <a:t>Procesmanagement</a:t>
            </a:r>
            <a:r>
              <a:rPr lang="nl-NL" dirty="0"/>
              <a:t> regelt zaken. Om zaken goed te regelen is de creativiteit van medewerkers juist nodig. Ook bij het steeds bekijken of verbeteringen mogelijk zijn, wordt een beroep gedaan op mensen die "in de processen staan". Ook hier geldt weer: als je te veel regelt, kies je er zelf voor.</a:t>
            </a:r>
          </a:p>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14</a:t>
            </a:fld>
            <a:endParaRPr lang="en-US"/>
          </a:p>
        </p:txBody>
      </p:sp>
    </p:spTree>
    <p:extLst>
      <p:ext uri="{BB962C8B-B14F-4D97-AF65-F5344CB8AC3E}">
        <p14:creationId xmlns:p14="http://schemas.microsoft.com/office/powerpoint/2010/main" val="2733810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080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781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80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08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paradigma is samenhangend geheel van opvattingen, overtuigingen, theorieën, religie, bewijzen en modellen die het vigerende antwoord op een bepaalde vraag geven. </a:t>
            </a:r>
          </a:p>
          <a:p>
            <a:r>
              <a:rPr lang="nl-NL" dirty="0"/>
              <a:t>Paradigma kan worden gezien als het </a:t>
            </a:r>
            <a:r>
              <a:rPr lang="nl-NL" b="1" dirty="0"/>
              <a:t>dominante denkbeeld op een bepaald moment</a:t>
            </a:r>
            <a:r>
              <a:rPr lang="nl-NL" dirty="0"/>
              <a:t>. Naarmate een paradigma langer bestaat wordt het als (enige) waarheid gezien en bestaat er consensus.</a:t>
            </a:r>
          </a:p>
          <a:p>
            <a:endParaRPr lang="nl-NL" dirty="0"/>
          </a:p>
          <a:p>
            <a:r>
              <a:rPr lang="nl-NL" dirty="0"/>
              <a:t>Een paradigmaverschuiving of paradigmashift is een revolutie, een omwenteling, in het denken waardoor een bestaand paradigma of denkbeeld wordt verworpen.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68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Veld: </a:t>
            </a:r>
            <a:r>
              <a:rPr lang="nl-NL" i="1" dirty="0"/>
              <a:t>Besturen</a:t>
            </a:r>
          </a:p>
          <a:p>
            <a:pPr marL="171450" indent="-171450">
              <a:buFont typeface="Arial" panose="020B0604020202020204" pitchFamily="34" charset="0"/>
              <a:buChar char="•"/>
            </a:pPr>
            <a:r>
              <a:rPr lang="nl-NL" dirty="0"/>
              <a:t>Om te besturen hebben we cijfers nodig. We willen weten hoe de "</a:t>
            </a:r>
            <a:r>
              <a:rPr lang="nl-NL" i="1" dirty="0"/>
              <a:t>tent draait</a:t>
            </a:r>
            <a:r>
              <a:rPr lang="nl-NL" dirty="0"/>
              <a:t>".</a:t>
            </a:r>
          </a:p>
          <a:p>
            <a:pPr marL="171450" indent="-171450">
              <a:buFont typeface="Arial" panose="020B0604020202020204" pitchFamily="34" charset="0"/>
              <a:buChar char="•"/>
            </a:pPr>
            <a:r>
              <a:rPr lang="nl-NL" dirty="0"/>
              <a:t>Resultaten worden gemeten en teruggekoppeld.</a:t>
            </a:r>
          </a:p>
          <a:p>
            <a:pPr marL="171450" indent="-171450">
              <a:buFont typeface="Arial" panose="020B0604020202020204" pitchFamily="34" charset="0"/>
              <a:buChar char="•"/>
            </a:pPr>
            <a:r>
              <a:rPr lang="nl-NL" dirty="0"/>
              <a:t>Sensoren, meetinstrumenten, software maakt het mogelijk deze informatie te genereren</a:t>
            </a:r>
          </a:p>
          <a:p>
            <a:pPr marL="171450" indent="-171450">
              <a:buFont typeface="Arial" panose="020B0604020202020204" pitchFamily="34" charset="0"/>
              <a:buChar char="•"/>
            </a:pPr>
            <a:r>
              <a:rPr lang="nl-NL" dirty="0"/>
              <a:t>Een </a:t>
            </a:r>
            <a:r>
              <a:rPr lang="nl-NL" dirty="0" err="1"/>
              <a:t>Balanced</a:t>
            </a:r>
            <a:r>
              <a:rPr lang="nl-NL" dirty="0"/>
              <a:t> Score Card is een dashboard met stuurinformatie.</a:t>
            </a:r>
          </a:p>
          <a:p>
            <a:endParaRPr lang="nl-NL" dirty="0"/>
          </a:p>
          <a:p>
            <a:r>
              <a:rPr lang="nl-NL" dirty="0"/>
              <a:t>Veld: </a:t>
            </a:r>
            <a:r>
              <a:rPr lang="nl-NL" i="1" dirty="0"/>
              <a:t>Construeren</a:t>
            </a:r>
          </a:p>
          <a:p>
            <a:pPr marL="171450" indent="-171450">
              <a:buFont typeface="Arial" panose="020B0604020202020204" pitchFamily="34" charset="0"/>
              <a:buChar char="•"/>
            </a:pPr>
            <a:r>
              <a:rPr lang="nl-NL" dirty="0"/>
              <a:t>Via procesbeschrijvingen worden werkmethoden vastgelegd</a:t>
            </a:r>
          </a:p>
          <a:p>
            <a:pPr marL="171450" indent="-171450">
              <a:buFont typeface="Arial" panose="020B0604020202020204" pitchFamily="34" charset="0"/>
              <a:buChar char="•"/>
            </a:pPr>
            <a:r>
              <a:rPr lang="nl-NL" dirty="0" err="1"/>
              <a:t>PC's</a:t>
            </a:r>
            <a:r>
              <a:rPr lang="nl-NL" dirty="0"/>
              <a:t> worden in netwerken geplaatst en besturingssoftware wordt geïnstalleerd.</a:t>
            </a:r>
          </a:p>
          <a:p>
            <a:pPr marL="171450" indent="-171450">
              <a:buFont typeface="Arial" panose="020B0604020202020204" pitchFamily="34" charset="0"/>
              <a:buChar char="•"/>
            </a:pPr>
            <a:r>
              <a:rPr lang="nl-NL" dirty="0"/>
              <a:t>Een ISO-9001 norm helpt ons met de inrichting van de organisatie</a:t>
            </a:r>
          </a:p>
          <a:p>
            <a:endParaRPr lang="nl-NL" dirty="0"/>
          </a:p>
          <a:p>
            <a:r>
              <a:rPr lang="nl-NL" dirty="0"/>
              <a:t>Veld: </a:t>
            </a:r>
            <a:r>
              <a:rPr lang="nl-NL" i="1" dirty="0"/>
              <a:t>Denken</a:t>
            </a:r>
          </a:p>
          <a:p>
            <a:pPr marL="171450" indent="-171450">
              <a:buFont typeface="Arial" panose="020B0604020202020204" pitchFamily="34" charset="0"/>
              <a:buChar char="•"/>
            </a:pPr>
            <a:r>
              <a:rPr lang="nl-NL" dirty="0"/>
              <a:t>Mensen komen het best tot hun recht wanneer ze zelf verantwoordelijk zijn voor hun werk</a:t>
            </a:r>
          </a:p>
          <a:p>
            <a:pPr marL="171450" indent="-171450">
              <a:buFont typeface="Arial" panose="020B0604020202020204" pitchFamily="34" charset="0"/>
              <a:buChar char="•"/>
            </a:pPr>
            <a:r>
              <a:rPr lang="nl-NL" dirty="0"/>
              <a:t>Delegeren naar het laagste niveau is belangrijk</a:t>
            </a:r>
          </a:p>
          <a:p>
            <a:pPr marL="171450" indent="-171450">
              <a:buFont typeface="Arial" panose="020B0604020202020204" pitchFamily="34" charset="0"/>
              <a:buChar char="•"/>
            </a:pPr>
            <a:r>
              <a:rPr lang="nl-NL" dirty="0"/>
              <a:t>Zelfsturende tams zijn effectiever dan tot down instructies.</a:t>
            </a:r>
          </a:p>
          <a:p>
            <a:pPr marL="171450" indent="-171450">
              <a:buFont typeface="Arial" panose="020B0604020202020204" pitchFamily="34" charset="0"/>
              <a:buChar char="•"/>
            </a:pPr>
            <a:r>
              <a:rPr lang="nl-NL" dirty="0"/>
              <a:t>Niet alle processtappen hoeven tot in den treure te worden uitgewerkt</a:t>
            </a:r>
          </a:p>
          <a:p>
            <a:endParaRPr lang="nl-NL" dirty="0"/>
          </a:p>
          <a:p>
            <a:r>
              <a:rPr lang="nl-NL" dirty="0"/>
              <a:t>Veld: </a:t>
            </a:r>
            <a:r>
              <a:rPr lang="nl-NL" i="1" dirty="0"/>
              <a:t>Samenwerken</a:t>
            </a:r>
          </a:p>
          <a:p>
            <a:pPr marL="171450" indent="-171450">
              <a:buFont typeface="Arial" panose="020B0604020202020204" pitchFamily="34" charset="0"/>
              <a:buChar char="•"/>
            </a:pPr>
            <a:r>
              <a:rPr lang="nl-NL" dirty="0"/>
              <a:t>Netwerken is een moderne vorm van samenwerken</a:t>
            </a:r>
          </a:p>
          <a:p>
            <a:pPr marL="171450" indent="-171450">
              <a:buFont typeface="Arial" panose="020B0604020202020204" pitchFamily="34" charset="0"/>
              <a:buChar char="•"/>
            </a:pPr>
            <a:r>
              <a:rPr lang="nl-NL" dirty="0"/>
              <a:t>Teamwerk levert meerwaarde: 1+1=3</a:t>
            </a:r>
          </a:p>
          <a:p>
            <a:pPr marL="171450" indent="-171450">
              <a:buFont typeface="Arial" panose="020B0604020202020204" pitchFamily="34" charset="0"/>
              <a:buChar char="•"/>
            </a:pPr>
            <a:r>
              <a:rPr lang="nl-NL" dirty="0"/>
              <a:t>Procesproblemen worden in een team aangepakt en opgelost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76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123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a:gsLst>
            <a:gs pos="0">
              <a:srgbClr val="ECEBEC"/>
            </a:gs>
            <a:gs pos="100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0" name="Rond hoek zelfde zijde rechthoek 19"/>
          <p:cNvSpPr/>
          <p:nvPr userDrawn="1"/>
        </p:nvSpPr>
        <p:spPr>
          <a:xfrm>
            <a:off x="0" y="6048399"/>
            <a:ext cx="11522075" cy="431776"/>
          </a:xfrm>
          <a:prstGeom prst="round2SameRect">
            <a:avLst>
              <a:gd name="adj1" fmla="val 24970"/>
              <a:gd name="adj2" fmla="val 0"/>
            </a:avLst>
          </a:prstGeom>
          <a:solidFill>
            <a:srgbClr val="E40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360437" y="2087959"/>
            <a:ext cx="5256584" cy="936104"/>
          </a:xfrm>
          <a:prstGeom prst="rect">
            <a:avLst/>
          </a:prstGeom>
          <a:noFill/>
        </p:spPr>
        <p:txBody>
          <a:bodyPr anchor="t" anchorCtr="0">
            <a:noAutofit/>
          </a:bodyPr>
          <a:lstStyle>
            <a:lvl1pPr algn="l">
              <a:lnSpc>
                <a:spcPts val="3000"/>
              </a:lnSpc>
              <a:defRPr sz="3200" b="1">
                <a:solidFill>
                  <a:srgbClr val="E40521"/>
                </a:solidFill>
              </a:defRPr>
            </a:lvl1pPr>
          </a:lstStyle>
          <a:p>
            <a:r>
              <a:rPr lang="nl-NL" dirty="0"/>
              <a:t>KLIK OM DE STIJL TE BEWERKEN</a:t>
            </a:r>
            <a:endParaRPr lang="en-US" dirty="0"/>
          </a:p>
        </p:txBody>
      </p:sp>
      <p:sp>
        <p:nvSpPr>
          <p:cNvPr id="3" name="Ondertitel 2"/>
          <p:cNvSpPr>
            <a:spLocks noGrp="1"/>
          </p:cNvSpPr>
          <p:nvPr>
            <p:ph type="subTitle" idx="1"/>
          </p:nvPr>
        </p:nvSpPr>
        <p:spPr>
          <a:xfrm>
            <a:off x="360437" y="3240087"/>
            <a:ext cx="5256584" cy="432048"/>
          </a:xfrm>
        </p:spPr>
        <p:txBody>
          <a:bodyPr>
            <a:noAutofit/>
          </a:bodyPr>
          <a:lstStyle>
            <a:lvl1pPr marL="0" indent="0" algn="l">
              <a:lnSpc>
                <a:spcPts val="25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pic>
        <p:nvPicPr>
          <p:cNvPr id="2054" name="Picture 6" descr="e:\Users\Studio Max\Desktop\ISBW content\NCOI-15-04-ISBW-by-RVDA-14960yyyy-fla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428" y="431775"/>
            <a:ext cx="5750241" cy="605547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Users\Studio Max\Desktop\ISBW content\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2468" y="431775"/>
            <a:ext cx="3744416" cy="102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ussenslide nieuw hoofdstuk">
    <p:bg>
      <p:bgPr>
        <a:gradFill>
          <a:gsLst>
            <a:gs pos="0">
              <a:srgbClr val="ECEBEC"/>
            </a:gs>
            <a:gs pos="100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0" name="Rond hoek zelfde zijde rechthoek 19"/>
          <p:cNvSpPr/>
          <p:nvPr userDrawn="1"/>
        </p:nvSpPr>
        <p:spPr>
          <a:xfrm>
            <a:off x="0" y="6048399"/>
            <a:ext cx="11522075" cy="431776"/>
          </a:xfrm>
          <a:prstGeom prst="round2SameRect">
            <a:avLst>
              <a:gd name="adj1" fmla="val 24970"/>
              <a:gd name="adj2" fmla="val 0"/>
            </a:avLst>
          </a:prstGeom>
          <a:solidFill>
            <a:srgbClr val="E40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360437" y="2087959"/>
            <a:ext cx="5256584" cy="936104"/>
          </a:xfrm>
          <a:prstGeom prst="rect">
            <a:avLst/>
          </a:prstGeom>
          <a:noFill/>
        </p:spPr>
        <p:txBody>
          <a:bodyPr anchor="t" anchorCtr="0">
            <a:noAutofit/>
          </a:bodyPr>
          <a:lstStyle>
            <a:lvl1pPr algn="l">
              <a:lnSpc>
                <a:spcPts val="3000"/>
              </a:lnSpc>
              <a:defRPr sz="3200" b="1">
                <a:solidFill>
                  <a:srgbClr val="E40521"/>
                </a:solidFill>
              </a:defRPr>
            </a:lvl1pPr>
          </a:lstStyle>
          <a:p>
            <a:r>
              <a:rPr lang="nl-NL" dirty="0"/>
              <a:t>KLIK OM DE STIJL TE BEWERKEN</a:t>
            </a:r>
            <a:endParaRPr lang="en-US" dirty="0"/>
          </a:p>
        </p:txBody>
      </p:sp>
      <p:sp>
        <p:nvSpPr>
          <p:cNvPr id="3" name="Ondertitel 2"/>
          <p:cNvSpPr>
            <a:spLocks noGrp="1"/>
          </p:cNvSpPr>
          <p:nvPr>
            <p:ph type="subTitle" idx="1"/>
          </p:nvPr>
        </p:nvSpPr>
        <p:spPr>
          <a:xfrm>
            <a:off x="360437" y="3240087"/>
            <a:ext cx="5256584" cy="432048"/>
          </a:xfrm>
        </p:spPr>
        <p:txBody>
          <a:bodyPr>
            <a:noAutofit/>
          </a:bodyPr>
          <a:lstStyle>
            <a:lvl1pPr marL="0" indent="0" algn="l">
              <a:lnSpc>
                <a:spcPts val="25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pic>
        <p:nvPicPr>
          <p:cNvPr id="2055" name="Picture 7" descr="e:\Users\Studio Max\Desktop\ISBW conten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468" y="431775"/>
            <a:ext cx="3744416" cy="10295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Users\Studio Max\Desktop\NCOI-15-04-ISBW-by-RVDA-0086x-fla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20519" y="946559"/>
            <a:ext cx="5379902" cy="553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1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co slide">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9/25/2020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sp>
        <p:nvSpPr>
          <p:cNvPr id="9"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39884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met tekst en beeld 1">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353644"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9/25/2020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r="52990"/>
          <a:stretch/>
        </p:blipFill>
        <p:spPr>
          <a:xfrm>
            <a:off x="9145413" y="2083959"/>
            <a:ext cx="2376661" cy="4396215"/>
          </a:xfrm>
          <a:prstGeom prst="rect">
            <a:avLst/>
          </a:prstGeom>
        </p:spPr>
      </p:pic>
      <p:sp>
        <p:nvSpPr>
          <p:cNvPr id="9"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87984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met tekst en beeld 2">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641676"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9/25/2020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9210632" y="2159968"/>
            <a:ext cx="2311444" cy="4320208"/>
          </a:xfrm>
          <a:prstGeom prst="rect">
            <a:avLst/>
          </a:prstGeom>
        </p:spPr>
      </p:pic>
      <p:sp>
        <p:nvSpPr>
          <p:cNvPr id="10"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34783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met tekst en beeld 3">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137620"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9/25/2020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713365" y="1928275"/>
            <a:ext cx="2808710" cy="4551899"/>
          </a:xfrm>
          <a:prstGeom prst="rect">
            <a:avLst/>
          </a:prstGeom>
        </p:spPr>
      </p:pic>
      <p:sp>
        <p:nvSpPr>
          <p:cNvPr id="9"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36785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met tekst en beeld 4">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281636"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9/25/2020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857381" y="2362071"/>
            <a:ext cx="2664694" cy="4118104"/>
          </a:xfrm>
          <a:prstGeom prst="rect">
            <a:avLst/>
          </a:prstGeom>
        </p:spPr>
      </p:pic>
      <p:sp>
        <p:nvSpPr>
          <p:cNvPr id="11" name="Tijdelijke aanduiding voor titel 1"/>
          <p:cNvSpPr>
            <a:spLocks noGrp="1"/>
          </p:cNvSpPr>
          <p:nvPr>
            <p:ph type="title" hasCustomPrompt="1"/>
          </p:nvPr>
        </p:nvSpPr>
        <p:spPr>
          <a:xfrm>
            <a:off x="432445" y="143743"/>
            <a:ext cx="9145016"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21244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14CED239-B769-4126-AFF0-7E47DBB9F67A}" type="datetime1">
              <a:rPr lang="nl-NL" smtClean="0"/>
              <a:t>25-9-2020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Strategie</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73105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7" name="Rond hoek zelfde zijde rechthoek 26"/>
          <p:cNvSpPr/>
          <p:nvPr userDrawn="1"/>
        </p:nvSpPr>
        <p:spPr>
          <a:xfrm>
            <a:off x="0" y="6264287"/>
            <a:ext cx="11522075" cy="215888"/>
          </a:xfrm>
          <a:prstGeom prst="round2SameRect">
            <a:avLst>
              <a:gd name="adj1" fmla="val 24970"/>
              <a:gd name="adj2" fmla="val 0"/>
            </a:avLst>
          </a:prstGeom>
          <a:solidFill>
            <a:srgbClr val="E40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titel 1"/>
          <p:cNvSpPr>
            <a:spLocks noGrp="1"/>
          </p:cNvSpPr>
          <p:nvPr>
            <p:ph type="title"/>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431729" y="1439887"/>
            <a:ext cx="10815190" cy="4608512"/>
          </a:xfrm>
          <a:prstGeom prst="rect">
            <a:avLst/>
          </a:prstGeom>
        </p:spPr>
        <p:txBody>
          <a:bodyPr vert="horz" lIns="91440" tIns="45720" rIns="9144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ijdelijke aanduiding voor datum 3"/>
          <p:cNvSpPr>
            <a:spLocks noGrp="1"/>
          </p:cNvSpPr>
          <p:nvPr>
            <p:ph type="dt" sz="half" idx="2"/>
          </p:nvPr>
        </p:nvSpPr>
        <p:spPr>
          <a:xfrm>
            <a:off x="864493" y="6307015"/>
            <a:ext cx="792088" cy="173160"/>
          </a:xfrm>
          <a:prstGeom prst="rect">
            <a:avLst/>
          </a:prstGeom>
        </p:spPr>
        <p:txBody>
          <a:bodyPr vert="horz" lIns="91440" tIns="45720" rIns="91440" bIns="45720" rtlCol="0" anchor="ctr"/>
          <a:lstStyle>
            <a:lvl1pPr algn="l">
              <a:defRPr sz="800">
                <a:solidFill>
                  <a:schemeClr val="bg1"/>
                </a:solidFill>
              </a:defRPr>
            </a:lvl1pPr>
          </a:lstStyle>
          <a:p>
            <a:fld id="{8AF89256-4067-4E1F-980B-B93A852AFF87}" type="datetimeFigureOut">
              <a:rPr lang="en-US" smtClean="0"/>
              <a:pPr/>
              <a:t>9/25/2020</a:t>
            </a:fld>
            <a:endParaRPr lang="en-US"/>
          </a:p>
        </p:txBody>
      </p:sp>
      <p:sp>
        <p:nvSpPr>
          <p:cNvPr id="5" name="Tijdelijke aanduiding voor voettekst 4"/>
          <p:cNvSpPr>
            <a:spLocks noGrp="1"/>
          </p:cNvSpPr>
          <p:nvPr>
            <p:ph type="ftr" sz="quarter" idx="3"/>
          </p:nvPr>
        </p:nvSpPr>
        <p:spPr>
          <a:xfrm>
            <a:off x="3936709" y="6264423"/>
            <a:ext cx="3648657" cy="216024"/>
          </a:xfrm>
          <a:prstGeom prst="rect">
            <a:avLst/>
          </a:prstGeom>
        </p:spPr>
        <p:txBody>
          <a:bodyPr vert="horz" lIns="91440" tIns="45720" rIns="91440" bIns="45720" rtlCol="0" anchor="ctr"/>
          <a:lstStyle>
            <a:lvl1pPr algn="ctr">
              <a:defRPr sz="800">
                <a:solidFill>
                  <a:schemeClr val="bg1"/>
                </a:solidFill>
              </a:defRPr>
            </a:lvl1pPr>
          </a:lstStyle>
          <a:p>
            <a:endParaRPr lang="en-US"/>
          </a:p>
        </p:txBody>
      </p:sp>
      <p:sp>
        <p:nvSpPr>
          <p:cNvPr id="6" name="Tijdelijke aanduiding voor dianummer 5"/>
          <p:cNvSpPr>
            <a:spLocks noGrp="1"/>
          </p:cNvSpPr>
          <p:nvPr>
            <p:ph type="sldNum" sz="quarter" idx="4"/>
          </p:nvPr>
        </p:nvSpPr>
        <p:spPr>
          <a:xfrm>
            <a:off x="360437" y="6307069"/>
            <a:ext cx="504454" cy="173378"/>
          </a:xfrm>
          <a:prstGeom prst="rect">
            <a:avLst/>
          </a:prstGeom>
        </p:spPr>
        <p:txBody>
          <a:bodyPr vert="horz" lIns="91440" tIns="45720" rIns="91440" bIns="45720" rtlCol="0" anchor="ctr"/>
          <a:lstStyle>
            <a:lvl1pPr algn="l">
              <a:defRPr sz="800">
                <a:solidFill>
                  <a:schemeClr val="bg1"/>
                </a:solidFill>
              </a:defRPr>
            </a:lvl1pPr>
          </a:lstStyle>
          <a:p>
            <a:fld id="{3EC34A6D-DC97-4399-BF71-CB6C07338BD7}" type="slidenum">
              <a:rPr lang="en-US" smtClean="0"/>
              <a:pPr/>
              <a:t>‹nr.›</a:t>
            </a:fld>
            <a:endParaRPr lang="en-US"/>
          </a:p>
        </p:txBody>
      </p:sp>
      <p:pic>
        <p:nvPicPr>
          <p:cNvPr id="25" name="Picture 7" descr="e:\Users\Studio Max\Desktop\ISBW content\log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937501" y="215751"/>
            <a:ext cx="1309418"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16813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4" r:id="rId6"/>
    <p:sldLayoutId id="2147483655" r:id="rId7"/>
    <p:sldLayoutId id="214748365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200"/>
        </a:lnSpc>
        <a:spcBef>
          <a:spcPct val="0"/>
        </a:spcBef>
        <a:buNone/>
        <a:defRPr sz="3200" b="1" kern="1200">
          <a:solidFill>
            <a:srgbClr val="E40521"/>
          </a:solidFill>
          <a:latin typeface="+mj-lt"/>
          <a:ea typeface="+mj-ea"/>
          <a:cs typeface="+mj-cs"/>
        </a:defRPr>
      </a:lvl1pPr>
    </p:titleStyle>
    <p:bodyStyle>
      <a:lvl1pPr marL="342900" indent="-342900" algn="l" defTabSz="914400" rtl="0" eaLnBrk="1" latinLnBrk="0" hangingPunct="1">
        <a:lnSpc>
          <a:spcPts val="2000"/>
        </a:lnSpc>
        <a:spcBef>
          <a:spcPts val="900"/>
        </a:spcBef>
        <a:buClr>
          <a:srgbClr val="FF0000"/>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8.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www.klijnen.or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28.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png"/><Relationship Id="rId7" Type="http://schemas.openxmlformats.org/officeDocument/2006/relationships/hyperlink" Target="../../../KMO%20PDF's/eckarts-notes-1206298519643907-2.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1.jp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22.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19.jp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69.jp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hyperlink" Target="http://www.ah.nl/over-ah"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19.jp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8" Type="http://schemas.openxmlformats.org/officeDocument/2006/relationships/hyperlink" Target="../../../../KMO%20presentaties/KMO%20Organiseren%20vanuit%20de%20bron/KMO%20Procesmanagementbesturing.xlsx" TargetMode="External"/><Relationship Id="rId3" Type="http://schemas.openxmlformats.org/officeDocument/2006/relationships/image" Target="../media/image75.jpg"/><Relationship Id="rId7"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hesis.nl/testen/test/belbin-test"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0.jpg"/><Relationship Id="rId5" Type="http://schemas.openxmlformats.org/officeDocument/2006/relationships/image" Target="../media/image28.jpe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80.jpg"/><Relationship Id="rId7" Type="http://schemas.openxmlformats.org/officeDocument/2006/relationships/image" Target="../media/image82.png"/><Relationship Id="rId12" Type="http://schemas.openxmlformats.org/officeDocument/2006/relationships/image" Target="../media/image87.jpeg"/><Relationship Id="rId17" Type="http://schemas.openxmlformats.org/officeDocument/2006/relationships/image" Target="../media/image92.png"/><Relationship Id="rId2" Type="http://schemas.openxmlformats.org/officeDocument/2006/relationships/notesSlide" Target="../notesSlides/notesSlide32.xml"/><Relationship Id="rId16"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86.png"/><Relationship Id="rId5" Type="http://schemas.openxmlformats.org/officeDocument/2006/relationships/image" Target="../media/image9.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81.jpg"/><Relationship Id="rId9" Type="http://schemas.openxmlformats.org/officeDocument/2006/relationships/image" Target="../media/image84.png"/><Relationship Id="rId14"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6.png"/><Relationship Id="rId3" Type="http://schemas.openxmlformats.org/officeDocument/2006/relationships/image" Target="../media/image92.png"/><Relationship Id="rId7" Type="http://schemas.openxmlformats.org/officeDocument/2006/relationships/image" Target="../media/image82.png"/><Relationship Id="rId12" Type="http://schemas.openxmlformats.org/officeDocument/2006/relationships/image" Target="../media/image85.png"/><Relationship Id="rId17"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83.png"/><Relationship Id="rId5" Type="http://schemas.openxmlformats.org/officeDocument/2006/relationships/image" Target="../media/image9.png"/><Relationship Id="rId15" Type="http://schemas.openxmlformats.org/officeDocument/2006/relationships/image" Target="../media/image90.png"/><Relationship Id="rId10" Type="http://schemas.openxmlformats.org/officeDocument/2006/relationships/image" Target="../media/image84.png"/><Relationship Id="rId4" Type="http://schemas.openxmlformats.org/officeDocument/2006/relationships/image" Target="../media/image81.jpg"/><Relationship Id="rId9" Type="http://schemas.openxmlformats.org/officeDocument/2006/relationships/image" Target="../media/image88.png"/><Relationship Id="rId1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101.jpeg"/><Relationship Id="rId7"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8.jpg"/><Relationship Id="rId5" Type="http://schemas.openxmlformats.org/officeDocument/2006/relationships/image" Target="../media/image102.jpg"/><Relationship Id="rId10" Type="http://schemas.openxmlformats.org/officeDocument/2006/relationships/image" Target="../media/image9.png"/><Relationship Id="rId4" Type="http://schemas.openxmlformats.org/officeDocument/2006/relationships/image" Target="../media/image99.png"/><Relationship Id="rId9"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9.png"/><Relationship Id="rId3" Type="http://schemas.openxmlformats.org/officeDocument/2006/relationships/slide" Target="slide63.xml"/><Relationship Id="rId7" Type="http://schemas.openxmlformats.org/officeDocument/2006/relationships/image" Target="../media/image107.png"/><Relationship Id="rId12" Type="http://schemas.openxmlformats.org/officeDocument/2006/relationships/slide" Target="slide51.xml"/><Relationship Id="rId2" Type="http://schemas.openxmlformats.org/officeDocument/2006/relationships/slide" Target="slide44.xml"/><Relationship Id="rId1" Type="http://schemas.openxmlformats.org/officeDocument/2006/relationships/slideLayout" Target="../slideLayouts/slideLayout3.xml"/><Relationship Id="rId6" Type="http://schemas.openxmlformats.org/officeDocument/2006/relationships/image" Target="../media/image106.png"/><Relationship Id="rId11" Type="http://schemas.openxmlformats.org/officeDocument/2006/relationships/image" Target="../media/image111.png"/><Relationship Id="rId5" Type="http://schemas.microsoft.com/office/2007/relationships/hdphoto" Target="../media/hdphoto3.wdp"/><Relationship Id="rId15" Type="http://schemas.openxmlformats.org/officeDocument/2006/relationships/image" Target="../media/image28.jpe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hyperlink" Target="http://www.klijnen.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hyperlink" Target="Artikel%20FMEA%20in%2010%20stappen%20(1).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leansixsigmatools.nl/" TargetMode="External"/><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15.jpg"/><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118.gif"/><Relationship Id="rId13" Type="http://schemas.openxmlformats.org/officeDocument/2006/relationships/image" Target="../media/image122.png"/><Relationship Id="rId3" Type="http://schemas.openxmlformats.org/officeDocument/2006/relationships/image" Target="../media/image9.png"/><Relationship Id="rId7" Type="http://schemas.openxmlformats.org/officeDocument/2006/relationships/image" Target="../media/image117.jpeg"/><Relationship Id="rId12"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16.jpeg"/><Relationship Id="rId11" Type="http://schemas.openxmlformats.org/officeDocument/2006/relationships/image" Target="../media/image19.jpg"/><Relationship Id="rId5" Type="http://schemas.openxmlformats.org/officeDocument/2006/relationships/image" Target="../media/image112.jpeg"/><Relationship Id="rId15" Type="http://schemas.openxmlformats.org/officeDocument/2006/relationships/image" Target="../media/image124.png"/><Relationship Id="rId10" Type="http://schemas.openxmlformats.org/officeDocument/2006/relationships/image" Target="../media/image120.png"/><Relationship Id="rId4" Type="http://schemas.openxmlformats.org/officeDocument/2006/relationships/hyperlink" Target="Kwaliteitsauditsaudits%20(1).pdf" TargetMode="External"/><Relationship Id="rId9" Type="http://schemas.openxmlformats.org/officeDocument/2006/relationships/image" Target="../media/image119.png"/><Relationship Id="rId1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5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10.png"/><Relationship Id="rId7" Type="http://schemas.openxmlformats.org/officeDocument/2006/relationships/slide" Target="slide32.xm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18.jpeg"/><Relationship Id="rId10" Type="http://schemas.openxmlformats.org/officeDocument/2006/relationships/slide" Target="slide60.xml"/><Relationship Id="rId4" Type="http://schemas.openxmlformats.org/officeDocument/2006/relationships/slide" Target="slide13.xml"/><Relationship Id="rId9" Type="http://schemas.openxmlformats.org/officeDocument/2006/relationships/slide" Target="slide5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9.png"/><Relationship Id="rId7" Type="http://schemas.openxmlformats.org/officeDocument/2006/relationships/image" Target="../media/image127.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hyperlink" Target="http://www.procesverbeteren.nl/procesgericht/Shell_procesmanagement.php" TargetMode="External"/><Relationship Id="rId4" Type="http://schemas.openxmlformats.org/officeDocument/2006/relationships/hyperlink" Target="http://youtube.com/watch?v=_fQ3BydzMz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9.png"/><Relationship Id="rId7"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36.png"/><Relationship Id="rId11" Type="http://schemas.openxmlformats.org/officeDocument/2006/relationships/image" Target="../media/image139.png"/><Relationship Id="rId5" Type="http://schemas.openxmlformats.org/officeDocument/2006/relationships/image" Target="../media/image135.png"/><Relationship Id="rId10" Type="http://schemas.microsoft.com/office/2007/relationships/hdphoto" Target="../media/hdphoto5.wdp"/><Relationship Id="rId4" Type="http://schemas.openxmlformats.org/officeDocument/2006/relationships/image" Target="../media/image134.png"/><Relationship Id="rId9" Type="http://schemas.openxmlformats.org/officeDocument/2006/relationships/image" Target="../media/image138.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9.png"/><Relationship Id="rId10" Type="http://schemas.openxmlformats.org/officeDocument/2006/relationships/image" Target="../media/image25.jpg"/><Relationship Id="rId4" Type="http://schemas.openxmlformats.org/officeDocument/2006/relationships/image" Target="../media/image20.jp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Management van Bedrijfsprocessen</a:t>
            </a:r>
            <a:endParaRPr lang="en-US" dirty="0"/>
          </a:p>
        </p:txBody>
      </p:sp>
      <p:sp>
        <p:nvSpPr>
          <p:cNvPr id="3" name="Ondertitel 2"/>
          <p:cNvSpPr>
            <a:spLocks noGrp="1"/>
          </p:cNvSpPr>
          <p:nvPr>
            <p:ph type="subTitle" idx="1"/>
          </p:nvPr>
        </p:nvSpPr>
        <p:spPr>
          <a:xfrm>
            <a:off x="360437" y="3096071"/>
            <a:ext cx="5256584" cy="432048"/>
          </a:xfrm>
        </p:spPr>
        <p:txBody>
          <a:bodyPr/>
          <a:lstStyle/>
          <a:p>
            <a:r>
              <a:rPr lang="en-US" dirty="0"/>
              <a:t>Post HBO </a:t>
            </a:r>
            <a:r>
              <a:rPr lang="en-US" dirty="0" err="1"/>
              <a:t>Bedrijfskunde</a:t>
            </a:r>
            <a:endParaRPr lang="en-US" dirty="0"/>
          </a:p>
          <a:p>
            <a:r>
              <a:rPr lang="en-US" dirty="0"/>
              <a:t>HBO Associate Degree</a:t>
            </a:r>
          </a:p>
          <a:p>
            <a:endParaRPr lang="en-US" dirty="0"/>
          </a:p>
        </p:txBody>
      </p:sp>
      <p:pic>
        <p:nvPicPr>
          <p:cNvPr id="4" name="Picture 3">
            <a:extLst>
              <a:ext uri="{FF2B5EF4-FFF2-40B4-BE49-F238E27FC236}">
                <a16:creationId xmlns:a16="http://schemas.microsoft.com/office/drawing/2014/main" id="{C52B9408-2250-45BE-A733-9B93E0E65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descr="Afbeelding met schermafbeelding&#10;&#10;Automatisch gegenereerde beschrijving">
            <a:extLst>
              <a:ext uri="{FF2B5EF4-FFF2-40B4-BE49-F238E27FC236}">
                <a16:creationId xmlns:a16="http://schemas.microsoft.com/office/drawing/2014/main" id="{A004C164-FCC2-4C16-B24A-C221AE1FBA35}"/>
              </a:ext>
            </a:extLst>
          </p:cNvPr>
          <p:cNvPicPr>
            <a:picLocks noChangeAspect="1"/>
          </p:cNvPicPr>
          <p:nvPr/>
        </p:nvPicPr>
        <p:blipFill rotWithShape="1">
          <a:blip r:embed="rId3">
            <a:extLst>
              <a:ext uri="{28A0092B-C50C-407E-A947-70E740481C1C}">
                <a14:useLocalDpi xmlns:a14="http://schemas.microsoft.com/office/drawing/2010/main" val="0"/>
              </a:ext>
            </a:extLst>
          </a:blip>
          <a:srcRect l="9231" t="5030" r="6153" b="8882"/>
          <a:stretch/>
        </p:blipFill>
        <p:spPr>
          <a:xfrm>
            <a:off x="1008509" y="3846595"/>
            <a:ext cx="2110782" cy="2088976"/>
          </a:xfrm>
          <a:prstGeom prst="roundRect">
            <a:avLst>
              <a:gd name="adj" fmla="val 6085"/>
            </a:avLst>
          </a:prstGeom>
        </p:spPr>
      </p:pic>
    </p:spTree>
    <p:extLst>
      <p:ext uri="{BB962C8B-B14F-4D97-AF65-F5344CB8AC3E}">
        <p14:creationId xmlns:p14="http://schemas.microsoft.com/office/powerpoint/2010/main" val="22910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b="1" dirty="0">
                <a:solidFill>
                  <a:srgbClr val="C00000"/>
                </a:solidFill>
              </a:rPr>
              <a:t>Stap 2:</a:t>
            </a:r>
            <a:r>
              <a:rPr lang="nl-NL" dirty="0"/>
              <a:t> </a:t>
            </a:r>
            <a:r>
              <a:rPr lang="nl-NL" i="1" dirty="0"/>
              <a:t>Waar moet de opdracht aan voldoen</a:t>
            </a:r>
            <a:r>
              <a:rPr lang="nl-NL" dirty="0"/>
              <a:t>? - vervolg</a:t>
            </a:r>
          </a:p>
          <a:p>
            <a:pPr marL="0" indent="0">
              <a:buNone/>
            </a:pPr>
            <a:r>
              <a:rPr lang="nl-NL" dirty="0"/>
              <a:t>[…]</a:t>
            </a:r>
          </a:p>
          <a:p>
            <a:pPr marL="0" indent="0">
              <a:buNone/>
            </a:pPr>
            <a:r>
              <a:rPr lang="nl-NL" dirty="0"/>
              <a:t>2. U geeft gemotiveerd een </a:t>
            </a:r>
            <a:r>
              <a:rPr lang="nl-NL" b="1" dirty="0"/>
              <a:t>beoordeling</a:t>
            </a:r>
            <a:r>
              <a:rPr lang="nl-NL" dirty="0"/>
              <a:t> van de mate waarin procesmanagement vorm heeft gekregen in uw organisatie, waarbij u ingaat op de volgende punten (</a:t>
            </a:r>
            <a:r>
              <a:rPr lang="nl-NL" i="1" dirty="0"/>
              <a:t>richtlijn 3-4 pagina’s</a:t>
            </a:r>
            <a:r>
              <a:rPr lang="nl-NL" dirty="0"/>
              <a:t>) </a:t>
            </a:r>
          </a:p>
          <a:p>
            <a:pPr marL="457200" indent="-457200">
              <a:buFont typeface="+mj-lt"/>
              <a:buAutoNum type="arabicPeriod"/>
            </a:pPr>
            <a:r>
              <a:rPr lang="nl-NL" dirty="0"/>
              <a:t>In hoeverre </a:t>
            </a:r>
            <a:r>
              <a:rPr lang="nl-NL" i="1" dirty="0"/>
              <a:t>strategische doelen</a:t>
            </a:r>
            <a:r>
              <a:rPr lang="nl-NL" dirty="0"/>
              <a:t> van uw organisatie worden gerealiseerd; Ondersteun uw beoordeling met </a:t>
            </a:r>
            <a:r>
              <a:rPr lang="nl-NL" i="1" dirty="0"/>
              <a:t>prestatie indicatoren</a:t>
            </a:r>
            <a:r>
              <a:rPr lang="nl-NL" dirty="0"/>
              <a:t>.</a:t>
            </a:r>
          </a:p>
          <a:p>
            <a:pPr marL="457200" indent="-457200">
              <a:buFont typeface="+mj-lt"/>
              <a:buAutoNum type="arabicPeriod"/>
            </a:pPr>
            <a:r>
              <a:rPr lang="nl-NL" dirty="0"/>
              <a:t>Hoe en aan de hand van welke managementinformatie rondom processen de </a:t>
            </a:r>
            <a:r>
              <a:rPr lang="nl-NL" i="1" dirty="0"/>
              <a:t>performance</a:t>
            </a:r>
            <a:r>
              <a:rPr lang="nl-NL" dirty="0"/>
              <a:t> van de organisatie wordt vastgesteld;</a:t>
            </a:r>
          </a:p>
          <a:p>
            <a:pPr marL="457200" indent="-457200">
              <a:buFont typeface="+mj-lt"/>
              <a:buAutoNum type="arabicPeriod"/>
            </a:pPr>
            <a:r>
              <a:rPr lang="nl-NL" dirty="0"/>
              <a:t>In welke mate deze informatie wordt gebruikt om processen te </a:t>
            </a:r>
            <a:r>
              <a:rPr lang="nl-NL" i="1" dirty="0"/>
              <a:t>besturen</a:t>
            </a:r>
            <a:r>
              <a:rPr lang="nl-NL" dirty="0"/>
              <a:t> en te </a:t>
            </a:r>
            <a:r>
              <a:rPr lang="nl-NL" i="1" dirty="0"/>
              <a:t>verbeteren </a:t>
            </a:r>
            <a:r>
              <a:rPr lang="nl-NL" dirty="0"/>
              <a:t>(P.D.C.A.);</a:t>
            </a:r>
          </a:p>
          <a:p>
            <a:pPr marL="457200" indent="-457200">
              <a:buFont typeface="+mj-lt"/>
              <a:buAutoNum type="arabicPeriod"/>
            </a:pPr>
            <a:r>
              <a:rPr lang="nl-NL" dirty="0"/>
              <a:t>Hoe </a:t>
            </a:r>
            <a:r>
              <a:rPr lang="nl-NL" i="1" dirty="0"/>
              <a:t>IT</a:t>
            </a:r>
            <a:r>
              <a:rPr lang="nl-NL" dirty="0"/>
              <a:t> gebruikt wordt bij het beheersen van processen;</a:t>
            </a:r>
          </a:p>
          <a:p>
            <a:pPr marL="457200" indent="-457200">
              <a:buFont typeface="+mj-lt"/>
              <a:buAutoNum type="arabicPeriod"/>
            </a:pPr>
            <a:r>
              <a:rPr lang="nl-NL" dirty="0"/>
              <a:t>Hoe de </a:t>
            </a:r>
            <a:r>
              <a:rPr lang="nl-NL" i="1" dirty="0"/>
              <a:t>samenwerking</a:t>
            </a:r>
            <a:r>
              <a:rPr lang="nl-NL" dirty="0"/>
              <a:t> rond processen gestalte heeft gekregen;</a:t>
            </a:r>
          </a:p>
          <a:p>
            <a:pPr marL="457200" indent="-457200">
              <a:buFont typeface="+mj-lt"/>
              <a:buAutoNum type="arabicPeriod"/>
            </a:pPr>
            <a:r>
              <a:rPr lang="nl-NL" dirty="0"/>
              <a:t>Hoe en in welke mate processen </a:t>
            </a:r>
            <a:r>
              <a:rPr lang="nl-NL" i="1" dirty="0"/>
              <a:t>geborgd</a:t>
            </a:r>
            <a:r>
              <a:rPr lang="nl-NL" dirty="0"/>
              <a:t> zijn;</a:t>
            </a:r>
          </a:p>
          <a:p>
            <a:pPr marL="457200" indent="-457200">
              <a:buFont typeface="+mj-lt"/>
              <a:buAutoNum type="arabicPeriod"/>
            </a:pPr>
            <a:r>
              <a:rPr lang="nl-NL" dirty="0"/>
              <a:t>Welke </a:t>
            </a:r>
            <a:r>
              <a:rPr lang="nl-NL" i="1" dirty="0"/>
              <a:t>knelpunten</a:t>
            </a:r>
            <a:r>
              <a:rPr lang="nl-NL" dirty="0"/>
              <a:t> u op grond van uw analyse (de punten 1-6) onderkent.</a:t>
            </a:r>
          </a:p>
          <a:p>
            <a:pPr marL="0" indent="0">
              <a:buNone/>
            </a:pPr>
            <a:endParaRPr lang="nl-NL" dirty="0"/>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Exameninformatie</a:t>
            </a:r>
            <a:r>
              <a:rPr lang="en-US" sz="2800" b="0" dirty="0">
                <a:solidFill>
                  <a:srgbClr val="231F20"/>
                </a:solidFill>
              </a:rPr>
              <a:t> [3]</a:t>
            </a:r>
          </a:p>
        </p:txBody>
      </p:sp>
      <p:pic>
        <p:nvPicPr>
          <p:cNvPr id="4" name="Picture 3">
            <a:extLst>
              <a:ext uri="{FF2B5EF4-FFF2-40B4-BE49-F238E27FC236}">
                <a16:creationId xmlns:a16="http://schemas.microsoft.com/office/drawing/2014/main" id="{61339F38-7FC2-41EF-8A9B-E8096E6315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81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b="1" dirty="0">
                <a:solidFill>
                  <a:srgbClr val="C00000"/>
                </a:solidFill>
              </a:rPr>
              <a:t>Stap 2</a:t>
            </a:r>
            <a:r>
              <a:rPr lang="nl-NL" dirty="0"/>
              <a:t>: </a:t>
            </a:r>
            <a:r>
              <a:rPr lang="nl-NL" i="1" dirty="0"/>
              <a:t>Waar moet de opdracht aan voldoen</a:t>
            </a:r>
            <a:r>
              <a:rPr lang="nl-NL" dirty="0"/>
              <a:t>? - vervolg</a:t>
            </a:r>
          </a:p>
          <a:p>
            <a:pPr marL="0" indent="0">
              <a:buNone/>
            </a:pPr>
            <a:r>
              <a:rPr lang="nl-NL" dirty="0"/>
              <a:t>[…]</a:t>
            </a:r>
          </a:p>
          <a:p>
            <a:pPr marL="0" indent="0">
              <a:buNone/>
            </a:pPr>
            <a:r>
              <a:rPr lang="nl-NL" dirty="0"/>
              <a:t>3. Ontwikkel een </a:t>
            </a:r>
            <a:r>
              <a:rPr lang="nl-NL" i="1" dirty="0"/>
              <a:t>effectieve aanpak</a:t>
            </a:r>
            <a:r>
              <a:rPr lang="nl-NL" dirty="0"/>
              <a:t> voor een </a:t>
            </a:r>
            <a:r>
              <a:rPr lang="nl-NL" b="1" dirty="0"/>
              <a:t>verbetertraject</a:t>
            </a:r>
            <a:r>
              <a:rPr lang="nl-NL" dirty="0"/>
              <a:t>, om procesmanagement in uw organisatie op een hoger plan te brengen, waarbij u aandacht besteed aan (</a:t>
            </a:r>
            <a:r>
              <a:rPr lang="nl-NL" i="1" dirty="0"/>
              <a:t>richtlijn 1 pagina</a:t>
            </a:r>
            <a:r>
              <a:rPr lang="nl-NL" dirty="0"/>
              <a:t>) </a:t>
            </a:r>
          </a:p>
          <a:p>
            <a:pPr marL="457200" indent="-457200">
              <a:buFont typeface="+mj-lt"/>
              <a:buAutoNum type="arabicPeriod"/>
            </a:pPr>
            <a:r>
              <a:rPr lang="nl-NL" dirty="0"/>
              <a:t>Noodzakelijke interventies op de </a:t>
            </a:r>
            <a:r>
              <a:rPr lang="nl-NL" i="1" dirty="0"/>
              <a:t>harde</a:t>
            </a:r>
            <a:r>
              <a:rPr lang="nl-NL" dirty="0"/>
              <a:t> en </a:t>
            </a:r>
            <a:r>
              <a:rPr lang="nl-NL" i="1" dirty="0"/>
              <a:t>zachte kant</a:t>
            </a:r>
            <a:r>
              <a:rPr lang="nl-NL" dirty="0"/>
              <a:t> van de organisatie;</a:t>
            </a:r>
          </a:p>
          <a:p>
            <a:pPr marL="457200" indent="-457200">
              <a:buFont typeface="+mj-lt"/>
              <a:buAutoNum type="arabicPeriod"/>
            </a:pPr>
            <a:r>
              <a:rPr lang="nl-NL" dirty="0"/>
              <a:t>Passende </a:t>
            </a:r>
            <a:r>
              <a:rPr lang="nl-NL" i="1" dirty="0"/>
              <a:t>leiderschapsstijl</a:t>
            </a:r>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Exameninformatie</a:t>
            </a:r>
            <a:r>
              <a:rPr lang="en-US" sz="2800" b="0" dirty="0">
                <a:solidFill>
                  <a:srgbClr val="231F20"/>
                </a:solidFill>
              </a:rPr>
              <a:t> [4]</a:t>
            </a:r>
          </a:p>
        </p:txBody>
      </p:sp>
      <p:pic>
        <p:nvPicPr>
          <p:cNvPr id="4" name="Picture 3">
            <a:extLst>
              <a:ext uri="{FF2B5EF4-FFF2-40B4-BE49-F238E27FC236}">
                <a16:creationId xmlns:a16="http://schemas.microsoft.com/office/drawing/2014/main" id="{B23F6B19-3310-4775-8AFE-B4B52F688C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54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b="1" dirty="0">
                <a:solidFill>
                  <a:srgbClr val="C00000"/>
                </a:solidFill>
              </a:rPr>
              <a:t>Stap 3</a:t>
            </a:r>
            <a:r>
              <a:rPr lang="nl-NL" dirty="0"/>
              <a:t>: </a:t>
            </a:r>
            <a:r>
              <a:rPr lang="nl-NL" i="1" dirty="0"/>
              <a:t>Wat is de opbouw en structuur van de opdracht</a:t>
            </a:r>
            <a:r>
              <a:rPr lang="nl-NL" dirty="0"/>
              <a:t>?</a:t>
            </a:r>
          </a:p>
          <a:p>
            <a:r>
              <a:rPr lang="nl-NL" dirty="0"/>
              <a:t>Voorblad</a:t>
            </a:r>
          </a:p>
          <a:p>
            <a:r>
              <a:rPr lang="nl-NL" dirty="0"/>
              <a:t>Voorwoord</a:t>
            </a:r>
          </a:p>
          <a:p>
            <a:r>
              <a:rPr lang="nl-NL" dirty="0"/>
              <a:t>Samenvatting </a:t>
            </a:r>
          </a:p>
          <a:p>
            <a:r>
              <a:rPr lang="nl-NL" dirty="0"/>
              <a:t>Inhoudsopgave</a:t>
            </a:r>
          </a:p>
          <a:p>
            <a:r>
              <a:rPr lang="nl-NL" dirty="0"/>
              <a:t>Inleiding</a:t>
            </a:r>
          </a:p>
          <a:p>
            <a:r>
              <a:rPr lang="nl-NL" dirty="0"/>
              <a:t>Hoofstukken</a:t>
            </a:r>
          </a:p>
          <a:p>
            <a:r>
              <a:rPr lang="nl-NL" dirty="0"/>
              <a:t>Literatuurlijst</a:t>
            </a:r>
          </a:p>
          <a:p>
            <a:r>
              <a:rPr lang="nl-NL" dirty="0"/>
              <a:t>Bijlagen [eventueel]</a:t>
            </a:r>
          </a:p>
          <a:p>
            <a:pPr marL="0" indent="0">
              <a:buNone/>
            </a:pPr>
            <a:r>
              <a:rPr lang="nl-NL" sz="1000" dirty="0"/>
              <a:t>De moduleopdracht bestaat uit </a:t>
            </a:r>
            <a:r>
              <a:rPr lang="nl-NL" sz="1000" b="1" dirty="0"/>
              <a:t>minimaal </a:t>
            </a:r>
            <a:r>
              <a:rPr lang="nl-NL" sz="1000" b="1" dirty="0">
                <a:solidFill>
                  <a:srgbClr val="C00000"/>
                </a:solidFill>
              </a:rPr>
              <a:t>5</a:t>
            </a:r>
            <a:r>
              <a:rPr lang="nl-NL" sz="1000" b="1" dirty="0"/>
              <a:t> - maximaal </a:t>
            </a:r>
            <a:r>
              <a:rPr lang="nl-NL" sz="1000" b="1" dirty="0">
                <a:solidFill>
                  <a:srgbClr val="C00000"/>
                </a:solidFill>
              </a:rPr>
              <a:t>7</a:t>
            </a:r>
            <a:r>
              <a:rPr lang="nl-NL" sz="1000" b="1" dirty="0"/>
              <a:t> pagina’s </a:t>
            </a:r>
            <a:r>
              <a:rPr lang="nl-NL" sz="1000" dirty="0"/>
              <a:t>opgemaakte hoofdtekst (inclusief inleiding) en maximaal 7 pagina’s (A4-formaat) bijlagen, bij regelafstand 1 en lettertype en -grootte </a:t>
            </a:r>
            <a:r>
              <a:rPr lang="nl-NL" sz="1000" dirty="0" err="1"/>
              <a:t>Arial</a:t>
            </a:r>
            <a:r>
              <a:rPr lang="nl-NL" sz="1000" dirty="0"/>
              <a:t> 10/11. Het voorblad, het voorwoord, de samenvatting, de inhoudsopgave en de literatuurlijst tellen niet mee in het maximumaantal pagina’s. Indien u het aantal pagina’s overschrijdt, kan dit negatieve consequenties hebben voor uw beoordeling.</a:t>
            </a:r>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Exameninformatie</a:t>
            </a:r>
            <a:r>
              <a:rPr lang="en-US" sz="2800" b="0" dirty="0">
                <a:solidFill>
                  <a:srgbClr val="231F20"/>
                </a:solidFill>
              </a:rPr>
              <a:t> [5]</a:t>
            </a:r>
          </a:p>
        </p:txBody>
      </p:sp>
      <p:pic>
        <p:nvPicPr>
          <p:cNvPr id="4" name="Picture 3">
            <a:extLst>
              <a:ext uri="{FF2B5EF4-FFF2-40B4-BE49-F238E27FC236}">
                <a16:creationId xmlns:a16="http://schemas.microsoft.com/office/drawing/2014/main" id="{200756BF-5FCC-435A-ADD9-08E87CEAF6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6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1</a:t>
            </a:r>
            <a:endParaRPr lang="en-US" dirty="0"/>
          </a:p>
        </p:txBody>
      </p:sp>
      <p:sp>
        <p:nvSpPr>
          <p:cNvPr id="3" name="Ondertitel 2"/>
          <p:cNvSpPr>
            <a:spLocks noGrp="1"/>
          </p:cNvSpPr>
          <p:nvPr>
            <p:ph type="subTitle" idx="1"/>
          </p:nvPr>
        </p:nvSpPr>
        <p:spPr/>
        <p:txBody>
          <a:bodyPr/>
          <a:lstStyle/>
          <a:p>
            <a:r>
              <a:rPr lang="en-US" dirty="0" err="1"/>
              <a:t>Procesgericht</a:t>
            </a:r>
            <a:r>
              <a:rPr lang="en-US" dirty="0"/>
              <a:t> </a:t>
            </a:r>
            <a:r>
              <a:rPr lang="en-US" b="1" i="1" dirty="0" err="1">
                <a:solidFill>
                  <a:srgbClr val="C00000"/>
                </a:solidFill>
              </a:rPr>
              <a:t>denken</a:t>
            </a:r>
            <a:endParaRPr lang="en-US" b="1" i="1" dirty="0">
              <a:solidFill>
                <a:srgbClr val="C00000"/>
              </a:solidFill>
            </a:endParaRPr>
          </a:p>
        </p:txBody>
      </p:sp>
      <p:pic>
        <p:nvPicPr>
          <p:cNvPr id="4" name="Picture 3">
            <a:extLst>
              <a:ext uri="{FF2B5EF4-FFF2-40B4-BE49-F238E27FC236}">
                <a16:creationId xmlns:a16="http://schemas.microsoft.com/office/drawing/2014/main" id="{015CC44C-525A-4B50-B354-EF5777E0D7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33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Stellingen:</a:t>
            </a:r>
          </a:p>
          <a:p>
            <a:pPr marL="457200" indent="-457200">
              <a:buFont typeface="+mj-lt"/>
              <a:buAutoNum type="arabicPeriod"/>
            </a:pPr>
            <a:r>
              <a:rPr lang="nl-NL" dirty="0"/>
              <a:t>Procesmanagement leidt tot een </a:t>
            </a:r>
            <a:r>
              <a:rPr lang="nl-NL" i="1" dirty="0"/>
              <a:t>bureaucratie</a:t>
            </a:r>
            <a:r>
              <a:rPr lang="nl-NL" dirty="0"/>
              <a:t>.</a:t>
            </a:r>
          </a:p>
          <a:p>
            <a:pPr marL="457200" indent="-457200">
              <a:buFont typeface="+mj-lt"/>
              <a:buAutoNum type="arabicPeriod"/>
            </a:pPr>
            <a:r>
              <a:rPr lang="nl-NL" dirty="0" err="1"/>
              <a:t>Procesdenken</a:t>
            </a:r>
            <a:r>
              <a:rPr lang="nl-NL" dirty="0"/>
              <a:t> is een </a:t>
            </a:r>
            <a:r>
              <a:rPr lang="nl-NL" i="1" dirty="0"/>
              <a:t>hype</a:t>
            </a:r>
            <a:r>
              <a:rPr lang="nl-NL" dirty="0"/>
              <a:t> en waait wel weer over</a:t>
            </a:r>
          </a:p>
          <a:p>
            <a:pPr marL="457200" indent="-457200">
              <a:buFont typeface="+mj-lt"/>
              <a:buAutoNum type="arabicPeriod"/>
            </a:pPr>
            <a:r>
              <a:rPr lang="nl-NL" dirty="0"/>
              <a:t>Procesmanagement maakt zichtbaar hoe er gewerkt wordt, daardoor komen fouten aan het licht en kan er disciplinair worden opgetreden</a:t>
            </a:r>
          </a:p>
          <a:p>
            <a:pPr marL="457200" indent="-457200">
              <a:buFont typeface="+mj-lt"/>
              <a:buAutoNum type="arabicPeriod"/>
            </a:pPr>
            <a:r>
              <a:rPr lang="nl-NL" dirty="0"/>
              <a:t>Procesmanagement vermindert de creativiteit van de medewerkers</a:t>
            </a:r>
          </a:p>
        </p:txBody>
      </p:sp>
      <p:sp>
        <p:nvSpPr>
          <p:cNvPr id="3" name="Titel 2"/>
          <p:cNvSpPr>
            <a:spLocks noGrp="1"/>
          </p:cNvSpPr>
          <p:nvPr>
            <p:ph type="title"/>
          </p:nvPr>
        </p:nvSpPr>
        <p:spPr/>
        <p:txBody>
          <a:bodyPr/>
          <a:lstStyle/>
          <a:p>
            <a:r>
              <a:rPr lang="en-US" dirty="0" err="1"/>
              <a:t>Discussiestellingen</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674D35EB-E450-4B05-882F-EB392D1B3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0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Een trend in de maatschappij is, dat er op een fundamenteel andere manier gedacht wordt over organiseren. Zoals in het boek ‘</a:t>
            </a:r>
            <a:r>
              <a:rPr lang="nl-NL" i="1" dirty="0"/>
              <a:t>Horizontaal Organiseren</a:t>
            </a:r>
            <a:r>
              <a:rPr lang="nl-NL" dirty="0"/>
              <a:t>’ (2.5.1) wordt gesteld "</a:t>
            </a:r>
            <a:r>
              <a:rPr lang="nl-NL" i="1" dirty="0"/>
              <a:t>het stelsel van met elkaar samenhangende theorieën (letterlijke betekenis van paradigma) wankelt. Verticaal organiseren wordt losgelaten, horizontaal organiseren is het nieuwe paradigma</a:t>
            </a:r>
            <a:r>
              <a:rPr lang="nl-NL" dirty="0"/>
              <a:t>.</a:t>
            </a:r>
          </a:p>
          <a:p>
            <a:pPr marL="0" indent="0">
              <a:buNone/>
            </a:pPr>
            <a:r>
              <a:rPr lang="nl-NL" dirty="0"/>
              <a:t>Wat is nu het verschil tussen </a:t>
            </a:r>
            <a:r>
              <a:rPr lang="nl-NL" b="1" dirty="0"/>
              <a:t>horizontaal</a:t>
            </a:r>
            <a:r>
              <a:rPr lang="nl-NL" dirty="0"/>
              <a:t> en </a:t>
            </a:r>
            <a:r>
              <a:rPr lang="nl-NL" b="1" dirty="0"/>
              <a:t>verticaal</a:t>
            </a:r>
            <a:r>
              <a:rPr lang="nl-NL" dirty="0"/>
              <a:t> organiseren? In </a:t>
            </a:r>
            <a:r>
              <a:rPr lang="nl-NL" b="1" dirty="0">
                <a:solidFill>
                  <a:srgbClr val="C00000"/>
                </a:solidFill>
              </a:rPr>
              <a:t>tabel 2.3</a:t>
            </a:r>
            <a:r>
              <a:rPr lang="nl-NL" dirty="0"/>
              <a:t> (2.5.1) in het boek ‘</a:t>
            </a:r>
            <a:r>
              <a:rPr lang="nl-NL" i="1" dirty="0"/>
              <a:t>Horizontaal organiseren</a:t>
            </a:r>
            <a:r>
              <a:rPr lang="nl-NL" dirty="0"/>
              <a:t>’ worden de twee organisatievormen naast elkaar gezet in </a:t>
            </a:r>
            <a:r>
              <a:rPr lang="nl-NL" i="1" dirty="0" err="1"/>
              <a:t>buzzwords</a:t>
            </a:r>
            <a:r>
              <a:rPr lang="nl-NL" dirty="0"/>
              <a:t>.</a:t>
            </a:r>
          </a:p>
          <a:p>
            <a:pPr marL="0" indent="0">
              <a:buNone/>
            </a:pPr>
            <a:r>
              <a:rPr lang="nl-NL" dirty="0"/>
              <a:t>De opdracht nu is om na te gaan of u betekenis kunt geven aan de verschillende </a:t>
            </a:r>
            <a:r>
              <a:rPr lang="nl-NL" i="1" dirty="0" err="1"/>
              <a:t>buzzwords</a:t>
            </a:r>
            <a:r>
              <a:rPr lang="nl-NL" i="1" dirty="0"/>
              <a:t> </a:t>
            </a:r>
            <a:r>
              <a:rPr lang="nl-NL" dirty="0"/>
              <a:t>(Snapt u ze? Kunt u ze uitleggen?), deze toe te passen op uw organisatie en hierbij de vragen te beantwoorden: </a:t>
            </a:r>
          </a:p>
          <a:p>
            <a:r>
              <a:rPr lang="nl-NL" dirty="0"/>
              <a:t> Welk </a:t>
            </a:r>
            <a:r>
              <a:rPr lang="nl-NL" i="1" dirty="0" err="1"/>
              <a:t>buzzword</a:t>
            </a:r>
            <a:r>
              <a:rPr lang="nl-NL" dirty="0"/>
              <a:t> is van toepassing op mijn organisatie?</a:t>
            </a:r>
          </a:p>
          <a:p>
            <a:r>
              <a:rPr lang="nl-NL" dirty="0"/>
              <a:t> Waaruit blijkt dat? Geef een voorbeeld.</a:t>
            </a:r>
          </a:p>
          <a:p>
            <a:pPr marL="0" indent="0">
              <a:buNone/>
            </a:pPr>
            <a:endParaRPr lang="nl-NL" dirty="0"/>
          </a:p>
          <a:p>
            <a:pPr marL="0" indent="0">
              <a:buNone/>
            </a:pPr>
            <a:r>
              <a:rPr lang="nl-NL" dirty="0"/>
              <a:t>Werk deze opdracht uit op twee A4’tjes. Neem uw uitwerkingen mee naar de les.</a:t>
            </a:r>
          </a:p>
        </p:txBody>
      </p:sp>
      <p:sp>
        <p:nvSpPr>
          <p:cNvPr id="3" name="Titel 2"/>
          <p:cNvSpPr>
            <a:spLocks noGrp="1"/>
          </p:cNvSpPr>
          <p:nvPr>
            <p:ph type="title"/>
          </p:nvPr>
        </p:nvSpPr>
        <p:spPr/>
        <p:txBody>
          <a:bodyPr/>
          <a:lstStyle/>
          <a:p>
            <a:r>
              <a:rPr lang="en-US" dirty="0" err="1"/>
              <a:t>Paradigmashift</a:t>
            </a:r>
            <a:br>
              <a:rPr lang="en-US"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96F647BC-617D-447B-AE98-55A58F307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F72F02D9-D627-446A-A300-670A11EFD806}"/>
              </a:ext>
            </a:extLst>
          </p:cNvPr>
          <p:cNvSpPr txBox="1"/>
          <p:nvPr/>
        </p:nvSpPr>
        <p:spPr>
          <a:xfrm>
            <a:off x="9825274" y="5952013"/>
            <a:ext cx="700833" cy="246221"/>
          </a:xfrm>
          <a:prstGeom prst="rect">
            <a:avLst/>
          </a:prstGeom>
          <a:noFill/>
        </p:spPr>
        <p:txBody>
          <a:bodyPr wrap="none" rtlCol="0">
            <a:spAutoFit/>
          </a:bodyPr>
          <a:lstStyle/>
          <a:p>
            <a:r>
              <a:rPr lang="nl-NL" sz="1000" dirty="0"/>
              <a:t>Par.2.5.1</a:t>
            </a:r>
          </a:p>
        </p:txBody>
      </p:sp>
    </p:spTree>
    <p:extLst>
      <p:ext uri="{BB962C8B-B14F-4D97-AF65-F5344CB8AC3E}">
        <p14:creationId xmlns:p14="http://schemas.microsoft.com/office/powerpoint/2010/main" val="18250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Paradigmashift</a:t>
            </a:r>
            <a:br>
              <a:rPr lang="en-US" dirty="0"/>
            </a:br>
            <a:r>
              <a:rPr lang="en-US" sz="1600" b="0" dirty="0" err="1">
                <a:solidFill>
                  <a:srgbClr val="231F20"/>
                </a:solidFill>
              </a:rPr>
              <a:t>Voorbeeld</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descr="Afbeelding met schermafbeelding&#10;&#10;Automatisch gegenereerde beschrijving">
            <a:extLst>
              <a:ext uri="{FF2B5EF4-FFF2-40B4-BE49-F238E27FC236}">
                <a16:creationId xmlns:a16="http://schemas.microsoft.com/office/drawing/2014/main" id="{6FBC53F4-BDC6-4CEB-92CF-65B9650A1AF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990" t="8136" r="990" b="5166"/>
          <a:stretch/>
        </p:blipFill>
        <p:spPr>
          <a:xfrm>
            <a:off x="1800597" y="1114572"/>
            <a:ext cx="7920880" cy="4960552"/>
          </a:xfrm>
          <a:prstGeom prst="rect">
            <a:avLst/>
          </a:prstGeom>
        </p:spPr>
      </p:pic>
      <p:pic>
        <p:nvPicPr>
          <p:cNvPr id="5" name="Afbeelding 4" descr="Afbeelding met taart, mensen&#10;&#10;Automatisch gegenereerde beschrijving">
            <a:extLst>
              <a:ext uri="{FF2B5EF4-FFF2-40B4-BE49-F238E27FC236}">
                <a16:creationId xmlns:a16="http://schemas.microsoft.com/office/drawing/2014/main" id="{55B9EC6A-6AE3-43AC-99FA-B6561E2CE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EAACF43B-991D-4819-8406-C760E4CF7379}"/>
              </a:ext>
            </a:extLst>
          </p:cNvPr>
          <p:cNvSpPr txBox="1"/>
          <p:nvPr/>
        </p:nvSpPr>
        <p:spPr>
          <a:xfrm>
            <a:off x="9825274" y="5952013"/>
            <a:ext cx="700833" cy="246221"/>
          </a:xfrm>
          <a:prstGeom prst="rect">
            <a:avLst/>
          </a:prstGeom>
          <a:noFill/>
        </p:spPr>
        <p:txBody>
          <a:bodyPr wrap="none" rtlCol="0">
            <a:spAutoFit/>
          </a:bodyPr>
          <a:lstStyle/>
          <a:p>
            <a:r>
              <a:rPr lang="nl-NL" sz="1000" dirty="0"/>
              <a:t>Par.2.5.1</a:t>
            </a:r>
          </a:p>
        </p:txBody>
      </p:sp>
    </p:spTree>
    <p:extLst>
      <p:ext uri="{BB962C8B-B14F-4D97-AF65-F5344CB8AC3E}">
        <p14:creationId xmlns:p14="http://schemas.microsoft.com/office/powerpoint/2010/main" val="32305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paragraaf 1.3. van het boek ‘</a:t>
            </a:r>
            <a:r>
              <a:rPr lang="nl-NL" i="1" dirty="0"/>
              <a:t>Horizontaal organiseren’</a:t>
            </a:r>
            <a:r>
              <a:rPr lang="nl-NL" dirty="0"/>
              <a:t> wordt het concept "horizontaal organiseren" besproken en wordt er vanuit verschillende invalshoeken naar processen en procesmanagement gekeken. </a:t>
            </a:r>
          </a:p>
          <a:p>
            <a:pPr marL="0" indent="0">
              <a:buNone/>
            </a:pPr>
            <a:r>
              <a:rPr lang="nl-NL" dirty="0"/>
              <a:t>Dit wordt geïllustreerd in </a:t>
            </a:r>
            <a:r>
              <a:rPr lang="nl-NL" b="1" dirty="0">
                <a:solidFill>
                  <a:srgbClr val="C00000"/>
                </a:solidFill>
              </a:rPr>
              <a:t>figuur 1.4 </a:t>
            </a:r>
            <a:r>
              <a:rPr lang="nl-NL" dirty="0"/>
              <a:t>waarin </a:t>
            </a:r>
            <a:r>
              <a:rPr lang="nl-NL" b="1" dirty="0"/>
              <a:t>betekenisvelden</a:t>
            </a:r>
            <a:r>
              <a:rPr lang="nl-NL" dirty="0"/>
              <a:t> aangegeven worden om procesmanagement betekenis te geven. Die betekenisvelden zijn: </a:t>
            </a:r>
            <a:r>
              <a:rPr lang="nl-NL" i="1" dirty="0"/>
              <a:t>besturen, construeren, denken</a:t>
            </a:r>
            <a:r>
              <a:rPr lang="nl-NL" dirty="0"/>
              <a:t> en </a:t>
            </a:r>
            <a:r>
              <a:rPr lang="nl-NL" i="1" dirty="0"/>
              <a:t>samenwerken</a:t>
            </a:r>
            <a:r>
              <a:rPr lang="nl-NL" dirty="0"/>
              <a:t>. </a:t>
            </a:r>
          </a:p>
          <a:p>
            <a:pPr marL="0" indent="0">
              <a:buNone/>
            </a:pPr>
            <a:r>
              <a:rPr lang="nl-NL" dirty="0"/>
              <a:t>De betekenisvelden worden met een kleur aangegeven. Deze kleur heeft betrekking op de typering van </a:t>
            </a:r>
            <a:r>
              <a:rPr lang="nl-NL" i="1" dirty="0"/>
              <a:t>De Caluwé en Vermaak </a:t>
            </a:r>
            <a:r>
              <a:rPr lang="nl-NL" dirty="0"/>
              <a:t>(zie ook </a:t>
            </a:r>
            <a:r>
              <a:rPr lang="nl-NL" b="1" dirty="0"/>
              <a:t>pagina 21</a:t>
            </a:r>
            <a:r>
              <a:rPr lang="nl-NL" dirty="0"/>
              <a:t>).</a:t>
            </a:r>
          </a:p>
          <a:p>
            <a:pPr marL="0" indent="0">
              <a:buNone/>
            </a:pPr>
            <a:r>
              <a:rPr lang="nl-NL" dirty="0"/>
              <a:t>Om de </a:t>
            </a:r>
            <a:r>
              <a:rPr lang="nl-NL" i="1" dirty="0"/>
              <a:t>kleurentheorie</a:t>
            </a:r>
            <a:r>
              <a:rPr lang="nl-NL" dirty="0"/>
              <a:t> wat beter te begrijpen is het volgende filmpje erg illustratief. </a:t>
            </a:r>
          </a:p>
          <a:p>
            <a:pPr marL="0" indent="0">
              <a:buNone/>
            </a:pPr>
            <a:r>
              <a:rPr lang="nl-NL" dirty="0"/>
              <a:t>(bron: https://www.youtube.com/watch?v=RFIfvOgdF48</a:t>
            </a:r>
          </a:p>
        </p:txBody>
      </p:sp>
      <p:sp>
        <p:nvSpPr>
          <p:cNvPr id="3" name="Titel 2"/>
          <p:cNvSpPr>
            <a:spLocks noGrp="1"/>
          </p:cNvSpPr>
          <p:nvPr>
            <p:ph type="title"/>
          </p:nvPr>
        </p:nvSpPr>
        <p:spPr/>
        <p:txBody>
          <a:bodyPr/>
          <a:lstStyle/>
          <a:p>
            <a:r>
              <a:rPr lang="en-US" dirty="0" err="1"/>
              <a:t>Betekenisvelden</a:t>
            </a:r>
            <a:br>
              <a:rPr lang="en-US" dirty="0"/>
            </a:br>
            <a:r>
              <a:rPr lang="en-US" sz="1600" b="0" dirty="0" err="1">
                <a:solidFill>
                  <a:srgbClr val="231F20"/>
                </a:solidFill>
              </a:rPr>
              <a:t>Groepsopdracht</a:t>
            </a:r>
            <a:r>
              <a:rPr lang="en-US" sz="1600" b="0" dirty="0">
                <a:solidFill>
                  <a:srgbClr val="231F20"/>
                </a:solidFill>
              </a:rPr>
              <a:t> [op basis van de </a:t>
            </a:r>
            <a:r>
              <a:rPr lang="en-US" sz="1600" b="0" dirty="0" err="1">
                <a:solidFill>
                  <a:srgbClr val="231F20"/>
                </a:solidFill>
              </a:rPr>
              <a:t>voorbereidingsopdracht</a:t>
            </a:r>
            <a:r>
              <a:rPr lang="en-US" sz="1600" b="0" dirty="0">
                <a:solidFill>
                  <a:srgbClr val="231F20"/>
                </a:solidFill>
              </a:rPr>
              <a:t>]</a:t>
            </a: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78E75840-E661-421E-B25C-B655B1340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A03C7663-E6B9-4C38-8A1D-52ABA1A8D711}"/>
              </a:ext>
            </a:extLst>
          </p:cNvPr>
          <p:cNvSpPr txBox="1"/>
          <p:nvPr/>
        </p:nvSpPr>
        <p:spPr>
          <a:xfrm>
            <a:off x="9825274" y="5952013"/>
            <a:ext cx="574196" cy="246221"/>
          </a:xfrm>
          <a:prstGeom prst="rect">
            <a:avLst/>
          </a:prstGeom>
          <a:noFill/>
        </p:spPr>
        <p:txBody>
          <a:bodyPr wrap="none" rtlCol="0">
            <a:spAutoFit/>
          </a:bodyPr>
          <a:lstStyle/>
          <a:p>
            <a:r>
              <a:rPr lang="nl-NL" sz="1000" dirty="0"/>
              <a:t>Fig.1.4</a:t>
            </a:r>
          </a:p>
        </p:txBody>
      </p:sp>
    </p:spTree>
    <p:extLst>
      <p:ext uri="{BB962C8B-B14F-4D97-AF65-F5344CB8AC3E}">
        <p14:creationId xmlns:p14="http://schemas.microsoft.com/office/powerpoint/2010/main" val="405267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Kleurdenken</a:t>
            </a:r>
            <a:br>
              <a:rPr lang="en-US" dirty="0"/>
            </a:br>
            <a:r>
              <a:rPr lang="en-US" sz="1600" b="0" dirty="0">
                <a:solidFill>
                  <a:schemeClr val="tx1"/>
                </a:solidFill>
              </a:rPr>
              <a:t>Leon de </a:t>
            </a:r>
            <a:r>
              <a:rPr lang="en-US" sz="1600" b="0" dirty="0" err="1">
                <a:solidFill>
                  <a:schemeClr val="tx1"/>
                </a:solidFill>
              </a:rPr>
              <a:t>Caluwé</a:t>
            </a:r>
            <a:r>
              <a:rPr lang="en-US" sz="1600" b="0" dirty="0">
                <a:solidFill>
                  <a:schemeClr val="tx1"/>
                </a:solidFill>
              </a:rPr>
              <a:t> &amp; Hans </a:t>
            </a:r>
            <a:r>
              <a:rPr lang="en-US" sz="1600" b="0" dirty="0" err="1">
                <a:solidFill>
                  <a:schemeClr val="tx1"/>
                </a:solidFill>
              </a:rPr>
              <a:t>Vermaak</a:t>
            </a:r>
            <a:endParaRPr lang="en-US" sz="1600" b="0" dirty="0">
              <a:solidFill>
                <a:schemeClr val="tx1"/>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descr="Afbeelding met schermafbeelding&#10;&#10;Automatisch gegenereerde beschrijving">
            <a:extLst>
              <a:ext uri="{FF2B5EF4-FFF2-40B4-BE49-F238E27FC236}">
                <a16:creationId xmlns:a16="http://schemas.microsoft.com/office/drawing/2014/main" id="{51ADB453-DF1D-4F33-BBF1-E2F36BE39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249" y="1599446"/>
            <a:ext cx="7718978" cy="4561505"/>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66316901-2DC5-42E7-9DF4-6D0D616FCFB6}"/>
              </a:ext>
            </a:extLst>
          </p:cNvPr>
          <p:cNvPicPr>
            <a:picLocks noChangeAspect="1"/>
          </p:cNvPicPr>
          <p:nvPr/>
        </p:nvPicPr>
        <p:blipFill rotWithShape="1">
          <a:blip r:embed="rId5">
            <a:extLst>
              <a:ext uri="{28A0092B-C50C-407E-A947-70E740481C1C}">
                <a14:useLocalDpi xmlns:a14="http://schemas.microsoft.com/office/drawing/2010/main" val="0"/>
              </a:ext>
            </a:extLst>
          </a:blip>
          <a:srcRect l="48740" t="12897" r="33620" b="54638"/>
          <a:stretch/>
        </p:blipFill>
        <p:spPr>
          <a:xfrm>
            <a:off x="6811640" y="143743"/>
            <a:ext cx="1324799" cy="1324800"/>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463DC1AC-5310-4AEB-9EE0-070593144EC2}"/>
              </a:ext>
            </a:extLst>
          </p:cNvPr>
          <p:cNvPicPr>
            <a:picLocks noChangeAspect="1"/>
          </p:cNvPicPr>
          <p:nvPr/>
        </p:nvPicPr>
        <p:blipFill rotWithShape="1">
          <a:blip r:embed="rId5">
            <a:extLst>
              <a:ext uri="{28A0092B-C50C-407E-A947-70E740481C1C}">
                <a14:useLocalDpi xmlns:a14="http://schemas.microsoft.com/office/drawing/2010/main" val="0"/>
              </a:ext>
            </a:extLst>
          </a:blip>
          <a:srcRect l="49139" t="55656" r="33221" b="14197"/>
          <a:stretch/>
        </p:blipFill>
        <p:spPr>
          <a:xfrm>
            <a:off x="8241931" y="143743"/>
            <a:ext cx="1426708" cy="1324800"/>
          </a:xfrm>
          <a:prstGeom prst="rect">
            <a:avLst/>
          </a:prstGeom>
        </p:spPr>
      </p:pic>
      <p:pic>
        <p:nvPicPr>
          <p:cNvPr id="13" name="Afbeelding 12" descr="Afbeelding met tekening&#10;&#10;Automatisch gegenereerde beschrijving">
            <a:extLst>
              <a:ext uri="{FF2B5EF4-FFF2-40B4-BE49-F238E27FC236}">
                <a16:creationId xmlns:a16="http://schemas.microsoft.com/office/drawing/2014/main" id="{1428C026-B145-425D-BA65-189B481D26E9}"/>
              </a:ext>
            </a:extLst>
          </p:cNvPr>
          <p:cNvPicPr>
            <a:picLocks noChangeAspect="1"/>
          </p:cNvPicPr>
          <p:nvPr/>
        </p:nvPicPr>
        <p:blipFill rotWithShape="1">
          <a:blip r:embed="rId6">
            <a:extLst>
              <a:ext uri="{28A0092B-C50C-407E-A947-70E740481C1C}">
                <a14:useLocalDpi xmlns:a14="http://schemas.microsoft.com/office/drawing/2010/main" val="0"/>
              </a:ext>
            </a:extLst>
          </a:blip>
          <a:srcRect l="-5439" t="27320" r="-5439" b="34880"/>
          <a:stretch/>
        </p:blipFill>
        <p:spPr>
          <a:xfrm>
            <a:off x="78884" y="5800911"/>
            <a:ext cx="1584175" cy="360040"/>
          </a:xfrm>
          <a:prstGeom prst="rect">
            <a:avLst/>
          </a:prstGeom>
        </p:spPr>
      </p:pic>
      <p:pic>
        <p:nvPicPr>
          <p:cNvPr id="15" name="Afbeelding 14" descr="Afbeelding met schermafbeelding, vogel&#10;&#10;Automatisch gegenereerde beschrijving">
            <a:extLst>
              <a:ext uri="{FF2B5EF4-FFF2-40B4-BE49-F238E27FC236}">
                <a16:creationId xmlns:a16="http://schemas.microsoft.com/office/drawing/2014/main" id="{6453A98C-1D6F-4B20-9989-F4498926B0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13" y="1980087"/>
            <a:ext cx="1738800" cy="2520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51870F98-06BE-4506-95EF-529B6FAE4A0B}"/>
              </a:ext>
            </a:extLst>
          </p:cNvPr>
          <p:cNvSpPr/>
          <p:nvPr/>
        </p:nvSpPr>
        <p:spPr>
          <a:xfrm>
            <a:off x="7105188" y="1468543"/>
            <a:ext cx="737702" cy="215444"/>
          </a:xfrm>
          <a:prstGeom prst="rect">
            <a:avLst/>
          </a:prstGeom>
        </p:spPr>
        <p:txBody>
          <a:bodyPr wrap="none">
            <a:spAutoFit/>
          </a:bodyPr>
          <a:lstStyle/>
          <a:p>
            <a:r>
              <a:rPr lang="nl-NL" sz="800" dirty="0">
                <a:solidFill>
                  <a:srgbClr val="666666"/>
                </a:solidFill>
                <a:latin typeface="Arial" panose="020B0604020202020204" pitchFamily="34" charset="0"/>
              </a:rPr>
              <a:t>1950 - 2019</a:t>
            </a:r>
            <a:endParaRPr lang="nl-NL" sz="800" dirty="0"/>
          </a:p>
        </p:txBody>
      </p:sp>
    </p:spTree>
    <p:extLst>
      <p:ext uri="{BB962C8B-B14F-4D97-AF65-F5344CB8AC3E}">
        <p14:creationId xmlns:p14="http://schemas.microsoft.com/office/powerpoint/2010/main" val="2088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Betekenisvelden</a:t>
            </a:r>
            <a:br>
              <a:rPr lang="en-US" dirty="0"/>
            </a:br>
            <a:r>
              <a:rPr lang="en-US" sz="1600" b="0" dirty="0">
                <a:solidFill>
                  <a:srgbClr val="231F20"/>
                </a:solidFill>
              </a:rPr>
              <a:t>4 </a:t>
            </a:r>
            <a:r>
              <a:rPr lang="en-US" sz="1600" b="0" dirty="0" err="1">
                <a:solidFill>
                  <a:srgbClr val="231F20"/>
                </a:solidFill>
              </a:rPr>
              <a:t>betekenisvelden</a:t>
            </a:r>
            <a:r>
              <a:rPr lang="en-US" sz="1600" b="0" dirty="0">
                <a:solidFill>
                  <a:srgbClr val="231F20"/>
                </a:solidFill>
              </a:rPr>
              <a:t> </a:t>
            </a:r>
            <a:r>
              <a:rPr lang="en-US" sz="1600" b="0" dirty="0" err="1">
                <a:solidFill>
                  <a:srgbClr val="231F20"/>
                </a:solidFill>
              </a:rPr>
              <a:t>voor</a:t>
            </a:r>
            <a:r>
              <a:rPr lang="en-US" sz="1600" b="0" dirty="0">
                <a:solidFill>
                  <a:srgbClr val="231F20"/>
                </a:solidFill>
              </a:rPr>
              <a:t> </a:t>
            </a:r>
            <a:r>
              <a:rPr lang="en-US" sz="1600" b="0" dirty="0" err="1">
                <a:solidFill>
                  <a:srgbClr val="231F20"/>
                </a:solidFill>
              </a:rPr>
              <a:t>begrijpen</a:t>
            </a:r>
            <a:r>
              <a:rPr lang="en-US" sz="1600" b="0" dirty="0">
                <a:solidFill>
                  <a:srgbClr val="231F20"/>
                </a:solidFill>
              </a:rPr>
              <a:t> en </a:t>
            </a:r>
            <a:r>
              <a:rPr lang="en-US" sz="1600" b="0" dirty="0" err="1">
                <a:solidFill>
                  <a:srgbClr val="231F20"/>
                </a:solidFill>
              </a:rPr>
              <a:t>vormgeven</a:t>
            </a:r>
            <a:r>
              <a:rPr lang="en-US" sz="1600" b="0" dirty="0">
                <a:solidFill>
                  <a:srgbClr val="231F20"/>
                </a:solidFill>
              </a:rPr>
              <a:t> van </a:t>
            </a:r>
            <a:r>
              <a:rPr lang="en-US" sz="1600" b="0" dirty="0" err="1">
                <a:solidFill>
                  <a:srgbClr val="231F20"/>
                </a:solidFill>
              </a:rPr>
              <a:t>procesmanagment</a:t>
            </a:r>
            <a:endParaRPr lang="en-US" sz="1600" b="0" dirty="0">
              <a:solidFill>
                <a:srgbClr val="231F20"/>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schermafbeelding, kaart, voedsel&#10;&#10;Automatisch gegenereerde beschrijving">
            <a:extLst>
              <a:ext uri="{FF2B5EF4-FFF2-40B4-BE49-F238E27FC236}">
                <a16:creationId xmlns:a16="http://schemas.microsoft.com/office/drawing/2014/main" id="{CCAC46EC-9DD9-4377-B8DE-95CFBC635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74" y="1068548"/>
            <a:ext cx="8731895" cy="5177318"/>
          </a:xfrm>
          <a:prstGeom prst="rect">
            <a:avLst/>
          </a:prstGeom>
        </p:spPr>
      </p:pic>
      <p:pic>
        <p:nvPicPr>
          <p:cNvPr id="6" name="Afbeelding 5" descr="Afbeelding met taart, mensen&#10;&#10;Automatisch gegenereerde beschrijving">
            <a:extLst>
              <a:ext uri="{FF2B5EF4-FFF2-40B4-BE49-F238E27FC236}">
                <a16:creationId xmlns:a16="http://schemas.microsoft.com/office/drawing/2014/main" id="{DAE17D81-FD7F-4D7C-8E10-5C867BDB0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2E05D00D-6DC4-4FD4-A786-DF85919A5792}"/>
              </a:ext>
            </a:extLst>
          </p:cNvPr>
          <p:cNvSpPr txBox="1"/>
          <p:nvPr/>
        </p:nvSpPr>
        <p:spPr>
          <a:xfrm>
            <a:off x="9825274" y="5952013"/>
            <a:ext cx="587020" cy="246221"/>
          </a:xfrm>
          <a:prstGeom prst="rect">
            <a:avLst/>
          </a:prstGeom>
          <a:noFill/>
        </p:spPr>
        <p:txBody>
          <a:bodyPr wrap="none" rtlCol="0">
            <a:spAutoFit/>
          </a:bodyPr>
          <a:lstStyle/>
          <a:p>
            <a:r>
              <a:rPr lang="nl-NL" sz="1000" dirty="0"/>
              <a:t>Pag.27</a:t>
            </a:r>
          </a:p>
        </p:txBody>
      </p:sp>
      <p:pic>
        <p:nvPicPr>
          <p:cNvPr id="8" name="Afbeelding 7" descr="Afbeelding met schermafbeelding&#10;&#10;Automatisch gegenereerde beschrijving">
            <a:extLst>
              <a:ext uri="{FF2B5EF4-FFF2-40B4-BE49-F238E27FC236}">
                <a16:creationId xmlns:a16="http://schemas.microsoft.com/office/drawing/2014/main" id="{A803102B-FAFA-4815-97AE-5296480C6D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31" t="5030" r="6153" b="8882"/>
          <a:stretch/>
        </p:blipFill>
        <p:spPr>
          <a:xfrm>
            <a:off x="7417221" y="2980637"/>
            <a:ext cx="1318694" cy="1305071"/>
          </a:xfrm>
          <a:prstGeom prst="roundRect">
            <a:avLst>
              <a:gd name="adj" fmla="val 6085"/>
            </a:avLst>
          </a:prstGeom>
        </p:spPr>
      </p:pic>
    </p:spTree>
    <p:extLst>
      <p:ext uri="{BB962C8B-B14F-4D97-AF65-F5344CB8AC3E}">
        <p14:creationId xmlns:p14="http://schemas.microsoft.com/office/powerpoint/2010/main" val="22656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1F339B1-CB34-4619-819E-61BCC3FE7872}"/>
              </a:ext>
            </a:extLst>
          </p:cNvPr>
          <p:cNvSpPr>
            <a:spLocks noGrp="1"/>
          </p:cNvSpPr>
          <p:nvPr>
            <p:ph idx="1"/>
          </p:nvPr>
        </p:nvSpPr>
        <p:spPr>
          <a:xfrm>
            <a:off x="1584573" y="1439887"/>
            <a:ext cx="9662346" cy="4608512"/>
          </a:xfrm>
        </p:spPr>
        <p:txBody>
          <a:bodyPr/>
          <a:lstStyle/>
          <a:p>
            <a:r>
              <a:rPr lang="nl-NL" dirty="0"/>
              <a:t>Harry Klijnen</a:t>
            </a:r>
          </a:p>
          <a:p>
            <a:endParaRPr lang="nl-NL" dirty="0"/>
          </a:p>
          <a:p>
            <a:r>
              <a:rPr lang="nl-NL" dirty="0"/>
              <a:t>Klijnen Managementontwikkeling &amp; Organisatieadvies [KMO]</a:t>
            </a:r>
          </a:p>
          <a:p>
            <a:endParaRPr lang="nl-NL" dirty="0"/>
          </a:p>
          <a:p>
            <a:r>
              <a:rPr lang="nl-NL" dirty="0"/>
              <a:t>halka@planet.nl</a:t>
            </a:r>
          </a:p>
          <a:p>
            <a:endParaRPr lang="nl-NL" dirty="0"/>
          </a:p>
          <a:p>
            <a:r>
              <a:rPr lang="nl-NL" dirty="0"/>
              <a:t>+31 [0]6 22 920921</a:t>
            </a:r>
          </a:p>
          <a:p>
            <a:endParaRPr lang="nl-NL" dirty="0"/>
          </a:p>
          <a:p>
            <a:r>
              <a:rPr lang="nl-NL" dirty="0"/>
              <a:t>www.klijnen.org</a:t>
            </a:r>
          </a:p>
          <a:p>
            <a:endParaRPr lang="nl-NL" dirty="0"/>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Contactinformatie</a:t>
            </a:r>
            <a:endParaRPr lang="en-US" sz="2800" b="0" dirty="0">
              <a:solidFill>
                <a:srgbClr val="231F20"/>
              </a:solidFill>
            </a:endParaRPr>
          </a:p>
        </p:txBody>
      </p:sp>
      <p:pic>
        <p:nvPicPr>
          <p:cNvPr id="4" name="Afbeelding 3">
            <a:extLst>
              <a:ext uri="{FF2B5EF4-FFF2-40B4-BE49-F238E27FC236}">
                <a16:creationId xmlns:a16="http://schemas.microsoft.com/office/drawing/2014/main" id="{70B11ED0-3EC1-4F5F-A221-1AE07502D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420" y="1382704"/>
            <a:ext cx="537397" cy="539897"/>
          </a:xfrm>
          <a:prstGeom prst="ellipse">
            <a:avLst/>
          </a:prstGeom>
        </p:spPr>
      </p:pic>
      <p:pic>
        <p:nvPicPr>
          <p:cNvPr id="5" name="Afbeelding 4" descr="Afbeelding met teken, lucht&#10;&#10;Automatisch gegenereerde beschrijving">
            <a:extLst>
              <a:ext uri="{FF2B5EF4-FFF2-40B4-BE49-F238E27FC236}">
                <a16:creationId xmlns:a16="http://schemas.microsoft.com/office/drawing/2014/main" id="{2F99AC26-652C-4309-B48D-9ACB0B58B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546" y="2186293"/>
            <a:ext cx="442386" cy="448767"/>
          </a:xfrm>
          <a:prstGeom prst="rect">
            <a:avLst/>
          </a:prstGeom>
        </p:spPr>
      </p:pic>
      <p:pic>
        <p:nvPicPr>
          <p:cNvPr id="6" name="Afbeelding 5">
            <a:extLst>
              <a:ext uri="{FF2B5EF4-FFF2-40B4-BE49-F238E27FC236}">
                <a16:creationId xmlns:a16="http://schemas.microsoft.com/office/drawing/2014/main" id="{71EEC8AF-EAFB-498E-86FB-1C445A32E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561" y="2915329"/>
            <a:ext cx="355198" cy="355198"/>
          </a:xfrm>
          <a:prstGeom prst="rect">
            <a:avLst/>
          </a:prstGeom>
        </p:spPr>
      </p:pic>
      <p:pic>
        <p:nvPicPr>
          <p:cNvPr id="7" name="Afbeelding 6">
            <a:extLst>
              <a:ext uri="{FF2B5EF4-FFF2-40B4-BE49-F238E27FC236}">
                <a16:creationId xmlns:a16="http://schemas.microsoft.com/office/drawing/2014/main" id="{E7187050-77BB-405D-941E-9834FA426984}"/>
              </a:ext>
            </a:extLst>
          </p:cNvPr>
          <p:cNvPicPr>
            <a:picLocks noChangeAspect="1"/>
          </p:cNvPicPr>
          <p:nvPr/>
        </p:nvPicPr>
        <p:blipFill rotWithShape="1">
          <a:blip r:embed="rId5">
            <a:extLst>
              <a:ext uri="{28A0092B-C50C-407E-A947-70E740481C1C}">
                <a14:useLocalDpi xmlns:a14="http://schemas.microsoft.com/office/drawing/2010/main" val="0"/>
              </a:ext>
            </a:extLst>
          </a:blip>
          <a:srcRect l="32240" t="-8773" r="32239" b="-9115"/>
          <a:stretch/>
        </p:blipFill>
        <p:spPr>
          <a:xfrm>
            <a:off x="1555963" y="3534248"/>
            <a:ext cx="264392" cy="457178"/>
          </a:xfrm>
          <a:prstGeom prst="rect">
            <a:avLst/>
          </a:prstGeom>
        </p:spPr>
      </p:pic>
      <p:pic>
        <p:nvPicPr>
          <p:cNvPr id="8" name="Afbeelding 8" descr="Home.jpg">
            <a:hlinkClick r:id="rId6"/>
            <a:extLst>
              <a:ext uri="{FF2B5EF4-FFF2-40B4-BE49-F238E27FC236}">
                <a16:creationId xmlns:a16="http://schemas.microsoft.com/office/drawing/2014/main" id="{9B59710F-7FBB-4A77-8EFB-9A8F6C4FFB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213" t="8519" r="17870" b="19954"/>
          <a:stretch/>
        </p:blipFill>
        <p:spPr bwMode="auto">
          <a:xfrm>
            <a:off x="1493999" y="4298664"/>
            <a:ext cx="463271" cy="48083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124BE97-D7AD-401F-84AE-7179157AFA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6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0C9F17E6-F6D8-469C-BBEF-594E3B9B8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241" y="694164"/>
            <a:ext cx="8933585" cy="5504070"/>
          </a:xfrm>
          <a:prstGeom prst="rect">
            <a:avLst/>
          </a:prstGeom>
        </p:spPr>
      </p:pic>
      <p:sp>
        <p:nvSpPr>
          <p:cNvPr id="3" name="Titel 2"/>
          <p:cNvSpPr>
            <a:spLocks noGrp="1"/>
          </p:cNvSpPr>
          <p:nvPr>
            <p:ph type="title"/>
          </p:nvPr>
        </p:nvSpPr>
        <p:spPr/>
        <p:txBody>
          <a:bodyPr/>
          <a:lstStyle/>
          <a:p>
            <a:r>
              <a:rPr lang="en-US" dirty="0" err="1"/>
              <a:t>Procesmodelleertalen</a:t>
            </a:r>
            <a:br>
              <a:rPr lang="en-US" dirty="0"/>
            </a:br>
            <a:r>
              <a:rPr lang="en-US" sz="1600" b="0" dirty="0" err="1">
                <a:solidFill>
                  <a:srgbClr val="231F20"/>
                </a:solidFill>
              </a:rPr>
              <a:t>SqEME</a:t>
            </a:r>
            <a:r>
              <a:rPr lang="en-US" sz="1600" b="0" dirty="0">
                <a:solidFill>
                  <a:srgbClr val="231F20"/>
                </a:solidFill>
              </a:rPr>
              <a:t>®</a:t>
            </a:r>
          </a:p>
        </p:txBody>
      </p:sp>
      <p:pic>
        <p:nvPicPr>
          <p:cNvPr id="4" name="Picture 3">
            <a:extLst>
              <a:ext uri="{FF2B5EF4-FFF2-40B4-BE49-F238E27FC236}">
                <a16:creationId xmlns:a16="http://schemas.microsoft.com/office/drawing/2014/main" id="{B7938EDA-FB5C-4852-BDBB-52F4C8C391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ED20681A-BE34-4791-8186-0A2DC52A5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9664" y="3785728"/>
            <a:ext cx="963563" cy="1396468"/>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610C5158-37D8-4D1D-B484-9BBBC4344575}"/>
              </a:ext>
            </a:extLst>
          </p:cNvPr>
          <p:cNvSpPr txBox="1"/>
          <p:nvPr/>
        </p:nvSpPr>
        <p:spPr>
          <a:xfrm>
            <a:off x="10505469" y="5229826"/>
            <a:ext cx="65755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latin typeface="Arial"/>
                <a:ea typeface="+mn-ea"/>
                <a:cs typeface="+mn-cs"/>
              </a:rPr>
              <a:t>Pag.116</a:t>
            </a:r>
          </a:p>
        </p:txBody>
      </p:sp>
      <p:sp>
        <p:nvSpPr>
          <p:cNvPr id="9" name="Tekstvak 8">
            <a:extLst>
              <a:ext uri="{FF2B5EF4-FFF2-40B4-BE49-F238E27FC236}">
                <a16:creationId xmlns:a16="http://schemas.microsoft.com/office/drawing/2014/main" id="{75EC0008-026E-4C7A-9656-D110F5EFE3EC}"/>
              </a:ext>
            </a:extLst>
          </p:cNvPr>
          <p:cNvSpPr txBox="1"/>
          <p:nvPr/>
        </p:nvSpPr>
        <p:spPr>
          <a:xfrm>
            <a:off x="9198752" y="5229826"/>
            <a:ext cx="7441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latin typeface="Arial"/>
                <a:ea typeface="+mn-ea"/>
                <a:cs typeface="+mn-cs"/>
              </a:rPr>
              <a:t>Model 1.6</a:t>
            </a:r>
          </a:p>
        </p:txBody>
      </p:sp>
      <p:pic>
        <p:nvPicPr>
          <p:cNvPr id="8" name="Afbeelding 7" descr="Afbeelding met bus, zitten, monitor, wit&#10;&#10;Automatisch gegenereerde beschrijving">
            <a:extLst>
              <a:ext uri="{FF2B5EF4-FFF2-40B4-BE49-F238E27FC236}">
                <a16:creationId xmlns:a16="http://schemas.microsoft.com/office/drawing/2014/main" id="{5521691E-14C0-4CD0-B8D3-AFFA1ADF0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9168" y="3785728"/>
            <a:ext cx="1334205" cy="1396468"/>
          </a:xfrm>
          <a:prstGeom prst="rect">
            <a:avLst/>
          </a:prstGeom>
          <a:ln>
            <a:noFill/>
          </a:ln>
          <a:effectLst>
            <a:outerShdw blurRad="292100" dist="139700" dir="2700000" algn="tl" rotWithShape="0">
              <a:srgbClr val="333333">
                <a:alpha val="65000"/>
              </a:srgbClr>
            </a:outerShdw>
          </a:effectLst>
        </p:spPr>
      </p:pic>
      <p:pic>
        <p:nvPicPr>
          <p:cNvPr id="18" name="Afbeelding 17" descr="Afbeelding met klok, tekening, teken&#10;&#10;Automatisch gegenereerde beschrijving">
            <a:extLst>
              <a:ext uri="{FF2B5EF4-FFF2-40B4-BE49-F238E27FC236}">
                <a16:creationId xmlns:a16="http://schemas.microsoft.com/office/drawing/2014/main" id="{1A4DAF48-164F-422A-83DD-BDC45DE59C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26" y="5595244"/>
            <a:ext cx="1314209" cy="602990"/>
          </a:xfrm>
          <a:prstGeom prst="rect">
            <a:avLst/>
          </a:prstGeom>
        </p:spPr>
      </p:pic>
      <p:sp>
        <p:nvSpPr>
          <p:cNvPr id="19" name="Tekstvak 18">
            <a:extLst>
              <a:ext uri="{FF2B5EF4-FFF2-40B4-BE49-F238E27FC236}">
                <a16:creationId xmlns:a16="http://schemas.microsoft.com/office/drawing/2014/main" id="{7CA5DC32-1814-45F4-90D9-412818A48D87}"/>
              </a:ext>
            </a:extLst>
          </p:cNvPr>
          <p:cNvSpPr txBox="1"/>
          <p:nvPr/>
        </p:nvSpPr>
        <p:spPr>
          <a:xfrm>
            <a:off x="1549241" y="1004366"/>
            <a:ext cx="3196709" cy="246221"/>
          </a:xfrm>
          <a:prstGeom prst="rect">
            <a:avLst/>
          </a:prstGeom>
          <a:noFill/>
        </p:spPr>
        <p:txBody>
          <a:bodyPr wrap="none" rtlCol="0">
            <a:spAutoFit/>
          </a:bodyPr>
          <a:lstStyle/>
          <a:p>
            <a:r>
              <a:rPr lang="nl-NL" sz="1000" dirty="0">
                <a:solidFill>
                  <a:schemeClr val="bg1"/>
                </a:solidFill>
                <a:effectLst>
                  <a:outerShdw blurRad="38100" dist="38100" dir="2700000" algn="tl">
                    <a:srgbClr val="000000">
                      <a:alpha val="43137"/>
                    </a:srgbClr>
                  </a:outerShdw>
                </a:effectLst>
              </a:rPr>
              <a:t>Wat zijn de wezenskenmerken van onze organisatie?</a:t>
            </a:r>
          </a:p>
        </p:txBody>
      </p:sp>
      <p:sp>
        <p:nvSpPr>
          <p:cNvPr id="20" name="Tekstvak 19">
            <a:extLst>
              <a:ext uri="{FF2B5EF4-FFF2-40B4-BE49-F238E27FC236}">
                <a16:creationId xmlns:a16="http://schemas.microsoft.com/office/drawing/2014/main" id="{4A962A5B-77A8-41A5-B9F8-7F6E68A8E015}"/>
              </a:ext>
            </a:extLst>
          </p:cNvPr>
          <p:cNvSpPr txBox="1"/>
          <p:nvPr/>
        </p:nvSpPr>
        <p:spPr>
          <a:xfrm>
            <a:off x="7117802" y="1004366"/>
            <a:ext cx="3365024" cy="246221"/>
          </a:xfrm>
          <a:prstGeom prst="rect">
            <a:avLst/>
          </a:prstGeom>
          <a:noFill/>
        </p:spPr>
        <p:txBody>
          <a:bodyPr wrap="none" rtlCol="0">
            <a:spAutoFit/>
          </a:bodyPr>
          <a:lstStyle/>
          <a:p>
            <a:r>
              <a:rPr lang="nl-NL" sz="1000" dirty="0">
                <a:solidFill>
                  <a:schemeClr val="bg1"/>
                </a:solidFill>
                <a:effectLst>
                  <a:outerShdw blurRad="38100" dist="38100" dir="2700000" algn="tl">
                    <a:srgbClr val="000000">
                      <a:alpha val="43137"/>
                    </a:srgbClr>
                  </a:outerShdw>
                </a:effectLst>
              </a:rPr>
              <a:t>Wat zorgt voor beweging in de organisatie, dat het werkt</a:t>
            </a:r>
          </a:p>
        </p:txBody>
      </p:sp>
      <p:sp>
        <p:nvSpPr>
          <p:cNvPr id="21" name="Tekstvak 20">
            <a:extLst>
              <a:ext uri="{FF2B5EF4-FFF2-40B4-BE49-F238E27FC236}">
                <a16:creationId xmlns:a16="http://schemas.microsoft.com/office/drawing/2014/main" id="{797C823B-B76B-4C45-B9E1-CD2250A19AF5}"/>
              </a:ext>
            </a:extLst>
          </p:cNvPr>
          <p:cNvSpPr txBox="1"/>
          <p:nvPr/>
        </p:nvSpPr>
        <p:spPr>
          <a:xfrm>
            <a:off x="1549241" y="5619071"/>
            <a:ext cx="4297971" cy="246221"/>
          </a:xfrm>
          <a:prstGeom prst="rect">
            <a:avLst/>
          </a:prstGeom>
          <a:noFill/>
        </p:spPr>
        <p:txBody>
          <a:bodyPr wrap="none" rtlCol="0">
            <a:spAutoFit/>
          </a:bodyPr>
          <a:lstStyle/>
          <a:p>
            <a:r>
              <a:rPr lang="nl-NL" sz="1000" dirty="0">
                <a:solidFill>
                  <a:schemeClr val="bg1"/>
                </a:solidFill>
                <a:effectLst>
                  <a:outerShdw blurRad="38100" dist="38100" dir="2700000" algn="tl">
                    <a:srgbClr val="000000">
                      <a:alpha val="43137"/>
                    </a:srgbClr>
                  </a:outerShdw>
                </a:effectLst>
              </a:rPr>
              <a:t>Hoe houden we ‘vinger aan de pols’; hebben we de zaak onder controle?</a:t>
            </a:r>
          </a:p>
        </p:txBody>
      </p:sp>
      <p:sp>
        <p:nvSpPr>
          <p:cNvPr id="22" name="Tekstvak 21">
            <a:extLst>
              <a:ext uri="{FF2B5EF4-FFF2-40B4-BE49-F238E27FC236}">
                <a16:creationId xmlns:a16="http://schemas.microsoft.com/office/drawing/2014/main" id="{7545E9A3-B8DE-460A-A86D-165DE51C52F7}"/>
              </a:ext>
            </a:extLst>
          </p:cNvPr>
          <p:cNvSpPr txBox="1"/>
          <p:nvPr/>
        </p:nvSpPr>
        <p:spPr>
          <a:xfrm>
            <a:off x="7104978" y="5619071"/>
            <a:ext cx="3448380" cy="246221"/>
          </a:xfrm>
          <a:prstGeom prst="rect">
            <a:avLst/>
          </a:prstGeom>
          <a:noFill/>
        </p:spPr>
        <p:txBody>
          <a:bodyPr wrap="none" rtlCol="0">
            <a:spAutoFit/>
          </a:bodyPr>
          <a:lstStyle/>
          <a:p>
            <a:r>
              <a:rPr lang="nl-NL" sz="1000" dirty="0">
                <a:solidFill>
                  <a:schemeClr val="bg1"/>
                </a:solidFill>
                <a:effectLst>
                  <a:outerShdw blurRad="38100" dist="38100" dir="2700000" algn="tl">
                    <a:srgbClr val="000000">
                      <a:alpha val="43137"/>
                    </a:srgbClr>
                  </a:outerShdw>
                </a:effectLst>
              </a:rPr>
              <a:t>Hoe hebben we onze organisatie concreet vormgegeven?</a:t>
            </a:r>
          </a:p>
        </p:txBody>
      </p:sp>
      <p:pic>
        <p:nvPicPr>
          <p:cNvPr id="24" name="Afbeelding 23" descr="Afbeelding met schermafbeelding&#10;&#10;Automatisch gegenereerde beschrijving">
            <a:extLst>
              <a:ext uri="{FF2B5EF4-FFF2-40B4-BE49-F238E27FC236}">
                <a16:creationId xmlns:a16="http://schemas.microsoft.com/office/drawing/2014/main" id="{81A834BD-1339-43BE-AA7C-23A90812F464}"/>
              </a:ext>
            </a:extLst>
          </p:cNvPr>
          <p:cNvPicPr>
            <a:picLocks noChangeAspect="1"/>
          </p:cNvPicPr>
          <p:nvPr/>
        </p:nvPicPr>
        <p:blipFill rotWithShape="1">
          <a:blip r:embed="rId8">
            <a:extLst>
              <a:ext uri="{28A0092B-C50C-407E-A947-70E740481C1C}">
                <a14:useLocalDpi xmlns:a14="http://schemas.microsoft.com/office/drawing/2010/main" val="0"/>
              </a:ext>
            </a:extLst>
          </a:blip>
          <a:srcRect l="19142" t="2292" r="20546" b="4383"/>
          <a:stretch/>
        </p:blipFill>
        <p:spPr>
          <a:xfrm>
            <a:off x="963612" y="2542755"/>
            <a:ext cx="1125971" cy="1831189"/>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8376E8BB-9F99-4CBB-82F6-E024EEC0B930}"/>
              </a:ext>
            </a:extLst>
          </p:cNvPr>
          <p:cNvSpPr txBox="1"/>
          <p:nvPr/>
        </p:nvSpPr>
        <p:spPr>
          <a:xfrm>
            <a:off x="285391" y="1689389"/>
            <a:ext cx="1133644" cy="369332"/>
          </a:xfrm>
          <a:prstGeom prst="rect">
            <a:avLst/>
          </a:prstGeom>
          <a:noFill/>
        </p:spPr>
        <p:txBody>
          <a:bodyPr wrap="none" rtlCol="0">
            <a:spAutoFit/>
          </a:bodyPr>
          <a:lstStyle/>
          <a:p>
            <a:r>
              <a:rPr lang="nl-NL" dirty="0"/>
              <a:t>Principes</a:t>
            </a:r>
          </a:p>
        </p:txBody>
      </p:sp>
      <p:sp>
        <p:nvSpPr>
          <p:cNvPr id="17" name="Tekstvak 16">
            <a:extLst>
              <a:ext uri="{FF2B5EF4-FFF2-40B4-BE49-F238E27FC236}">
                <a16:creationId xmlns:a16="http://schemas.microsoft.com/office/drawing/2014/main" id="{3FDE8948-D727-4292-9E55-E499D6B8830F}"/>
              </a:ext>
            </a:extLst>
          </p:cNvPr>
          <p:cNvSpPr txBox="1"/>
          <p:nvPr/>
        </p:nvSpPr>
        <p:spPr>
          <a:xfrm>
            <a:off x="361622" y="4732091"/>
            <a:ext cx="902811" cy="369332"/>
          </a:xfrm>
          <a:prstGeom prst="rect">
            <a:avLst/>
          </a:prstGeom>
          <a:noFill/>
        </p:spPr>
        <p:txBody>
          <a:bodyPr wrap="none" rtlCol="0">
            <a:spAutoFit/>
          </a:bodyPr>
          <a:lstStyle/>
          <a:p>
            <a:r>
              <a:rPr lang="nl-NL" dirty="0"/>
              <a:t>Regels</a:t>
            </a:r>
          </a:p>
        </p:txBody>
      </p:sp>
      <p:sp>
        <p:nvSpPr>
          <p:cNvPr id="23" name="Tekstvak 22">
            <a:extLst>
              <a:ext uri="{FF2B5EF4-FFF2-40B4-BE49-F238E27FC236}">
                <a16:creationId xmlns:a16="http://schemas.microsoft.com/office/drawing/2014/main" id="{693673F4-3AD5-485C-9CEE-845B102A59EC}"/>
              </a:ext>
            </a:extLst>
          </p:cNvPr>
          <p:cNvSpPr txBox="1"/>
          <p:nvPr/>
        </p:nvSpPr>
        <p:spPr>
          <a:xfrm>
            <a:off x="2736701" y="1257303"/>
            <a:ext cx="1851789" cy="369332"/>
          </a:xfrm>
          <a:prstGeom prst="rect">
            <a:avLst/>
          </a:prstGeom>
          <a:noFill/>
        </p:spPr>
        <p:txBody>
          <a:bodyPr wrap="none" rtlCol="0">
            <a:spAutoFit/>
          </a:bodyPr>
          <a:lstStyle/>
          <a:p>
            <a:r>
              <a:rPr lang="nl-NL" dirty="0">
                <a:solidFill>
                  <a:schemeClr val="bg1"/>
                </a:solidFill>
                <a:effectLst>
                  <a:outerShdw blurRad="38100" dist="38100" dir="2700000" algn="tl">
                    <a:srgbClr val="000000">
                      <a:alpha val="43137"/>
                    </a:srgbClr>
                  </a:outerShdw>
                </a:effectLst>
              </a:rPr>
              <a:t>Inclusief denken</a:t>
            </a:r>
          </a:p>
        </p:txBody>
      </p:sp>
      <p:sp>
        <p:nvSpPr>
          <p:cNvPr id="25" name="Tekstvak 24">
            <a:extLst>
              <a:ext uri="{FF2B5EF4-FFF2-40B4-BE49-F238E27FC236}">
                <a16:creationId xmlns:a16="http://schemas.microsoft.com/office/drawing/2014/main" id="{51B2B154-2ACD-4A7C-9C4A-16230B48B555}"/>
              </a:ext>
            </a:extLst>
          </p:cNvPr>
          <p:cNvSpPr txBox="1"/>
          <p:nvPr/>
        </p:nvSpPr>
        <p:spPr>
          <a:xfrm>
            <a:off x="6799581" y="1250587"/>
            <a:ext cx="2929007" cy="369332"/>
          </a:xfrm>
          <a:prstGeom prst="rect">
            <a:avLst/>
          </a:prstGeom>
          <a:noFill/>
        </p:spPr>
        <p:txBody>
          <a:bodyPr wrap="none" rtlCol="0">
            <a:spAutoFit/>
          </a:bodyPr>
          <a:lstStyle/>
          <a:p>
            <a:r>
              <a:rPr lang="nl-NL" dirty="0">
                <a:solidFill>
                  <a:schemeClr val="bg1"/>
                </a:solidFill>
                <a:effectLst>
                  <a:outerShdw blurRad="38100" dist="38100" dir="2700000" algn="tl">
                    <a:srgbClr val="000000">
                      <a:alpha val="43137"/>
                    </a:srgbClr>
                  </a:outerShdw>
                </a:effectLst>
              </a:rPr>
              <a:t>Horizontaal communiceren</a:t>
            </a:r>
          </a:p>
        </p:txBody>
      </p:sp>
      <p:sp>
        <p:nvSpPr>
          <p:cNvPr id="26" name="Tekstvak 25">
            <a:extLst>
              <a:ext uri="{FF2B5EF4-FFF2-40B4-BE49-F238E27FC236}">
                <a16:creationId xmlns:a16="http://schemas.microsoft.com/office/drawing/2014/main" id="{5DAC5802-1EC2-4718-BFFB-437EBFF43023}"/>
              </a:ext>
            </a:extLst>
          </p:cNvPr>
          <p:cNvSpPr txBox="1"/>
          <p:nvPr/>
        </p:nvSpPr>
        <p:spPr>
          <a:xfrm>
            <a:off x="2596313" y="5168270"/>
            <a:ext cx="2659702" cy="369332"/>
          </a:xfrm>
          <a:prstGeom prst="rect">
            <a:avLst/>
          </a:prstGeom>
          <a:noFill/>
        </p:spPr>
        <p:txBody>
          <a:bodyPr wrap="none" rtlCol="0">
            <a:spAutoFit/>
          </a:bodyPr>
          <a:lstStyle/>
          <a:p>
            <a:r>
              <a:rPr lang="nl-NL" dirty="0">
                <a:solidFill>
                  <a:schemeClr val="bg1"/>
                </a:solidFill>
                <a:effectLst>
                  <a:outerShdw blurRad="38100" dist="38100" dir="2700000" algn="tl">
                    <a:srgbClr val="000000">
                      <a:alpha val="43137"/>
                    </a:srgbClr>
                  </a:outerShdw>
                </a:effectLst>
              </a:rPr>
              <a:t>Resultaatgericht werken</a:t>
            </a:r>
          </a:p>
        </p:txBody>
      </p:sp>
      <p:sp>
        <p:nvSpPr>
          <p:cNvPr id="27" name="Tekstvak 26">
            <a:extLst>
              <a:ext uri="{FF2B5EF4-FFF2-40B4-BE49-F238E27FC236}">
                <a16:creationId xmlns:a16="http://schemas.microsoft.com/office/drawing/2014/main" id="{ECE6F1F1-46B2-4E1C-AF79-C89B8212E5EE}"/>
              </a:ext>
            </a:extLst>
          </p:cNvPr>
          <p:cNvSpPr txBox="1"/>
          <p:nvPr/>
        </p:nvSpPr>
        <p:spPr>
          <a:xfrm>
            <a:off x="7230578" y="5215967"/>
            <a:ext cx="2078326" cy="369332"/>
          </a:xfrm>
          <a:prstGeom prst="rect">
            <a:avLst/>
          </a:prstGeom>
          <a:noFill/>
        </p:spPr>
        <p:txBody>
          <a:bodyPr wrap="none" rtlCol="0">
            <a:spAutoFit/>
          </a:bodyPr>
          <a:lstStyle/>
          <a:p>
            <a:r>
              <a:rPr lang="nl-NL" dirty="0" err="1">
                <a:solidFill>
                  <a:schemeClr val="bg1"/>
                </a:solidFill>
                <a:effectLst>
                  <a:outerShdw blurRad="38100" dist="38100" dir="2700000" algn="tl">
                    <a:srgbClr val="000000">
                      <a:alpha val="43137"/>
                    </a:srgbClr>
                  </a:outerShdw>
                </a:effectLst>
              </a:rPr>
              <a:t>Vakvolwassenheid</a:t>
            </a:r>
            <a:endParaRPr lang="nl-N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06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inhoud 11">
            <a:extLst>
              <a:ext uri="{FF2B5EF4-FFF2-40B4-BE49-F238E27FC236}">
                <a16:creationId xmlns:a16="http://schemas.microsoft.com/office/drawing/2014/main" id="{2917D86A-80C5-40A2-8996-2CF9D179CB2F}"/>
              </a:ext>
            </a:extLst>
          </p:cNvPr>
          <p:cNvSpPr txBox="1">
            <a:spLocks/>
          </p:cNvSpPr>
          <p:nvPr/>
        </p:nvSpPr>
        <p:spPr>
          <a:xfrm>
            <a:off x="6880362" y="2937426"/>
            <a:ext cx="2999489" cy="2996552"/>
          </a:xfrm>
          <a:prstGeom prst="rect">
            <a:avLst/>
          </a:prstGeom>
          <a:solidFill>
            <a:schemeClr val="bg2">
              <a:alpha val="50000"/>
            </a:schemeClr>
          </a:solidFill>
          <a:effectLst>
            <a:outerShdw blurRad="50800" dist="38100" dir="2700000" algn="tl" rotWithShape="0">
              <a:prstClr val="black">
                <a:alpha val="40000"/>
              </a:prstClr>
            </a:outerShdw>
          </a:effectLst>
        </p:spPr>
        <p:txBody>
          <a:bodyPr>
            <a:normAutofit fontScale="55000" lnSpcReduction="20000"/>
          </a:bodyPr>
          <a:lstStyle>
            <a:lvl1pPr marL="215524" indent="-215524" algn="l" defTabSz="862096" rtl="0" eaLnBrk="1" latinLnBrk="0" hangingPunct="1">
              <a:lnSpc>
                <a:spcPct val="90000"/>
              </a:lnSpc>
              <a:spcBef>
                <a:spcPts val="943"/>
              </a:spcBef>
              <a:buFont typeface="Arial" panose="020B0604020202020204" pitchFamily="34" charset="0"/>
              <a:buChar char="•"/>
              <a:defRPr sz="2640" kern="1200">
                <a:solidFill>
                  <a:schemeClr val="tx1"/>
                </a:solidFill>
                <a:latin typeface="+mn-lt"/>
                <a:ea typeface="+mn-ea"/>
                <a:cs typeface="+mn-cs"/>
              </a:defRPr>
            </a:lvl1pPr>
            <a:lvl2pPr marL="646572" indent="-215524" algn="l" defTabSz="862096"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620" indent="-215524" algn="l" defTabSz="862096"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66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717"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765"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813"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861"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90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Weinig complexiteit</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Weinig formalisatie</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Geringe horizontale differentiatie</a:t>
            </a:r>
          </a:p>
          <a:p>
            <a:pPr marL="274320" indent="-274320" defTabSz="914400">
              <a:buClr>
                <a:srgbClr val="DDDDDD"/>
              </a:buClr>
              <a:buSzPct val="85000"/>
              <a:buFont typeface="Wingdings 2"/>
              <a:buChar char=""/>
              <a:defRPr/>
            </a:pPr>
            <a:r>
              <a:rPr lang="nl-NL" sz="1900" b="1" dirty="0">
                <a:solidFill>
                  <a:srgbClr val="000000">
                    <a:lumMod val="75000"/>
                  </a:srgbClr>
                </a:solidFill>
                <a:latin typeface="Calibri" panose="020F0502020204030204" pitchFamily="34" charset="0"/>
                <a:cs typeface="Calibri" panose="020F0502020204030204" pitchFamily="34" charset="0"/>
              </a:rPr>
              <a:t>Platte</a:t>
            </a:r>
            <a:r>
              <a:rPr lang="nl-NL" sz="1900" dirty="0">
                <a:solidFill>
                  <a:srgbClr val="000000">
                    <a:lumMod val="75000"/>
                  </a:srgbClr>
                </a:solidFill>
                <a:latin typeface="Calibri" panose="020F0502020204030204" pitchFamily="34" charset="0"/>
                <a:cs typeface="Calibri" panose="020F0502020204030204" pitchFamily="34" charset="0"/>
              </a:rPr>
              <a:t> structuur</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Samenwerking [verticaal en horizontaal]</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Groepsprestatiegedrag</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Gezag op basis van individuele competenties</a:t>
            </a:r>
          </a:p>
          <a:p>
            <a:pPr marL="274320" indent="-274320" defTabSz="914400">
              <a:buClr>
                <a:srgbClr val="DDDDDD"/>
              </a:buClr>
              <a:buSzPct val="85000"/>
              <a:buFont typeface="Wingdings 2"/>
              <a:buChar char=""/>
              <a:defRPr/>
            </a:pPr>
            <a:r>
              <a:rPr lang="nl-NL" sz="1900" b="1" i="1" dirty="0">
                <a:solidFill>
                  <a:srgbClr val="FF0000"/>
                </a:solidFill>
                <a:latin typeface="Calibri" panose="020F0502020204030204" pitchFamily="34" charset="0"/>
                <a:cs typeface="Calibri" panose="020F0502020204030204" pitchFamily="34" charset="0"/>
              </a:rPr>
              <a:t>Decentrale </a:t>
            </a:r>
            <a:r>
              <a:rPr lang="nl-NL" sz="1900" dirty="0">
                <a:latin typeface="Calibri" panose="020F0502020204030204" pitchFamily="34" charset="0"/>
                <a:cs typeface="Calibri" panose="020F0502020204030204" pitchFamily="34" charset="0"/>
              </a:rPr>
              <a:t>besluitvorming [participatie]</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Bottom-up en top-down</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Afwijken waar nodig</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Wisselende plichten</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Hoge mate van aanpassing aan omgeving</a:t>
            </a:r>
          </a:p>
          <a:p>
            <a:pPr marL="274320" indent="-274320" defTabSz="914400">
              <a:buClr>
                <a:srgbClr val="DDDDDD"/>
              </a:buClr>
              <a:buSzPct val="85000"/>
              <a:buFont typeface="Wingdings 2"/>
              <a:buChar char=""/>
              <a:defRPr/>
            </a:pPr>
            <a:r>
              <a:rPr lang="nl-NL" sz="1900" dirty="0">
                <a:solidFill>
                  <a:srgbClr val="000000">
                    <a:lumMod val="75000"/>
                  </a:srgbClr>
                </a:solidFill>
                <a:latin typeface="Calibri" panose="020F0502020204030204" pitchFamily="34" charset="0"/>
                <a:cs typeface="Calibri" panose="020F0502020204030204" pitchFamily="34" charset="0"/>
              </a:rPr>
              <a:t>Informele communicatie</a:t>
            </a:r>
          </a:p>
          <a:p>
            <a:pPr marL="274320" indent="-274320" defTabSz="914400">
              <a:buClr>
                <a:srgbClr val="DDDDDD"/>
              </a:buClr>
              <a:buSzPct val="85000"/>
              <a:buFont typeface="Wingdings 2"/>
              <a:buChar char=""/>
              <a:defRPr/>
            </a:pPr>
            <a:endParaRPr lang="nl-NL" sz="1900" dirty="0">
              <a:solidFill>
                <a:srgbClr val="000000">
                  <a:lumMod val="75000"/>
                </a:srgbClr>
              </a:solidFill>
              <a:latin typeface="Calibri" panose="020F0502020204030204" pitchFamily="34" charset="0"/>
              <a:cs typeface="Calibri" panose="020F0502020204030204" pitchFamily="34" charset="0"/>
            </a:endParaRPr>
          </a:p>
          <a:p>
            <a:endParaRPr lang="nl-NL" sz="1400" dirty="0">
              <a:latin typeface="Comic Sans MS" panose="030F0702030302020204" pitchFamily="66" charset="0"/>
            </a:endParaRPr>
          </a:p>
        </p:txBody>
      </p:sp>
      <p:sp>
        <p:nvSpPr>
          <p:cNvPr id="12" name="Tijdelijke aanduiding voor inhoud 6">
            <a:extLst>
              <a:ext uri="{FF2B5EF4-FFF2-40B4-BE49-F238E27FC236}">
                <a16:creationId xmlns:a16="http://schemas.microsoft.com/office/drawing/2014/main" id="{79BC446D-DC76-4724-BBE3-76EC1EDEB857}"/>
              </a:ext>
            </a:extLst>
          </p:cNvPr>
          <p:cNvSpPr txBox="1">
            <a:spLocks/>
          </p:cNvSpPr>
          <p:nvPr/>
        </p:nvSpPr>
        <p:spPr>
          <a:xfrm>
            <a:off x="3312765" y="2928110"/>
            <a:ext cx="2863436" cy="2991585"/>
          </a:xfrm>
          <a:prstGeom prst="rect">
            <a:avLst/>
          </a:prstGeom>
          <a:solidFill>
            <a:schemeClr val="bg2">
              <a:alpha val="50000"/>
            </a:schemeClr>
          </a:solidFill>
          <a:effectLst>
            <a:outerShdw blurRad="50800" dist="38100" dir="2700000" algn="tl" rotWithShape="0">
              <a:prstClr val="black">
                <a:alpha val="40000"/>
              </a:prstClr>
            </a:outerShdw>
          </a:effectLst>
        </p:spPr>
        <p:txBody>
          <a:bodyPr>
            <a:noAutofit/>
          </a:bodyPr>
          <a:lstStyle>
            <a:lvl1pPr marL="215524" indent="-215524" algn="l" defTabSz="862096" rtl="0" eaLnBrk="1" latinLnBrk="0" hangingPunct="1">
              <a:lnSpc>
                <a:spcPct val="90000"/>
              </a:lnSpc>
              <a:spcBef>
                <a:spcPts val="943"/>
              </a:spcBef>
              <a:buFont typeface="Arial" panose="020B0604020202020204" pitchFamily="34" charset="0"/>
              <a:buChar char="•"/>
              <a:defRPr sz="2640" kern="1200">
                <a:solidFill>
                  <a:schemeClr val="tx1"/>
                </a:solidFill>
                <a:latin typeface="+mn-lt"/>
                <a:ea typeface="+mn-ea"/>
                <a:cs typeface="+mn-cs"/>
              </a:defRPr>
            </a:lvl1pPr>
            <a:lvl2pPr marL="646572" indent="-215524" algn="l" defTabSz="862096"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620" indent="-215524" algn="l" defTabSz="862096"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66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717"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765"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813"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861"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90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Grote complexiteit</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Sterke formalisatie</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Sterke horizontale differentiatie</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Rigide </a:t>
            </a:r>
            <a:r>
              <a:rPr lang="nl-NL" sz="1000" b="1" dirty="0">
                <a:solidFill>
                  <a:srgbClr val="000000">
                    <a:lumMod val="75000"/>
                  </a:srgbClr>
                </a:solidFill>
                <a:latin typeface="Calibri" panose="020F0502020204030204" pitchFamily="34" charset="0"/>
                <a:cs typeface="Calibri" panose="020F0502020204030204" pitchFamily="34" charset="0"/>
              </a:rPr>
              <a:t>hiërarchische</a:t>
            </a:r>
            <a:r>
              <a:rPr lang="nl-NL" sz="1000" dirty="0">
                <a:solidFill>
                  <a:srgbClr val="000000">
                    <a:lumMod val="75000"/>
                  </a:srgbClr>
                </a:solidFill>
                <a:latin typeface="Calibri" panose="020F0502020204030204" pitchFamily="34" charset="0"/>
                <a:cs typeface="Calibri" panose="020F0502020204030204" pitchFamily="34" charset="0"/>
              </a:rPr>
              <a:t> structuur</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Individueel prestatiegedrag</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Gezag op basis van hiërarchie</a:t>
            </a:r>
          </a:p>
          <a:p>
            <a:pPr marL="274320" indent="-274320" defTabSz="914400">
              <a:buClr>
                <a:srgbClr val="DDDDDD"/>
              </a:buClr>
              <a:buSzPct val="85000"/>
              <a:buFont typeface="Wingdings 2"/>
              <a:buChar char=""/>
              <a:defRPr/>
            </a:pPr>
            <a:r>
              <a:rPr lang="nl-NL" sz="1000" b="1" i="1" dirty="0">
                <a:solidFill>
                  <a:srgbClr val="FF0000"/>
                </a:solidFill>
                <a:latin typeface="Calibri" panose="020F0502020204030204" pitchFamily="34" charset="0"/>
                <a:cs typeface="Calibri" panose="020F0502020204030204" pitchFamily="34" charset="0"/>
              </a:rPr>
              <a:t>Centrale </a:t>
            </a:r>
            <a:r>
              <a:rPr lang="nl-NL" sz="1000" dirty="0">
                <a:latin typeface="Calibri" panose="020F0502020204030204" pitchFamily="34" charset="0"/>
                <a:cs typeface="Calibri" panose="020F0502020204030204" pitchFamily="34" charset="0"/>
              </a:rPr>
              <a:t>besluitvorming</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Top-down organiseren en communiceren</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Uniformiteit</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Star</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Vaste plichten</a:t>
            </a:r>
          </a:p>
          <a:p>
            <a:pPr marL="274320" indent="-274320" defTabSz="914400">
              <a:buClr>
                <a:srgbClr val="DDDDDD"/>
              </a:buClr>
              <a:buSzPct val="85000"/>
              <a:buFont typeface="Wingdings 2"/>
              <a:buChar char=""/>
              <a:defRPr/>
            </a:pPr>
            <a:r>
              <a:rPr lang="nl-NL" sz="1000" dirty="0">
                <a:solidFill>
                  <a:srgbClr val="000000">
                    <a:lumMod val="75000"/>
                  </a:srgbClr>
                </a:solidFill>
                <a:latin typeface="Calibri" panose="020F0502020204030204" pitchFamily="34" charset="0"/>
                <a:cs typeface="Calibri" panose="020F0502020204030204" pitchFamily="34" charset="0"/>
              </a:rPr>
              <a:t>Geformaliseerde communicatiekanalen</a:t>
            </a:r>
            <a:endParaRPr lang="nl-NL" sz="1000" dirty="0">
              <a:latin typeface="Calibri" panose="020F0502020204030204" pitchFamily="34" charset="0"/>
              <a:cs typeface="Calibri" panose="020F0502020204030204" pitchFamily="34" charset="0"/>
            </a:endParaRPr>
          </a:p>
        </p:txBody>
      </p:sp>
      <p:sp>
        <p:nvSpPr>
          <p:cNvPr id="3" name="Titel 2"/>
          <p:cNvSpPr>
            <a:spLocks noGrp="1"/>
          </p:cNvSpPr>
          <p:nvPr>
            <p:ph type="title"/>
          </p:nvPr>
        </p:nvSpPr>
        <p:spPr/>
        <p:txBody>
          <a:bodyPr/>
          <a:lstStyle/>
          <a:p>
            <a:r>
              <a:rPr lang="en-US" dirty="0" err="1"/>
              <a:t>Organisatiestelsels</a:t>
            </a:r>
            <a:br>
              <a:rPr lang="en-US" dirty="0"/>
            </a:br>
            <a:r>
              <a:rPr lang="en-US" sz="1600" b="0" dirty="0" err="1">
                <a:solidFill>
                  <a:srgbClr val="231F20"/>
                </a:solidFill>
              </a:rPr>
              <a:t>T.Burns</a:t>
            </a:r>
            <a:r>
              <a:rPr lang="en-US" sz="1600" b="0" dirty="0">
                <a:solidFill>
                  <a:srgbClr val="231F20"/>
                </a:solidFill>
              </a:rPr>
              <a:t> &amp; </a:t>
            </a:r>
            <a:r>
              <a:rPr lang="en-US" sz="1600" b="0" dirty="0" err="1">
                <a:solidFill>
                  <a:srgbClr val="231F20"/>
                </a:solidFill>
              </a:rPr>
              <a:t>G.M.Stalker</a:t>
            </a:r>
            <a:r>
              <a:rPr lang="en-US" sz="1600" b="0" dirty="0">
                <a:solidFill>
                  <a:srgbClr val="231F20"/>
                </a:solidFill>
              </a:rPr>
              <a:t>, 1961</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Gebruiker\Documents\Documenten KMO\KMO Presentaties\NCOI Organisatiegedrag\14_06_GEDRAG_v1.jpg">
            <a:extLst>
              <a:ext uri="{FF2B5EF4-FFF2-40B4-BE49-F238E27FC236}">
                <a16:creationId xmlns:a16="http://schemas.microsoft.com/office/drawing/2014/main" id="{872E5C7E-7672-40E3-9A9A-A79E822920F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1280" t="9744" r="50928" b="38887"/>
          <a:stretch/>
        </p:blipFill>
        <p:spPr bwMode="auto">
          <a:xfrm>
            <a:off x="3613148" y="1376933"/>
            <a:ext cx="1977786" cy="1300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bruiker\Documents\Documenten KMO\KMO Presentaties\NCOI Organisatiegedrag\14_06_GEDRAG_v1.jpg">
            <a:extLst>
              <a:ext uri="{FF2B5EF4-FFF2-40B4-BE49-F238E27FC236}">
                <a16:creationId xmlns:a16="http://schemas.microsoft.com/office/drawing/2014/main" id="{4539310C-2DD4-4875-AD75-55D5CBFEB14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56773" t="9747" r="14460" b="38884"/>
          <a:stretch/>
        </p:blipFill>
        <p:spPr bwMode="auto">
          <a:xfrm>
            <a:off x="7704100" y="1439078"/>
            <a:ext cx="1352015" cy="1197639"/>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7">
            <a:extLst>
              <a:ext uri="{FF2B5EF4-FFF2-40B4-BE49-F238E27FC236}">
                <a16:creationId xmlns:a16="http://schemas.microsoft.com/office/drawing/2014/main" id="{C44C988F-7F6C-4836-BE68-537584577FC3}"/>
              </a:ext>
            </a:extLst>
          </p:cNvPr>
          <p:cNvSpPr txBox="1">
            <a:spLocks/>
          </p:cNvSpPr>
          <p:nvPr/>
        </p:nvSpPr>
        <p:spPr>
          <a:xfrm>
            <a:off x="3312765" y="2627715"/>
            <a:ext cx="2863436" cy="309711"/>
          </a:xfrm>
          <a:prstGeom prst="roundRect">
            <a:avLst/>
          </a:prstGeom>
          <a:solidFill>
            <a:srgbClr val="0C0807"/>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ormAutofit lnSpcReduction="10000"/>
          </a:bodyPr>
          <a:lstStyle>
            <a:lvl1pPr marL="0" indent="0" algn="l" defTabSz="862096" rtl="0" eaLnBrk="1" latinLnBrk="0" hangingPunct="1">
              <a:lnSpc>
                <a:spcPct val="90000"/>
              </a:lnSpc>
              <a:spcBef>
                <a:spcPts val="943"/>
              </a:spcBef>
              <a:buFont typeface="Arial" panose="020B0604020202020204" pitchFamily="34" charset="0"/>
              <a:buNone/>
              <a:defRPr sz="2000" kern="1200">
                <a:solidFill>
                  <a:schemeClr val="bg2">
                    <a:lumMod val="50000"/>
                  </a:schemeClr>
                </a:solidFill>
                <a:latin typeface="+mn-lt"/>
                <a:ea typeface="+mn-ea"/>
                <a:cs typeface="+mn-cs"/>
              </a:defRPr>
            </a:lvl1pPr>
            <a:lvl2pPr marL="268288" indent="-214313" algn="l" defTabSz="862096" rtl="0" eaLnBrk="1" latinLnBrk="0" hangingPunct="1">
              <a:lnSpc>
                <a:spcPct val="90000"/>
              </a:lnSpc>
              <a:spcBef>
                <a:spcPts val="471"/>
              </a:spcBef>
              <a:buFont typeface="Arial" panose="020B0604020202020204" pitchFamily="34" charset="0"/>
              <a:buChar char="•"/>
              <a:defRPr sz="2000" kern="1200">
                <a:solidFill>
                  <a:schemeClr val="bg2">
                    <a:lumMod val="50000"/>
                  </a:schemeClr>
                </a:solidFill>
                <a:latin typeface="+mn-lt"/>
                <a:ea typeface="+mn-ea"/>
                <a:cs typeface="+mn-cs"/>
              </a:defRPr>
            </a:lvl2pPr>
            <a:lvl3pPr marL="536575" indent="-214313" algn="l" defTabSz="862096" rtl="0" eaLnBrk="1" latinLnBrk="0" hangingPunct="1">
              <a:lnSpc>
                <a:spcPct val="90000"/>
              </a:lnSpc>
              <a:spcBef>
                <a:spcPts val="471"/>
              </a:spcBef>
              <a:buFont typeface="Arial" panose="020B0604020202020204" pitchFamily="34" charset="0"/>
              <a:buChar char="•"/>
              <a:defRPr sz="1800" kern="1200">
                <a:solidFill>
                  <a:schemeClr val="bg2">
                    <a:lumMod val="50000"/>
                  </a:schemeClr>
                </a:solidFill>
                <a:latin typeface="+mn-lt"/>
                <a:ea typeface="+mn-ea"/>
                <a:cs typeface="+mn-cs"/>
              </a:defRPr>
            </a:lvl3pPr>
            <a:lvl4pPr marL="804863" indent="-214313" algn="l" defTabSz="862096" rtl="0" eaLnBrk="1" latinLnBrk="0" hangingPunct="1">
              <a:lnSpc>
                <a:spcPct val="90000"/>
              </a:lnSpc>
              <a:spcBef>
                <a:spcPts val="471"/>
              </a:spcBef>
              <a:buFont typeface="Arial" panose="020B0604020202020204" pitchFamily="34" charset="0"/>
              <a:buChar char="•"/>
              <a:defRPr sz="1600" kern="1200">
                <a:solidFill>
                  <a:schemeClr val="bg2">
                    <a:lumMod val="50000"/>
                  </a:schemeClr>
                </a:solidFill>
                <a:latin typeface="+mn-lt"/>
                <a:ea typeface="+mn-ea"/>
                <a:cs typeface="+mn-cs"/>
              </a:defRPr>
            </a:lvl4pPr>
            <a:lvl5pPr marL="1073150" indent="-214313" algn="l" defTabSz="862096" rtl="0" eaLnBrk="1" latinLnBrk="0" hangingPunct="1">
              <a:lnSpc>
                <a:spcPct val="90000"/>
              </a:lnSpc>
              <a:spcBef>
                <a:spcPts val="471"/>
              </a:spcBef>
              <a:buFont typeface="Arial" panose="020B0604020202020204" pitchFamily="34" charset="0"/>
              <a:buChar char="•"/>
              <a:defRPr sz="1600" kern="1200">
                <a:solidFill>
                  <a:schemeClr val="bg2">
                    <a:lumMod val="50000"/>
                  </a:schemeClr>
                </a:solidFill>
                <a:latin typeface="+mn-lt"/>
                <a:ea typeface="+mn-ea"/>
                <a:cs typeface="+mn-cs"/>
              </a:defRPr>
            </a:lvl5pPr>
            <a:lvl6pPr marL="2370765"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813"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861"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90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r>
              <a:rPr lang="en-US" sz="140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Mechanistisch</a:t>
            </a:r>
            <a:endParaRPr lang="nl-NL"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ijdelijke aanduiding voor tekst 9">
            <a:extLst>
              <a:ext uri="{FF2B5EF4-FFF2-40B4-BE49-F238E27FC236}">
                <a16:creationId xmlns:a16="http://schemas.microsoft.com/office/drawing/2014/main" id="{A0F140CD-D201-4D45-ACE3-39FC5C378680}"/>
              </a:ext>
            </a:extLst>
          </p:cNvPr>
          <p:cNvSpPr txBox="1">
            <a:spLocks/>
          </p:cNvSpPr>
          <p:nvPr/>
        </p:nvSpPr>
        <p:spPr>
          <a:xfrm>
            <a:off x="6880364" y="2627715"/>
            <a:ext cx="2999488" cy="295428"/>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a:normAutofit lnSpcReduction="10000"/>
          </a:bodyPr>
          <a:lstStyle>
            <a:lvl1pPr marL="215524" indent="-215524" algn="l" defTabSz="862096" rtl="0" eaLnBrk="1" latinLnBrk="0" hangingPunct="1">
              <a:lnSpc>
                <a:spcPct val="90000"/>
              </a:lnSpc>
              <a:spcBef>
                <a:spcPts val="943"/>
              </a:spcBef>
              <a:buFont typeface="Arial" panose="020B0604020202020204" pitchFamily="34" charset="0"/>
              <a:buChar char="•"/>
              <a:defRPr sz="2640" kern="1200">
                <a:solidFill>
                  <a:schemeClr val="tx1"/>
                </a:solidFill>
                <a:latin typeface="+mn-lt"/>
                <a:ea typeface="+mn-ea"/>
                <a:cs typeface="+mn-cs"/>
              </a:defRPr>
            </a:lvl1pPr>
            <a:lvl2pPr marL="646572" indent="-215524" algn="l" defTabSz="862096"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620" indent="-215524" algn="l" defTabSz="862096"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66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717"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765"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813"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861"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909" indent="-215524" algn="l" defTabSz="862096"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pPr marL="0" indent="0">
              <a:buNone/>
            </a:pPr>
            <a:r>
              <a:rPr lang="en-US" sz="140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Organistisch</a:t>
            </a:r>
            <a:endParaRPr lang="nl-NL"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4" name="Afbeelding 13">
            <a:extLst>
              <a:ext uri="{FF2B5EF4-FFF2-40B4-BE49-F238E27FC236}">
                <a16:creationId xmlns:a16="http://schemas.microsoft.com/office/drawing/2014/main" id="{3C91B430-F842-4233-B59C-D69C55CDF80A}"/>
              </a:ext>
            </a:extLst>
          </p:cNvPr>
          <p:cNvPicPr>
            <a:picLocks noChangeAspect="1"/>
          </p:cNvPicPr>
          <p:nvPr/>
        </p:nvPicPr>
        <p:blipFill>
          <a:blip r:embed="rId7"/>
          <a:stretch>
            <a:fillRect/>
          </a:stretch>
        </p:blipFill>
        <p:spPr>
          <a:xfrm>
            <a:off x="654668" y="1980087"/>
            <a:ext cx="1645713" cy="2520000"/>
          </a:xfrm>
          <a:prstGeom prst="rect">
            <a:avLst/>
          </a:prstGeom>
          <a:ln>
            <a:noFill/>
          </a:ln>
          <a:effectLst>
            <a:outerShdw blurRad="292100" dist="139700" dir="2700000" algn="tl" rotWithShape="0">
              <a:srgbClr val="333333">
                <a:alpha val="65000"/>
              </a:srgbClr>
            </a:outerShdw>
          </a:effectLst>
        </p:spPr>
      </p:pic>
      <p:pic>
        <p:nvPicPr>
          <p:cNvPr id="5" name="Afbeelding 4" descr="Afbeelding met teken&#10;&#10;Automatisch gegenereerde beschrijving">
            <a:extLst>
              <a:ext uri="{FF2B5EF4-FFF2-40B4-BE49-F238E27FC236}">
                <a16:creationId xmlns:a16="http://schemas.microsoft.com/office/drawing/2014/main" id="{4680D767-2C7D-45F9-B91E-9C822E08BD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668" y="5536957"/>
            <a:ext cx="1345375" cy="367426"/>
          </a:xfrm>
          <a:prstGeom prst="rect">
            <a:avLst/>
          </a:prstGeom>
        </p:spPr>
      </p:pic>
    </p:spTree>
    <p:extLst>
      <p:ext uri="{BB962C8B-B14F-4D97-AF65-F5344CB8AC3E}">
        <p14:creationId xmlns:p14="http://schemas.microsoft.com/office/powerpoint/2010/main" val="121029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Werk de volgend de vragen uit:</a:t>
            </a:r>
          </a:p>
          <a:p>
            <a:r>
              <a:rPr lang="nl-NL" dirty="0"/>
              <a:t>Wat spreekt u aan in het interview? Vat deze punten kort samen en motiveer waarom het u aanspreekt.</a:t>
            </a:r>
          </a:p>
          <a:p>
            <a:r>
              <a:rPr lang="nl-NL" dirty="0"/>
              <a:t>Als u kijkt naar uw eigen organisatie, voldoet uw organisatie dan aan de organisatie vorm die </a:t>
            </a:r>
            <a:r>
              <a:rPr lang="nl-NL" i="1" dirty="0" err="1"/>
              <a:t>Eckart</a:t>
            </a:r>
            <a:r>
              <a:rPr lang="nl-NL" i="1" dirty="0"/>
              <a:t> </a:t>
            </a:r>
            <a:r>
              <a:rPr lang="nl-NL" i="1" dirty="0" err="1"/>
              <a:t>Wintzen</a:t>
            </a:r>
            <a:r>
              <a:rPr lang="nl-NL" dirty="0"/>
              <a:t> voor ogen heeft? Beargumenteer uw mening</a:t>
            </a:r>
          </a:p>
          <a:p>
            <a:r>
              <a:rPr lang="nl-NL" dirty="0"/>
              <a:t>Wat zijn in uw ogen de </a:t>
            </a:r>
            <a:r>
              <a:rPr lang="nl-NL" i="1" dirty="0"/>
              <a:t>voor- en nadelen</a:t>
            </a:r>
            <a:r>
              <a:rPr lang="nl-NL" dirty="0"/>
              <a:t> van de organisatie vorm volgens </a:t>
            </a:r>
            <a:r>
              <a:rPr lang="nl-NL" dirty="0" err="1"/>
              <a:t>Winzten</a:t>
            </a:r>
            <a:r>
              <a:rPr lang="nl-NL" dirty="0"/>
              <a:t>?</a:t>
            </a:r>
          </a:p>
          <a:p>
            <a:pPr marL="0" indent="0">
              <a:buNone/>
            </a:pPr>
            <a:endParaRPr lang="nl-NL" dirty="0"/>
          </a:p>
          <a:p>
            <a:pPr marL="0" indent="0">
              <a:buNone/>
            </a:pPr>
            <a:r>
              <a:rPr lang="nl-NL" dirty="0"/>
              <a:t>Vat uw bevindingen samen op 1 A4-tje en breng uw uitwerking mee naar de volgende les.</a:t>
            </a:r>
          </a:p>
          <a:p>
            <a:pPr marL="0" indent="0">
              <a:buNone/>
            </a:pPr>
            <a:endParaRPr lang="nl-NL" dirty="0"/>
          </a:p>
          <a:p>
            <a:pPr marL="0" indent="0">
              <a:buNone/>
            </a:pPr>
            <a:r>
              <a:rPr lang="nl-NL" dirty="0"/>
              <a:t>De docent kan u vragen uw uitwerking plenair toe te lichten.</a:t>
            </a:r>
          </a:p>
        </p:txBody>
      </p:sp>
      <p:sp>
        <p:nvSpPr>
          <p:cNvPr id="3" name="Titel 2"/>
          <p:cNvSpPr>
            <a:spLocks noGrp="1"/>
          </p:cNvSpPr>
          <p:nvPr>
            <p:ph type="title"/>
          </p:nvPr>
        </p:nvSpPr>
        <p:spPr/>
        <p:txBody>
          <a:bodyPr/>
          <a:lstStyle/>
          <a:p>
            <a:r>
              <a:rPr lang="en-US" dirty="0" err="1"/>
              <a:t>Kritisch</a:t>
            </a:r>
            <a:r>
              <a:rPr lang="en-US" dirty="0"/>
              <a:t> </a:t>
            </a:r>
            <a:r>
              <a:rPr lang="en-US" dirty="0" err="1"/>
              <a:t>kijken</a:t>
            </a:r>
            <a:r>
              <a:rPr lang="en-US" dirty="0"/>
              <a:t> </a:t>
            </a:r>
            <a:r>
              <a:rPr lang="en-US" dirty="0" err="1"/>
              <a:t>naar</a:t>
            </a:r>
            <a:r>
              <a:rPr lang="en-US" dirty="0"/>
              <a:t> eigen </a:t>
            </a:r>
            <a:r>
              <a:rPr lang="en-US" dirty="0" err="1"/>
              <a:t>organisatievorm</a:t>
            </a:r>
            <a:br>
              <a:rPr lang="en-US"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8D5C976A-2DBC-4D0E-A269-F96CA4DA40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2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Organisatievormen</a:t>
            </a:r>
            <a:br>
              <a:rPr lang="en-US" dirty="0"/>
            </a:br>
            <a:r>
              <a:rPr lang="en-US" sz="1600" b="0" dirty="0" err="1">
                <a:solidFill>
                  <a:schemeClr val="tx1"/>
                </a:solidFill>
              </a:rPr>
              <a:t>Voorbeelden</a:t>
            </a:r>
            <a:endParaRPr lang="en-US" sz="1600" b="0" dirty="0">
              <a:solidFill>
                <a:srgbClr val="231F20"/>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A16A1E5A-4C23-4741-9DBB-C15DAB62B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014" y="1077087"/>
            <a:ext cx="8642858" cy="4018930"/>
          </a:xfrm>
          <a:prstGeom prst="rect">
            <a:avLst/>
          </a:prstGeom>
        </p:spPr>
      </p:pic>
      <p:pic>
        <p:nvPicPr>
          <p:cNvPr id="7" name="Afbeelding 6" descr="Afbeelding met tafelgerei, bord, tekening&#10;&#10;Automatisch gegenereerde beschrijving">
            <a:extLst>
              <a:ext uri="{FF2B5EF4-FFF2-40B4-BE49-F238E27FC236}">
                <a16:creationId xmlns:a16="http://schemas.microsoft.com/office/drawing/2014/main" id="{BDDA4D92-FBE4-4BEC-8B1F-24FAE4C4F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3607" y="260429"/>
            <a:ext cx="1345672" cy="596712"/>
          </a:xfrm>
          <a:prstGeom prst="rect">
            <a:avLst/>
          </a:prstGeom>
        </p:spPr>
      </p:pic>
      <p:pic>
        <p:nvPicPr>
          <p:cNvPr id="9" name="Afbeelding 8" descr="Afbeelding met tekening&#10;&#10;Automatisch gegenereerde beschrijving">
            <a:extLst>
              <a:ext uri="{FF2B5EF4-FFF2-40B4-BE49-F238E27FC236}">
                <a16:creationId xmlns:a16="http://schemas.microsoft.com/office/drawing/2014/main" id="{CF05FB69-F091-41A8-8FE9-BC638809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157" y="5519458"/>
            <a:ext cx="984127" cy="349207"/>
          </a:xfrm>
          <a:prstGeom prst="rect">
            <a:avLst/>
          </a:prstGeom>
        </p:spPr>
      </p:pic>
      <p:pic>
        <p:nvPicPr>
          <p:cNvPr id="12" name="Afbeelding 11" descr="Afbeelding met lamp, tekening&#10;&#10;Automatisch gegenereerde beschrijving">
            <a:extLst>
              <a:ext uri="{FF2B5EF4-FFF2-40B4-BE49-F238E27FC236}">
                <a16:creationId xmlns:a16="http://schemas.microsoft.com/office/drawing/2014/main" id="{E76D8835-3A20-42B0-8A5F-0C415A908F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462" y="5400326"/>
            <a:ext cx="613249" cy="775147"/>
          </a:xfrm>
          <a:prstGeom prst="rect">
            <a:avLst/>
          </a:prstGeom>
        </p:spPr>
      </p:pic>
      <p:pic>
        <p:nvPicPr>
          <p:cNvPr id="15" name="Afbeelding 14" descr="Afbeelding met teken, spel&#10;&#10;Automatisch gegenereerde beschrijving">
            <a:extLst>
              <a:ext uri="{FF2B5EF4-FFF2-40B4-BE49-F238E27FC236}">
                <a16:creationId xmlns:a16="http://schemas.microsoft.com/office/drawing/2014/main" id="{87A7D1F5-F3A6-4CBF-9D65-9C3FCBEDBC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5698" y="5206254"/>
            <a:ext cx="660364" cy="989555"/>
          </a:xfrm>
          <a:prstGeom prst="rect">
            <a:avLst/>
          </a:prstGeom>
          <a:ln>
            <a:noFill/>
          </a:ln>
          <a:effectLst>
            <a:outerShdw blurRad="292100" dist="139700" dir="2700000" algn="tl" rotWithShape="0">
              <a:srgbClr val="333333">
                <a:alpha val="65000"/>
              </a:srgbClr>
            </a:outerShdw>
          </a:effectLst>
        </p:spPr>
      </p:pic>
      <p:pic>
        <p:nvPicPr>
          <p:cNvPr id="20" name="Afbeelding 19" descr="Afbeelding met man, telefoon, computer, vrouw&#10;&#10;Automatisch gegenereerde beschrijving">
            <a:extLst>
              <a:ext uri="{FF2B5EF4-FFF2-40B4-BE49-F238E27FC236}">
                <a16:creationId xmlns:a16="http://schemas.microsoft.com/office/drawing/2014/main" id="{9503699F-63CC-430B-8206-CF50039DE1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1077" y="5207395"/>
            <a:ext cx="595953" cy="979649"/>
          </a:xfrm>
          <a:prstGeom prst="rect">
            <a:avLst/>
          </a:prstGeom>
          <a:ln>
            <a:noFill/>
          </a:ln>
          <a:effectLst>
            <a:outerShdw blurRad="292100" dist="139700" dir="2700000" algn="tl" rotWithShape="0">
              <a:srgbClr val="333333">
                <a:alpha val="65000"/>
              </a:srgbClr>
            </a:outerShdw>
          </a:effectLst>
        </p:spPr>
      </p:pic>
      <p:pic>
        <p:nvPicPr>
          <p:cNvPr id="17" name="Afbeelding 16" descr="Afbeelding met apparaat&#10;&#10;Automatisch gegenereerde beschrijving">
            <a:extLst>
              <a:ext uri="{FF2B5EF4-FFF2-40B4-BE49-F238E27FC236}">
                <a16:creationId xmlns:a16="http://schemas.microsoft.com/office/drawing/2014/main" id="{9A129AA9-170E-46DB-B606-F973578ACA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2488" y="5192315"/>
            <a:ext cx="660364" cy="1003494"/>
          </a:xfrm>
          <a:prstGeom prst="rect">
            <a:avLst/>
          </a:prstGeom>
          <a:ln>
            <a:noFill/>
          </a:ln>
          <a:effectLst>
            <a:outerShdw blurRad="292100" dist="139700" dir="2700000" algn="tl" rotWithShape="0">
              <a:srgbClr val="333333">
                <a:alpha val="65000"/>
              </a:srgbClr>
            </a:outerShdw>
          </a:effectLst>
        </p:spPr>
      </p:pic>
      <p:pic>
        <p:nvPicPr>
          <p:cNvPr id="23" name="Afbeelding 22" descr="Afbeelding met computer, voedsel, geparkeerd&#10;&#10;Automatisch gegenereerde beschrijving">
            <a:extLst>
              <a:ext uri="{FF2B5EF4-FFF2-40B4-BE49-F238E27FC236}">
                <a16:creationId xmlns:a16="http://schemas.microsoft.com/office/drawing/2014/main" id="{2D2C00A2-5800-4892-B7CE-FB5C72D835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0272" y="5193375"/>
            <a:ext cx="660364" cy="1017042"/>
          </a:xfrm>
          <a:prstGeom prst="rect">
            <a:avLst/>
          </a:prstGeom>
          <a:ln>
            <a:noFill/>
          </a:ln>
          <a:effectLst>
            <a:outerShdw blurRad="292100" dist="139700" dir="2700000" algn="tl" rotWithShape="0">
              <a:srgbClr val="333333">
                <a:alpha val="65000"/>
              </a:srgbClr>
            </a:outerShdw>
          </a:effectLst>
        </p:spPr>
      </p:pic>
      <p:pic>
        <p:nvPicPr>
          <p:cNvPr id="26" name="Afbeelding 25">
            <a:extLst>
              <a:ext uri="{FF2B5EF4-FFF2-40B4-BE49-F238E27FC236}">
                <a16:creationId xmlns:a16="http://schemas.microsoft.com/office/drawing/2014/main" id="{1B0337BE-BD1C-4230-96CF-B5A8451BBA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7095" y="5552526"/>
            <a:ext cx="1132927" cy="341483"/>
          </a:xfrm>
          <a:prstGeom prst="rect">
            <a:avLst/>
          </a:prstGeom>
        </p:spPr>
      </p:pic>
      <p:pic>
        <p:nvPicPr>
          <p:cNvPr id="28" name="Afbeelding 27" descr="Afbeelding met persoon, man, buiten, foto&#10;&#10;Automatisch gegenereerde beschrijving">
            <a:extLst>
              <a:ext uri="{FF2B5EF4-FFF2-40B4-BE49-F238E27FC236}">
                <a16:creationId xmlns:a16="http://schemas.microsoft.com/office/drawing/2014/main" id="{9EC456CA-0893-4097-88AC-EF8EAEC305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80300" y="240790"/>
            <a:ext cx="1236273" cy="612128"/>
          </a:xfrm>
          <a:prstGeom prst="rect">
            <a:avLst/>
          </a:prstGeom>
        </p:spPr>
      </p:pic>
      <p:pic>
        <p:nvPicPr>
          <p:cNvPr id="30" name="Afbeelding 29" descr="Afbeelding met klok&#10;&#10;Automatisch gegenereerde beschrijving">
            <a:extLst>
              <a:ext uri="{FF2B5EF4-FFF2-40B4-BE49-F238E27FC236}">
                <a16:creationId xmlns:a16="http://schemas.microsoft.com/office/drawing/2014/main" id="{17AA1162-F189-406D-A378-CB8A76EF14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54933" y="5468793"/>
            <a:ext cx="1551806" cy="521971"/>
          </a:xfrm>
          <a:prstGeom prst="rect">
            <a:avLst/>
          </a:prstGeom>
        </p:spPr>
      </p:pic>
      <p:pic>
        <p:nvPicPr>
          <p:cNvPr id="32" name="Afbeelding 31" descr="Afbeelding met tekst, kaart&#10;&#10;Automatisch gegenereerde beschrijving">
            <a:extLst>
              <a:ext uri="{FF2B5EF4-FFF2-40B4-BE49-F238E27FC236}">
                <a16:creationId xmlns:a16="http://schemas.microsoft.com/office/drawing/2014/main" id="{B88D79C0-240F-4842-A499-419C30CC720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4319" y="5291373"/>
            <a:ext cx="1086537" cy="904436"/>
          </a:xfrm>
          <a:prstGeom prst="rect">
            <a:avLst/>
          </a:prstGeom>
        </p:spPr>
      </p:pic>
    </p:spTree>
    <p:extLst>
      <p:ext uri="{BB962C8B-B14F-4D97-AF65-F5344CB8AC3E}">
        <p14:creationId xmlns:p14="http://schemas.microsoft.com/office/powerpoint/2010/main" val="216995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Organisatievormen</a:t>
            </a:r>
            <a:br>
              <a:rPr lang="en-US" dirty="0"/>
            </a:br>
            <a:r>
              <a:rPr lang="en-US" sz="1600" dirty="0" err="1">
                <a:solidFill>
                  <a:schemeClr val="tx1"/>
                </a:solidFill>
              </a:rPr>
              <a:t>Celdeling</a:t>
            </a:r>
            <a:r>
              <a:rPr lang="en-US" dirty="0"/>
              <a:t> </a:t>
            </a:r>
            <a:r>
              <a:rPr lang="en-US" sz="1600" b="0" dirty="0">
                <a:solidFill>
                  <a:srgbClr val="231F20"/>
                </a:solidFill>
              </a:rPr>
              <a:t>Eckart </a:t>
            </a:r>
            <a:r>
              <a:rPr lang="en-US" sz="1600" b="0" dirty="0" err="1">
                <a:solidFill>
                  <a:srgbClr val="231F20"/>
                </a:solidFill>
              </a:rPr>
              <a:t>Wintzen</a:t>
            </a:r>
            <a:endParaRPr lang="en-US" sz="1600" b="0" dirty="0">
              <a:solidFill>
                <a:srgbClr val="231F20"/>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0">
            <a:extLst>
              <a:ext uri="{FF2B5EF4-FFF2-40B4-BE49-F238E27FC236}">
                <a16:creationId xmlns:a16="http://schemas.microsoft.com/office/drawing/2014/main" id="{C0854A52-B484-4078-8FA8-FAFCC5CC4134}"/>
              </a:ext>
            </a:extLst>
          </p:cNvPr>
          <p:cNvSpPr txBox="1"/>
          <p:nvPr/>
        </p:nvSpPr>
        <p:spPr>
          <a:xfrm>
            <a:off x="9180390" y="5701705"/>
            <a:ext cx="827471" cy="246221"/>
          </a:xfrm>
          <a:prstGeom prst="rect">
            <a:avLst/>
          </a:prstGeom>
          <a:noFill/>
        </p:spPr>
        <p:txBody>
          <a:bodyPr wrap="none" rtlCol="0">
            <a:spAutoFit/>
          </a:bodyPr>
          <a:lstStyle/>
          <a:p>
            <a:r>
              <a:rPr lang="nl-NL" sz="1000" dirty="0"/>
              <a:t>1939 -2008</a:t>
            </a:r>
          </a:p>
        </p:txBody>
      </p:sp>
      <p:pic>
        <p:nvPicPr>
          <p:cNvPr id="13" name="Afbeelding 12" descr="Afbeelding met man, persoon, bril, dragen&#10;&#10;Automatisch gegenereerde beschrijving">
            <a:extLst>
              <a:ext uri="{FF2B5EF4-FFF2-40B4-BE49-F238E27FC236}">
                <a16:creationId xmlns:a16="http://schemas.microsoft.com/office/drawing/2014/main" id="{342BB144-F4D1-44F0-8157-428E1BC17B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7" t="2218" r="15131" b="27776"/>
          <a:stretch/>
        </p:blipFill>
        <p:spPr>
          <a:xfrm>
            <a:off x="7754114" y="1101909"/>
            <a:ext cx="3384376" cy="4536504"/>
          </a:xfrm>
          <a:prstGeom prst="rect">
            <a:avLst/>
          </a:prstGeom>
        </p:spPr>
      </p:pic>
      <p:pic>
        <p:nvPicPr>
          <p:cNvPr id="19" name="Afbeelding 18">
            <a:extLst>
              <a:ext uri="{FF2B5EF4-FFF2-40B4-BE49-F238E27FC236}">
                <a16:creationId xmlns:a16="http://schemas.microsoft.com/office/drawing/2014/main" id="{29832597-BF13-4FDB-9D00-D4DD62736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447" y="1107210"/>
            <a:ext cx="7286471" cy="4536504"/>
          </a:xfrm>
          <a:prstGeom prst="rect">
            <a:avLst/>
          </a:prstGeom>
        </p:spPr>
      </p:pic>
      <p:pic>
        <p:nvPicPr>
          <p:cNvPr id="21" name="Afbeelding 20" descr="Afbeelding met man, telefoon, computer, vrouw&#10;&#10;Automatisch gegenereerde beschrijving">
            <a:extLst>
              <a:ext uri="{FF2B5EF4-FFF2-40B4-BE49-F238E27FC236}">
                <a16:creationId xmlns:a16="http://schemas.microsoft.com/office/drawing/2014/main" id="{D269CA85-5BB7-4E87-B6FE-512178D8E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3040" y="3838972"/>
            <a:ext cx="1464194" cy="2406894"/>
          </a:xfrm>
          <a:prstGeom prst="rect">
            <a:avLst/>
          </a:prstGeom>
          <a:ln>
            <a:noFill/>
          </a:ln>
          <a:effectLst>
            <a:outerShdw blurRad="292100" dist="139700" dir="2700000" algn="tl" rotWithShape="0">
              <a:srgbClr val="333333">
                <a:alpha val="65000"/>
              </a:srgbClr>
            </a:outerShdw>
          </a:effectLst>
        </p:spPr>
      </p:pic>
      <p:sp>
        <p:nvSpPr>
          <p:cNvPr id="22" name="Rechthoek 21">
            <a:extLst>
              <a:ext uri="{FF2B5EF4-FFF2-40B4-BE49-F238E27FC236}">
                <a16:creationId xmlns:a16="http://schemas.microsoft.com/office/drawing/2014/main" id="{F9732108-94AA-4F00-A65B-87747AAD4A16}"/>
              </a:ext>
            </a:extLst>
          </p:cNvPr>
          <p:cNvSpPr/>
          <p:nvPr/>
        </p:nvSpPr>
        <p:spPr>
          <a:xfrm>
            <a:off x="2899997" y="5671077"/>
            <a:ext cx="2170787" cy="246221"/>
          </a:xfrm>
          <a:prstGeom prst="rect">
            <a:avLst/>
          </a:prstGeom>
        </p:spPr>
        <p:txBody>
          <a:bodyPr wrap="none">
            <a:spAutoFit/>
          </a:bodyPr>
          <a:lstStyle/>
          <a:p>
            <a:r>
              <a:rPr lang="nl-NL" sz="1000" dirty="0"/>
              <a:t>Bureau voor Systeem Ontwikkeling</a:t>
            </a:r>
          </a:p>
        </p:txBody>
      </p:sp>
      <p:pic>
        <p:nvPicPr>
          <p:cNvPr id="24" name="Afbeelding 23">
            <a:hlinkClick r:id="rId7" action="ppaction://hlinkfile"/>
            <a:extLst>
              <a:ext uri="{FF2B5EF4-FFF2-40B4-BE49-F238E27FC236}">
                <a16:creationId xmlns:a16="http://schemas.microsoft.com/office/drawing/2014/main" id="{BC22131D-756F-4A91-9CDC-C10702C5B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6876" y="4536231"/>
            <a:ext cx="1046441" cy="1032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57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2</a:t>
            </a:r>
            <a:endParaRPr lang="en-US" dirty="0"/>
          </a:p>
        </p:txBody>
      </p:sp>
      <p:sp>
        <p:nvSpPr>
          <p:cNvPr id="3" name="Ondertitel 2"/>
          <p:cNvSpPr>
            <a:spLocks noGrp="1"/>
          </p:cNvSpPr>
          <p:nvPr>
            <p:ph type="subTitle" idx="1"/>
          </p:nvPr>
        </p:nvSpPr>
        <p:spPr/>
        <p:txBody>
          <a:bodyPr/>
          <a:lstStyle/>
          <a:p>
            <a:r>
              <a:rPr lang="en-US" dirty="0" err="1"/>
              <a:t>Procesgericht</a:t>
            </a:r>
            <a:r>
              <a:rPr lang="en-US" dirty="0"/>
              <a:t> </a:t>
            </a:r>
            <a:r>
              <a:rPr lang="en-US" b="1" i="1" dirty="0" err="1">
                <a:solidFill>
                  <a:srgbClr val="C00000"/>
                </a:solidFill>
              </a:rPr>
              <a:t>construeren</a:t>
            </a:r>
            <a:endParaRPr lang="en-US" b="1" i="1" dirty="0">
              <a:solidFill>
                <a:srgbClr val="C00000"/>
              </a:solidFill>
            </a:endParaRPr>
          </a:p>
        </p:txBody>
      </p:sp>
      <p:pic>
        <p:nvPicPr>
          <p:cNvPr id="4" name="Picture 3">
            <a:extLst>
              <a:ext uri="{FF2B5EF4-FFF2-40B4-BE49-F238E27FC236}">
                <a16:creationId xmlns:a16="http://schemas.microsoft.com/office/drawing/2014/main" id="{6B46CEFE-2E78-43E4-9957-EFB6BF822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2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Een organisatie kan gezien worden als een verzameling van processen. Deze verzameling kan weergegeven worden in een </a:t>
            </a:r>
            <a:r>
              <a:rPr lang="nl-NL" i="1" dirty="0"/>
              <a:t>bedrijfsprocesmodel</a:t>
            </a:r>
            <a:r>
              <a:rPr lang="nl-NL" dirty="0"/>
              <a:t>. Het bedrijfsprocesmodel kan gezien worden als een organogram vanuit een horizontale oriëntatie. Om dit model op te kunnen stellen,  maken we allereerst onderscheid in </a:t>
            </a:r>
            <a:r>
              <a:rPr lang="nl-NL" i="1" dirty="0"/>
              <a:t>primaire, ondersteunende en besturingsprocessen</a:t>
            </a:r>
            <a:r>
              <a:rPr lang="nl-NL" dirty="0"/>
              <a:t>. Hoe dit in zijn werk gaat wordt besproken in het boek ‘</a:t>
            </a:r>
            <a:r>
              <a:rPr lang="nl-NL" i="1" dirty="0"/>
              <a:t>Horizontaal Organiseren</a:t>
            </a:r>
            <a:r>
              <a:rPr lang="nl-NL" dirty="0"/>
              <a:t>’ in </a:t>
            </a:r>
            <a:r>
              <a:rPr lang="nl-NL" b="1" dirty="0"/>
              <a:t>hoofdstuk 3.3.1</a:t>
            </a:r>
          </a:p>
          <a:p>
            <a:pPr marL="0" indent="0">
              <a:buNone/>
            </a:pPr>
            <a:r>
              <a:rPr lang="nl-NL" dirty="0"/>
              <a:t>In het ‘</a:t>
            </a:r>
            <a:r>
              <a:rPr lang="nl-NL" i="1" dirty="0"/>
              <a:t>Procesmanagement modellenboek</a:t>
            </a:r>
            <a:r>
              <a:rPr lang="nl-NL" dirty="0"/>
              <a:t>’ is op een rijtje gezet, hoe u een bedrijfsprocesmodel opstelt. (</a:t>
            </a:r>
            <a:r>
              <a:rPr lang="nl-NL" b="1" dirty="0">
                <a:solidFill>
                  <a:srgbClr val="C00000"/>
                </a:solidFill>
              </a:rPr>
              <a:t>model 2.1</a:t>
            </a:r>
            <a:r>
              <a:rPr lang="nl-NL" dirty="0"/>
              <a:t>) Ook worden voorbeelden gegeven.</a:t>
            </a:r>
          </a:p>
          <a:p>
            <a:pPr marL="0" indent="0">
              <a:buNone/>
            </a:pPr>
            <a:r>
              <a:rPr lang="nl-NL" b="1" dirty="0">
                <a:solidFill>
                  <a:srgbClr val="C00000"/>
                </a:solidFill>
              </a:rPr>
              <a:t>Opdracht</a:t>
            </a:r>
            <a:r>
              <a:rPr lang="nl-NL" dirty="0"/>
              <a:t>: Stel voor uw organisatie het </a:t>
            </a:r>
            <a:r>
              <a:rPr lang="nl-NL" i="1" dirty="0"/>
              <a:t>bedrijfsprocesmodel</a:t>
            </a:r>
            <a:r>
              <a:rPr lang="nl-NL" dirty="0"/>
              <a:t> op volgens de aangegeven methode.</a:t>
            </a:r>
          </a:p>
          <a:p>
            <a:pPr marL="0" indent="0">
              <a:buNone/>
            </a:pPr>
            <a:r>
              <a:rPr lang="nl-NL" sz="1000" i="1" dirty="0"/>
              <a:t>Noot</a:t>
            </a:r>
            <a:r>
              <a:rPr lang="nl-NL" sz="1000" dirty="0"/>
              <a:t>: Deze opdracht vormt tevens een onderdeel van de moduleopdracht.</a:t>
            </a:r>
          </a:p>
          <a:p>
            <a:pPr marL="0" indent="0">
              <a:buNone/>
            </a:pPr>
            <a:r>
              <a:rPr lang="nl-NL" dirty="0"/>
              <a:t>Werk deze punten uit op 1 A4’tje.  </a:t>
            </a:r>
          </a:p>
          <a:p>
            <a:pPr marL="0" indent="0">
              <a:buNone/>
            </a:pPr>
            <a:r>
              <a:rPr lang="nl-NL" dirty="0"/>
              <a:t>Zet uw uitwerking bovendien in een </a:t>
            </a:r>
            <a:r>
              <a:rPr lang="nl-NL" i="1" dirty="0"/>
              <a:t>PowerPoint sheet.</a:t>
            </a:r>
            <a:endParaRPr lang="nl-NL" dirty="0"/>
          </a:p>
          <a:p>
            <a:pPr marL="0" indent="0">
              <a:buNone/>
            </a:pPr>
            <a:endParaRPr lang="nl-NL" dirty="0"/>
          </a:p>
          <a:p>
            <a:pPr marL="0" indent="0">
              <a:buNone/>
            </a:pPr>
            <a:r>
              <a:rPr lang="nl-NL" dirty="0"/>
              <a:t>Neem uw uitwerkingen mee naar de les.</a:t>
            </a:r>
          </a:p>
        </p:txBody>
      </p:sp>
      <p:sp>
        <p:nvSpPr>
          <p:cNvPr id="3" name="Titel 2"/>
          <p:cNvSpPr>
            <a:spLocks noGrp="1"/>
          </p:cNvSpPr>
          <p:nvPr>
            <p:ph type="title"/>
          </p:nvPr>
        </p:nvSpPr>
        <p:spPr/>
        <p:txBody>
          <a:bodyPr/>
          <a:lstStyle/>
          <a:p>
            <a:r>
              <a:rPr lang="en-US" dirty="0" err="1"/>
              <a:t>Bedrijfsprocesmodel</a:t>
            </a:r>
            <a:br>
              <a:rPr lang="en-US"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39C06C82-9F9D-44C2-AE69-A687CA3353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D6485AF4-08DA-47C3-A99E-2CC88CE59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FC375041-C864-4174-9386-95B9234F86F4}"/>
              </a:ext>
            </a:extLst>
          </p:cNvPr>
          <p:cNvSpPr txBox="1"/>
          <p:nvPr/>
        </p:nvSpPr>
        <p:spPr>
          <a:xfrm>
            <a:off x="9825274" y="5952013"/>
            <a:ext cx="595035" cy="246221"/>
          </a:xfrm>
          <a:prstGeom prst="rect">
            <a:avLst/>
          </a:prstGeom>
          <a:noFill/>
        </p:spPr>
        <p:txBody>
          <a:bodyPr wrap="none" rtlCol="0">
            <a:spAutoFit/>
          </a:bodyPr>
          <a:lstStyle/>
          <a:p>
            <a:r>
              <a:rPr lang="nl-NL" sz="1000" dirty="0"/>
              <a:t>H 3.3.1</a:t>
            </a:r>
          </a:p>
        </p:txBody>
      </p:sp>
      <p:pic>
        <p:nvPicPr>
          <p:cNvPr id="9" name="Afbeelding 8" descr="Afbeelding met bus, zitten, monitor, wit&#10;&#10;Automatisch gegenereerde beschrijving">
            <a:extLst>
              <a:ext uri="{FF2B5EF4-FFF2-40B4-BE49-F238E27FC236}">
                <a16:creationId xmlns:a16="http://schemas.microsoft.com/office/drawing/2014/main" id="{EA7BA2F3-C376-461E-80A5-1843FDEE0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973" y="4507915"/>
            <a:ext cx="1334205" cy="1396468"/>
          </a:xfrm>
          <a:prstGeom prst="rect">
            <a:avLst/>
          </a:prstGeom>
          <a:ln>
            <a:noFill/>
          </a:ln>
          <a:effectLst>
            <a:outerShdw blurRad="292100" dist="139700" dir="2700000" algn="tl" rotWithShape="0">
              <a:srgbClr val="333333">
                <a:alpha val="65000"/>
              </a:srgbClr>
            </a:outerShdw>
          </a:effectLst>
        </p:spPr>
      </p:pic>
      <p:sp>
        <p:nvSpPr>
          <p:cNvPr id="10" name="Tekstvak 9">
            <a:extLst>
              <a:ext uri="{FF2B5EF4-FFF2-40B4-BE49-F238E27FC236}">
                <a16:creationId xmlns:a16="http://schemas.microsoft.com/office/drawing/2014/main" id="{B3CFB325-D2B9-4AAC-A125-3CE4AC85FB89}"/>
              </a:ext>
            </a:extLst>
          </p:cNvPr>
          <p:cNvSpPr txBox="1"/>
          <p:nvPr/>
        </p:nvSpPr>
        <p:spPr>
          <a:xfrm>
            <a:off x="8518557" y="5952013"/>
            <a:ext cx="744114" cy="246221"/>
          </a:xfrm>
          <a:prstGeom prst="rect">
            <a:avLst/>
          </a:prstGeom>
          <a:noFill/>
        </p:spPr>
        <p:txBody>
          <a:bodyPr wrap="none" rtlCol="0">
            <a:spAutoFit/>
          </a:bodyPr>
          <a:lstStyle/>
          <a:p>
            <a:r>
              <a:rPr lang="nl-NL" sz="1000" dirty="0"/>
              <a:t>Model 2.1</a:t>
            </a:r>
          </a:p>
        </p:txBody>
      </p:sp>
    </p:spTree>
    <p:extLst>
      <p:ext uri="{BB962C8B-B14F-4D97-AF65-F5344CB8AC3E}">
        <p14:creationId xmlns:p14="http://schemas.microsoft.com/office/powerpoint/2010/main" val="12663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7580F-6851-4E8F-919B-7DE3AC57C9B0}"/>
              </a:ext>
            </a:extLst>
          </p:cNvPr>
          <p:cNvSpPr>
            <a:spLocks noGrp="1"/>
          </p:cNvSpPr>
          <p:nvPr>
            <p:ph type="title"/>
          </p:nvPr>
        </p:nvSpPr>
        <p:spPr/>
        <p:txBody>
          <a:bodyPr/>
          <a:lstStyle/>
          <a:p>
            <a:r>
              <a:rPr lang="nl-NL" dirty="0"/>
              <a:t>Organisatieprocessen / ‘</a:t>
            </a:r>
            <a:r>
              <a:rPr lang="nl-NL" i="1" dirty="0"/>
              <a:t>Blauwdruk</a:t>
            </a:r>
            <a:r>
              <a:rPr lang="nl-NL" dirty="0"/>
              <a:t>’</a:t>
            </a:r>
            <a:br>
              <a:rPr lang="nl-NL" dirty="0"/>
            </a:br>
            <a:r>
              <a:rPr lang="nl-NL" sz="1512" b="0" dirty="0" err="1">
                <a:solidFill>
                  <a:schemeClr val="tx1"/>
                </a:solidFill>
              </a:rPr>
              <a:t>Renco</a:t>
            </a:r>
            <a:r>
              <a:rPr lang="nl-NL" sz="1512" b="0" dirty="0">
                <a:solidFill>
                  <a:schemeClr val="tx1"/>
                </a:solidFill>
              </a:rPr>
              <a:t> Bakker &amp; Teun </a:t>
            </a:r>
            <a:r>
              <a:rPr lang="nl-NL" sz="1512" b="0" dirty="0" err="1">
                <a:solidFill>
                  <a:schemeClr val="tx1"/>
                </a:solidFill>
              </a:rPr>
              <a:t>Hardjono</a:t>
            </a:r>
            <a:endParaRPr lang="nl-NL" sz="1512" b="0" dirty="0">
              <a:solidFill>
                <a:schemeClr val="tx1"/>
              </a:solidFill>
            </a:endParaRPr>
          </a:p>
        </p:txBody>
      </p:sp>
      <p:sp>
        <p:nvSpPr>
          <p:cNvPr id="4" name="Tijdelijke aanduiding voor dianummer 3">
            <a:extLst>
              <a:ext uri="{FF2B5EF4-FFF2-40B4-BE49-F238E27FC236}">
                <a16:creationId xmlns:a16="http://schemas.microsoft.com/office/drawing/2014/main" id="{1E19BD7D-8C2F-4DCA-869B-E5CEF532F92A}"/>
              </a:ext>
            </a:extLst>
          </p:cNvPr>
          <p:cNvSpPr>
            <a:spLocks noGrp="1"/>
          </p:cNvSpPr>
          <p:nvPr>
            <p:ph type="sldNum" sz="quarter" idx="12"/>
          </p:nvPr>
        </p:nvSpPr>
        <p:spPr/>
        <p:txBody>
          <a:bodyPr/>
          <a:lstStyle/>
          <a:p>
            <a:fld id="{BD2C07DF-3CF3-41EE-A18E-119FE81334F7}" type="slidenum">
              <a:rPr lang="nl-NL" smtClean="0"/>
              <a:t>27</a:t>
            </a:fld>
            <a:endParaRPr lang="nl-NL"/>
          </a:p>
        </p:txBody>
      </p:sp>
      <p:pic>
        <p:nvPicPr>
          <p:cNvPr id="46" name="Afbeelding 45" descr="Afbeelding met persoon, man, kostuum, kleding&#10;&#10;Automatisch gegenereerde beschrijving">
            <a:extLst>
              <a:ext uri="{FF2B5EF4-FFF2-40B4-BE49-F238E27FC236}">
                <a16:creationId xmlns:a16="http://schemas.microsoft.com/office/drawing/2014/main" id="{127D7D21-69EA-4C28-B56B-6B4B064F3390}"/>
              </a:ext>
            </a:extLst>
          </p:cNvPr>
          <p:cNvPicPr>
            <a:picLocks noChangeAspect="1"/>
          </p:cNvPicPr>
          <p:nvPr/>
        </p:nvPicPr>
        <p:blipFill rotWithShape="1">
          <a:blip r:embed="rId2">
            <a:extLst>
              <a:ext uri="{28A0092B-C50C-407E-A947-70E740481C1C}">
                <a14:useLocalDpi xmlns:a14="http://schemas.microsoft.com/office/drawing/2010/main" val="0"/>
              </a:ext>
            </a:extLst>
          </a:blip>
          <a:srcRect l="20920" t="2121" r="19761" b="4642"/>
          <a:stretch/>
        </p:blipFill>
        <p:spPr>
          <a:xfrm>
            <a:off x="9684466" y="156781"/>
            <a:ext cx="819948" cy="1288800"/>
          </a:xfrm>
          <a:prstGeom prst="rect">
            <a:avLst/>
          </a:prstGeom>
        </p:spPr>
      </p:pic>
      <p:pic>
        <p:nvPicPr>
          <p:cNvPr id="47" name="Afbeelding 46" descr="Afbeelding met persoon, man, stropdas, binnen&#10;&#10;Automatisch gegenereerde beschrijving">
            <a:extLst>
              <a:ext uri="{FF2B5EF4-FFF2-40B4-BE49-F238E27FC236}">
                <a16:creationId xmlns:a16="http://schemas.microsoft.com/office/drawing/2014/main" id="{3067A0E7-7254-4140-92DB-65D9E79A94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0" t="-1115" r="16664" b="6664"/>
          <a:stretch/>
        </p:blipFill>
        <p:spPr>
          <a:xfrm>
            <a:off x="10556612" y="150606"/>
            <a:ext cx="833929" cy="1288800"/>
          </a:xfrm>
          <a:prstGeom prst="rect">
            <a:avLst/>
          </a:prstGeom>
        </p:spPr>
      </p:pic>
      <p:pic>
        <p:nvPicPr>
          <p:cNvPr id="48" name="Afbeelding 47">
            <a:extLst>
              <a:ext uri="{FF2B5EF4-FFF2-40B4-BE49-F238E27FC236}">
                <a16:creationId xmlns:a16="http://schemas.microsoft.com/office/drawing/2014/main" id="{A801689A-569E-45E9-B019-3DF5A6835416}"/>
              </a:ext>
            </a:extLst>
          </p:cNvPr>
          <p:cNvPicPr>
            <a:picLocks noChangeAspect="1"/>
          </p:cNvPicPr>
          <p:nvPr/>
        </p:nvPicPr>
        <p:blipFill rotWithShape="1">
          <a:blip r:embed="rId4" cstate="print">
            <a:alphaModFix amt="85000"/>
            <a:extLst>
              <a:ext uri="{28A0092B-C50C-407E-A947-70E740481C1C}">
                <a14:useLocalDpi xmlns:a14="http://schemas.microsoft.com/office/drawing/2010/main" val="0"/>
              </a:ext>
            </a:extLst>
          </a:blip>
          <a:srcRect r="30721"/>
          <a:stretch/>
        </p:blipFill>
        <p:spPr>
          <a:xfrm>
            <a:off x="78685" y="5078991"/>
            <a:ext cx="1627244" cy="579648"/>
          </a:xfrm>
          <a:prstGeom prst="rect">
            <a:avLst/>
          </a:prstGeom>
        </p:spPr>
      </p:pic>
      <p:pic>
        <p:nvPicPr>
          <p:cNvPr id="49" name="Afbeelding 48">
            <a:extLst>
              <a:ext uri="{FF2B5EF4-FFF2-40B4-BE49-F238E27FC236}">
                <a16:creationId xmlns:a16="http://schemas.microsoft.com/office/drawing/2014/main" id="{5709D3BB-FC34-4883-B7B9-885093F86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19" y="5658639"/>
            <a:ext cx="1604290" cy="346875"/>
          </a:xfrm>
          <a:prstGeom prst="rect">
            <a:avLst/>
          </a:prstGeom>
        </p:spPr>
      </p:pic>
      <p:pic>
        <p:nvPicPr>
          <p:cNvPr id="52" name="Afbeelding 51">
            <a:extLst>
              <a:ext uri="{FF2B5EF4-FFF2-40B4-BE49-F238E27FC236}">
                <a16:creationId xmlns:a16="http://schemas.microsoft.com/office/drawing/2014/main" id="{6B59BCEB-7A24-4AED-80BD-2EC1950F45FD}"/>
              </a:ext>
            </a:extLst>
          </p:cNvPr>
          <p:cNvPicPr>
            <a:picLocks noChangeAspect="1"/>
          </p:cNvPicPr>
          <p:nvPr/>
        </p:nvPicPr>
        <p:blipFill>
          <a:blip r:embed="rId6"/>
          <a:stretch>
            <a:fillRect/>
          </a:stretch>
        </p:blipFill>
        <p:spPr>
          <a:xfrm>
            <a:off x="1726409" y="1448509"/>
            <a:ext cx="8473050" cy="4455007"/>
          </a:xfrm>
          <a:prstGeom prst="rect">
            <a:avLst/>
          </a:prstGeom>
        </p:spPr>
      </p:pic>
    </p:spTree>
    <p:extLst>
      <p:ext uri="{BB962C8B-B14F-4D97-AF65-F5344CB8AC3E}">
        <p14:creationId xmlns:p14="http://schemas.microsoft.com/office/powerpoint/2010/main" val="2509402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subgroepen vergelijkt u uw uitwerking van het </a:t>
            </a:r>
            <a:r>
              <a:rPr lang="nl-NL" i="1" dirty="0"/>
              <a:t>bedrijfsprocesmodel</a:t>
            </a:r>
            <a:r>
              <a:rPr lang="nl-NL" dirty="0"/>
              <a:t> van uw organisatie met die van uw medestudenten.</a:t>
            </a:r>
          </a:p>
          <a:p>
            <a:r>
              <a:rPr lang="nl-NL" dirty="0"/>
              <a:t>Wat zijn de </a:t>
            </a:r>
            <a:r>
              <a:rPr lang="nl-NL" i="1" dirty="0"/>
              <a:t>overeenkomsten</a:t>
            </a:r>
            <a:r>
              <a:rPr lang="nl-NL" dirty="0"/>
              <a:t>?</a:t>
            </a:r>
          </a:p>
          <a:p>
            <a:r>
              <a:rPr lang="nl-NL" dirty="0"/>
              <a:t>Wat zijn de </a:t>
            </a:r>
            <a:r>
              <a:rPr lang="nl-NL" i="1" dirty="0"/>
              <a:t>verschillen</a:t>
            </a:r>
            <a:r>
              <a:rPr lang="nl-NL" dirty="0"/>
              <a:t>?</a:t>
            </a:r>
          </a:p>
          <a:p>
            <a:r>
              <a:rPr lang="nl-NL" dirty="0"/>
              <a:t>Waarom is een proces primair/ondersteunend/besturend?</a:t>
            </a:r>
          </a:p>
          <a:p>
            <a:r>
              <a:rPr lang="nl-NL" dirty="0"/>
              <a:t>Wat is de </a:t>
            </a:r>
            <a:r>
              <a:rPr lang="nl-NL" i="1" dirty="0"/>
              <a:t>meerwaarde</a:t>
            </a:r>
            <a:r>
              <a:rPr lang="nl-NL" dirty="0"/>
              <a:t> van zo'n model in vergelijking met een organogram?</a:t>
            </a:r>
          </a:p>
          <a:p>
            <a:r>
              <a:rPr lang="nl-NL" dirty="0"/>
              <a:t>En wat zijn beperkingen of nadelen?</a:t>
            </a:r>
          </a:p>
          <a:p>
            <a:pPr marL="0" indent="0">
              <a:buNone/>
            </a:pPr>
            <a:endParaRPr lang="nl-NL" dirty="0"/>
          </a:p>
          <a:p>
            <a:pPr marL="0" indent="0">
              <a:buNone/>
            </a:pPr>
            <a:r>
              <a:rPr lang="nl-NL" dirty="0"/>
              <a:t>Vat uw bevindingen samen en presenteer deze </a:t>
            </a:r>
            <a:r>
              <a:rPr lang="nl-NL" i="1" dirty="0"/>
              <a:t>plenair</a:t>
            </a:r>
            <a:r>
              <a:rPr lang="nl-NL" dirty="0"/>
              <a:t>.</a:t>
            </a:r>
          </a:p>
        </p:txBody>
      </p:sp>
      <p:sp>
        <p:nvSpPr>
          <p:cNvPr id="3" name="Titel 2"/>
          <p:cNvSpPr>
            <a:spLocks noGrp="1"/>
          </p:cNvSpPr>
          <p:nvPr>
            <p:ph type="title"/>
          </p:nvPr>
        </p:nvSpPr>
        <p:spPr/>
        <p:txBody>
          <a:bodyPr/>
          <a:lstStyle/>
          <a:p>
            <a:r>
              <a:rPr lang="en-US" dirty="0" err="1"/>
              <a:t>Bedrijfsprocesmodellen</a:t>
            </a:r>
            <a:r>
              <a:rPr lang="en-US" dirty="0"/>
              <a:t> </a:t>
            </a:r>
            <a:r>
              <a:rPr lang="en-US" dirty="0" err="1"/>
              <a:t>vergelijken</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C2A51500-E07B-4367-BAAE-BE0060B6E0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fel&#10;&#10;Automatisch gegenereerde beschrijving">
            <a:extLst>
              <a:ext uri="{FF2B5EF4-FFF2-40B4-BE49-F238E27FC236}">
                <a16:creationId xmlns:a16="http://schemas.microsoft.com/office/drawing/2014/main" id="{B4BFB8EA-6845-4BF2-9E4A-C083A2EB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229" y="3750980"/>
            <a:ext cx="2926870" cy="2153403"/>
          </a:xfrm>
          <a:prstGeom prst="rect">
            <a:avLst/>
          </a:prstGeom>
        </p:spPr>
      </p:pic>
    </p:spTree>
    <p:extLst>
      <p:ext uri="{BB962C8B-B14F-4D97-AF65-F5344CB8AC3E}">
        <p14:creationId xmlns:p14="http://schemas.microsoft.com/office/powerpoint/2010/main" val="28136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IT kan enorm ondersteunen bij het voeren van processen. Processen zijn echter leidend voor de informatiearchitectuur. Een goede manier om de IT ondersteuning bij processen in kaart te brengen is de zogenaamde </a:t>
            </a:r>
            <a:r>
              <a:rPr lang="nl-NL" i="1" dirty="0"/>
              <a:t>Proces-IT-Match</a:t>
            </a:r>
            <a:r>
              <a:rPr lang="nl-NL" dirty="0"/>
              <a:t>. Deze match bestaat uit een </a:t>
            </a:r>
            <a:r>
              <a:rPr lang="nl-NL" i="1" dirty="0"/>
              <a:t>flowchart</a:t>
            </a:r>
            <a:r>
              <a:rPr lang="nl-NL" dirty="0"/>
              <a:t> waaraan een of meerdere extra rijen zijn toegevoegd. </a:t>
            </a:r>
          </a:p>
          <a:p>
            <a:pPr marL="0" indent="0">
              <a:buNone/>
            </a:pPr>
            <a:r>
              <a:rPr lang="nl-NL" dirty="0"/>
              <a:t>Het flowchart kan b.v. een </a:t>
            </a:r>
            <a:r>
              <a:rPr lang="nl-NL" i="1" dirty="0" err="1"/>
              <a:t>swimlane</a:t>
            </a:r>
            <a:r>
              <a:rPr lang="nl-NL" dirty="0"/>
              <a:t> zijn. Zie ook </a:t>
            </a:r>
            <a:r>
              <a:rPr lang="nl-NL" b="1" dirty="0"/>
              <a:t>pagina 113</a:t>
            </a:r>
            <a:r>
              <a:rPr lang="nl-NL" dirty="0"/>
              <a:t> in het boek ‘</a:t>
            </a:r>
            <a:r>
              <a:rPr lang="nl-NL" i="1" dirty="0"/>
              <a:t>Horizontaal organiseren</a:t>
            </a:r>
            <a:r>
              <a:rPr lang="nl-NL" dirty="0"/>
              <a:t>’. De techniek van het opstellen van een Proces-IT-Match wordt kort en bondig beschreven in het ‘</a:t>
            </a:r>
            <a:r>
              <a:rPr lang="nl-NL" i="1" dirty="0"/>
              <a:t>Procesmanagement Modellenboek’ </a:t>
            </a:r>
            <a:r>
              <a:rPr lang="nl-NL" dirty="0"/>
              <a:t>(</a:t>
            </a:r>
            <a:r>
              <a:rPr lang="nl-NL" b="1" dirty="0">
                <a:solidFill>
                  <a:srgbClr val="C00000"/>
                </a:solidFill>
              </a:rPr>
              <a:t>model 6.2</a:t>
            </a:r>
            <a:r>
              <a:rPr lang="nl-NL" dirty="0"/>
              <a:t>)</a:t>
            </a:r>
          </a:p>
          <a:p>
            <a:pPr marL="0" indent="0">
              <a:buNone/>
            </a:pPr>
            <a:r>
              <a:rPr lang="nl-NL" b="1" dirty="0">
                <a:solidFill>
                  <a:srgbClr val="C00000"/>
                </a:solidFill>
              </a:rPr>
              <a:t>Opdracht</a:t>
            </a:r>
            <a:r>
              <a:rPr lang="nl-NL" dirty="0"/>
              <a:t>: Stel samen met uw subgroep een Proces-IT Match op. Hiertoe stelt u eerst een </a:t>
            </a:r>
            <a:r>
              <a:rPr lang="nl-NL" dirty="0" err="1"/>
              <a:t>swimlane</a:t>
            </a:r>
            <a:r>
              <a:rPr lang="nl-NL" dirty="0"/>
              <a:t> flowchart op voor een voor alle groepsleden bekend proces (vrij te kiezen). </a:t>
            </a:r>
          </a:p>
          <a:p>
            <a:pPr marL="0" indent="0">
              <a:buNone/>
            </a:pPr>
            <a:r>
              <a:rPr lang="nl-NL" dirty="0"/>
              <a:t>Voorbeelden: Werven en selecteren van personeel, het inkoop proces e.d.</a:t>
            </a:r>
          </a:p>
          <a:p>
            <a:pPr marL="0" indent="0">
              <a:buNone/>
            </a:pPr>
            <a:r>
              <a:rPr lang="nl-NL" dirty="0"/>
              <a:t>Werk dit uit op een </a:t>
            </a:r>
            <a:r>
              <a:rPr lang="nl-NL" i="1" dirty="0"/>
              <a:t>flipover</a:t>
            </a:r>
            <a:r>
              <a:rPr lang="nl-NL" dirty="0"/>
              <a:t> of eventueel met </a:t>
            </a:r>
            <a:r>
              <a:rPr lang="nl-NL" i="1" dirty="0">
                <a:solidFill>
                  <a:srgbClr val="C00000"/>
                </a:solidFill>
              </a:rPr>
              <a:t>MS Visio</a:t>
            </a:r>
            <a:r>
              <a:rPr lang="nl-NL" dirty="0"/>
              <a:t>. </a:t>
            </a:r>
          </a:p>
          <a:p>
            <a:pPr marL="0" indent="0">
              <a:buNone/>
            </a:pPr>
            <a:r>
              <a:rPr lang="nl-NL" dirty="0"/>
              <a:t>Presenteer uw uitwerking plenair.</a:t>
            </a:r>
          </a:p>
        </p:txBody>
      </p:sp>
      <p:sp>
        <p:nvSpPr>
          <p:cNvPr id="3" name="Titel 2"/>
          <p:cNvSpPr>
            <a:spLocks noGrp="1"/>
          </p:cNvSpPr>
          <p:nvPr>
            <p:ph type="title"/>
          </p:nvPr>
        </p:nvSpPr>
        <p:spPr/>
        <p:txBody>
          <a:bodyPr/>
          <a:lstStyle/>
          <a:p>
            <a:r>
              <a:rPr lang="en-US" dirty="0" err="1"/>
              <a:t>Proces</a:t>
            </a:r>
            <a:r>
              <a:rPr lang="en-US" dirty="0"/>
              <a:t> – IT match</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B7938EDA-FB5C-4852-BDBB-52F4C8C391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ED20681A-BE34-4791-8186-0A2DC52A5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610C5158-37D8-4D1D-B484-9BBBC4344575}"/>
              </a:ext>
            </a:extLst>
          </p:cNvPr>
          <p:cNvSpPr txBox="1"/>
          <p:nvPr/>
        </p:nvSpPr>
        <p:spPr>
          <a:xfrm>
            <a:off x="9825274" y="5952013"/>
            <a:ext cx="657552" cy="246221"/>
          </a:xfrm>
          <a:prstGeom prst="rect">
            <a:avLst/>
          </a:prstGeom>
          <a:noFill/>
        </p:spPr>
        <p:txBody>
          <a:bodyPr wrap="none" rtlCol="0">
            <a:spAutoFit/>
          </a:bodyPr>
          <a:lstStyle/>
          <a:p>
            <a:r>
              <a:rPr lang="nl-NL" sz="1000" dirty="0"/>
              <a:t>Pag.113</a:t>
            </a:r>
          </a:p>
        </p:txBody>
      </p:sp>
      <p:pic>
        <p:nvPicPr>
          <p:cNvPr id="8" name="Afbeelding 7" descr="Afbeelding met bus, zitten, monitor, wit&#10;&#10;Automatisch gegenereerde beschrijving">
            <a:extLst>
              <a:ext uri="{FF2B5EF4-FFF2-40B4-BE49-F238E27FC236}">
                <a16:creationId xmlns:a16="http://schemas.microsoft.com/office/drawing/2014/main" id="{5521691E-14C0-4CD0-B8D3-AFFA1ADF0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973" y="4507915"/>
            <a:ext cx="1334205" cy="1396468"/>
          </a:xfrm>
          <a:prstGeom prst="rect">
            <a:avLst/>
          </a:prstGeom>
          <a:ln>
            <a:noFill/>
          </a:ln>
          <a:effectLst>
            <a:outerShdw blurRad="292100" dist="139700" dir="2700000" algn="tl" rotWithShape="0">
              <a:srgbClr val="333333">
                <a:alpha val="65000"/>
              </a:srgbClr>
            </a:outerShdw>
          </a:effectLst>
        </p:spPr>
      </p:pic>
      <p:sp>
        <p:nvSpPr>
          <p:cNvPr id="9" name="Tekstvak 8">
            <a:extLst>
              <a:ext uri="{FF2B5EF4-FFF2-40B4-BE49-F238E27FC236}">
                <a16:creationId xmlns:a16="http://schemas.microsoft.com/office/drawing/2014/main" id="{75EC0008-026E-4C7A-9656-D110F5EFE3EC}"/>
              </a:ext>
            </a:extLst>
          </p:cNvPr>
          <p:cNvSpPr txBox="1"/>
          <p:nvPr/>
        </p:nvSpPr>
        <p:spPr>
          <a:xfrm>
            <a:off x="8518557" y="5952013"/>
            <a:ext cx="744114" cy="246221"/>
          </a:xfrm>
          <a:prstGeom prst="rect">
            <a:avLst/>
          </a:prstGeom>
          <a:noFill/>
        </p:spPr>
        <p:txBody>
          <a:bodyPr wrap="none" rtlCol="0">
            <a:spAutoFit/>
          </a:bodyPr>
          <a:lstStyle/>
          <a:p>
            <a:r>
              <a:rPr lang="nl-NL" sz="1000" dirty="0"/>
              <a:t>Model 6.2</a:t>
            </a:r>
          </a:p>
        </p:txBody>
      </p:sp>
    </p:spTree>
    <p:extLst>
      <p:ext uri="{BB962C8B-B14F-4D97-AF65-F5344CB8AC3E}">
        <p14:creationId xmlns:p14="http://schemas.microsoft.com/office/powerpoint/2010/main" val="180479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Kennismaking</a:t>
            </a:r>
            <a:endParaRPr lang="en-US" sz="2800" b="0" dirty="0">
              <a:solidFill>
                <a:srgbClr val="231F20"/>
              </a:solidFill>
            </a:endParaRPr>
          </a:p>
        </p:txBody>
      </p:sp>
      <p:graphicFrame>
        <p:nvGraphicFramePr>
          <p:cNvPr id="6" name="Tijdelijke aanduiding voor inhoud 3">
            <a:extLst>
              <a:ext uri="{FF2B5EF4-FFF2-40B4-BE49-F238E27FC236}">
                <a16:creationId xmlns:a16="http://schemas.microsoft.com/office/drawing/2014/main" id="{779BE0C2-88D9-42A7-AFBA-F8A54E7E73B7}"/>
              </a:ext>
            </a:extLst>
          </p:cNvPr>
          <p:cNvGraphicFramePr>
            <a:graphicFrameLocks/>
          </p:cNvGraphicFramePr>
          <p:nvPr>
            <p:extLst>
              <p:ext uri="{D42A27DB-BD31-4B8C-83A1-F6EECF244321}">
                <p14:modId xmlns:p14="http://schemas.microsoft.com/office/powerpoint/2010/main" val="1657446834"/>
              </p:ext>
            </p:extLst>
          </p:nvPr>
        </p:nvGraphicFramePr>
        <p:xfrm>
          <a:off x="2952725" y="1113190"/>
          <a:ext cx="5753652" cy="386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Afbeelding 6">
            <a:extLst>
              <a:ext uri="{FF2B5EF4-FFF2-40B4-BE49-F238E27FC236}">
                <a16:creationId xmlns:a16="http://schemas.microsoft.com/office/drawing/2014/main" id="{11B74E43-8AEF-4EAA-8E45-91A22BE0ED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142" y="2380882"/>
            <a:ext cx="1434819" cy="1434819"/>
          </a:xfrm>
          <a:prstGeom prst="ellipse">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2BAC9F6D-D26C-4E52-ADEB-18FC82F49375}"/>
              </a:ext>
            </a:extLst>
          </p:cNvPr>
          <p:cNvSpPr txBox="1"/>
          <p:nvPr/>
        </p:nvSpPr>
        <p:spPr>
          <a:xfrm>
            <a:off x="4483615" y="4915131"/>
            <a:ext cx="2867730" cy="422625"/>
          </a:xfrm>
          <a:prstGeom prst="rect">
            <a:avLst/>
          </a:prstGeom>
          <a:solidFill>
            <a:srgbClr val="FFC000"/>
          </a:solidFill>
          <a:effectLst>
            <a:outerShdw blurRad="50800" dist="38100" dir="2700000" algn="tl" rotWithShape="0">
              <a:prstClr val="black">
                <a:alpha val="40000"/>
              </a:prstClr>
            </a:outerShdw>
          </a:effectLst>
        </p:spPr>
        <p:txBody>
          <a:bodyPr wrap="none" lIns="159904" tIns="79951" rIns="159904" bIns="79951" rtlCol="0">
            <a:spAutoFit/>
          </a:bodyPr>
          <a:lstStyle/>
          <a:p>
            <a:pPr defTabSz="1598979">
              <a:defRPr/>
            </a:pPr>
            <a:r>
              <a:rPr lang="en-US" sz="1697" dirty="0" err="1">
                <a:solidFill>
                  <a:prstClr val="black"/>
                </a:solidFill>
                <a:latin typeface="Calibri" panose="020F0502020204030204" pitchFamily="34" charset="0"/>
                <a:cs typeface="Calibri" panose="020F0502020204030204" pitchFamily="34" charset="0"/>
              </a:rPr>
              <a:t>Stel</a:t>
            </a:r>
            <a:r>
              <a:rPr lang="en-US" sz="1697" dirty="0">
                <a:solidFill>
                  <a:prstClr val="black"/>
                </a:solidFill>
                <a:latin typeface="Calibri" panose="020F0502020204030204" pitchFamily="34" charset="0"/>
                <a:cs typeface="Calibri" panose="020F0502020204030204" pitchFamily="34" charset="0"/>
              </a:rPr>
              <a:t> </a:t>
            </a:r>
            <a:r>
              <a:rPr lang="en-US" sz="1697" dirty="0" err="1">
                <a:solidFill>
                  <a:prstClr val="black"/>
                </a:solidFill>
                <a:latin typeface="Calibri" panose="020F0502020204030204" pitchFamily="34" charset="0"/>
                <a:cs typeface="Calibri" panose="020F0502020204030204" pitchFamily="34" charset="0"/>
              </a:rPr>
              <a:t>jezelf</a:t>
            </a:r>
            <a:r>
              <a:rPr lang="en-US" sz="1697" dirty="0">
                <a:solidFill>
                  <a:prstClr val="black"/>
                </a:solidFill>
                <a:latin typeface="Calibri" panose="020F0502020204030204" pitchFamily="34" charset="0"/>
                <a:cs typeface="Calibri" panose="020F0502020204030204" pitchFamily="34" charset="0"/>
              </a:rPr>
              <a:t> </a:t>
            </a:r>
            <a:r>
              <a:rPr lang="en-US" sz="1697" dirty="0" err="1">
                <a:solidFill>
                  <a:prstClr val="black"/>
                </a:solidFill>
                <a:latin typeface="Calibri" panose="020F0502020204030204" pitchFamily="34" charset="0"/>
                <a:cs typeface="Calibri" panose="020F0502020204030204" pitchFamily="34" charset="0"/>
              </a:rPr>
              <a:t>voor</a:t>
            </a:r>
            <a:r>
              <a:rPr lang="en-US" sz="1697" dirty="0">
                <a:solidFill>
                  <a:prstClr val="black"/>
                </a:solidFill>
                <a:latin typeface="Calibri" panose="020F0502020204030204" pitchFamily="34" charset="0"/>
                <a:cs typeface="Calibri" panose="020F0502020204030204" pitchFamily="34" charset="0"/>
              </a:rPr>
              <a:t> in </a:t>
            </a:r>
            <a:r>
              <a:rPr lang="en-US" sz="1697" b="1" i="1" dirty="0">
                <a:solidFill>
                  <a:srgbClr val="C00000"/>
                </a:solidFill>
                <a:latin typeface="Calibri" panose="020F0502020204030204" pitchFamily="34" charset="0"/>
                <a:cs typeface="Calibri" panose="020F0502020204030204" pitchFamily="34" charset="0"/>
              </a:rPr>
              <a:t>2 </a:t>
            </a:r>
            <a:r>
              <a:rPr lang="en-US" sz="1697" b="1" i="1" dirty="0" err="1">
                <a:solidFill>
                  <a:srgbClr val="C00000"/>
                </a:solidFill>
                <a:latin typeface="Calibri" panose="020F0502020204030204" pitchFamily="34" charset="0"/>
                <a:cs typeface="Calibri" panose="020F0502020204030204" pitchFamily="34" charset="0"/>
              </a:rPr>
              <a:t>minuten</a:t>
            </a:r>
            <a:endParaRPr lang="nl-NL" sz="1697" b="1" i="1" dirty="0">
              <a:solidFill>
                <a:srgbClr val="C00000"/>
              </a:solidFill>
              <a:latin typeface="Calibri" panose="020F0502020204030204" pitchFamily="34" charset="0"/>
              <a:cs typeface="Calibri" panose="020F0502020204030204" pitchFamily="34" charset="0"/>
            </a:endParaRPr>
          </a:p>
        </p:txBody>
      </p:sp>
      <p:pic>
        <p:nvPicPr>
          <p:cNvPr id="9" name="Afbeelding 8" descr="Afbeelding met object, horloge, klok, wit&#10;&#10;Automatisch gegenereerde beschrijving">
            <a:extLst>
              <a:ext uri="{FF2B5EF4-FFF2-40B4-BE49-F238E27FC236}">
                <a16:creationId xmlns:a16="http://schemas.microsoft.com/office/drawing/2014/main" id="{D52CF694-FDA7-43C0-B14B-9B636BFD67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4483" y="2528255"/>
            <a:ext cx="2420421" cy="2912480"/>
          </a:xfrm>
          <a:prstGeom prst="rect">
            <a:avLst/>
          </a:prstGeom>
        </p:spPr>
      </p:pic>
      <p:pic>
        <p:nvPicPr>
          <p:cNvPr id="10" name="Picture 3">
            <a:extLst>
              <a:ext uri="{FF2B5EF4-FFF2-40B4-BE49-F238E27FC236}">
                <a16:creationId xmlns:a16="http://schemas.microsoft.com/office/drawing/2014/main" id="{09E6C9AC-FFF8-48DD-B260-CDB48E0AD1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92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Strategic Alignment Model [S.A.M.]</a:t>
            </a:r>
            <a:br>
              <a:rPr lang="en-US" dirty="0"/>
            </a:br>
            <a:r>
              <a:rPr lang="en-US" sz="1400" b="0" dirty="0">
                <a:solidFill>
                  <a:schemeClr val="tx1"/>
                </a:solidFill>
              </a:rPr>
              <a:t>John C. Henderson &amp; N. Venkat Venkatraman, 1991</a:t>
            </a:r>
            <a:br>
              <a:rPr lang="en-US" dirty="0"/>
            </a:br>
            <a:endParaRPr lang="en-US" sz="1600" b="0" dirty="0">
              <a:solidFill>
                <a:srgbClr val="231F20"/>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a:extLst>
              <a:ext uri="{FF2B5EF4-FFF2-40B4-BE49-F238E27FC236}">
                <a16:creationId xmlns:a16="http://schemas.microsoft.com/office/drawing/2014/main" id="{AB1D49C6-00A6-4B7E-9A95-7BE4489B3DE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31" r="15233"/>
          <a:stretch/>
        </p:blipFill>
        <p:spPr bwMode="auto">
          <a:xfrm>
            <a:off x="7633245" y="0"/>
            <a:ext cx="758952" cy="11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Afbeelding 54">
            <a:extLst>
              <a:ext uri="{FF2B5EF4-FFF2-40B4-BE49-F238E27FC236}">
                <a16:creationId xmlns:a16="http://schemas.microsoft.com/office/drawing/2014/main" id="{F756BBDD-BBA1-4260-BB6D-77FADC613443}"/>
              </a:ext>
            </a:extLst>
          </p:cNvPr>
          <p:cNvPicPr>
            <a:picLocks noChangeAspect="1"/>
          </p:cNvPicPr>
          <p:nvPr/>
        </p:nvPicPr>
        <p:blipFill rotWithShape="1">
          <a:blip r:embed="rId5">
            <a:extLst>
              <a:ext uri="{28A0092B-C50C-407E-A947-70E740481C1C}">
                <a14:useLocalDpi xmlns:a14="http://schemas.microsoft.com/office/drawing/2010/main" val="0"/>
              </a:ext>
            </a:extLst>
          </a:blip>
          <a:srcRect l="12482" t="509" r="11063"/>
          <a:stretch/>
        </p:blipFill>
        <p:spPr>
          <a:xfrm>
            <a:off x="8392197" y="0"/>
            <a:ext cx="763039" cy="1144800"/>
          </a:xfrm>
          <a:prstGeom prst="rect">
            <a:avLst/>
          </a:prstGeom>
        </p:spPr>
      </p:pic>
      <p:pic>
        <p:nvPicPr>
          <p:cNvPr id="57" name="Picture 2">
            <a:extLst>
              <a:ext uri="{FF2B5EF4-FFF2-40B4-BE49-F238E27FC236}">
                <a16:creationId xmlns:a16="http://schemas.microsoft.com/office/drawing/2014/main" id="{769E56C9-9A28-42AA-804D-83D3900079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944" y="1629000"/>
            <a:ext cx="1938461"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Afbeelding 63">
            <a:extLst>
              <a:ext uri="{FF2B5EF4-FFF2-40B4-BE49-F238E27FC236}">
                <a16:creationId xmlns:a16="http://schemas.microsoft.com/office/drawing/2014/main" id="{891A8BE7-3F4E-4985-B64D-35A09B890C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462" y="5640214"/>
            <a:ext cx="1523502" cy="507834"/>
          </a:xfrm>
          <a:prstGeom prst="rect">
            <a:avLst/>
          </a:prstGeom>
        </p:spPr>
      </p:pic>
      <p:pic>
        <p:nvPicPr>
          <p:cNvPr id="101" name="Picture 2">
            <a:extLst>
              <a:ext uri="{FF2B5EF4-FFF2-40B4-BE49-F238E27FC236}">
                <a16:creationId xmlns:a16="http://schemas.microsoft.com/office/drawing/2014/main" id="{43A902A3-6E0B-46A1-9D35-ED11902DA0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9963" y="1688711"/>
            <a:ext cx="6269095" cy="338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Tijdelijke aanduiding voor inhoud 2">
            <a:extLst>
              <a:ext uri="{FF2B5EF4-FFF2-40B4-BE49-F238E27FC236}">
                <a16:creationId xmlns:a16="http://schemas.microsoft.com/office/drawing/2014/main" id="{E6922179-36ED-4120-AA8A-44B06524893A}"/>
              </a:ext>
            </a:extLst>
          </p:cNvPr>
          <p:cNvSpPr txBox="1">
            <a:spLocks/>
          </p:cNvSpPr>
          <p:nvPr/>
        </p:nvSpPr>
        <p:spPr>
          <a:xfrm>
            <a:off x="2389944" y="1485101"/>
            <a:ext cx="2159374" cy="3963458"/>
          </a:xfrm>
          <a:prstGeom prst="roundRect">
            <a:avLst/>
          </a:prstGeom>
          <a:solidFill>
            <a:sysClr val="window" lastClr="FFFFFF"/>
          </a:solidFill>
          <a:effectLst>
            <a:outerShdw blurRad="50800" dist="38100" dir="2700000" algn="tl" rotWithShape="0">
              <a:prstClr val="black">
                <a:alpha val="40000"/>
              </a:prstClr>
            </a:outerShdw>
          </a:effectLst>
        </p:spPr>
        <p:txBody>
          <a:bodyPr vert="horz" lIns="91426" tIns="45713" rIns="91426" bIns="45713"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Het verband tussen </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1" u="none" strike="noStrike" kern="1200" cap="none" spc="0" normalizeH="0" baseline="0" noProof="0" dirty="0">
                <a:ln>
                  <a:noFill/>
                </a:ln>
                <a:solidFill>
                  <a:sysClr val="windowText" lastClr="000000"/>
                </a:solidFill>
                <a:effectLst/>
                <a:uLnTx/>
                <a:uFillTx/>
                <a:ea typeface="+mn-ea"/>
                <a:cs typeface="+mn-cs"/>
              </a:rPr>
              <a:t>organisatiestrategie</a:t>
            </a:r>
            <a:r>
              <a:rPr kumimoji="0" lang="nl-NL" sz="1400" b="0" i="0" u="none" strike="noStrike" kern="1200" cap="none" spc="0" normalizeH="0" baseline="0" noProof="0" dirty="0">
                <a:ln>
                  <a:noFill/>
                </a:ln>
                <a:solidFill>
                  <a:sysClr val="windowText" lastClr="000000"/>
                </a:solidFill>
                <a:effectLst/>
                <a:uLnTx/>
                <a:uFillTx/>
                <a:ea typeface="+mn-ea"/>
                <a:cs typeface="+mn-cs"/>
              </a:rPr>
              <a:t> </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en </a:t>
            </a:r>
            <a:r>
              <a:rPr kumimoji="0" lang="nl-NL" sz="1400" b="0" i="1" u="none" strike="noStrike" kern="1200" cap="none" spc="0" normalizeH="0" baseline="0" noProof="0" dirty="0">
                <a:ln>
                  <a:noFill/>
                </a:ln>
                <a:solidFill>
                  <a:sysClr val="windowText" lastClr="000000"/>
                </a:solidFill>
                <a:effectLst/>
                <a:uLnTx/>
                <a:uFillTx/>
                <a:ea typeface="+mn-ea"/>
                <a:cs typeface="+mn-cs"/>
              </a:rPr>
              <a:t>IT- strategie</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ysClr val="windowText" lastClr="000000"/>
              </a:solidFill>
              <a:effectLst/>
              <a:uLnTx/>
              <a:uFillTx/>
              <a:ea typeface="+mn-ea"/>
              <a:cs typeface="+mn-cs"/>
            </a:endParaRP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Het </a:t>
            </a:r>
            <a:r>
              <a:rPr kumimoji="0" lang="nl-NL" sz="1400" b="1" i="0" u="none" strike="noStrike" kern="1200" cap="none" spc="0" normalizeH="0" baseline="0" noProof="0" dirty="0">
                <a:ln>
                  <a:noFill/>
                </a:ln>
                <a:solidFill>
                  <a:srgbClr val="C00000"/>
                </a:solidFill>
                <a:effectLst/>
                <a:uLnTx/>
                <a:uFillTx/>
                <a:ea typeface="+mn-ea"/>
                <a:cs typeface="+mn-cs"/>
              </a:rPr>
              <a:t>Strategic</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err="1">
                <a:ln>
                  <a:noFill/>
                </a:ln>
                <a:solidFill>
                  <a:srgbClr val="C00000"/>
                </a:solidFill>
                <a:effectLst/>
                <a:uLnTx/>
                <a:uFillTx/>
                <a:ea typeface="+mn-ea"/>
                <a:cs typeface="+mn-cs"/>
              </a:rPr>
              <a:t>Alignment</a:t>
            </a:r>
            <a:r>
              <a:rPr kumimoji="0" lang="nl-NL" sz="1400" b="1" i="0" u="none" strike="noStrike" kern="1200" cap="none" spc="0" normalizeH="0" baseline="0" noProof="0" dirty="0">
                <a:ln>
                  <a:noFill/>
                </a:ln>
                <a:solidFill>
                  <a:srgbClr val="C00000"/>
                </a:solidFill>
                <a:effectLst/>
                <a:uLnTx/>
                <a:uFillTx/>
                <a:ea typeface="+mn-ea"/>
                <a:cs typeface="+mn-cs"/>
              </a:rPr>
              <a:t> Model </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kan gebruikt worden</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om te toetsen of de</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ondersteunende</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systemen in lijn zijn </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met de geformuleerde</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ysClr val="windowText" lastClr="000000"/>
                </a:solidFill>
                <a:effectLst/>
                <a:uLnTx/>
                <a:uFillTx/>
                <a:ea typeface="+mn-ea"/>
                <a:cs typeface="+mn-cs"/>
              </a:rPr>
              <a:t>strategie</a:t>
            </a:r>
          </a:p>
          <a:p>
            <a:pPr marL="342848" marR="0" lvl="0" indent="-342848"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sz="16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hthoek: afgeronde hoeken 102">
            <a:extLst>
              <a:ext uri="{FF2B5EF4-FFF2-40B4-BE49-F238E27FC236}">
                <a16:creationId xmlns:a16="http://schemas.microsoft.com/office/drawing/2014/main" id="{6DF84B07-A1E7-4970-BE06-C4EA8F7C2AF2}"/>
              </a:ext>
            </a:extLst>
          </p:cNvPr>
          <p:cNvSpPr/>
          <p:nvPr/>
        </p:nvSpPr>
        <p:spPr>
          <a:xfrm>
            <a:off x="5755080" y="1485101"/>
            <a:ext cx="2286016" cy="1857388"/>
          </a:xfrm>
          <a:prstGeom prst="round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ea typeface="+mn-ea"/>
              <a:cs typeface="+mn-cs"/>
            </a:endParaRPr>
          </a:p>
        </p:txBody>
      </p:sp>
      <p:sp>
        <p:nvSpPr>
          <p:cNvPr id="104" name="Rechthoek: afgeronde hoeken 103">
            <a:extLst>
              <a:ext uri="{FF2B5EF4-FFF2-40B4-BE49-F238E27FC236}">
                <a16:creationId xmlns:a16="http://schemas.microsoft.com/office/drawing/2014/main" id="{98D9EDD7-5D4E-4CC1-909A-4DF043611F22}"/>
              </a:ext>
            </a:extLst>
          </p:cNvPr>
          <p:cNvSpPr/>
          <p:nvPr/>
        </p:nvSpPr>
        <p:spPr>
          <a:xfrm>
            <a:off x="8255410" y="1485101"/>
            <a:ext cx="2286016" cy="1857388"/>
          </a:xfrm>
          <a:prstGeom prst="round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ea typeface="+mn-ea"/>
              <a:cs typeface="+mn-cs"/>
            </a:endParaRPr>
          </a:p>
        </p:txBody>
      </p:sp>
      <p:sp>
        <p:nvSpPr>
          <p:cNvPr id="105" name="Rechthoek: afgeronde hoeken 104">
            <a:extLst>
              <a:ext uri="{FF2B5EF4-FFF2-40B4-BE49-F238E27FC236}">
                <a16:creationId xmlns:a16="http://schemas.microsoft.com/office/drawing/2014/main" id="{29EB9664-ED2C-40DE-9119-25B2AF658F9A}"/>
              </a:ext>
            </a:extLst>
          </p:cNvPr>
          <p:cNvSpPr/>
          <p:nvPr/>
        </p:nvSpPr>
        <p:spPr>
          <a:xfrm>
            <a:off x="5755080" y="3556803"/>
            <a:ext cx="2286016" cy="1857388"/>
          </a:xfrm>
          <a:prstGeom prst="round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ea typeface="+mn-ea"/>
              <a:cs typeface="+mn-cs"/>
            </a:endParaRPr>
          </a:p>
        </p:txBody>
      </p:sp>
      <p:sp>
        <p:nvSpPr>
          <p:cNvPr id="106" name="Rechthoek: afgeronde hoeken 105">
            <a:extLst>
              <a:ext uri="{FF2B5EF4-FFF2-40B4-BE49-F238E27FC236}">
                <a16:creationId xmlns:a16="http://schemas.microsoft.com/office/drawing/2014/main" id="{DAACF953-551C-4740-8682-B4463451BA9D}"/>
              </a:ext>
            </a:extLst>
          </p:cNvPr>
          <p:cNvSpPr/>
          <p:nvPr/>
        </p:nvSpPr>
        <p:spPr>
          <a:xfrm>
            <a:off x="8255410" y="3556803"/>
            <a:ext cx="2286016" cy="1857388"/>
          </a:xfrm>
          <a:prstGeom prst="round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ea typeface="+mn-ea"/>
              <a:cs typeface="+mn-cs"/>
            </a:endParaRPr>
          </a:p>
        </p:txBody>
      </p:sp>
      <p:sp>
        <p:nvSpPr>
          <p:cNvPr id="107" name="Tekstvak 106">
            <a:extLst>
              <a:ext uri="{FF2B5EF4-FFF2-40B4-BE49-F238E27FC236}">
                <a16:creationId xmlns:a16="http://schemas.microsoft.com/office/drawing/2014/main" id="{A09F2024-6672-4283-91FC-F38EF386BA80}"/>
              </a:ext>
            </a:extLst>
          </p:cNvPr>
          <p:cNvSpPr txBox="1"/>
          <p:nvPr/>
        </p:nvSpPr>
        <p:spPr>
          <a:xfrm>
            <a:off x="7040966" y="5955536"/>
            <a:ext cx="1895042" cy="307762"/>
          </a:xfrm>
          <a:prstGeom prst="rect">
            <a:avLst/>
          </a:prstGeom>
          <a:noFill/>
        </p:spPr>
        <p:txBody>
          <a:bodyPr wrap="none" lIns="91426" tIns="45713" rIns="91426" bIns="45713" rtlCol="0">
            <a:spAutoFit/>
          </a:bodyPr>
          <a:lstStyle/>
          <a:p>
            <a:pPr defTabSz="914261">
              <a:defRPr/>
            </a:pPr>
            <a:r>
              <a:rPr lang="nl-NL" sz="1400" dirty="0">
                <a:solidFill>
                  <a:prstClr val="black"/>
                </a:solidFill>
              </a:rPr>
              <a:t>Functionele integratie</a:t>
            </a:r>
          </a:p>
        </p:txBody>
      </p:sp>
      <p:sp>
        <p:nvSpPr>
          <p:cNvPr id="108" name="Tekstvak 107">
            <a:extLst>
              <a:ext uri="{FF2B5EF4-FFF2-40B4-BE49-F238E27FC236}">
                <a16:creationId xmlns:a16="http://schemas.microsoft.com/office/drawing/2014/main" id="{C417177B-8F2C-453D-95E3-59DDEF5941FA}"/>
              </a:ext>
            </a:extLst>
          </p:cNvPr>
          <p:cNvSpPr txBox="1"/>
          <p:nvPr/>
        </p:nvSpPr>
        <p:spPr>
          <a:xfrm>
            <a:off x="4485799" y="3308122"/>
            <a:ext cx="1449407" cy="307762"/>
          </a:xfrm>
          <a:prstGeom prst="rect">
            <a:avLst/>
          </a:prstGeom>
          <a:noFill/>
        </p:spPr>
        <p:txBody>
          <a:bodyPr wrap="none" lIns="91426" tIns="45713" rIns="91426" bIns="45713" rtlCol="0">
            <a:spAutoFit/>
          </a:bodyPr>
          <a:lstStyle/>
          <a:p>
            <a:pPr defTabSz="914261">
              <a:defRPr/>
            </a:pPr>
            <a:r>
              <a:rPr lang="nl-NL" sz="1400" i="1" dirty="0">
                <a:solidFill>
                  <a:prstClr val="black"/>
                </a:solidFill>
              </a:rPr>
              <a:t>‘Strategische fit’</a:t>
            </a:r>
          </a:p>
        </p:txBody>
      </p:sp>
      <p:sp>
        <p:nvSpPr>
          <p:cNvPr id="109" name="Tekstvak 108">
            <a:extLst>
              <a:ext uri="{FF2B5EF4-FFF2-40B4-BE49-F238E27FC236}">
                <a16:creationId xmlns:a16="http://schemas.microsoft.com/office/drawing/2014/main" id="{C2ADACAC-44A2-4329-94CF-D28E8C02FC0D}"/>
              </a:ext>
            </a:extLst>
          </p:cNvPr>
          <p:cNvSpPr txBox="1"/>
          <p:nvPr/>
        </p:nvSpPr>
        <p:spPr>
          <a:xfrm>
            <a:off x="4996680" y="4414059"/>
            <a:ext cx="641494" cy="307762"/>
          </a:xfrm>
          <a:prstGeom prst="rect">
            <a:avLst/>
          </a:prstGeom>
          <a:noFill/>
        </p:spPr>
        <p:txBody>
          <a:bodyPr wrap="none" lIns="91426" tIns="45713" rIns="91426" bIns="45713" rtlCol="0">
            <a:spAutoFit/>
          </a:bodyPr>
          <a:lstStyle/>
          <a:p>
            <a:pPr defTabSz="914261">
              <a:defRPr/>
            </a:pPr>
            <a:r>
              <a:rPr lang="nl-NL" sz="1400" dirty="0">
                <a:solidFill>
                  <a:prstClr val="black"/>
                </a:solidFill>
              </a:rPr>
              <a:t>Intern</a:t>
            </a:r>
          </a:p>
        </p:txBody>
      </p:sp>
      <p:sp>
        <p:nvSpPr>
          <p:cNvPr id="110" name="Tekstvak 109">
            <a:extLst>
              <a:ext uri="{FF2B5EF4-FFF2-40B4-BE49-F238E27FC236}">
                <a16:creationId xmlns:a16="http://schemas.microsoft.com/office/drawing/2014/main" id="{41C46F5D-F44B-4DE1-BEC4-97C0EDC91CEA}"/>
              </a:ext>
            </a:extLst>
          </p:cNvPr>
          <p:cNvSpPr txBox="1"/>
          <p:nvPr/>
        </p:nvSpPr>
        <p:spPr>
          <a:xfrm>
            <a:off x="4969262" y="2270919"/>
            <a:ext cx="702408" cy="307762"/>
          </a:xfrm>
          <a:prstGeom prst="rect">
            <a:avLst/>
          </a:prstGeom>
          <a:noFill/>
        </p:spPr>
        <p:txBody>
          <a:bodyPr wrap="none" lIns="91426" tIns="45713" rIns="91426" bIns="45713" rtlCol="0">
            <a:spAutoFit/>
          </a:bodyPr>
          <a:lstStyle/>
          <a:p>
            <a:pPr defTabSz="914261">
              <a:defRPr/>
            </a:pPr>
            <a:r>
              <a:rPr lang="nl-NL" sz="1400" dirty="0">
                <a:solidFill>
                  <a:prstClr val="black"/>
                </a:solidFill>
              </a:rPr>
              <a:t>Extern</a:t>
            </a:r>
          </a:p>
        </p:txBody>
      </p:sp>
      <p:sp>
        <p:nvSpPr>
          <p:cNvPr id="111" name="Tekstvak 110">
            <a:extLst>
              <a:ext uri="{FF2B5EF4-FFF2-40B4-BE49-F238E27FC236}">
                <a16:creationId xmlns:a16="http://schemas.microsoft.com/office/drawing/2014/main" id="{0CF2D0D3-F661-4889-8942-8211AE4F8EF9}"/>
              </a:ext>
            </a:extLst>
          </p:cNvPr>
          <p:cNvSpPr txBox="1"/>
          <p:nvPr/>
        </p:nvSpPr>
        <p:spPr>
          <a:xfrm>
            <a:off x="6125185" y="5432480"/>
            <a:ext cx="1680239" cy="461651"/>
          </a:xfrm>
          <a:prstGeom prst="rect">
            <a:avLst/>
          </a:prstGeom>
          <a:noFill/>
        </p:spPr>
        <p:txBody>
          <a:bodyPr wrap="none" lIns="91426" tIns="45713" rIns="91426" bIns="45713" rtlCol="0">
            <a:spAutoFit/>
          </a:bodyPr>
          <a:lstStyle/>
          <a:p>
            <a:pPr algn="ctr" defTabSz="914261">
              <a:defRPr/>
            </a:pPr>
            <a:r>
              <a:rPr lang="nl-NL" sz="1400" dirty="0">
                <a:solidFill>
                  <a:prstClr val="black"/>
                </a:solidFill>
              </a:rPr>
              <a:t>Organisatie</a:t>
            </a:r>
          </a:p>
          <a:p>
            <a:pPr algn="ctr" defTabSz="914261">
              <a:defRPr/>
            </a:pPr>
            <a:r>
              <a:rPr lang="nl-NL" sz="1000" dirty="0">
                <a:solidFill>
                  <a:prstClr val="black"/>
                </a:solidFill>
              </a:rPr>
              <a:t>Infrastructuur &amp; processen</a:t>
            </a:r>
          </a:p>
        </p:txBody>
      </p:sp>
      <p:sp>
        <p:nvSpPr>
          <p:cNvPr id="112" name="Tekstvak 111">
            <a:extLst>
              <a:ext uri="{FF2B5EF4-FFF2-40B4-BE49-F238E27FC236}">
                <a16:creationId xmlns:a16="http://schemas.microsoft.com/office/drawing/2014/main" id="{A77528BD-FDEC-4404-A544-689FDEDAD28D}"/>
              </a:ext>
            </a:extLst>
          </p:cNvPr>
          <p:cNvSpPr txBox="1"/>
          <p:nvPr/>
        </p:nvSpPr>
        <p:spPr>
          <a:xfrm>
            <a:off x="8563323" y="5418706"/>
            <a:ext cx="1680239" cy="461651"/>
          </a:xfrm>
          <a:prstGeom prst="rect">
            <a:avLst/>
          </a:prstGeom>
          <a:noFill/>
        </p:spPr>
        <p:txBody>
          <a:bodyPr wrap="none" lIns="91426" tIns="45713" rIns="91426" bIns="45713" rtlCol="0">
            <a:spAutoFit/>
          </a:bodyPr>
          <a:lstStyle/>
          <a:p>
            <a:pPr algn="ctr" defTabSz="914261">
              <a:defRPr/>
            </a:pPr>
            <a:r>
              <a:rPr lang="nl-NL" sz="1400" b="1" dirty="0">
                <a:solidFill>
                  <a:prstClr val="black"/>
                </a:solidFill>
              </a:rPr>
              <a:t>IT</a:t>
            </a:r>
          </a:p>
          <a:p>
            <a:pPr algn="ctr" defTabSz="914261">
              <a:defRPr/>
            </a:pPr>
            <a:r>
              <a:rPr lang="nl-NL" sz="1000" dirty="0">
                <a:solidFill>
                  <a:prstClr val="black"/>
                </a:solidFill>
              </a:rPr>
              <a:t>Infrastructuur &amp; processen</a:t>
            </a:r>
          </a:p>
        </p:txBody>
      </p:sp>
      <p:sp>
        <p:nvSpPr>
          <p:cNvPr id="113" name="Tekstvak 112">
            <a:extLst>
              <a:ext uri="{FF2B5EF4-FFF2-40B4-BE49-F238E27FC236}">
                <a16:creationId xmlns:a16="http://schemas.microsoft.com/office/drawing/2014/main" id="{373F4E22-DAEE-4DCA-8F01-E2BB67AC1052}"/>
              </a:ext>
            </a:extLst>
          </p:cNvPr>
          <p:cNvSpPr txBox="1"/>
          <p:nvPr/>
        </p:nvSpPr>
        <p:spPr>
          <a:xfrm>
            <a:off x="6042618" y="1182776"/>
            <a:ext cx="1786038" cy="307762"/>
          </a:xfrm>
          <a:prstGeom prst="rect">
            <a:avLst/>
          </a:prstGeom>
          <a:noFill/>
        </p:spPr>
        <p:txBody>
          <a:bodyPr wrap="none" lIns="91426" tIns="45713" rIns="91426" bIns="45713" rtlCol="0">
            <a:spAutoFit/>
          </a:bodyPr>
          <a:lstStyle/>
          <a:p>
            <a:pPr defTabSz="914261">
              <a:defRPr/>
            </a:pPr>
            <a:r>
              <a:rPr lang="nl-NL" sz="1400" dirty="0">
                <a:solidFill>
                  <a:prstClr val="black"/>
                </a:solidFill>
              </a:rPr>
              <a:t>Organisatiestrategie</a:t>
            </a:r>
          </a:p>
        </p:txBody>
      </p:sp>
      <p:sp>
        <p:nvSpPr>
          <p:cNvPr id="114" name="Tekstvak 113">
            <a:extLst>
              <a:ext uri="{FF2B5EF4-FFF2-40B4-BE49-F238E27FC236}">
                <a16:creationId xmlns:a16="http://schemas.microsoft.com/office/drawing/2014/main" id="{BEEA589A-FB8D-479F-8BAF-3DDFB6E5852A}"/>
              </a:ext>
            </a:extLst>
          </p:cNvPr>
          <p:cNvSpPr txBox="1"/>
          <p:nvPr/>
        </p:nvSpPr>
        <p:spPr>
          <a:xfrm>
            <a:off x="8857007" y="1182776"/>
            <a:ext cx="1075844" cy="307762"/>
          </a:xfrm>
          <a:prstGeom prst="rect">
            <a:avLst/>
          </a:prstGeom>
          <a:noFill/>
        </p:spPr>
        <p:txBody>
          <a:bodyPr wrap="none" lIns="91426" tIns="45713" rIns="91426" bIns="45713" rtlCol="0">
            <a:spAutoFit/>
          </a:bodyPr>
          <a:lstStyle/>
          <a:p>
            <a:pPr defTabSz="914261">
              <a:defRPr/>
            </a:pPr>
            <a:r>
              <a:rPr lang="nl-NL" sz="1400" dirty="0">
                <a:solidFill>
                  <a:prstClr val="black"/>
                </a:solidFill>
              </a:rPr>
              <a:t>IT strategie</a:t>
            </a:r>
          </a:p>
        </p:txBody>
      </p:sp>
      <p:sp>
        <p:nvSpPr>
          <p:cNvPr id="115" name="Ovaal 114">
            <a:extLst>
              <a:ext uri="{FF2B5EF4-FFF2-40B4-BE49-F238E27FC236}">
                <a16:creationId xmlns:a16="http://schemas.microsoft.com/office/drawing/2014/main" id="{33875724-B223-41A1-9916-E00545E04B59}"/>
              </a:ext>
            </a:extLst>
          </p:cNvPr>
          <p:cNvSpPr/>
          <p:nvPr/>
        </p:nvSpPr>
        <p:spPr>
          <a:xfrm>
            <a:off x="8861281" y="3913993"/>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IT</a:t>
            </a: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infra</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16" name="Ovaal 115">
            <a:extLst>
              <a:ext uri="{FF2B5EF4-FFF2-40B4-BE49-F238E27FC236}">
                <a16:creationId xmlns:a16="http://schemas.microsoft.com/office/drawing/2014/main" id="{EB4F3F71-1C22-4396-A1FB-8E869223DF3F}"/>
              </a:ext>
            </a:extLst>
          </p:cNvPr>
          <p:cNvSpPr/>
          <p:nvPr/>
        </p:nvSpPr>
        <p:spPr>
          <a:xfrm>
            <a:off x="8255410" y="455693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IT</a:t>
            </a: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processen</a:t>
            </a:r>
          </a:p>
        </p:txBody>
      </p:sp>
      <p:sp>
        <p:nvSpPr>
          <p:cNvPr id="117" name="Ovaal 116">
            <a:extLst>
              <a:ext uri="{FF2B5EF4-FFF2-40B4-BE49-F238E27FC236}">
                <a16:creationId xmlns:a16="http://schemas.microsoft.com/office/drawing/2014/main" id="{FCFCD3E9-815B-4C2E-B6AC-F11AB79D4CB4}"/>
              </a:ext>
            </a:extLst>
          </p:cNvPr>
          <p:cNvSpPr/>
          <p:nvPr/>
        </p:nvSpPr>
        <p:spPr>
          <a:xfrm>
            <a:off x="9469856" y="455693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IT</a:t>
            </a: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skills</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18" name="Draaiende pijl 18">
            <a:extLst>
              <a:ext uri="{FF2B5EF4-FFF2-40B4-BE49-F238E27FC236}">
                <a16:creationId xmlns:a16="http://schemas.microsoft.com/office/drawing/2014/main" id="{A0270434-B85C-493A-B4A1-FED3AB2FF8C9}"/>
              </a:ext>
            </a:extLst>
          </p:cNvPr>
          <p:cNvSpPr/>
          <p:nvPr/>
        </p:nvSpPr>
        <p:spPr>
          <a:xfrm>
            <a:off x="8969790" y="4414059"/>
            <a:ext cx="857256" cy="500066"/>
          </a:xfrm>
          <a:prstGeom prst="circularArrow">
            <a:avLst>
              <a:gd name="adj1" fmla="val 12500"/>
              <a:gd name="adj2" fmla="val 1142319"/>
              <a:gd name="adj3" fmla="val 20457681"/>
              <a:gd name="adj4" fmla="val 21354431"/>
              <a:gd name="adj5" fmla="val 12500"/>
            </a:avLst>
          </a:prstGeom>
          <a:solidFill>
            <a:srgbClr val="4F81BD"/>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prstClr val="black"/>
              </a:solidFill>
              <a:effectLst/>
              <a:uLnTx/>
              <a:uFillTx/>
              <a:ea typeface="+mn-ea"/>
              <a:cs typeface="+mn-cs"/>
            </a:endParaRPr>
          </a:p>
        </p:txBody>
      </p:sp>
      <p:sp>
        <p:nvSpPr>
          <p:cNvPr id="119" name="Ovaal 118">
            <a:extLst>
              <a:ext uri="{FF2B5EF4-FFF2-40B4-BE49-F238E27FC236}">
                <a16:creationId xmlns:a16="http://schemas.microsoft.com/office/drawing/2014/main" id="{F67B71EA-34C2-4C4C-ABCD-4A300026E208}"/>
              </a:ext>
            </a:extLst>
          </p:cNvPr>
          <p:cNvSpPr/>
          <p:nvPr/>
        </p:nvSpPr>
        <p:spPr>
          <a:xfrm>
            <a:off x="6360951" y="3913993"/>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Admin</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infra</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20" name="Ovaal 119">
            <a:extLst>
              <a:ext uri="{FF2B5EF4-FFF2-40B4-BE49-F238E27FC236}">
                <a16:creationId xmlns:a16="http://schemas.microsoft.com/office/drawing/2014/main" id="{5DE7F616-FC18-4B5B-9242-5FE51C474F2A}"/>
              </a:ext>
            </a:extLst>
          </p:cNvPr>
          <p:cNvSpPr/>
          <p:nvPr/>
        </p:nvSpPr>
        <p:spPr>
          <a:xfrm>
            <a:off x="5755080" y="455693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Admin</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processen</a:t>
            </a:r>
          </a:p>
        </p:txBody>
      </p:sp>
      <p:sp>
        <p:nvSpPr>
          <p:cNvPr id="121" name="Ovaal 120">
            <a:extLst>
              <a:ext uri="{FF2B5EF4-FFF2-40B4-BE49-F238E27FC236}">
                <a16:creationId xmlns:a16="http://schemas.microsoft.com/office/drawing/2014/main" id="{74FE3786-F63B-418D-B42E-9A1213557A5E}"/>
              </a:ext>
            </a:extLst>
          </p:cNvPr>
          <p:cNvSpPr/>
          <p:nvPr/>
        </p:nvSpPr>
        <p:spPr>
          <a:xfrm>
            <a:off x="6969526" y="455693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Admin</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skills</a:t>
            </a:r>
            <a:endPar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22" name="Draaiende pijl 22">
            <a:extLst>
              <a:ext uri="{FF2B5EF4-FFF2-40B4-BE49-F238E27FC236}">
                <a16:creationId xmlns:a16="http://schemas.microsoft.com/office/drawing/2014/main" id="{90436093-A2FF-4F9D-BDC5-05BF19A15741}"/>
              </a:ext>
            </a:extLst>
          </p:cNvPr>
          <p:cNvSpPr/>
          <p:nvPr/>
        </p:nvSpPr>
        <p:spPr>
          <a:xfrm>
            <a:off x="6469460" y="4414059"/>
            <a:ext cx="857256" cy="500066"/>
          </a:xfrm>
          <a:prstGeom prst="circularArrow">
            <a:avLst>
              <a:gd name="adj1" fmla="val 12500"/>
              <a:gd name="adj2" fmla="val 1142319"/>
              <a:gd name="adj3" fmla="val 20457681"/>
              <a:gd name="adj4" fmla="val 21354431"/>
              <a:gd name="adj5" fmla="val 12500"/>
            </a:avLst>
          </a:prstGeom>
          <a:solidFill>
            <a:srgbClr val="4F81BD"/>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prstClr val="black"/>
              </a:solidFill>
              <a:effectLst/>
              <a:uLnTx/>
              <a:uFillTx/>
              <a:ea typeface="+mn-ea"/>
              <a:cs typeface="+mn-cs"/>
            </a:endParaRPr>
          </a:p>
        </p:txBody>
      </p:sp>
      <p:sp>
        <p:nvSpPr>
          <p:cNvPr id="123" name="Ovaal 122">
            <a:extLst>
              <a:ext uri="{FF2B5EF4-FFF2-40B4-BE49-F238E27FC236}">
                <a16:creationId xmlns:a16="http://schemas.microsoft.com/office/drawing/2014/main" id="{EC314A31-F585-4A76-A231-1C7DA39D953C}"/>
              </a:ext>
            </a:extLst>
          </p:cNvPr>
          <p:cNvSpPr/>
          <p:nvPr/>
        </p:nvSpPr>
        <p:spPr>
          <a:xfrm>
            <a:off x="8861281" y="1770853"/>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Techno scope</a:t>
            </a:r>
          </a:p>
        </p:txBody>
      </p:sp>
      <p:sp>
        <p:nvSpPr>
          <p:cNvPr id="124" name="Ovaal 123">
            <a:extLst>
              <a:ext uri="{FF2B5EF4-FFF2-40B4-BE49-F238E27FC236}">
                <a16:creationId xmlns:a16="http://schemas.microsoft.com/office/drawing/2014/main" id="{B1A017B9-BD6D-489C-BFE3-B48D4BC45C02}"/>
              </a:ext>
            </a:extLst>
          </p:cNvPr>
          <p:cNvSpPr/>
          <p:nvPr/>
        </p:nvSpPr>
        <p:spPr>
          <a:xfrm>
            <a:off x="8255410" y="241379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Systeem</a:t>
            </a:r>
          </a:p>
        </p:txBody>
      </p:sp>
      <p:sp>
        <p:nvSpPr>
          <p:cNvPr id="125" name="Ovaal 124">
            <a:extLst>
              <a:ext uri="{FF2B5EF4-FFF2-40B4-BE49-F238E27FC236}">
                <a16:creationId xmlns:a16="http://schemas.microsoft.com/office/drawing/2014/main" id="{A88577AD-C83A-48D9-81C2-7DCBD95A1B17}"/>
              </a:ext>
            </a:extLst>
          </p:cNvPr>
          <p:cNvSpPr/>
          <p:nvPr/>
        </p:nvSpPr>
        <p:spPr>
          <a:xfrm>
            <a:off x="9469856" y="241379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IT</a:t>
            </a: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MVO</a:t>
            </a:r>
          </a:p>
        </p:txBody>
      </p:sp>
      <p:sp>
        <p:nvSpPr>
          <p:cNvPr id="126" name="Draaiende pijl 26">
            <a:extLst>
              <a:ext uri="{FF2B5EF4-FFF2-40B4-BE49-F238E27FC236}">
                <a16:creationId xmlns:a16="http://schemas.microsoft.com/office/drawing/2014/main" id="{B73C3B7C-387C-4C1C-B027-88EE6A380F03}"/>
              </a:ext>
            </a:extLst>
          </p:cNvPr>
          <p:cNvSpPr/>
          <p:nvPr/>
        </p:nvSpPr>
        <p:spPr>
          <a:xfrm>
            <a:off x="8969790" y="2270919"/>
            <a:ext cx="857256" cy="500066"/>
          </a:xfrm>
          <a:prstGeom prst="circularArrow">
            <a:avLst>
              <a:gd name="adj1" fmla="val 12500"/>
              <a:gd name="adj2" fmla="val 1142319"/>
              <a:gd name="adj3" fmla="val 20457681"/>
              <a:gd name="adj4" fmla="val 21354431"/>
              <a:gd name="adj5" fmla="val 12500"/>
            </a:avLst>
          </a:prstGeom>
          <a:solidFill>
            <a:srgbClr val="4F81BD"/>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prstClr val="black"/>
              </a:solidFill>
              <a:effectLst/>
              <a:uLnTx/>
              <a:uFillTx/>
              <a:ea typeface="+mn-ea"/>
              <a:cs typeface="+mn-cs"/>
            </a:endParaRPr>
          </a:p>
        </p:txBody>
      </p:sp>
      <p:sp>
        <p:nvSpPr>
          <p:cNvPr id="127" name="Ovaal 126">
            <a:extLst>
              <a:ext uri="{FF2B5EF4-FFF2-40B4-BE49-F238E27FC236}">
                <a16:creationId xmlns:a16="http://schemas.microsoft.com/office/drawing/2014/main" id="{FD462908-9A37-4588-836C-C876F874AE5B}"/>
              </a:ext>
            </a:extLst>
          </p:cNvPr>
          <p:cNvSpPr/>
          <p:nvPr/>
        </p:nvSpPr>
        <p:spPr>
          <a:xfrm>
            <a:off x="6360951" y="1770853"/>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Business</a:t>
            </a:r>
          </a:p>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scope</a:t>
            </a:r>
          </a:p>
        </p:txBody>
      </p:sp>
      <p:sp>
        <p:nvSpPr>
          <p:cNvPr id="128" name="Ovaal 127">
            <a:extLst>
              <a:ext uri="{FF2B5EF4-FFF2-40B4-BE49-F238E27FC236}">
                <a16:creationId xmlns:a16="http://schemas.microsoft.com/office/drawing/2014/main" id="{D058B07D-2C5B-45F4-B934-58C48B0BA394}"/>
              </a:ext>
            </a:extLst>
          </p:cNvPr>
          <p:cNvSpPr/>
          <p:nvPr/>
        </p:nvSpPr>
        <p:spPr>
          <a:xfrm>
            <a:off x="5755080" y="241379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USP</a:t>
            </a:r>
          </a:p>
        </p:txBody>
      </p:sp>
      <p:sp>
        <p:nvSpPr>
          <p:cNvPr id="129" name="Ovaal 128">
            <a:extLst>
              <a:ext uri="{FF2B5EF4-FFF2-40B4-BE49-F238E27FC236}">
                <a16:creationId xmlns:a16="http://schemas.microsoft.com/office/drawing/2014/main" id="{62A0D9FF-3642-4996-BB8C-892EB9409F83}"/>
              </a:ext>
            </a:extLst>
          </p:cNvPr>
          <p:cNvSpPr/>
          <p:nvPr/>
        </p:nvSpPr>
        <p:spPr>
          <a:xfrm>
            <a:off x="6969526" y="2413795"/>
            <a:ext cx="1071570" cy="642942"/>
          </a:xfrm>
          <a:prstGeom prst="ellipse">
            <a:avLst/>
          </a:prstGeom>
          <a:solidFill>
            <a:srgbClr val="C00000"/>
          </a:solidFill>
          <a:ln w="25400" cap="flat" cmpd="sng" algn="ctr">
            <a:noFill/>
            <a:prstDash val="solid"/>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MVO</a:t>
            </a:r>
          </a:p>
        </p:txBody>
      </p:sp>
      <p:sp>
        <p:nvSpPr>
          <p:cNvPr id="130" name="Draaiende pijl 30">
            <a:extLst>
              <a:ext uri="{FF2B5EF4-FFF2-40B4-BE49-F238E27FC236}">
                <a16:creationId xmlns:a16="http://schemas.microsoft.com/office/drawing/2014/main" id="{5A3D88B2-0966-49C1-967A-1EF8962302DD}"/>
              </a:ext>
            </a:extLst>
          </p:cNvPr>
          <p:cNvSpPr/>
          <p:nvPr/>
        </p:nvSpPr>
        <p:spPr>
          <a:xfrm>
            <a:off x="6469460" y="2270919"/>
            <a:ext cx="857256" cy="500066"/>
          </a:xfrm>
          <a:prstGeom prst="circularArrow">
            <a:avLst>
              <a:gd name="adj1" fmla="val 12500"/>
              <a:gd name="adj2" fmla="val 1142319"/>
              <a:gd name="adj3" fmla="val 20457681"/>
              <a:gd name="adj4" fmla="val 21354431"/>
              <a:gd name="adj5" fmla="val 12500"/>
            </a:avLst>
          </a:prstGeom>
          <a:solidFill>
            <a:srgbClr val="4F81BD"/>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prstClr val="black"/>
              </a:solidFill>
              <a:effectLst/>
              <a:uLnTx/>
              <a:uFillTx/>
              <a:ea typeface="+mn-ea"/>
              <a:cs typeface="+mn-cs"/>
            </a:endParaRPr>
          </a:p>
        </p:txBody>
      </p:sp>
      <p:cxnSp>
        <p:nvCxnSpPr>
          <p:cNvPr id="131" name="Rechte verbindingslijn met pijl 130">
            <a:extLst>
              <a:ext uri="{FF2B5EF4-FFF2-40B4-BE49-F238E27FC236}">
                <a16:creationId xmlns:a16="http://schemas.microsoft.com/office/drawing/2014/main" id="{390C7167-620B-4CE6-808E-B7F7B7840C70}"/>
              </a:ext>
            </a:extLst>
          </p:cNvPr>
          <p:cNvCxnSpPr/>
          <p:nvPr/>
        </p:nvCxnSpPr>
        <p:spPr>
          <a:xfrm>
            <a:off x="8041096" y="2413795"/>
            <a:ext cx="214314" cy="0"/>
          </a:xfrm>
          <a:prstGeom prst="straightConnector1">
            <a:avLst/>
          </a:prstGeom>
          <a:noFill/>
          <a:ln w="19050" cap="flat" cmpd="sng" algn="ctr">
            <a:solidFill>
              <a:srgbClr val="C00000"/>
            </a:solidFill>
            <a:prstDash val="solid"/>
            <a:headEnd type="arrow"/>
            <a:tailEnd type="arrow"/>
          </a:ln>
          <a:effectLst>
            <a:outerShdw blurRad="50800" dist="38100" dir="2700000" algn="tl" rotWithShape="0">
              <a:prstClr val="black">
                <a:alpha val="40000"/>
              </a:prstClr>
            </a:outerShdw>
          </a:effectLst>
        </p:spPr>
      </p:cxnSp>
      <p:cxnSp>
        <p:nvCxnSpPr>
          <p:cNvPr id="132" name="Rechte verbindingslijn met pijl 131">
            <a:extLst>
              <a:ext uri="{FF2B5EF4-FFF2-40B4-BE49-F238E27FC236}">
                <a16:creationId xmlns:a16="http://schemas.microsoft.com/office/drawing/2014/main" id="{C3AF4D21-CD2A-4508-BAEA-8DD347A660B1}"/>
              </a:ext>
            </a:extLst>
          </p:cNvPr>
          <p:cNvCxnSpPr/>
          <p:nvPr/>
        </p:nvCxnSpPr>
        <p:spPr>
          <a:xfrm rot="16200000">
            <a:off x="6750990" y="3469207"/>
            <a:ext cx="214314" cy="0"/>
          </a:xfrm>
          <a:prstGeom prst="straightConnector1">
            <a:avLst/>
          </a:prstGeom>
          <a:noFill/>
          <a:ln w="19050" cap="flat" cmpd="sng" algn="ctr">
            <a:solidFill>
              <a:srgbClr val="C00000"/>
            </a:solidFill>
            <a:prstDash val="solid"/>
            <a:headEnd type="arrow"/>
            <a:tailEnd type="arrow"/>
          </a:ln>
          <a:effectLst>
            <a:outerShdw blurRad="50800" dist="38100" dir="2700000" algn="tl" rotWithShape="0">
              <a:prstClr val="black">
                <a:alpha val="40000"/>
              </a:prstClr>
            </a:outerShdw>
          </a:effectLst>
        </p:spPr>
      </p:cxnSp>
      <p:cxnSp>
        <p:nvCxnSpPr>
          <p:cNvPr id="133" name="Rechte verbindingslijn met pijl 132">
            <a:extLst>
              <a:ext uri="{FF2B5EF4-FFF2-40B4-BE49-F238E27FC236}">
                <a16:creationId xmlns:a16="http://schemas.microsoft.com/office/drawing/2014/main" id="{439E7299-1F90-4F46-A8C0-63F705F7139F}"/>
              </a:ext>
            </a:extLst>
          </p:cNvPr>
          <p:cNvCxnSpPr/>
          <p:nvPr/>
        </p:nvCxnSpPr>
        <p:spPr>
          <a:xfrm rot="16200000">
            <a:off x="9296286" y="3454771"/>
            <a:ext cx="214314" cy="0"/>
          </a:xfrm>
          <a:prstGeom prst="straightConnector1">
            <a:avLst/>
          </a:prstGeom>
          <a:noFill/>
          <a:ln w="19050" cap="flat" cmpd="sng" algn="ctr">
            <a:solidFill>
              <a:srgbClr val="C00000"/>
            </a:solidFill>
            <a:prstDash val="solid"/>
            <a:headEnd type="arrow"/>
            <a:tailEnd type="arrow"/>
          </a:ln>
          <a:effectLst>
            <a:outerShdw blurRad="50800" dist="38100" dir="2700000" algn="tl" rotWithShape="0">
              <a:prstClr val="black">
                <a:alpha val="40000"/>
              </a:prstClr>
            </a:outerShdw>
          </a:effectLst>
        </p:spPr>
      </p:cxnSp>
      <p:cxnSp>
        <p:nvCxnSpPr>
          <p:cNvPr id="134" name="Rechte verbindingslijn met pijl 133">
            <a:extLst>
              <a:ext uri="{FF2B5EF4-FFF2-40B4-BE49-F238E27FC236}">
                <a16:creationId xmlns:a16="http://schemas.microsoft.com/office/drawing/2014/main" id="{2692774C-BA8C-4FCE-B5B4-CF2AD5A0EA11}"/>
              </a:ext>
            </a:extLst>
          </p:cNvPr>
          <p:cNvCxnSpPr/>
          <p:nvPr/>
        </p:nvCxnSpPr>
        <p:spPr>
          <a:xfrm>
            <a:off x="8045834" y="4414059"/>
            <a:ext cx="214314" cy="0"/>
          </a:xfrm>
          <a:prstGeom prst="straightConnector1">
            <a:avLst/>
          </a:prstGeom>
          <a:noFill/>
          <a:ln w="19050" cap="flat" cmpd="sng" algn="ctr">
            <a:solidFill>
              <a:srgbClr val="C00000"/>
            </a:solidFill>
            <a:prstDash val="solid"/>
            <a:headEnd type="arrow"/>
            <a:tailEnd type="arrow"/>
          </a:ln>
          <a:effectLst>
            <a:outerShdw blurRad="50800" dist="38100" dir="2700000" algn="tl" rotWithShape="0">
              <a:prstClr val="black">
                <a:alpha val="40000"/>
              </a:prstClr>
            </a:outerShdw>
          </a:effectLst>
        </p:spPr>
      </p:cxnSp>
      <p:sp>
        <p:nvSpPr>
          <p:cNvPr id="135" name="Pijl in vier richtingen 39">
            <a:extLst>
              <a:ext uri="{FF2B5EF4-FFF2-40B4-BE49-F238E27FC236}">
                <a16:creationId xmlns:a16="http://schemas.microsoft.com/office/drawing/2014/main" id="{F84133B4-0E50-4974-AFC3-C2CBC37111F0}"/>
              </a:ext>
            </a:extLst>
          </p:cNvPr>
          <p:cNvSpPr/>
          <p:nvPr/>
        </p:nvSpPr>
        <p:spPr>
          <a:xfrm rot="18945353">
            <a:off x="7603427" y="2942418"/>
            <a:ext cx="1080000" cy="1080000"/>
          </a:xfrm>
          <a:prstGeom prst="quadArrow">
            <a:avLst>
              <a:gd name="adj1" fmla="val 11615"/>
              <a:gd name="adj2" fmla="val 11616"/>
              <a:gd name="adj3" fmla="val 17058"/>
            </a:avLst>
          </a:prstGeom>
          <a:solidFill>
            <a:srgbClr val="EEECE1">
              <a:lumMod val="50000"/>
            </a:srgbClr>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91426" tIns="45713" rIns="91426" bIns="45713"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91819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het boek ‘</a:t>
            </a:r>
            <a:r>
              <a:rPr lang="nl-NL" i="1" dirty="0"/>
              <a:t>Horizontaal Organiseren</a:t>
            </a:r>
            <a:r>
              <a:rPr lang="nl-NL" dirty="0"/>
              <a:t>’ wordt uitgelegd hoe processen worden ontworpen en ingericht. Vooraf moet worden vastgesteld wat de </a:t>
            </a:r>
            <a:r>
              <a:rPr lang="nl-NL" b="1" i="1" dirty="0"/>
              <a:t>ontwerpcriteria</a:t>
            </a:r>
            <a:r>
              <a:rPr lang="nl-NL" dirty="0"/>
              <a:t> zijn. De eerste opgave is te denken vanuit de </a:t>
            </a:r>
            <a:r>
              <a:rPr lang="nl-NL" i="1" dirty="0"/>
              <a:t>belanghebbenden</a:t>
            </a:r>
            <a:r>
              <a:rPr lang="nl-NL" dirty="0"/>
              <a:t>: </a:t>
            </a:r>
            <a:r>
              <a:rPr lang="nl-NL" i="1" dirty="0"/>
              <a:t>Fitness </a:t>
            </a:r>
            <a:r>
              <a:rPr lang="nl-NL" i="1" dirty="0" err="1"/>
              <a:t>for</a:t>
            </a:r>
            <a:r>
              <a:rPr lang="nl-NL" i="1" dirty="0"/>
              <a:t> </a:t>
            </a:r>
            <a:r>
              <a:rPr lang="nl-NL" i="1" dirty="0" err="1"/>
              <a:t>use</a:t>
            </a:r>
            <a:r>
              <a:rPr lang="nl-NL" dirty="0"/>
              <a:t>. </a:t>
            </a:r>
          </a:p>
          <a:p>
            <a:pPr marL="0" indent="0">
              <a:buNone/>
            </a:pPr>
            <a:r>
              <a:rPr lang="nl-NL" dirty="0" err="1"/>
              <a:t>Hardjono</a:t>
            </a:r>
            <a:r>
              <a:rPr lang="nl-NL" dirty="0"/>
              <a:t> gaat hier in </a:t>
            </a:r>
            <a:r>
              <a:rPr lang="nl-NL" b="1" dirty="0">
                <a:solidFill>
                  <a:srgbClr val="C00000"/>
                </a:solidFill>
              </a:rPr>
              <a:t>paragraaf 3.4 </a:t>
            </a:r>
            <a:r>
              <a:rPr lang="nl-NL" dirty="0"/>
              <a:t>op in.</a:t>
            </a:r>
          </a:p>
        </p:txBody>
      </p:sp>
      <p:sp>
        <p:nvSpPr>
          <p:cNvPr id="3" name="Titel 2"/>
          <p:cNvSpPr>
            <a:spLocks noGrp="1"/>
          </p:cNvSpPr>
          <p:nvPr>
            <p:ph type="title"/>
          </p:nvPr>
        </p:nvSpPr>
        <p:spPr/>
        <p:txBody>
          <a:bodyPr/>
          <a:lstStyle/>
          <a:p>
            <a:r>
              <a:rPr lang="en-US" dirty="0" err="1"/>
              <a:t>Procesontwerp</a:t>
            </a:r>
            <a:r>
              <a:rPr lang="en-US" dirty="0"/>
              <a:t>: criteria </a:t>
            </a:r>
            <a:r>
              <a:rPr lang="en-US" dirty="0" err="1"/>
              <a:t>vanuit</a:t>
            </a:r>
            <a:r>
              <a:rPr lang="en-US" dirty="0"/>
              <a:t> </a:t>
            </a:r>
            <a:r>
              <a:rPr lang="en-US" dirty="0" err="1"/>
              <a:t>belanghebbenden</a:t>
            </a:r>
            <a:br>
              <a:rPr lang="en-US"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CF3A31E3-BF14-4ABC-A95C-D82E83AF9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9405D52F-7ECC-416D-8B44-D9DEC4F59E3E}"/>
              </a:ext>
            </a:extLst>
          </p:cNvPr>
          <p:cNvSpPr txBox="1"/>
          <p:nvPr/>
        </p:nvSpPr>
        <p:spPr>
          <a:xfrm>
            <a:off x="9825274" y="5952013"/>
            <a:ext cx="630301" cy="246221"/>
          </a:xfrm>
          <a:prstGeom prst="rect">
            <a:avLst/>
          </a:prstGeom>
          <a:noFill/>
        </p:spPr>
        <p:txBody>
          <a:bodyPr wrap="none" rtlCol="0">
            <a:spAutoFit/>
          </a:bodyPr>
          <a:lstStyle/>
          <a:p>
            <a:r>
              <a:rPr lang="nl-NL" sz="1000" dirty="0"/>
              <a:t>Par. 3.4</a:t>
            </a:r>
          </a:p>
        </p:txBody>
      </p:sp>
    </p:spTree>
    <p:extLst>
      <p:ext uri="{BB962C8B-B14F-4D97-AF65-F5344CB8AC3E}">
        <p14:creationId xmlns:p14="http://schemas.microsoft.com/office/powerpoint/2010/main" val="28080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3</a:t>
            </a:r>
            <a:endParaRPr lang="en-US" dirty="0"/>
          </a:p>
        </p:txBody>
      </p:sp>
      <p:sp>
        <p:nvSpPr>
          <p:cNvPr id="3" name="Ondertitel 2"/>
          <p:cNvSpPr>
            <a:spLocks noGrp="1"/>
          </p:cNvSpPr>
          <p:nvPr>
            <p:ph type="subTitle" idx="1"/>
          </p:nvPr>
        </p:nvSpPr>
        <p:spPr/>
        <p:txBody>
          <a:bodyPr/>
          <a:lstStyle/>
          <a:p>
            <a:r>
              <a:rPr lang="en-US" dirty="0" err="1"/>
              <a:t>Procesgericht</a:t>
            </a:r>
            <a:r>
              <a:rPr lang="en-US" dirty="0"/>
              <a:t> </a:t>
            </a:r>
            <a:r>
              <a:rPr lang="en-US" b="1" i="1" dirty="0" err="1">
                <a:solidFill>
                  <a:srgbClr val="C00000"/>
                </a:solidFill>
              </a:rPr>
              <a:t>besturen</a:t>
            </a:r>
            <a:endParaRPr lang="en-US" b="1" i="1" dirty="0">
              <a:solidFill>
                <a:srgbClr val="C00000"/>
              </a:solidFill>
            </a:endParaRPr>
          </a:p>
        </p:txBody>
      </p:sp>
      <p:pic>
        <p:nvPicPr>
          <p:cNvPr id="4" name="Picture 3">
            <a:extLst>
              <a:ext uri="{FF2B5EF4-FFF2-40B4-BE49-F238E27FC236}">
                <a16:creationId xmlns:a16="http://schemas.microsoft.com/office/drawing/2014/main" id="{3771E974-EB48-4C60-9237-CD7E4BE346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Zoals in het boek ‘</a:t>
            </a:r>
            <a:r>
              <a:rPr lang="nl-NL" i="1" dirty="0"/>
              <a:t>Horizontaal organiseren</a:t>
            </a:r>
            <a:r>
              <a:rPr lang="nl-NL" dirty="0"/>
              <a:t>’ wordt uitgelegd, heeft het besturing van organisatie en processen een </a:t>
            </a:r>
            <a:r>
              <a:rPr lang="nl-NL" b="1" dirty="0"/>
              <a:t>cyclisch karakter</a:t>
            </a:r>
            <a:r>
              <a:rPr lang="nl-NL" dirty="0"/>
              <a:t>. De </a:t>
            </a:r>
            <a:r>
              <a:rPr lang="nl-NL" dirty="0" err="1"/>
              <a:t>Deming</a:t>
            </a:r>
            <a:r>
              <a:rPr lang="nl-NL" dirty="0"/>
              <a:t> cirkel of PDCA cirkel visualiseert het principe van de </a:t>
            </a:r>
            <a:r>
              <a:rPr lang="nl-NL" i="1" dirty="0"/>
              <a:t>cyclische besturing </a:t>
            </a:r>
            <a:r>
              <a:rPr lang="nl-NL" dirty="0"/>
              <a:t>of </a:t>
            </a:r>
            <a:r>
              <a:rPr lang="nl-NL" i="1" dirty="0"/>
              <a:t>continue verbetering</a:t>
            </a:r>
            <a:r>
              <a:rPr lang="nl-NL" dirty="0"/>
              <a:t>. </a:t>
            </a:r>
            <a:r>
              <a:rPr lang="nl-NL" b="1" dirty="0">
                <a:solidFill>
                  <a:srgbClr val="C00000"/>
                </a:solidFill>
              </a:rPr>
              <a:t>Figuur 4.5 </a:t>
            </a:r>
            <a:r>
              <a:rPr lang="nl-NL" dirty="0"/>
              <a:t>in ‘</a:t>
            </a:r>
            <a:r>
              <a:rPr lang="nl-NL" i="1" dirty="0"/>
              <a:t>Horizontaal organiseren</a:t>
            </a:r>
            <a:r>
              <a:rPr lang="nl-NL" dirty="0"/>
              <a:t>’ ordent de organisatie besturing met het PDCA concept.</a:t>
            </a:r>
          </a:p>
          <a:p>
            <a:pPr marL="0" indent="0">
              <a:buNone/>
            </a:pPr>
            <a:r>
              <a:rPr lang="nl-NL" b="1" dirty="0">
                <a:solidFill>
                  <a:srgbClr val="C00000"/>
                </a:solidFill>
              </a:rPr>
              <a:t>Opdracht:</a:t>
            </a:r>
          </a:p>
          <a:p>
            <a:r>
              <a:rPr lang="nl-NL" dirty="0"/>
              <a:t>Maak een afspraak met een manager (bij voorkeur lid van het management team)</a:t>
            </a:r>
          </a:p>
          <a:p>
            <a:r>
              <a:rPr lang="nl-NL" dirty="0"/>
              <a:t>Ga na in een interview of en hoe de organisatie wordt bestuurd zoals in het figuur 4.5 wordt weergegeven.</a:t>
            </a:r>
          </a:p>
          <a:p>
            <a:r>
              <a:rPr lang="nl-NL" dirty="0"/>
              <a:t>Vraag steeds concrete voorbeelden van de stappen.</a:t>
            </a:r>
          </a:p>
          <a:p>
            <a:r>
              <a:rPr lang="nl-NL" dirty="0"/>
              <a:t>Vorm een mening over de organisatiebesturing en</a:t>
            </a:r>
          </a:p>
          <a:p>
            <a:r>
              <a:rPr lang="nl-NL" dirty="0"/>
              <a:t>Formuleer 5 verbeterpunten (motiveer)</a:t>
            </a:r>
          </a:p>
          <a:p>
            <a:pPr marL="0" indent="0">
              <a:buNone/>
            </a:pPr>
            <a:r>
              <a:rPr lang="nl-NL" dirty="0"/>
              <a:t>Vat de resultaten van deze punten samen op maximaal 4 PowerPoint Sheets. </a:t>
            </a:r>
          </a:p>
          <a:p>
            <a:pPr marL="0" indent="0">
              <a:buNone/>
            </a:pPr>
            <a:r>
              <a:rPr lang="nl-NL" dirty="0"/>
              <a:t>Neem uw uitwerkingen mee naar de les. De docent kan u vragen uw resultaten te presenteren.</a:t>
            </a:r>
          </a:p>
        </p:txBody>
      </p:sp>
      <p:sp>
        <p:nvSpPr>
          <p:cNvPr id="3" name="Titel 2"/>
          <p:cNvSpPr>
            <a:spLocks noGrp="1"/>
          </p:cNvSpPr>
          <p:nvPr>
            <p:ph type="title"/>
          </p:nvPr>
        </p:nvSpPr>
        <p:spPr/>
        <p:txBody>
          <a:bodyPr/>
          <a:lstStyle/>
          <a:p>
            <a:r>
              <a:rPr lang="en-US" dirty="0"/>
              <a:t>Deming </a:t>
            </a:r>
            <a:r>
              <a:rPr lang="en-US" dirty="0" err="1"/>
              <a:t>cirkel</a:t>
            </a:r>
            <a:br>
              <a:rPr lang="en-US" dirty="0"/>
            </a:br>
            <a:r>
              <a:rPr lang="en-US" sz="1600" b="0" dirty="0" err="1">
                <a:solidFill>
                  <a:srgbClr val="231F20"/>
                </a:solidFill>
              </a:rPr>
              <a:t>voorbereidingsopdracht</a:t>
            </a:r>
            <a:r>
              <a:rPr lang="en-US" sz="1600" b="0" dirty="0">
                <a:solidFill>
                  <a:srgbClr val="231F20"/>
                </a:solidFill>
              </a:rPr>
              <a:t> &gt; </a:t>
            </a:r>
            <a:r>
              <a:rPr lang="en-US" sz="1600" b="0" dirty="0" err="1">
                <a:solidFill>
                  <a:srgbClr val="231F20"/>
                </a:solidFill>
              </a:rPr>
              <a:t>praktijkopdracht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CF3A31E3-BF14-4ABC-A95C-D82E83AF9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9405D52F-7ECC-416D-8B44-D9DEC4F59E3E}"/>
              </a:ext>
            </a:extLst>
          </p:cNvPr>
          <p:cNvSpPr txBox="1"/>
          <p:nvPr/>
        </p:nvSpPr>
        <p:spPr>
          <a:xfrm>
            <a:off x="9679042" y="5952013"/>
            <a:ext cx="90441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err="1">
                <a:ln>
                  <a:noFill/>
                </a:ln>
                <a:solidFill>
                  <a:prstClr val="black"/>
                </a:solidFill>
                <a:effectLst/>
                <a:uLnTx/>
                <a:uFillTx/>
                <a:latin typeface="Arial"/>
                <a:ea typeface="+mn-ea"/>
                <a:cs typeface="+mn-cs"/>
              </a:rPr>
              <a:t>Pag</a:t>
            </a:r>
            <a:r>
              <a:rPr kumimoji="0" lang="nl-NL" sz="1000" b="0" i="0" u="none" strike="noStrike" kern="1200" cap="none" spc="0" normalizeH="0" baseline="0" noProof="0" dirty="0">
                <a:ln>
                  <a:noFill/>
                </a:ln>
                <a:solidFill>
                  <a:prstClr val="black"/>
                </a:solidFill>
                <a:effectLst/>
                <a:uLnTx/>
                <a:uFillTx/>
                <a:latin typeface="Arial"/>
                <a:ea typeface="+mn-ea"/>
                <a:cs typeface="+mn-cs"/>
              </a:rPr>
              <a:t> 165/166</a:t>
            </a:r>
          </a:p>
        </p:txBody>
      </p:sp>
    </p:spTree>
    <p:extLst>
      <p:ext uri="{BB962C8B-B14F-4D97-AF65-F5344CB8AC3E}">
        <p14:creationId xmlns:p14="http://schemas.microsoft.com/office/powerpoint/2010/main" val="408039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EDA25B9-7DA6-49CA-8257-9C9AB08997F2}"/>
              </a:ext>
            </a:extLst>
          </p:cNvPr>
          <p:cNvSpPr>
            <a:spLocks noGrp="1"/>
          </p:cNvSpPr>
          <p:nvPr>
            <p:ph type="title"/>
          </p:nvPr>
        </p:nvSpPr>
        <p:spPr/>
        <p:txBody>
          <a:bodyPr/>
          <a:lstStyle/>
          <a:p>
            <a:r>
              <a:rPr lang="nl-NL" dirty="0" err="1"/>
              <a:t>Deming</a:t>
            </a:r>
            <a:r>
              <a:rPr lang="nl-NL" dirty="0"/>
              <a:t> cirkel</a:t>
            </a:r>
            <a:br>
              <a:rPr lang="nl-NL" dirty="0"/>
            </a:br>
            <a:r>
              <a:rPr lang="nl-NL" sz="1600" b="0" dirty="0">
                <a:solidFill>
                  <a:schemeClr val="tx1"/>
                </a:solidFill>
              </a:rPr>
              <a:t>William </a:t>
            </a:r>
            <a:r>
              <a:rPr lang="nl-NL" sz="1600" b="0" dirty="0" err="1">
                <a:solidFill>
                  <a:schemeClr val="tx1"/>
                </a:solidFill>
              </a:rPr>
              <a:t>E.Deming</a:t>
            </a:r>
            <a:r>
              <a:rPr lang="nl-NL" sz="1600" b="0" dirty="0">
                <a:solidFill>
                  <a:schemeClr val="tx1"/>
                </a:solidFill>
              </a:rPr>
              <a:t>, 1982</a:t>
            </a:r>
            <a:br>
              <a:rPr lang="nl-NL" sz="1600" b="0" dirty="0">
                <a:solidFill>
                  <a:schemeClr val="tx1"/>
                </a:solidFill>
              </a:rPr>
            </a:br>
            <a:r>
              <a:rPr lang="nl-NL" sz="900" b="0" dirty="0">
                <a:solidFill>
                  <a:schemeClr val="tx1"/>
                </a:solidFill>
              </a:rPr>
              <a:t>Walter A. </a:t>
            </a:r>
            <a:r>
              <a:rPr lang="nl-NL" sz="900" b="0" dirty="0" err="1">
                <a:solidFill>
                  <a:schemeClr val="tx1"/>
                </a:solidFill>
              </a:rPr>
              <a:t>Shewhart</a:t>
            </a:r>
            <a:endParaRPr lang="nl-NL" sz="900" b="0" dirty="0">
              <a:solidFill>
                <a:schemeClr val="tx1"/>
              </a:solidFill>
            </a:endParaRPr>
          </a:p>
        </p:txBody>
      </p:sp>
      <p:pic>
        <p:nvPicPr>
          <p:cNvPr id="5" name="Afbeelding 4">
            <a:extLst>
              <a:ext uri="{FF2B5EF4-FFF2-40B4-BE49-F238E27FC236}">
                <a16:creationId xmlns:a16="http://schemas.microsoft.com/office/drawing/2014/main" id="{0C75B3B2-AD72-4053-ABA7-F158C7DE76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081" y="1552771"/>
            <a:ext cx="7034509" cy="3184631"/>
          </a:xfrm>
          <a:prstGeom prst="rect">
            <a:avLst/>
          </a:prstGeom>
          <a:ln>
            <a:noFill/>
          </a:ln>
          <a:effectLst>
            <a:outerShdw blurRad="292100" dist="139700" dir="2700000" algn="tl" rotWithShape="0">
              <a:srgbClr val="333333">
                <a:alpha val="65000"/>
              </a:srgbClr>
            </a:outerShdw>
          </a:effectLst>
        </p:spPr>
      </p:pic>
      <p:pic>
        <p:nvPicPr>
          <p:cNvPr id="7" name="Afbeelding 6" descr="Afbeelding met man, persoon, kostuum, dragen&#10;&#10;Automatisch gegenereerde beschrijving">
            <a:extLst>
              <a:ext uri="{FF2B5EF4-FFF2-40B4-BE49-F238E27FC236}">
                <a16:creationId xmlns:a16="http://schemas.microsoft.com/office/drawing/2014/main" id="{6F391E05-2592-462F-989D-CC6758F94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698" y="0"/>
            <a:ext cx="1236945" cy="1273869"/>
          </a:xfrm>
          <a:prstGeom prst="rect">
            <a:avLst/>
          </a:prstGeom>
        </p:spPr>
      </p:pic>
      <p:sp>
        <p:nvSpPr>
          <p:cNvPr id="8" name="Tekstvak 7">
            <a:extLst>
              <a:ext uri="{FF2B5EF4-FFF2-40B4-BE49-F238E27FC236}">
                <a16:creationId xmlns:a16="http://schemas.microsoft.com/office/drawing/2014/main" id="{74DF3DDE-C85F-4D9D-ABE3-C26129499143}"/>
              </a:ext>
            </a:extLst>
          </p:cNvPr>
          <p:cNvSpPr txBox="1"/>
          <p:nvPr/>
        </p:nvSpPr>
        <p:spPr>
          <a:xfrm>
            <a:off x="6022173" y="1282159"/>
            <a:ext cx="679994" cy="215444"/>
          </a:xfrm>
          <a:prstGeom prst="rect">
            <a:avLst/>
          </a:prstGeom>
          <a:noFill/>
        </p:spPr>
        <p:txBody>
          <a:bodyPr wrap="none" rtlCol="0">
            <a:spAutoFit/>
          </a:bodyPr>
          <a:lstStyle/>
          <a:p>
            <a:r>
              <a:rPr lang="nl-NL" sz="800" dirty="0"/>
              <a:t>1900-1993</a:t>
            </a:r>
          </a:p>
        </p:txBody>
      </p:sp>
      <p:pic>
        <p:nvPicPr>
          <p:cNvPr id="9" name="Picture 3">
            <a:extLst>
              <a:ext uri="{FF2B5EF4-FFF2-40B4-BE49-F238E27FC236}">
                <a16:creationId xmlns:a16="http://schemas.microsoft.com/office/drawing/2014/main" id="{07C85B59-B90D-40DC-A4B3-3A95FCA445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descr="Afbeelding met teken&#10;&#10;Automatisch gegenereerde beschrijving">
            <a:extLst>
              <a:ext uri="{FF2B5EF4-FFF2-40B4-BE49-F238E27FC236}">
                <a16:creationId xmlns:a16="http://schemas.microsoft.com/office/drawing/2014/main" id="{1CE39020-C3B4-4634-9F77-50ACD694A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413" y="1980087"/>
            <a:ext cx="1692000" cy="2520000"/>
          </a:xfrm>
          <a:prstGeom prst="rect">
            <a:avLst/>
          </a:prstGeom>
          <a:ln>
            <a:noFill/>
          </a:ln>
          <a:effectLst>
            <a:outerShdw blurRad="292100" dist="139700" dir="2700000" algn="tl" rotWithShape="0">
              <a:srgbClr val="333333">
                <a:alpha val="65000"/>
              </a:srgbClr>
            </a:outerShdw>
          </a:effectLst>
        </p:spPr>
      </p:pic>
      <p:pic>
        <p:nvPicPr>
          <p:cNvPr id="14" name="Afbeelding 13" descr="Afbeelding met taart, mensen&#10;&#10;Automatisch gegenereerde beschrijving">
            <a:extLst>
              <a:ext uri="{FF2B5EF4-FFF2-40B4-BE49-F238E27FC236}">
                <a16:creationId xmlns:a16="http://schemas.microsoft.com/office/drawing/2014/main" id="{8354AC5A-7012-4DEB-8866-46D333CBAA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15" name="Tekstvak 14">
            <a:extLst>
              <a:ext uri="{FF2B5EF4-FFF2-40B4-BE49-F238E27FC236}">
                <a16:creationId xmlns:a16="http://schemas.microsoft.com/office/drawing/2014/main" id="{6A04CB82-0024-4A5F-909F-35E6B0605EF6}"/>
              </a:ext>
            </a:extLst>
          </p:cNvPr>
          <p:cNvSpPr txBox="1"/>
          <p:nvPr/>
        </p:nvSpPr>
        <p:spPr>
          <a:xfrm>
            <a:off x="9825274" y="5952013"/>
            <a:ext cx="657552" cy="246221"/>
          </a:xfrm>
          <a:prstGeom prst="rect">
            <a:avLst/>
          </a:prstGeom>
          <a:noFill/>
        </p:spPr>
        <p:txBody>
          <a:bodyPr wrap="none" rtlCol="0">
            <a:spAutoFit/>
          </a:bodyPr>
          <a:lstStyle/>
          <a:p>
            <a:r>
              <a:rPr lang="nl-NL" sz="1000" dirty="0"/>
              <a:t>Pag.165</a:t>
            </a:r>
          </a:p>
        </p:txBody>
      </p:sp>
      <p:pic>
        <p:nvPicPr>
          <p:cNvPr id="16" name="Afbeelding 15" descr="Afbeelding met bus, zitten, monitor, wit&#10;&#10;Automatisch gegenereerde beschrijving">
            <a:extLst>
              <a:ext uri="{FF2B5EF4-FFF2-40B4-BE49-F238E27FC236}">
                <a16:creationId xmlns:a16="http://schemas.microsoft.com/office/drawing/2014/main" id="{C04C76CC-EDBB-4B48-84B1-7571366E91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973" y="4507915"/>
            <a:ext cx="1334205" cy="1396468"/>
          </a:xfrm>
          <a:prstGeom prst="rect">
            <a:avLst/>
          </a:prstGeom>
          <a:ln>
            <a:noFill/>
          </a:ln>
          <a:effectLst>
            <a:outerShdw blurRad="292100" dist="139700" dir="2700000" algn="tl" rotWithShape="0">
              <a:srgbClr val="333333">
                <a:alpha val="65000"/>
              </a:srgbClr>
            </a:outerShdw>
          </a:effectLst>
        </p:spPr>
      </p:pic>
      <p:sp>
        <p:nvSpPr>
          <p:cNvPr id="17" name="Tekstvak 16">
            <a:extLst>
              <a:ext uri="{FF2B5EF4-FFF2-40B4-BE49-F238E27FC236}">
                <a16:creationId xmlns:a16="http://schemas.microsoft.com/office/drawing/2014/main" id="{5E5FA009-8195-48B9-BC23-C641EED6B7C0}"/>
              </a:ext>
            </a:extLst>
          </p:cNvPr>
          <p:cNvSpPr txBox="1"/>
          <p:nvPr/>
        </p:nvSpPr>
        <p:spPr>
          <a:xfrm>
            <a:off x="8518557" y="5952013"/>
            <a:ext cx="744114" cy="246221"/>
          </a:xfrm>
          <a:prstGeom prst="rect">
            <a:avLst/>
          </a:prstGeom>
          <a:noFill/>
        </p:spPr>
        <p:txBody>
          <a:bodyPr wrap="none" rtlCol="0">
            <a:spAutoFit/>
          </a:bodyPr>
          <a:lstStyle/>
          <a:p>
            <a:r>
              <a:rPr lang="nl-NL" sz="1000" dirty="0"/>
              <a:t>Model 1.3</a:t>
            </a:r>
          </a:p>
        </p:txBody>
      </p:sp>
    </p:spTree>
    <p:extLst>
      <p:ext uri="{BB962C8B-B14F-4D97-AF65-F5344CB8AC3E}">
        <p14:creationId xmlns:p14="http://schemas.microsoft.com/office/powerpoint/2010/main" val="4289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s, zitten, monitor, wit&#10;&#10;Automatisch gegenereerde beschrijving">
            <a:extLst>
              <a:ext uri="{FF2B5EF4-FFF2-40B4-BE49-F238E27FC236}">
                <a16:creationId xmlns:a16="http://schemas.microsoft.com/office/drawing/2014/main" id="{86BC70EF-54C1-4CD7-B1E8-3722E6AFF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95" y="4533132"/>
            <a:ext cx="1334205" cy="1396468"/>
          </a:xfrm>
          <a:prstGeom prst="rect">
            <a:avLst/>
          </a:prstGeom>
          <a:ln>
            <a:noFill/>
          </a:ln>
          <a:effectLst>
            <a:outerShdw blurRad="292100" dist="139700" dir="2700000" algn="tl" rotWithShape="0">
              <a:srgbClr val="333333">
                <a:alpha val="65000"/>
              </a:srgbClr>
            </a:outerShdw>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err="1"/>
              <a:t>KPI's</a:t>
            </a:r>
            <a:r>
              <a:rPr lang="nl-NL" dirty="0"/>
              <a:t> moeten een relatie hebben met die zaken waarvoor de organisatie gaat en staat. De </a:t>
            </a:r>
            <a:r>
              <a:rPr lang="nl-NL" dirty="0" err="1"/>
              <a:t>KPI's</a:t>
            </a:r>
            <a:r>
              <a:rPr lang="nl-NL" dirty="0"/>
              <a:t> die op verschillende niveaus worden gemeten dienen met elkaar samen te hangen. Hoe de samenhang is, kan via een KPI-boom in kaart worden gebracht. Via een </a:t>
            </a:r>
            <a:r>
              <a:rPr lang="nl-NL" i="1" dirty="0"/>
              <a:t>KPI-specificatietabel</a:t>
            </a:r>
            <a:r>
              <a:rPr lang="nl-NL" dirty="0"/>
              <a:t> worden de gekozen </a:t>
            </a:r>
            <a:r>
              <a:rPr lang="nl-NL" dirty="0" err="1"/>
              <a:t>KPI's</a:t>
            </a:r>
            <a:r>
              <a:rPr lang="nl-NL" dirty="0"/>
              <a:t> gedefinieerd.</a:t>
            </a:r>
          </a:p>
          <a:p>
            <a:pPr marL="0" indent="0">
              <a:buNone/>
            </a:pPr>
            <a:r>
              <a:rPr lang="nl-NL" b="1" dirty="0">
                <a:solidFill>
                  <a:srgbClr val="C00000"/>
                </a:solidFill>
              </a:rPr>
              <a:t>Opdracht</a:t>
            </a:r>
          </a:p>
          <a:p>
            <a:pPr>
              <a:lnSpc>
                <a:spcPct val="100000"/>
              </a:lnSpc>
              <a:spcBef>
                <a:spcPts val="0"/>
              </a:spcBef>
            </a:pPr>
            <a:r>
              <a:rPr lang="nl-NL" dirty="0"/>
              <a:t>Kies met jouw subgroep een proces waarin iedereen zich herkent</a:t>
            </a:r>
          </a:p>
          <a:p>
            <a:pPr>
              <a:lnSpc>
                <a:spcPct val="100000"/>
              </a:lnSpc>
              <a:spcBef>
                <a:spcPts val="0"/>
              </a:spcBef>
            </a:pPr>
            <a:r>
              <a:rPr lang="nl-NL" dirty="0"/>
              <a:t>Geef aan wanneer dit proces aan de </a:t>
            </a:r>
            <a:r>
              <a:rPr lang="nl-NL" i="1" dirty="0"/>
              <a:t>wensen van de belanghebbenden </a:t>
            </a:r>
            <a:r>
              <a:rPr lang="nl-NL" dirty="0"/>
              <a:t>voldoet en succesvol is.</a:t>
            </a:r>
          </a:p>
          <a:p>
            <a:pPr>
              <a:lnSpc>
                <a:spcPct val="100000"/>
              </a:lnSpc>
              <a:spcBef>
                <a:spcPts val="0"/>
              </a:spcBef>
            </a:pPr>
            <a:r>
              <a:rPr lang="nl-NL" dirty="0"/>
              <a:t>Formuleer </a:t>
            </a:r>
            <a:r>
              <a:rPr lang="nl-NL" dirty="0" err="1"/>
              <a:t>KPI's</a:t>
            </a:r>
            <a:r>
              <a:rPr lang="nl-NL" dirty="0"/>
              <a:t> (</a:t>
            </a:r>
            <a:r>
              <a:rPr lang="nl-NL" i="1" dirty="0"/>
              <a:t>minimaal 2</a:t>
            </a:r>
            <a:r>
              <a:rPr lang="nl-NL" dirty="0"/>
              <a:t>) voor dit proces op het hoogste niveau, met een relatie tot het gedefinieerde succes.</a:t>
            </a:r>
          </a:p>
          <a:p>
            <a:pPr>
              <a:lnSpc>
                <a:spcPct val="100000"/>
              </a:lnSpc>
              <a:spcBef>
                <a:spcPts val="0"/>
              </a:spcBef>
            </a:pPr>
            <a:r>
              <a:rPr lang="nl-NL" dirty="0"/>
              <a:t>Leidt per KPI minimaal 3 </a:t>
            </a:r>
            <a:r>
              <a:rPr lang="nl-NL" dirty="0" err="1"/>
              <a:t>KPI's</a:t>
            </a:r>
            <a:r>
              <a:rPr lang="nl-NL" dirty="0"/>
              <a:t> af voor een </a:t>
            </a:r>
            <a:r>
              <a:rPr lang="nl-NL" i="1" dirty="0"/>
              <a:t>lager niveau in de organisatie</a:t>
            </a:r>
          </a:p>
          <a:p>
            <a:pPr>
              <a:lnSpc>
                <a:spcPct val="100000"/>
              </a:lnSpc>
              <a:spcBef>
                <a:spcPts val="0"/>
              </a:spcBef>
            </a:pPr>
            <a:r>
              <a:rPr lang="nl-NL" dirty="0"/>
              <a:t>Teken de </a:t>
            </a:r>
            <a:r>
              <a:rPr lang="nl-NL" b="1" dirty="0"/>
              <a:t>KPI-Boom</a:t>
            </a:r>
            <a:r>
              <a:rPr lang="nl-NL" dirty="0"/>
              <a:t> </a:t>
            </a:r>
          </a:p>
          <a:p>
            <a:pPr>
              <a:lnSpc>
                <a:spcPct val="100000"/>
              </a:lnSpc>
              <a:spcBef>
                <a:spcPts val="0"/>
              </a:spcBef>
            </a:pPr>
            <a:r>
              <a:rPr lang="nl-NL" dirty="0"/>
              <a:t>Werk voor de gekozen </a:t>
            </a:r>
            <a:r>
              <a:rPr lang="nl-NL" dirty="0" err="1"/>
              <a:t>KPI's</a:t>
            </a:r>
            <a:r>
              <a:rPr lang="nl-NL" dirty="0"/>
              <a:t> een </a:t>
            </a:r>
            <a:r>
              <a:rPr lang="nl-NL" b="1" dirty="0"/>
              <a:t>KPI-specificatie tabel </a:t>
            </a:r>
            <a:r>
              <a:rPr lang="nl-NL" dirty="0"/>
              <a:t>uit</a:t>
            </a:r>
          </a:p>
          <a:p>
            <a:pPr>
              <a:lnSpc>
                <a:spcPct val="100000"/>
              </a:lnSpc>
              <a:spcBef>
                <a:spcPts val="0"/>
              </a:spcBef>
            </a:pPr>
            <a:r>
              <a:rPr lang="nl-NL" dirty="0"/>
              <a:t>Definieer per KPI een </a:t>
            </a:r>
            <a:r>
              <a:rPr lang="nl-NL" i="1" dirty="0"/>
              <a:t>smart doelstelling</a:t>
            </a:r>
            <a:r>
              <a:rPr lang="nl-NL" dirty="0"/>
              <a:t>.</a:t>
            </a:r>
          </a:p>
          <a:p>
            <a:pPr marL="0" indent="0">
              <a:lnSpc>
                <a:spcPct val="100000"/>
              </a:lnSpc>
              <a:spcBef>
                <a:spcPts val="0"/>
              </a:spcBef>
              <a:buNone/>
            </a:pPr>
            <a:r>
              <a:rPr lang="nl-NL" dirty="0"/>
              <a:t>Presenteer uw uitwerking op een flipover-vel plenair.</a:t>
            </a:r>
          </a:p>
        </p:txBody>
      </p:sp>
      <p:sp>
        <p:nvSpPr>
          <p:cNvPr id="3" name="Titel 2"/>
          <p:cNvSpPr>
            <a:spLocks noGrp="1"/>
          </p:cNvSpPr>
          <p:nvPr>
            <p:ph type="title"/>
          </p:nvPr>
        </p:nvSpPr>
        <p:spPr/>
        <p:txBody>
          <a:bodyPr/>
          <a:lstStyle/>
          <a:p>
            <a:r>
              <a:rPr lang="nl-NL" dirty="0"/>
              <a:t>Opstellen van Prestatie indicatoren / KPI boom</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9405D52F-7ECC-416D-8B44-D9DEC4F59E3E}"/>
              </a:ext>
            </a:extLst>
          </p:cNvPr>
          <p:cNvSpPr txBox="1"/>
          <p:nvPr/>
        </p:nvSpPr>
        <p:spPr>
          <a:xfrm>
            <a:off x="8354565" y="5929600"/>
            <a:ext cx="103746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Fig.10.2 + 10.5</a:t>
            </a:r>
          </a:p>
        </p:txBody>
      </p:sp>
      <p:pic>
        <p:nvPicPr>
          <p:cNvPr id="8" name="Afbeelding 7" descr="Afbeelding met taart, mensen&#10;&#10;Automatisch gegenereerde beschrijving">
            <a:extLst>
              <a:ext uri="{FF2B5EF4-FFF2-40B4-BE49-F238E27FC236}">
                <a16:creationId xmlns:a16="http://schemas.microsoft.com/office/drawing/2014/main" id="{7EDBCA03-F684-4E2F-9A7C-6CD652881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9" name="Tekstvak 8">
            <a:extLst>
              <a:ext uri="{FF2B5EF4-FFF2-40B4-BE49-F238E27FC236}">
                <a16:creationId xmlns:a16="http://schemas.microsoft.com/office/drawing/2014/main" id="{06082791-B1E9-455E-A96B-9C02E851B7BC}"/>
              </a:ext>
            </a:extLst>
          </p:cNvPr>
          <p:cNvSpPr txBox="1"/>
          <p:nvPr/>
        </p:nvSpPr>
        <p:spPr>
          <a:xfrm>
            <a:off x="9649469" y="5952013"/>
            <a:ext cx="904415" cy="246221"/>
          </a:xfrm>
          <a:prstGeom prst="rect">
            <a:avLst/>
          </a:prstGeom>
          <a:noFill/>
        </p:spPr>
        <p:txBody>
          <a:bodyPr wrap="none" rtlCol="0">
            <a:spAutoFit/>
          </a:bodyPr>
          <a:lstStyle/>
          <a:p>
            <a:r>
              <a:rPr lang="nl-NL" sz="1000" dirty="0"/>
              <a:t>Pag.176/177</a:t>
            </a:r>
          </a:p>
        </p:txBody>
      </p:sp>
    </p:spTree>
    <p:extLst>
      <p:ext uri="{BB962C8B-B14F-4D97-AF65-F5344CB8AC3E}">
        <p14:creationId xmlns:p14="http://schemas.microsoft.com/office/powerpoint/2010/main" val="116426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uw subgroep gaat u een </a:t>
            </a:r>
            <a:r>
              <a:rPr lang="nl-NL" b="1" dirty="0"/>
              <a:t>Koppelschema KSF-proces </a:t>
            </a:r>
            <a:r>
              <a:rPr lang="nl-NL" dirty="0"/>
              <a:t>opstellen, zoals besproken wordt in het ‘</a:t>
            </a:r>
            <a:r>
              <a:rPr lang="nl-NL" i="1" dirty="0"/>
              <a:t>Procesmanagement Modellenboek (10.4)’, </a:t>
            </a:r>
            <a:r>
              <a:rPr lang="nl-NL" dirty="0"/>
              <a:t>voor Albert Hein. U zult een beetje uw creativiteit moeten gebruiken bij het bepalen van de kritieke succesfactoren en processen.</a:t>
            </a:r>
          </a:p>
          <a:p>
            <a:pPr marL="0" indent="0">
              <a:buNone/>
            </a:pPr>
            <a:r>
              <a:rPr lang="nl-NL" dirty="0"/>
              <a:t>Albert Hein stelt op haar site </a:t>
            </a:r>
            <a:r>
              <a:rPr lang="nl-NL" dirty="0">
                <a:hlinkClick r:id="rId3"/>
              </a:rPr>
              <a:t>http://www.ah.nl/over-ah</a:t>
            </a:r>
            <a:r>
              <a:rPr lang="nl-NL" dirty="0"/>
              <a:t>:</a:t>
            </a:r>
          </a:p>
          <a:p>
            <a:pPr marL="0" indent="0">
              <a:buNone/>
            </a:pPr>
            <a:r>
              <a:rPr lang="nl-NL" sz="1400" i="1" dirty="0"/>
              <a:t>"Het alledaagse betaalbaar, het bijzondere bereikbaar</a:t>
            </a:r>
          </a:p>
          <a:p>
            <a:pPr marL="0" indent="0">
              <a:buNone/>
            </a:pPr>
            <a:r>
              <a:rPr lang="nl-NL" sz="1400" i="1" dirty="0"/>
              <a:t>We hebben alle dagelijkse boodschappen in huis. Alledaagse artikelen als toiletpapier, wasmiddel, luiers en tandpasta, aardappelen, melk en brood. Bij Albert Heijn ben je verzekerd van een uitstekende kwaliteit voor een betaalbare prijs. En we verkopen heel veel bijzondere producten die je vaak alleen bij ons, of in een speciaalzaak aantreft. Ons huismerk AH Excellent biedt een ruime keuze aan bijzondere producten om extra te genieten, met elk jaar weer tientallen speciale kerst- en paasproducten. We zijn bovendien altijd op zoek naar interessante, nieuwe producten waarmee we je kunnen verrassen. En al deze bijzondere producten vind je bij Albert Heijn voor de beste prijs, want wij willen het bijzondere voor iedereen bereikbaar maken!"</a:t>
            </a:r>
          </a:p>
        </p:txBody>
      </p:sp>
      <p:sp>
        <p:nvSpPr>
          <p:cNvPr id="3" name="Titel 2"/>
          <p:cNvSpPr>
            <a:spLocks noGrp="1"/>
          </p:cNvSpPr>
          <p:nvPr>
            <p:ph type="title"/>
          </p:nvPr>
        </p:nvSpPr>
        <p:spPr/>
        <p:txBody>
          <a:bodyPr/>
          <a:lstStyle/>
          <a:p>
            <a:r>
              <a:rPr lang="nl-NL" dirty="0"/>
              <a:t>Koppelschema KSF-Proces [1]</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9405D52F-7ECC-416D-8B44-D9DEC4F59E3E}"/>
              </a:ext>
            </a:extLst>
          </p:cNvPr>
          <p:cNvSpPr txBox="1"/>
          <p:nvPr/>
        </p:nvSpPr>
        <p:spPr>
          <a:xfrm>
            <a:off x="9807640" y="5952013"/>
            <a:ext cx="6447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Fig.10.4</a:t>
            </a:r>
          </a:p>
        </p:txBody>
      </p:sp>
      <p:pic>
        <p:nvPicPr>
          <p:cNvPr id="7" name="Afbeelding 6" descr="Afbeelding met bus, zitten, monitor, wit&#10;&#10;Automatisch gegenereerde beschrijving">
            <a:extLst>
              <a:ext uri="{FF2B5EF4-FFF2-40B4-BE49-F238E27FC236}">
                <a16:creationId xmlns:a16="http://schemas.microsoft.com/office/drawing/2014/main" id="{86BC70EF-54C1-4CD7-B1E8-3722E6AFF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902" y="4507915"/>
            <a:ext cx="1334205" cy="1396468"/>
          </a:xfrm>
          <a:prstGeom prst="rect">
            <a:avLst/>
          </a:prstGeom>
          <a:ln>
            <a:noFill/>
          </a:ln>
          <a:effectLst>
            <a:outerShdw blurRad="292100" dist="139700" dir="2700000" algn="tl" rotWithShape="0">
              <a:srgbClr val="333333">
                <a:alpha val="65000"/>
              </a:srgbClr>
            </a:outerShdw>
          </a:effectLst>
        </p:spPr>
      </p:pic>
      <p:pic>
        <p:nvPicPr>
          <p:cNvPr id="8" name="Afbeelding 7" descr="Afbeelding met teken&#10;&#10;Automatisch gegenereerde beschrijving">
            <a:extLst>
              <a:ext uri="{FF2B5EF4-FFF2-40B4-BE49-F238E27FC236}">
                <a16:creationId xmlns:a16="http://schemas.microsoft.com/office/drawing/2014/main" id="{52D64119-5ECD-4715-AA1A-B4C8904255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483" r="3088" b="27483"/>
          <a:stretch/>
        </p:blipFill>
        <p:spPr>
          <a:xfrm>
            <a:off x="431729" y="4908233"/>
            <a:ext cx="2143629" cy="996150"/>
          </a:xfrm>
          <a:prstGeom prst="rect">
            <a:avLst/>
          </a:prstGeom>
        </p:spPr>
      </p:pic>
    </p:spTree>
    <p:extLst>
      <p:ext uri="{BB962C8B-B14F-4D97-AF65-F5344CB8AC3E}">
        <p14:creationId xmlns:p14="http://schemas.microsoft.com/office/powerpoint/2010/main" val="146136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Voer de volgende </a:t>
            </a:r>
            <a:r>
              <a:rPr lang="nl-NL" b="1" dirty="0">
                <a:solidFill>
                  <a:srgbClr val="C00000"/>
                </a:solidFill>
              </a:rPr>
              <a:t>opdracht </a:t>
            </a:r>
            <a:r>
              <a:rPr lang="nl-NL" dirty="0"/>
              <a:t>uit:</a:t>
            </a:r>
          </a:p>
          <a:p>
            <a:r>
              <a:rPr lang="nl-NL" dirty="0"/>
              <a:t>Bepaal aan de hand van hetgeen hierboven is geciteerd in steekwoorden wat voor AH belangrijk is (= succesfactoren zijn).</a:t>
            </a:r>
          </a:p>
          <a:p>
            <a:r>
              <a:rPr lang="nl-NL" dirty="0"/>
              <a:t>Stel een lijst op van (5-10) processen die binnen en rondom AH spelen</a:t>
            </a:r>
          </a:p>
          <a:p>
            <a:r>
              <a:rPr lang="nl-NL" dirty="0"/>
              <a:t>Maak een tabel (koppelschema KSF-Proces) zoals gegeven in 10.4 van het  ‘</a:t>
            </a:r>
            <a:r>
              <a:rPr lang="nl-NL" i="1" dirty="0"/>
              <a:t>Procesmanagement Modellenboek</a:t>
            </a:r>
            <a:r>
              <a:rPr lang="nl-NL" dirty="0"/>
              <a:t>’: Verticaal de processen en horizontaal de bepaalde succesfactoren</a:t>
            </a:r>
          </a:p>
          <a:p>
            <a:r>
              <a:rPr lang="nl-NL" dirty="0"/>
              <a:t>Vul de tabel in en motiveer uw uitwerking.</a:t>
            </a:r>
          </a:p>
          <a:p>
            <a:pPr marL="0" indent="0">
              <a:buNone/>
            </a:pPr>
            <a:r>
              <a:rPr lang="nl-NL" dirty="0"/>
              <a:t>Presenteer de resultaten plenair op een flip-over vel.</a:t>
            </a:r>
          </a:p>
        </p:txBody>
      </p:sp>
      <p:sp>
        <p:nvSpPr>
          <p:cNvPr id="3" name="Titel 2"/>
          <p:cNvSpPr>
            <a:spLocks noGrp="1"/>
          </p:cNvSpPr>
          <p:nvPr>
            <p:ph type="title"/>
          </p:nvPr>
        </p:nvSpPr>
        <p:spPr/>
        <p:txBody>
          <a:bodyPr/>
          <a:lstStyle/>
          <a:p>
            <a:r>
              <a:rPr lang="nl-NL" dirty="0"/>
              <a:t>Koppelschema KSF-Proces [2]</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9405D52F-7ECC-416D-8B44-D9DEC4F59E3E}"/>
              </a:ext>
            </a:extLst>
          </p:cNvPr>
          <p:cNvSpPr txBox="1"/>
          <p:nvPr/>
        </p:nvSpPr>
        <p:spPr>
          <a:xfrm>
            <a:off x="9807640" y="5952013"/>
            <a:ext cx="6447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Fig.10.4</a:t>
            </a:r>
          </a:p>
        </p:txBody>
      </p:sp>
      <p:pic>
        <p:nvPicPr>
          <p:cNvPr id="7" name="Afbeelding 6" descr="Afbeelding met bus, zitten, monitor, wit&#10;&#10;Automatisch gegenereerde beschrijving">
            <a:extLst>
              <a:ext uri="{FF2B5EF4-FFF2-40B4-BE49-F238E27FC236}">
                <a16:creationId xmlns:a16="http://schemas.microsoft.com/office/drawing/2014/main" id="{86BC70EF-54C1-4CD7-B1E8-3722E6AFF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902" y="4507915"/>
            <a:ext cx="1334205" cy="1396468"/>
          </a:xfrm>
          <a:prstGeom prst="rect">
            <a:avLst/>
          </a:prstGeom>
          <a:ln>
            <a:noFill/>
          </a:ln>
          <a:effectLst>
            <a:outerShdw blurRad="292100" dist="139700" dir="2700000" algn="tl" rotWithShape="0">
              <a:srgbClr val="333333">
                <a:alpha val="65000"/>
              </a:srgbClr>
            </a:outerShdw>
          </a:effectLst>
        </p:spPr>
      </p:pic>
      <p:pic>
        <p:nvPicPr>
          <p:cNvPr id="8" name="Afbeelding 7" descr="Afbeelding met teken&#10;&#10;Automatisch gegenereerde beschrijving">
            <a:extLst>
              <a:ext uri="{FF2B5EF4-FFF2-40B4-BE49-F238E27FC236}">
                <a16:creationId xmlns:a16="http://schemas.microsoft.com/office/drawing/2014/main" id="{FF4955CF-72D0-4E57-9CAD-DF23EBA0C1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483" r="3088" b="27483"/>
          <a:stretch/>
        </p:blipFill>
        <p:spPr>
          <a:xfrm>
            <a:off x="431729" y="4908233"/>
            <a:ext cx="2143629" cy="996150"/>
          </a:xfrm>
          <a:prstGeom prst="rect">
            <a:avLst/>
          </a:prstGeom>
        </p:spPr>
      </p:pic>
    </p:spTree>
    <p:extLst>
      <p:ext uri="{BB962C8B-B14F-4D97-AF65-F5344CB8AC3E}">
        <p14:creationId xmlns:p14="http://schemas.microsoft.com/office/powerpoint/2010/main" val="17128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4695F06-B305-4451-A5CB-44B32872C638}"/>
              </a:ext>
            </a:extLst>
          </p:cNvPr>
          <p:cNvSpPr>
            <a:spLocks noGrp="1"/>
          </p:cNvSpPr>
          <p:nvPr>
            <p:ph idx="1"/>
          </p:nvPr>
        </p:nvSpPr>
        <p:spPr/>
        <p:txBody>
          <a:bodyPr/>
          <a:lstStyle/>
          <a:p>
            <a:r>
              <a:rPr lang="nl-NL" dirty="0" err="1"/>
              <a:t>KSF’s</a:t>
            </a:r>
            <a:r>
              <a:rPr lang="nl-NL" dirty="0"/>
              <a:t> worden ook wel </a:t>
            </a:r>
            <a:r>
              <a:rPr lang="nl-NL" i="1" dirty="0"/>
              <a:t>zoekvelden</a:t>
            </a:r>
            <a:r>
              <a:rPr lang="nl-NL" dirty="0"/>
              <a:t> (of aandachtsvelden of meetvelden) genoemd</a:t>
            </a:r>
          </a:p>
          <a:p>
            <a:r>
              <a:rPr lang="nl-NL" dirty="0"/>
              <a:t>Vertaal strategie in </a:t>
            </a:r>
            <a:r>
              <a:rPr lang="nl-NL" dirty="0" err="1"/>
              <a:t>KSF’s</a:t>
            </a:r>
            <a:r>
              <a:rPr lang="nl-NL" dirty="0"/>
              <a:t> &amp; </a:t>
            </a:r>
            <a:r>
              <a:rPr lang="nl-NL" dirty="0" err="1"/>
              <a:t>KPI’s</a:t>
            </a:r>
            <a:r>
              <a:rPr lang="nl-NL" dirty="0"/>
              <a:t>.</a:t>
            </a:r>
          </a:p>
          <a:p>
            <a:r>
              <a:rPr lang="nl-NL" dirty="0"/>
              <a:t>Maak een onderscheid tussen </a:t>
            </a:r>
            <a:r>
              <a:rPr lang="nl-NL" dirty="0" err="1"/>
              <a:t>KSF’s</a:t>
            </a:r>
            <a:r>
              <a:rPr lang="nl-NL" dirty="0"/>
              <a:t> die nodig zijn om te kunnen concurreren in een markt (</a:t>
            </a:r>
            <a:r>
              <a:rPr lang="nl-NL" i="1" dirty="0"/>
              <a:t>'tickets </a:t>
            </a:r>
            <a:r>
              <a:rPr lang="nl-NL" i="1" dirty="0" err="1"/>
              <a:t>to</a:t>
            </a:r>
            <a:r>
              <a:rPr lang="nl-NL" i="1" dirty="0"/>
              <a:t> </a:t>
            </a:r>
            <a:r>
              <a:rPr lang="nl-NL" i="1" dirty="0" err="1"/>
              <a:t>ride</a:t>
            </a:r>
            <a:r>
              <a:rPr lang="nl-NL" i="1" dirty="0"/>
              <a:t>' </a:t>
            </a:r>
            <a:r>
              <a:rPr lang="nl-NL" dirty="0"/>
              <a:t>= </a:t>
            </a:r>
            <a:r>
              <a:rPr lang="nl-NL" dirty="0" err="1"/>
              <a:t>qualifiers</a:t>
            </a:r>
            <a:r>
              <a:rPr lang="nl-NL" dirty="0"/>
              <a:t>), en </a:t>
            </a:r>
            <a:r>
              <a:rPr lang="nl-NL" dirty="0" err="1"/>
              <a:t>KSF’s</a:t>
            </a:r>
            <a:r>
              <a:rPr lang="nl-NL" dirty="0"/>
              <a:t> die echt onderscheidend zijn van de concurrentie (</a:t>
            </a:r>
            <a:r>
              <a:rPr lang="nl-NL" i="1" dirty="0"/>
              <a:t>'tickets </a:t>
            </a:r>
            <a:r>
              <a:rPr lang="nl-NL" i="1" dirty="0" err="1"/>
              <a:t>to</a:t>
            </a:r>
            <a:r>
              <a:rPr lang="nl-NL" i="1" dirty="0"/>
              <a:t> </a:t>
            </a:r>
            <a:r>
              <a:rPr lang="nl-NL" i="1" dirty="0" err="1"/>
              <a:t>heaven</a:t>
            </a:r>
            <a:r>
              <a:rPr lang="nl-NL" dirty="0"/>
              <a:t>' = winners).</a:t>
            </a:r>
          </a:p>
          <a:p>
            <a:r>
              <a:rPr lang="nl-NL" i="1" dirty="0"/>
              <a:t>Strategische </a:t>
            </a:r>
            <a:r>
              <a:rPr lang="nl-NL" i="1" dirty="0" err="1"/>
              <a:t>KSF’s</a:t>
            </a:r>
            <a:r>
              <a:rPr lang="nl-NL" i="1" dirty="0"/>
              <a:t> </a:t>
            </a:r>
            <a:r>
              <a:rPr lang="nl-NL" dirty="0"/>
              <a:t>zijn cruciaal voor de continuïteit van de gehele organisatie, de functionele </a:t>
            </a:r>
            <a:r>
              <a:rPr lang="nl-NL" dirty="0" err="1"/>
              <a:t>KSF’s</a:t>
            </a:r>
            <a:r>
              <a:rPr lang="nl-NL" dirty="0"/>
              <a:t> zijn ondersteunend aan het succesvol uitvoeren van de strategie.  </a:t>
            </a:r>
          </a:p>
          <a:p>
            <a:r>
              <a:rPr lang="nl-NL" i="1" dirty="0"/>
              <a:t>Operationele </a:t>
            </a:r>
            <a:r>
              <a:rPr lang="nl-NL" i="1" dirty="0" err="1"/>
              <a:t>KSF’s</a:t>
            </a:r>
            <a:r>
              <a:rPr lang="nl-NL" i="1" dirty="0"/>
              <a:t> </a:t>
            </a:r>
            <a:r>
              <a:rPr lang="nl-NL" dirty="0"/>
              <a:t>zijn van groot belang voor het volgen van de bedrijfsactiviteiten die altijd goed moeten worden uitgevoerd.</a:t>
            </a:r>
          </a:p>
          <a:p>
            <a:r>
              <a:rPr lang="nl-NL" dirty="0" err="1"/>
              <a:t>KSF’s</a:t>
            </a:r>
            <a:r>
              <a:rPr lang="nl-NL" dirty="0"/>
              <a:t> en </a:t>
            </a:r>
            <a:r>
              <a:rPr lang="nl-NL" dirty="0" err="1"/>
              <a:t>PI’s</a:t>
            </a:r>
            <a:r>
              <a:rPr lang="nl-NL" dirty="0"/>
              <a:t> worden opgenomen in een </a:t>
            </a:r>
            <a:r>
              <a:rPr lang="nl-NL" i="1" dirty="0" err="1"/>
              <a:t>Balanced</a:t>
            </a:r>
            <a:r>
              <a:rPr lang="nl-NL" i="1" dirty="0"/>
              <a:t> Scorecard </a:t>
            </a:r>
            <a:r>
              <a:rPr lang="nl-NL" dirty="0"/>
              <a:t>of </a:t>
            </a:r>
            <a:r>
              <a:rPr lang="nl-NL" i="1" dirty="0"/>
              <a:t>Performance dashboard</a:t>
            </a:r>
          </a:p>
          <a:p>
            <a:endParaRPr lang="nl-NL" dirty="0"/>
          </a:p>
        </p:txBody>
      </p:sp>
      <p:sp>
        <p:nvSpPr>
          <p:cNvPr id="3" name="Titel 2"/>
          <p:cNvSpPr>
            <a:spLocks noGrp="1"/>
          </p:cNvSpPr>
          <p:nvPr>
            <p:ph type="title"/>
          </p:nvPr>
        </p:nvSpPr>
        <p:spPr/>
        <p:txBody>
          <a:bodyPr/>
          <a:lstStyle/>
          <a:p>
            <a:r>
              <a:rPr lang="nl-NL" dirty="0"/>
              <a:t>Kritische Succes Factoren [</a:t>
            </a:r>
            <a:r>
              <a:rPr lang="nl-NL" dirty="0" err="1"/>
              <a:t>K.S.F.’s</a:t>
            </a:r>
            <a:r>
              <a:rPr lang="nl-NL" dirty="0"/>
              <a:t>]</a:t>
            </a:r>
            <a:br>
              <a:rPr lang="nl-NL" dirty="0"/>
            </a:b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4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Kritische Succes Factoren [</a:t>
            </a:r>
            <a:r>
              <a:rPr lang="nl-NL" dirty="0" err="1"/>
              <a:t>K.S.F.’s</a:t>
            </a:r>
            <a:r>
              <a:rPr lang="nl-NL" dirty="0"/>
              <a:t>]</a:t>
            </a:r>
            <a:br>
              <a:rPr lang="nl-NL" dirty="0"/>
            </a:br>
            <a:r>
              <a:rPr lang="nl-NL" sz="1400" b="0" dirty="0">
                <a:solidFill>
                  <a:schemeClr val="tx1"/>
                </a:solidFill>
              </a:rPr>
              <a:t>Drs. André de Waal en Drs. Henk Bulthuis, 1995</a:t>
            </a:r>
            <a:br>
              <a:rPr lang="nl-NL" dirty="0"/>
            </a:br>
            <a:br>
              <a:rPr lang="nl-NL" dirty="0"/>
            </a:b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Gelijkbenige driehoek 8">
            <a:extLst>
              <a:ext uri="{FF2B5EF4-FFF2-40B4-BE49-F238E27FC236}">
                <a16:creationId xmlns:a16="http://schemas.microsoft.com/office/drawing/2014/main" id="{6C19838C-F015-427E-8933-905D87208274}"/>
              </a:ext>
            </a:extLst>
          </p:cNvPr>
          <p:cNvSpPr/>
          <p:nvPr/>
        </p:nvSpPr>
        <p:spPr>
          <a:xfrm>
            <a:off x="1785854" y="1317680"/>
            <a:ext cx="7584141" cy="3917132"/>
          </a:xfrm>
          <a:prstGeom prst="triangl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ea typeface="+mn-ea"/>
              <a:cs typeface="+mn-cs"/>
            </a:endParaRPr>
          </a:p>
        </p:txBody>
      </p:sp>
      <p:cxnSp>
        <p:nvCxnSpPr>
          <p:cNvPr id="10" name="Rechte verbindingslijn 9">
            <a:extLst>
              <a:ext uri="{FF2B5EF4-FFF2-40B4-BE49-F238E27FC236}">
                <a16:creationId xmlns:a16="http://schemas.microsoft.com/office/drawing/2014/main" id="{CD4646C4-8520-485D-9D99-9E4D99D6BE7A}"/>
              </a:ext>
            </a:extLst>
          </p:cNvPr>
          <p:cNvCxnSpPr>
            <a:cxnSpLocks/>
          </p:cNvCxnSpPr>
          <p:nvPr/>
        </p:nvCxnSpPr>
        <p:spPr>
          <a:xfrm>
            <a:off x="4582845" y="2199394"/>
            <a:ext cx="192293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280CE09F-31B1-4330-88FF-70AE4AECAC84}"/>
              </a:ext>
            </a:extLst>
          </p:cNvPr>
          <p:cNvCxnSpPr>
            <a:cxnSpLocks/>
          </p:cNvCxnSpPr>
          <p:nvPr/>
        </p:nvCxnSpPr>
        <p:spPr>
          <a:xfrm>
            <a:off x="3753609" y="3145170"/>
            <a:ext cx="36127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45024584-AA80-4C09-8DEB-8053D7E1E9AF}"/>
              </a:ext>
            </a:extLst>
          </p:cNvPr>
          <p:cNvCxnSpPr>
            <a:cxnSpLocks/>
          </p:cNvCxnSpPr>
          <p:nvPr/>
        </p:nvCxnSpPr>
        <p:spPr>
          <a:xfrm>
            <a:off x="2422350" y="4462982"/>
            <a:ext cx="6261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5D4C494E-B761-49DC-97D6-AB879C6B28B7}"/>
              </a:ext>
            </a:extLst>
          </p:cNvPr>
          <p:cNvCxnSpPr>
            <a:cxnSpLocks/>
          </p:cNvCxnSpPr>
          <p:nvPr/>
        </p:nvCxnSpPr>
        <p:spPr>
          <a:xfrm flipH="1" flipV="1">
            <a:off x="5577925" y="3145170"/>
            <a:ext cx="35860" cy="13178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273102AB-A4AD-42D3-8B97-3D59BBB58977}"/>
              </a:ext>
            </a:extLst>
          </p:cNvPr>
          <p:cNvSpPr txBox="1"/>
          <p:nvPr/>
        </p:nvSpPr>
        <p:spPr>
          <a:xfrm>
            <a:off x="4458364" y="4595127"/>
            <a:ext cx="22749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Operationele </a:t>
            </a:r>
            <a:r>
              <a:rPr kumimoji="0" lang="nl-NL"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KSF’s</a:t>
            </a: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cruciale bedrijfsactiviteiten</a:t>
            </a:r>
          </a:p>
        </p:txBody>
      </p:sp>
      <p:sp>
        <p:nvSpPr>
          <p:cNvPr id="15" name="Tekstvak 14">
            <a:extLst>
              <a:ext uri="{FF2B5EF4-FFF2-40B4-BE49-F238E27FC236}">
                <a16:creationId xmlns:a16="http://schemas.microsoft.com/office/drawing/2014/main" id="{E12B61C2-0226-4125-AE30-494931B6E263}"/>
              </a:ext>
            </a:extLst>
          </p:cNvPr>
          <p:cNvSpPr txBox="1"/>
          <p:nvPr/>
        </p:nvSpPr>
        <p:spPr>
          <a:xfrm>
            <a:off x="5237424" y="1746676"/>
            <a:ext cx="7168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Missie</a:t>
            </a:r>
          </a:p>
        </p:txBody>
      </p:sp>
      <p:sp>
        <p:nvSpPr>
          <p:cNvPr id="16" name="Tekstvak 15">
            <a:extLst>
              <a:ext uri="{FF2B5EF4-FFF2-40B4-BE49-F238E27FC236}">
                <a16:creationId xmlns:a16="http://schemas.microsoft.com/office/drawing/2014/main" id="{15DA166D-774B-4250-B8D7-9A4B80B3F7E3}"/>
              </a:ext>
            </a:extLst>
          </p:cNvPr>
          <p:cNvSpPr txBox="1"/>
          <p:nvPr/>
        </p:nvSpPr>
        <p:spPr>
          <a:xfrm>
            <a:off x="6122690" y="3363317"/>
            <a:ext cx="1143262"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Functionele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KSF’s</a:t>
            </a: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functies</a:t>
            </a:r>
          </a:p>
        </p:txBody>
      </p:sp>
      <p:sp>
        <p:nvSpPr>
          <p:cNvPr id="17" name="Tekstvak 16">
            <a:extLst>
              <a:ext uri="{FF2B5EF4-FFF2-40B4-BE49-F238E27FC236}">
                <a16:creationId xmlns:a16="http://schemas.microsoft.com/office/drawing/2014/main" id="{EC32B656-865D-4CF9-AD4D-07AEFEE28482}"/>
              </a:ext>
            </a:extLst>
          </p:cNvPr>
          <p:cNvSpPr txBox="1"/>
          <p:nvPr/>
        </p:nvSpPr>
        <p:spPr>
          <a:xfrm>
            <a:off x="3954451" y="3414370"/>
            <a:ext cx="118013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Strategische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KSF’s</a:t>
            </a: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organisatie</a:t>
            </a:r>
          </a:p>
        </p:txBody>
      </p:sp>
      <p:sp>
        <p:nvSpPr>
          <p:cNvPr id="18" name="Tekstvak 17">
            <a:extLst>
              <a:ext uri="{FF2B5EF4-FFF2-40B4-BE49-F238E27FC236}">
                <a16:creationId xmlns:a16="http://schemas.microsoft.com/office/drawing/2014/main" id="{4D54A5A5-38D6-4526-A899-29F65472C2FD}"/>
              </a:ext>
            </a:extLst>
          </p:cNvPr>
          <p:cNvSpPr txBox="1"/>
          <p:nvPr/>
        </p:nvSpPr>
        <p:spPr>
          <a:xfrm>
            <a:off x="5097161" y="2518394"/>
            <a:ext cx="9012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Strategie</a:t>
            </a:r>
          </a:p>
        </p:txBody>
      </p:sp>
      <p:sp>
        <p:nvSpPr>
          <p:cNvPr id="19" name="Pijl: vijfhoek 18">
            <a:extLst>
              <a:ext uri="{FF2B5EF4-FFF2-40B4-BE49-F238E27FC236}">
                <a16:creationId xmlns:a16="http://schemas.microsoft.com/office/drawing/2014/main" id="{E21AA1CF-E41E-4658-A7F0-EFD64C59E5DC}"/>
              </a:ext>
            </a:extLst>
          </p:cNvPr>
          <p:cNvSpPr/>
          <p:nvPr/>
        </p:nvSpPr>
        <p:spPr>
          <a:xfrm rot="5400000">
            <a:off x="5409839" y="2112423"/>
            <a:ext cx="372036" cy="30776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ea typeface="+mn-ea"/>
              <a:cs typeface="+mn-cs"/>
            </a:endParaRPr>
          </a:p>
        </p:txBody>
      </p:sp>
      <p:sp>
        <p:nvSpPr>
          <p:cNvPr id="20" name="Pijl: vijfhoek 19">
            <a:extLst>
              <a:ext uri="{FF2B5EF4-FFF2-40B4-BE49-F238E27FC236}">
                <a16:creationId xmlns:a16="http://schemas.microsoft.com/office/drawing/2014/main" id="{96D4A32F-E39B-4014-AAF7-C288A2359254}"/>
              </a:ext>
            </a:extLst>
          </p:cNvPr>
          <p:cNvSpPr/>
          <p:nvPr/>
        </p:nvSpPr>
        <p:spPr>
          <a:xfrm rot="5400000">
            <a:off x="6600235" y="4284748"/>
            <a:ext cx="372036" cy="30776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ea typeface="+mn-ea"/>
              <a:cs typeface="+mn-cs"/>
            </a:endParaRPr>
          </a:p>
        </p:txBody>
      </p:sp>
      <p:sp>
        <p:nvSpPr>
          <p:cNvPr id="21" name="Pijl: vijfhoek 20">
            <a:extLst>
              <a:ext uri="{FF2B5EF4-FFF2-40B4-BE49-F238E27FC236}">
                <a16:creationId xmlns:a16="http://schemas.microsoft.com/office/drawing/2014/main" id="{15B3E65D-07AD-4565-B2FC-497EC2BDC52F}"/>
              </a:ext>
            </a:extLst>
          </p:cNvPr>
          <p:cNvSpPr/>
          <p:nvPr/>
        </p:nvSpPr>
        <p:spPr>
          <a:xfrm rot="5400000">
            <a:off x="4410273" y="3074471"/>
            <a:ext cx="372036" cy="30776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ea typeface="+mn-ea"/>
              <a:cs typeface="+mn-cs"/>
            </a:endParaRPr>
          </a:p>
        </p:txBody>
      </p:sp>
      <p:sp>
        <p:nvSpPr>
          <p:cNvPr id="22" name="Pijl: vijfhoek 21">
            <a:extLst>
              <a:ext uri="{FF2B5EF4-FFF2-40B4-BE49-F238E27FC236}">
                <a16:creationId xmlns:a16="http://schemas.microsoft.com/office/drawing/2014/main" id="{5567DB9E-E128-41C0-9CC5-3940B070A1CA}"/>
              </a:ext>
            </a:extLst>
          </p:cNvPr>
          <p:cNvSpPr/>
          <p:nvPr/>
        </p:nvSpPr>
        <p:spPr>
          <a:xfrm>
            <a:off x="5409837" y="3616252"/>
            <a:ext cx="372036" cy="30776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ea typeface="+mn-ea"/>
              <a:cs typeface="+mn-cs"/>
            </a:endParaRPr>
          </a:p>
        </p:txBody>
      </p:sp>
      <p:sp>
        <p:nvSpPr>
          <p:cNvPr id="23" name="Rechthoek: afgeronde hoeken 22">
            <a:extLst>
              <a:ext uri="{FF2B5EF4-FFF2-40B4-BE49-F238E27FC236}">
                <a16:creationId xmlns:a16="http://schemas.microsoft.com/office/drawing/2014/main" id="{9CA76F65-DF0B-4E83-A311-656B5F00073D}"/>
              </a:ext>
            </a:extLst>
          </p:cNvPr>
          <p:cNvSpPr/>
          <p:nvPr/>
        </p:nvSpPr>
        <p:spPr>
          <a:xfrm>
            <a:off x="2142446" y="5440095"/>
            <a:ext cx="6803728" cy="612934"/>
          </a:xfrm>
          <a:prstGeom prst="roundRect">
            <a:avLst/>
          </a:prstGeom>
          <a:solidFill>
            <a:schemeClr val="bg1">
              <a:lumMod val="95000"/>
              <a:alpha val="52000"/>
            </a:schemeClr>
          </a:solidFill>
        </p:spPr>
        <p:txBody>
          <a:bodyPr wrap="square">
            <a:spAutoFit/>
          </a:bodyPr>
          <a:lstStyle/>
          <a:p>
            <a:pPr lvl="0">
              <a:defRPr/>
            </a:pPr>
            <a:r>
              <a:rPr lang="en-US" sz="1000" b="1" dirty="0"/>
              <a:t>S</a:t>
            </a:r>
            <a:r>
              <a:rPr kumimoji="0" lang="en-US" sz="1000" b="1" i="0" u="none" strike="noStrike" kern="1200" cap="none" spc="0" normalizeH="0" baseline="0" noProof="0" dirty="0" err="1">
                <a:ln>
                  <a:noFill/>
                </a:ln>
                <a:uLnTx/>
                <a:uFillTx/>
                <a:ea typeface="+mn-ea"/>
                <a:cs typeface="+mn-cs"/>
              </a:rPr>
              <a:t>trategische</a:t>
            </a:r>
            <a:r>
              <a:rPr kumimoji="0" lang="en-US" sz="1000" b="1" i="0" u="none" strike="noStrike" kern="1200" cap="none" spc="0" normalizeH="0" baseline="0" noProof="0" dirty="0">
                <a:ln>
                  <a:noFill/>
                </a:ln>
                <a:uLnTx/>
                <a:uFillTx/>
                <a:ea typeface="+mn-ea"/>
                <a:cs typeface="+mn-cs"/>
              </a:rPr>
              <a:t> KSF’s </a:t>
            </a:r>
            <a:r>
              <a:rPr kumimoji="0" lang="en-US" sz="1000" b="0" i="0" u="none" strike="noStrike" kern="1200" cap="none" spc="0" normalizeH="0" baseline="0" noProof="0" dirty="0" err="1">
                <a:ln>
                  <a:noFill/>
                </a:ln>
                <a:uLnTx/>
                <a:uFillTx/>
                <a:ea typeface="+mn-ea"/>
                <a:cs typeface="+mn-cs"/>
              </a:rPr>
              <a:t>zijn</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cruciaal</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voor</a:t>
            </a:r>
            <a:r>
              <a:rPr kumimoji="0" lang="en-US" sz="1000" b="0" i="0" u="none" strike="noStrike" kern="1200" cap="none" spc="0" normalizeH="0" baseline="0" noProof="0" dirty="0">
                <a:ln>
                  <a:noFill/>
                </a:ln>
                <a:uLnTx/>
                <a:uFillTx/>
                <a:ea typeface="+mn-ea"/>
                <a:cs typeface="+mn-cs"/>
              </a:rPr>
              <a:t> de </a:t>
            </a:r>
            <a:r>
              <a:rPr lang="en-US" sz="1000" dirty="0" err="1"/>
              <a:t>continuitesuccesvol</a:t>
            </a:r>
            <a:r>
              <a:rPr lang="en-US" sz="1000" dirty="0"/>
              <a:t> </a:t>
            </a:r>
            <a:r>
              <a:rPr lang="en-US" sz="1000" dirty="0" err="1"/>
              <a:t>uitvoeren</a:t>
            </a:r>
            <a:r>
              <a:rPr lang="en-US" sz="1000" dirty="0"/>
              <a:t> van de </a:t>
            </a:r>
            <a:r>
              <a:rPr lang="en-US" sz="1000" dirty="0" err="1"/>
              <a:t>strategie</a:t>
            </a:r>
            <a:r>
              <a:rPr lang="en-US" sz="1000" dirty="0"/>
              <a:t>.  </a:t>
            </a:r>
          </a:p>
          <a:p>
            <a:pPr lvl="0">
              <a:defRPr/>
            </a:pPr>
            <a:r>
              <a:rPr lang="en-US" sz="1000" b="1" dirty="0" err="1"/>
              <a:t>Operationele</a:t>
            </a:r>
            <a:r>
              <a:rPr lang="en-US" sz="1000" b="1" dirty="0"/>
              <a:t> KSF’s </a:t>
            </a:r>
            <a:r>
              <a:rPr lang="en-US" sz="1000" dirty="0" err="1"/>
              <a:t>zijn</a:t>
            </a:r>
            <a:r>
              <a:rPr lang="en-US" sz="1000" dirty="0"/>
              <a:t> van </a:t>
            </a:r>
            <a:r>
              <a:rPr lang="en-US" sz="1000" dirty="0" err="1"/>
              <a:t>groot</a:t>
            </a:r>
            <a:r>
              <a:rPr lang="en-US" sz="1000" dirty="0"/>
              <a:t> </a:t>
            </a:r>
            <a:r>
              <a:rPr lang="en-US" sz="1000" dirty="0" err="1"/>
              <a:t>belang</a:t>
            </a:r>
            <a:r>
              <a:rPr lang="en-US" sz="1000" dirty="0"/>
              <a:t> </a:t>
            </a:r>
            <a:r>
              <a:rPr lang="en-US" sz="1000" dirty="0" err="1"/>
              <a:t>voor</a:t>
            </a:r>
            <a:r>
              <a:rPr lang="en-US" sz="1000" dirty="0"/>
              <a:t> het </a:t>
            </a:r>
            <a:r>
              <a:rPr lang="en-US" sz="1000" dirty="0" err="1"/>
              <a:t>volgen</a:t>
            </a:r>
            <a:r>
              <a:rPr lang="en-US" sz="1000" dirty="0"/>
              <a:t> van de </a:t>
            </a:r>
            <a:r>
              <a:rPr lang="en-US" sz="1000" dirty="0" err="1"/>
              <a:t>bedrijfsactiviteiten</a:t>
            </a:r>
            <a:r>
              <a:rPr lang="en-US" sz="1000" dirty="0"/>
              <a:t> </a:t>
            </a:r>
            <a:r>
              <a:rPr kumimoji="0" lang="en-US" sz="1000" b="0" i="0" u="none" strike="noStrike" kern="1200" cap="none" spc="0" normalizeH="0" baseline="0" noProof="0" dirty="0">
                <a:ln>
                  <a:noFill/>
                </a:ln>
                <a:uLnTx/>
                <a:uFillTx/>
                <a:ea typeface="+mn-ea"/>
                <a:cs typeface="+mn-cs"/>
              </a:rPr>
              <a:t>van de </a:t>
            </a:r>
            <a:r>
              <a:rPr kumimoji="0" lang="en-US" sz="1000" b="0" i="0" u="none" strike="noStrike" kern="1200" cap="none" spc="0" normalizeH="0" baseline="0" noProof="0" dirty="0" err="1">
                <a:ln>
                  <a:noFill/>
                </a:ln>
                <a:uLnTx/>
                <a:uFillTx/>
                <a:ea typeface="+mn-ea"/>
                <a:cs typeface="+mn-cs"/>
              </a:rPr>
              <a:t>gehele</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organisatie</a:t>
            </a:r>
            <a:endParaRPr kumimoji="0" lang="en-US" sz="1000" b="0" i="0" u="none" strike="noStrike" kern="1200" cap="none" spc="0" normalizeH="0" baseline="0" noProof="0" dirty="0">
              <a:ln>
                <a:noFill/>
              </a:ln>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uLnTx/>
                <a:uFillTx/>
                <a:ea typeface="+mn-ea"/>
                <a:cs typeface="+mn-cs"/>
              </a:rPr>
              <a:t>De </a:t>
            </a:r>
            <a:r>
              <a:rPr kumimoji="0" lang="en-US" sz="1000" b="1" i="0" u="none" strike="noStrike" kern="1200" cap="none" spc="0" normalizeH="0" baseline="0" noProof="0" dirty="0" err="1">
                <a:ln>
                  <a:noFill/>
                </a:ln>
                <a:uLnTx/>
                <a:uFillTx/>
                <a:ea typeface="+mn-ea"/>
                <a:cs typeface="+mn-cs"/>
              </a:rPr>
              <a:t>functionele</a:t>
            </a:r>
            <a:r>
              <a:rPr kumimoji="0" lang="en-US" sz="1000" b="1" i="0" u="none" strike="noStrike" kern="1200" cap="none" spc="0" normalizeH="0" baseline="0" noProof="0" dirty="0">
                <a:ln>
                  <a:noFill/>
                </a:ln>
                <a:uLnTx/>
                <a:uFillTx/>
                <a:ea typeface="+mn-ea"/>
                <a:cs typeface="+mn-cs"/>
              </a:rPr>
              <a:t> KSF’s </a:t>
            </a:r>
            <a:r>
              <a:rPr kumimoji="0" lang="en-US" sz="1000" b="0" i="0" u="none" strike="noStrike" kern="1200" cap="none" spc="0" normalizeH="0" baseline="0" noProof="0" dirty="0" err="1">
                <a:ln>
                  <a:noFill/>
                </a:ln>
                <a:uLnTx/>
                <a:uFillTx/>
                <a:ea typeface="+mn-ea"/>
                <a:cs typeface="+mn-cs"/>
              </a:rPr>
              <a:t>zijn</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ondersteunend</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aan</a:t>
            </a:r>
            <a:r>
              <a:rPr kumimoji="0" lang="en-US" sz="1000" b="0" i="0" u="none" strike="noStrike" kern="1200" cap="none" spc="0" normalizeH="0" baseline="0" noProof="0" dirty="0">
                <a:ln>
                  <a:noFill/>
                </a:ln>
                <a:uLnTx/>
                <a:uFillTx/>
                <a:ea typeface="+mn-ea"/>
                <a:cs typeface="+mn-cs"/>
              </a:rPr>
              <a:t> het die </a:t>
            </a:r>
            <a:r>
              <a:rPr kumimoji="0" lang="en-US" sz="1000" b="0" i="0" u="none" strike="noStrike" kern="1200" cap="none" spc="0" normalizeH="0" baseline="0" noProof="0" dirty="0" err="1">
                <a:ln>
                  <a:noFill/>
                </a:ln>
                <a:uLnTx/>
                <a:uFillTx/>
                <a:ea typeface="+mn-ea"/>
                <a:cs typeface="+mn-cs"/>
              </a:rPr>
              <a:t>altijd</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goed</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moeten</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worden</a:t>
            </a:r>
            <a:r>
              <a:rPr kumimoji="0" lang="en-US" sz="1000" b="0" i="0" u="none" strike="noStrike" kern="1200" cap="none" spc="0" normalizeH="0" baseline="0" noProof="0" dirty="0">
                <a:ln>
                  <a:noFill/>
                </a:ln>
                <a:uLnTx/>
                <a:uFillTx/>
                <a:ea typeface="+mn-ea"/>
                <a:cs typeface="+mn-cs"/>
              </a:rPr>
              <a:t> </a:t>
            </a:r>
            <a:r>
              <a:rPr kumimoji="0" lang="en-US" sz="1000" b="0" i="0" u="none" strike="noStrike" kern="1200" cap="none" spc="0" normalizeH="0" baseline="0" noProof="0" dirty="0" err="1">
                <a:ln>
                  <a:noFill/>
                </a:ln>
                <a:uLnTx/>
                <a:uFillTx/>
                <a:ea typeface="+mn-ea"/>
                <a:cs typeface="+mn-cs"/>
              </a:rPr>
              <a:t>uitgevoerd</a:t>
            </a:r>
            <a:r>
              <a:rPr kumimoji="0" lang="en-US" sz="1000" b="0" i="0" u="none" strike="noStrike" kern="1200" cap="none" spc="0" normalizeH="0" baseline="0" noProof="0" dirty="0">
                <a:ln>
                  <a:noFill/>
                </a:ln>
                <a:uLnTx/>
                <a:uFillTx/>
                <a:ea typeface="+mn-ea"/>
                <a:cs typeface="+mn-cs"/>
              </a:rPr>
              <a:t>.</a:t>
            </a:r>
            <a:endParaRPr kumimoji="0" lang="nl-NL" sz="1000" b="0" i="0" u="none" strike="noStrike" kern="1200" cap="none" spc="0" normalizeH="0" baseline="0" noProof="0" dirty="0">
              <a:ln>
                <a:noFill/>
              </a:ln>
              <a:uLnTx/>
              <a:uFillTx/>
              <a:ea typeface="+mn-ea"/>
              <a:cs typeface="+mn-cs"/>
            </a:endParaRPr>
          </a:p>
        </p:txBody>
      </p:sp>
      <p:pic>
        <p:nvPicPr>
          <p:cNvPr id="24" name="Afbeelding 23" descr="De bronafbeelding bekijken">
            <a:extLst>
              <a:ext uri="{FF2B5EF4-FFF2-40B4-BE49-F238E27FC236}">
                <a16:creationId xmlns:a16="http://schemas.microsoft.com/office/drawing/2014/main" id="{07855E79-70CF-40CF-89A5-2B1422C6981E}"/>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954287" y="2580240"/>
            <a:ext cx="411210" cy="411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CD08433F-1236-4D4E-81CE-8E0F2A03ECAD}"/>
              </a:ext>
            </a:extLst>
          </p:cNvPr>
          <p:cNvPicPr>
            <a:picLocks noChangeAspect="1"/>
          </p:cNvPicPr>
          <p:nvPr/>
        </p:nvPicPr>
        <p:blipFill rotWithShape="1">
          <a:blip r:embed="rId5">
            <a:extLst>
              <a:ext uri="{28A0092B-C50C-407E-A947-70E740481C1C}">
                <a14:useLocalDpi xmlns:a14="http://schemas.microsoft.com/office/drawing/2010/main" val="0"/>
              </a:ext>
            </a:extLst>
          </a:blip>
          <a:srcRect r="5664" b="1322"/>
          <a:stretch/>
        </p:blipFill>
        <p:spPr>
          <a:xfrm>
            <a:off x="157163" y="1980087"/>
            <a:ext cx="1606081" cy="2520000"/>
          </a:xfrm>
          <a:prstGeom prst="rect">
            <a:avLst/>
          </a:prstGeom>
          <a:ln>
            <a:noFill/>
          </a:ln>
          <a:effectLst>
            <a:outerShdw blurRad="292100" dist="139700" dir="2700000" algn="tl" rotWithShape="0">
              <a:srgbClr val="333333">
                <a:alpha val="65000"/>
              </a:srgbClr>
            </a:outerShdw>
          </a:effectLst>
        </p:spPr>
      </p:pic>
      <p:pic>
        <p:nvPicPr>
          <p:cNvPr id="26" name="Afbeelding 25">
            <a:extLst>
              <a:ext uri="{FF2B5EF4-FFF2-40B4-BE49-F238E27FC236}">
                <a16:creationId xmlns:a16="http://schemas.microsoft.com/office/drawing/2014/main" id="{F65D25EA-AE70-4C5A-9C13-C542437A43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4406" y="192129"/>
            <a:ext cx="900576" cy="1144800"/>
          </a:xfrm>
          <a:prstGeom prst="rect">
            <a:avLst/>
          </a:prstGeom>
        </p:spPr>
      </p:pic>
      <p:sp>
        <p:nvSpPr>
          <p:cNvPr id="27" name="Rechthoek 26">
            <a:extLst>
              <a:ext uri="{FF2B5EF4-FFF2-40B4-BE49-F238E27FC236}">
                <a16:creationId xmlns:a16="http://schemas.microsoft.com/office/drawing/2014/main" id="{67722E25-65B2-4226-A3B2-93F0DE3BA17A}"/>
              </a:ext>
            </a:extLst>
          </p:cNvPr>
          <p:cNvSpPr/>
          <p:nvPr/>
        </p:nvSpPr>
        <p:spPr>
          <a:xfrm>
            <a:off x="8734381" y="192129"/>
            <a:ext cx="996250" cy="1144800"/>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a:extLst>
              <a:ext uri="{FF2B5EF4-FFF2-40B4-BE49-F238E27FC236}">
                <a16:creationId xmlns:a16="http://schemas.microsoft.com/office/drawing/2014/main" id="{A60A603A-BAE7-41B7-9C90-31A6E02245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624" r="23960" b="32391"/>
          <a:stretch/>
        </p:blipFill>
        <p:spPr>
          <a:xfrm>
            <a:off x="8790136" y="253385"/>
            <a:ext cx="848141" cy="1083544"/>
          </a:xfrm>
          <a:prstGeom prst="rect">
            <a:avLst/>
          </a:prstGeom>
        </p:spPr>
      </p:pic>
    </p:spTree>
    <p:extLst>
      <p:ext uri="{BB962C8B-B14F-4D97-AF65-F5344CB8AC3E}">
        <p14:creationId xmlns:p14="http://schemas.microsoft.com/office/powerpoint/2010/main" val="262932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457200" indent="-457200">
              <a:buFont typeface="+mj-lt"/>
              <a:buAutoNum type="arabicPeriod"/>
            </a:pPr>
            <a:r>
              <a:rPr lang="nl-NL" dirty="0"/>
              <a:t>Analyseren hoe in een organisatie </a:t>
            </a:r>
            <a:r>
              <a:rPr lang="nl-NL" i="1" dirty="0"/>
              <a:t>waarde </a:t>
            </a:r>
            <a:r>
              <a:rPr lang="nl-NL" dirty="0"/>
              <a:t>wordt toegevoegd</a:t>
            </a:r>
          </a:p>
          <a:p>
            <a:pPr marL="457200" indent="-457200">
              <a:buFont typeface="+mj-lt"/>
              <a:buAutoNum type="arabicPeriod"/>
            </a:pPr>
            <a:r>
              <a:rPr lang="nl-NL" dirty="0"/>
              <a:t>De verschillende </a:t>
            </a:r>
            <a:r>
              <a:rPr lang="nl-NL" i="1" dirty="0"/>
              <a:t>typen processen </a:t>
            </a:r>
            <a:r>
              <a:rPr lang="nl-NL" dirty="0"/>
              <a:t>in een organisatie benoemen</a:t>
            </a:r>
          </a:p>
          <a:p>
            <a:pPr marL="457200" indent="-457200">
              <a:buFont typeface="+mj-lt"/>
              <a:buAutoNum type="arabicPeriod"/>
            </a:pPr>
            <a:r>
              <a:rPr lang="nl-NL" dirty="0"/>
              <a:t>De samenhang aanbrengen tussen de </a:t>
            </a:r>
            <a:r>
              <a:rPr lang="nl-NL" i="1" dirty="0"/>
              <a:t>IT-architectuur en processen </a:t>
            </a:r>
            <a:r>
              <a:rPr lang="nl-NL" dirty="0"/>
              <a:t>[proces-IT-match]</a:t>
            </a:r>
          </a:p>
          <a:p>
            <a:pPr marL="457200" indent="-457200">
              <a:buFont typeface="+mj-lt"/>
              <a:buAutoNum type="arabicPeriod"/>
            </a:pPr>
            <a:r>
              <a:rPr lang="nl-NL" dirty="0"/>
              <a:t>De </a:t>
            </a:r>
            <a:r>
              <a:rPr lang="nl-NL" i="1" dirty="0"/>
              <a:t>performance</a:t>
            </a:r>
            <a:r>
              <a:rPr lang="nl-NL" dirty="0"/>
              <a:t> van een organisatie analyseren aan de hand van prestatie indicatoren</a:t>
            </a:r>
          </a:p>
          <a:p>
            <a:pPr marL="457200" indent="-457200">
              <a:buFont typeface="+mj-lt"/>
              <a:buAutoNum type="arabicPeriod"/>
            </a:pPr>
            <a:r>
              <a:rPr lang="nl-NL" dirty="0"/>
              <a:t>Een inventarisatie maken van noodzakelijke </a:t>
            </a:r>
            <a:r>
              <a:rPr lang="nl-NL" i="1" dirty="0"/>
              <a:t>managementinformatie</a:t>
            </a:r>
            <a:r>
              <a:rPr lang="nl-NL" dirty="0"/>
              <a:t> rondom processen om grip te krijgen op de organisatie performance</a:t>
            </a:r>
          </a:p>
          <a:p>
            <a:pPr marL="457200" indent="-457200">
              <a:buFont typeface="+mj-lt"/>
              <a:buAutoNum type="arabicPeriod"/>
            </a:pPr>
            <a:r>
              <a:rPr lang="nl-NL" dirty="0"/>
              <a:t>Onderzoeken hoe </a:t>
            </a:r>
            <a:r>
              <a:rPr lang="nl-NL" i="1" dirty="0"/>
              <a:t>samenwerking</a:t>
            </a:r>
            <a:r>
              <a:rPr lang="nl-NL" dirty="0"/>
              <a:t> rond processen vorm kan krijgen</a:t>
            </a:r>
          </a:p>
          <a:p>
            <a:pPr marL="457200" indent="-457200">
              <a:buFont typeface="+mj-lt"/>
              <a:buAutoNum type="arabicPeriod"/>
            </a:pPr>
            <a:r>
              <a:rPr lang="nl-NL" dirty="0"/>
              <a:t>Een plan opstellen om processen in een organisatie te </a:t>
            </a:r>
            <a:r>
              <a:rPr lang="nl-NL" i="1" dirty="0"/>
              <a:t>borgen</a:t>
            </a:r>
          </a:p>
          <a:p>
            <a:pPr marL="457200" indent="-457200">
              <a:buFont typeface="+mj-lt"/>
              <a:buAutoNum type="arabicPeriod"/>
            </a:pPr>
            <a:r>
              <a:rPr lang="nl-NL" dirty="0"/>
              <a:t>Op basis van een analyse van de procesperformance en optredende knelpunten binnen processen </a:t>
            </a:r>
            <a:r>
              <a:rPr lang="nl-NL" i="1" dirty="0"/>
              <a:t>verbetervoorstellen</a:t>
            </a:r>
            <a:r>
              <a:rPr lang="nl-NL" dirty="0"/>
              <a:t> formuleren</a:t>
            </a:r>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Algemene</a:t>
            </a:r>
            <a:r>
              <a:rPr lang="en-US" sz="2800" b="0" dirty="0">
                <a:solidFill>
                  <a:srgbClr val="231F20"/>
                </a:solidFill>
              </a:rPr>
              <a:t> </a:t>
            </a:r>
            <a:r>
              <a:rPr lang="en-US" sz="2800" b="0" dirty="0" err="1">
                <a:solidFill>
                  <a:srgbClr val="231F20"/>
                </a:solidFill>
              </a:rPr>
              <a:t>leerdoelen</a:t>
            </a:r>
            <a:endParaRPr lang="en-US" sz="2800" b="0" dirty="0">
              <a:solidFill>
                <a:srgbClr val="231F20"/>
              </a:solidFill>
            </a:endParaRPr>
          </a:p>
        </p:txBody>
      </p:sp>
      <p:pic>
        <p:nvPicPr>
          <p:cNvPr id="4" name="Picture 3">
            <a:extLst>
              <a:ext uri="{FF2B5EF4-FFF2-40B4-BE49-F238E27FC236}">
                <a16:creationId xmlns:a16="http://schemas.microsoft.com/office/drawing/2014/main" id="{96CE7A84-0946-4180-A3CA-6472F4CCF0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39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r>
              <a:rPr lang="nl-NL" dirty="0"/>
              <a:t>Stel een beperkte </a:t>
            </a:r>
            <a:r>
              <a:rPr lang="nl-NL" b="1" dirty="0" err="1"/>
              <a:t>balanced</a:t>
            </a:r>
            <a:r>
              <a:rPr lang="nl-NL" b="1" dirty="0"/>
              <a:t> scorecard </a:t>
            </a:r>
            <a:r>
              <a:rPr lang="nl-NL" dirty="0"/>
              <a:t>op voor </a:t>
            </a:r>
            <a:r>
              <a:rPr lang="nl-NL" i="1" dirty="0"/>
              <a:t>uw eigen organisatie</a:t>
            </a:r>
          </a:p>
          <a:p>
            <a:r>
              <a:rPr lang="nl-NL" dirty="0"/>
              <a:t>Benoem de </a:t>
            </a:r>
            <a:r>
              <a:rPr lang="nl-NL" i="1" dirty="0"/>
              <a:t>strategie</a:t>
            </a:r>
            <a:r>
              <a:rPr lang="nl-NL" dirty="0"/>
              <a:t> van uw organisatie</a:t>
            </a:r>
          </a:p>
          <a:p>
            <a:r>
              <a:rPr lang="nl-NL" dirty="0"/>
              <a:t>Benoem een gewenst lange termijn </a:t>
            </a:r>
            <a:r>
              <a:rPr lang="nl-NL" i="1" dirty="0"/>
              <a:t>resultaat</a:t>
            </a:r>
          </a:p>
          <a:p>
            <a:r>
              <a:rPr lang="nl-NL" dirty="0"/>
              <a:t>Motiveer waarom dit resultaat bij de strategie past</a:t>
            </a:r>
          </a:p>
          <a:p>
            <a:r>
              <a:rPr lang="nl-NL" dirty="0"/>
              <a:t>Werk dan </a:t>
            </a:r>
            <a:r>
              <a:rPr lang="nl-NL" i="1" dirty="0"/>
              <a:t>per perspectief </a:t>
            </a:r>
            <a:r>
              <a:rPr lang="nl-NL" dirty="0"/>
              <a:t>uit: </a:t>
            </a:r>
          </a:p>
          <a:p>
            <a:pPr lvl="1"/>
            <a:r>
              <a:rPr lang="nl-NL" dirty="0"/>
              <a:t>Wat je wilt bereiken (= </a:t>
            </a:r>
            <a:r>
              <a:rPr lang="nl-NL" i="1" dirty="0" err="1"/>
              <a:t>Objective</a:t>
            </a:r>
            <a:r>
              <a:rPr lang="nl-NL" dirty="0"/>
              <a:t>)</a:t>
            </a:r>
          </a:p>
          <a:p>
            <a:pPr lvl="1"/>
            <a:r>
              <a:rPr lang="nl-NL" dirty="0"/>
              <a:t>Hoe je vaststelt of je bereikt wat je wilt (= </a:t>
            </a:r>
            <a:r>
              <a:rPr lang="nl-NL" i="1" dirty="0" err="1"/>
              <a:t>Measure</a:t>
            </a:r>
            <a:r>
              <a:rPr lang="nl-NL" dirty="0"/>
              <a:t>)</a:t>
            </a:r>
          </a:p>
          <a:p>
            <a:pPr lvl="1"/>
            <a:r>
              <a:rPr lang="nl-NL" dirty="0"/>
              <a:t>Wat het doel is (=</a:t>
            </a:r>
            <a:r>
              <a:rPr lang="nl-NL" i="1" dirty="0"/>
              <a:t>Target</a:t>
            </a:r>
            <a:r>
              <a:rPr lang="nl-NL" dirty="0"/>
              <a:t>)</a:t>
            </a:r>
          </a:p>
          <a:p>
            <a:pPr lvl="1"/>
            <a:r>
              <a:rPr lang="nl-NL" dirty="0"/>
              <a:t>Welke initiatieven moeten worden genomen (= </a:t>
            </a:r>
            <a:r>
              <a:rPr lang="nl-NL" i="1" dirty="0" err="1"/>
              <a:t>Initiatives</a:t>
            </a:r>
            <a:r>
              <a:rPr lang="nl-NL" dirty="0"/>
              <a:t>)</a:t>
            </a:r>
          </a:p>
          <a:p>
            <a:r>
              <a:rPr lang="nl-NL" dirty="0"/>
              <a:t>Zorg voor </a:t>
            </a:r>
            <a:r>
              <a:rPr lang="nl-NL" i="1" dirty="0"/>
              <a:t>samenhang</a:t>
            </a:r>
            <a:r>
              <a:rPr lang="nl-NL" dirty="0"/>
              <a:t> tussen de perspectieven.</a:t>
            </a:r>
          </a:p>
          <a:p>
            <a:pPr marL="0" indent="0">
              <a:buNone/>
            </a:pPr>
            <a:r>
              <a:rPr lang="nl-NL" dirty="0"/>
              <a:t>Werk deze punten uit op 2 A4’tjes. </a:t>
            </a:r>
          </a:p>
          <a:p>
            <a:pPr marL="0" indent="0">
              <a:buNone/>
            </a:pPr>
            <a:r>
              <a:rPr lang="nl-NL" dirty="0"/>
              <a:t>Neem uw uitwerkingen mee naar de volgende les.</a:t>
            </a:r>
          </a:p>
        </p:txBody>
      </p:sp>
      <p:sp>
        <p:nvSpPr>
          <p:cNvPr id="3" name="Titel 2"/>
          <p:cNvSpPr>
            <a:spLocks noGrp="1"/>
          </p:cNvSpPr>
          <p:nvPr>
            <p:ph type="title"/>
          </p:nvPr>
        </p:nvSpPr>
        <p:spPr/>
        <p:txBody>
          <a:bodyPr/>
          <a:lstStyle/>
          <a:p>
            <a:r>
              <a:rPr lang="nl-NL" dirty="0"/>
              <a:t>Opstellen van een </a:t>
            </a:r>
            <a:r>
              <a:rPr lang="nl-NL" dirty="0" err="1"/>
              <a:t>Balanced</a:t>
            </a:r>
            <a:r>
              <a:rPr lang="nl-NL" dirty="0"/>
              <a:t> Score Card</a:t>
            </a:r>
            <a:br>
              <a:rPr lang="nl-NL" dirty="0"/>
            </a:br>
            <a:r>
              <a:rPr lang="nl-NL" sz="1600" b="0" dirty="0">
                <a:solidFill>
                  <a:schemeClr val="tx1"/>
                </a:solidFill>
              </a:rPr>
              <a:t>praktijkopdracht</a:t>
            </a:r>
            <a:endParaRPr lang="en-US" sz="1600" b="0" dirty="0">
              <a:solidFill>
                <a:schemeClr val="tx1"/>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9405D52F-7ECC-416D-8B44-D9DEC4F59E3E}"/>
              </a:ext>
            </a:extLst>
          </p:cNvPr>
          <p:cNvSpPr txBox="1"/>
          <p:nvPr/>
        </p:nvSpPr>
        <p:spPr>
          <a:xfrm>
            <a:off x="9949506" y="5952013"/>
            <a:ext cx="3609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1.5</a:t>
            </a:r>
          </a:p>
        </p:txBody>
      </p:sp>
      <p:pic>
        <p:nvPicPr>
          <p:cNvPr id="7" name="Afbeelding 6" descr="Afbeelding met bus, zitten, monitor, wit&#10;&#10;Automatisch gegenereerde beschrijving">
            <a:extLst>
              <a:ext uri="{FF2B5EF4-FFF2-40B4-BE49-F238E27FC236}">
                <a16:creationId xmlns:a16="http://schemas.microsoft.com/office/drawing/2014/main" id="{86BC70EF-54C1-4CD7-B1E8-3722E6AFF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902" y="4507915"/>
            <a:ext cx="1334205" cy="1396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872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EDA25B9-7DA6-49CA-8257-9C9AB08997F2}"/>
              </a:ext>
            </a:extLst>
          </p:cNvPr>
          <p:cNvSpPr>
            <a:spLocks noGrp="1"/>
          </p:cNvSpPr>
          <p:nvPr>
            <p:ph type="title"/>
          </p:nvPr>
        </p:nvSpPr>
        <p:spPr/>
        <p:txBody>
          <a:bodyPr/>
          <a:lstStyle/>
          <a:p>
            <a:r>
              <a:rPr lang="nl-NL" dirty="0" err="1"/>
              <a:t>Balanced</a:t>
            </a:r>
            <a:r>
              <a:rPr lang="nl-NL" dirty="0"/>
              <a:t> Scorecard</a:t>
            </a:r>
            <a:br>
              <a:rPr lang="nl-NL" dirty="0"/>
            </a:br>
            <a:r>
              <a:rPr lang="nl-NL" sz="1400" b="0" dirty="0">
                <a:solidFill>
                  <a:schemeClr val="tx1"/>
                </a:solidFill>
              </a:rPr>
              <a:t>Robert S. Kaplan &amp; David P. Norton</a:t>
            </a:r>
          </a:p>
        </p:txBody>
      </p:sp>
      <p:sp>
        <p:nvSpPr>
          <p:cNvPr id="6" name="Tekstvak 5">
            <a:extLst>
              <a:ext uri="{FF2B5EF4-FFF2-40B4-BE49-F238E27FC236}">
                <a16:creationId xmlns:a16="http://schemas.microsoft.com/office/drawing/2014/main" id="{3EB5BF5D-A431-41A1-B617-79C2C0976DD2}"/>
              </a:ext>
            </a:extLst>
          </p:cNvPr>
          <p:cNvSpPr txBox="1"/>
          <p:nvPr/>
        </p:nvSpPr>
        <p:spPr>
          <a:xfrm>
            <a:off x="9949506" y="5952013"/>
            <a:ext cx="3609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1.5</a:t>
            </a:r>
          </a:p>
        </p:txBody>
      </p:sp>
      <p:pic>
        <p:nvPicPr>
          <p:cNvPr id="7" name="Afbeelding 6" descr="Afbeelding met bus, zitten, monitor, wit&#10;&#10;Automatisch gegenereerde beschrijving">
            <a:extLst>
              <a:ext uri="{FF2B5EF4-FFF2-40B4-BE49-F238E27FC236}">
                <a16:creationId xmlns:a16="http://schemas.microsoft.com/office/drawing/2014/main" id="{C52C0D8E-F74F-40EE-80FA-43A3A46DD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2902" y="4507915"/>
            <a:ext cx="1334205" cy="1396468"/>
          </a:xfrm>
          <a:prstGeom prst="rect">
            <a:avLst/>
          </a:prstGeom>
          <a:ln>
            <a:noFill/>
          </a:ln>
          <a:effectLst>
            <a:outerShdw blurRad="292100" dist="139700" dir="2700000" algn="tl" rotWithShape="0">
              <a:srgbClr val="333333">
                <a:alpha val="65000"/>
              </a:srgbClr>
            </a:outerShdw>
          </a:effectLst>
        </p:spPr>
      </p:pic>
      <p:pic>
        <p:nvPicPr>
          <p:cNvPr id="9" name="Afbeelding 8" descr="Afbeelding met voedsel&#10;&#10;Automatisch gegenereerde beschrijving">
            <a:extLst>
              <a:ext uri="{FF2B5EF4-FFF2-40B4-BE49-F238E27FC236}">
                <a16:creationId xmlns:a16="http://schemas.microsoft.com/office/drawing/2014/main" id="{CDBACE81-B9AE-4740-ACF3-B88780648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21" y="1980087"/>
            <a:ext cx="1668918" cy="2520000"/>
          </a:xfrm>
          <a:prstGeom prst="rect">
            <a:avLst/>
          </a:prstGeom>
          <a:ln>
            <a:noFill/>
          </a:ln>
          <a:effectLst>
            <a:outerShdw blurRad="292100" dist="139700" dir="2700000" algn="tl" rotWithShape="0">
              <a:srgbClr val="333333">
                <a:alpha val="65000"/>
              </a:srgbClr>
            </a:outerShdw>
          </a:effectLst>
        </p:spPr>
      </p:pic>
      <p:pic>
        <p:nvPicPr>
          <p:cNvPr id="13" name="Afbeelding 12" descr="Afbeelding met persoon, man, kostuum, staand&#10;&#10;Automatisch gegenereerde beschrijving">
            <a:extLst>
              <a:ext uri="{FF2B5EF4-FFF2-40B4-BE49-F238E27FC236}">
                <a16:creationId xmlns:a16="http://schemas.microsoft.com/office/drawing/2014/main" id="{326AD924-8A16-4E2B-94AA-3D6168B17D9A}"/>
              </a:ext>
            </a:extLst>
          </p:cNvPr>
          <p:cNvPicPr>
            <a:picLocks noChangeAspect="1"/>
          </p:cNvPicPr>
          <p:nvPr/>
        </p:nvPicPr>
        <p:blipFill rotWithShape="1">
          <a:blip r:embed="rId4">
            <a:extLst>
              <a:ext uri="{28A0092B-C50C-407E-A947-70E740481C1C}">
                <a14:useLocalDpi xmlns:a14="http://schemas.microsoft.com/office/drawing/2010/main" val="0"/>
              </a:ext>
            </a:extLst>
          </a:blip>
          <a:srcRect l="12201" t="13809" r="8366" b="28891"/>
          <a:stretch/>
        </p:blipFill>
        <p:spPr>
          <a:xfrm>
            <a:off x="6059707" y="33360"/>
            <a:ext cx="2344517" cy="1324800"/>
          </a:xfrm>
          <a:prstGeom prst="rect">
            <a:avLst/>
          </a:prstGeom>
        </p:spPr>
      </p:pic>
      <p:pic>
        <p:nvPicPr>
          <p:cNvPr id="14" name="Afbeelding 13">
            <a:extLst>
              <a:ext uri="{FF2B5EF4-FFF2-40B4-BE49-F238E27FC236}">
                <a16:creationId xmlns:a16="http://schemas.microsoft.com/office/drawing/2014/main" id="{700D5DD7-3E08-457C-B8E9-327A30889B21}"/>
              </a:ext>
            </a:extLst>
          </p:cNvPr>
          <p:cNvPicPr>
            <a:picLocks noChangeAspect="1"/>
          </p:cNvPicPr>
          <p:nvPr/>
        </p:nvPicPr>
        <p:blipFill rotWithShape="1">
          <a:blip r:embed="rId5">
            <a:extLst>
              <a:ext uri="{28A0092B-C50C-407E-A947-70E740481C1C}">
                <a14:useLocalDpi xmlns:a14="http://schemas.microsoft.com/office/drawing/2010/main" val="0"/>
              </a:ext>
            </a:extLst>
          </a:blip>
          <a:srcRect l="2391" t="23158" r="885" b="21366"/>
          <a:stretch/>
        </p:blipFill>
        <p:spPr>
          <a:xfrm>
            <a:off x="102925" y="5437825"/>
            <a:ext cx="2485585" cy="712792"/>
          </a:xfrm>
          <a:prstGeom prst="rect">
            <a:avLst/>
          </a:prstGeom>
        </p:spPr>
      </p:pic>
      <p:pic>
        <p:nvPicPr>
          <p:cNvPr id="17" name="Afbeelding 16" descr="Afbeelding met tekst&#10;&#10;Automatisch gegenereerde beschrijving">
            <a:extLst>
              <a:ext uri="{FF2B5EF4-FFF2-40B4-BE49-F238E27FC236}">
                <a16:creationId xmlns:a16="http://schemas.microsoft.com/office/drawing/2014/main" id="{88204F4D-62FD-4DB5-BD4C-54C1985C59A1}"/>
              </a:ext>
            </a:extLst>
          </p:cNvPr>
          <p:cNvPicPr>
            <a:picLocks noChangeAspect="1"/>
          </p:cNvPicPr>
          <p:nvPr/>
        </p:nvPicPr>
        <p:blipFill rotWithShape="1">
          <a:blip r:embed="rId6">
            <a:extLst>
              <a:ext uri="{28A0092B-C50C-407E-A947-70E740481C1C}">
                <a14:useLocalDpi xmlns:a14="http://schemas.microsoft.com/office/drawing/2010/main" val="0"/>
              </a:ext>
            </a:extLst>
          </a:blip>
          <a:srcRect l="5724" t="4664" r="4020" b="3096"/>
          <a:stretch/>
        </p:blipFill>
        <p:spPr>
          <a:xfrm>
            <a:off x="2280533" y="1384341"/>
            <a:ext cx="5840137" cy="3941012"/>
          </a:xfrm>
          <a:prstGeom prst="rect">
            <a:avLst/>
          </a:prstGeom>
        </p:spPr>
      </p:pic>
      <p:pic>
        <p:nvPicPr>
          <p:cNvPr id="25" name="Picture 3">
            <a:extLst>
              <a:ext uri="{FF2B5EF4-FFF2-40B4-BE49-F238E27FC236}">
                <a16:creationId xmlns:a16="http://schemas.microsoft.com/office/drawing/2014/main" id="{98A36E1A-4837-4322-BEEB-0508BDAF34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Afbeelding 9" descr="Informatie.jpg">
            <a:hlinkClick r:id="rId8" action="ppaction://hlinkfile"/>
            <a:extLst>
              <a:ext uri="{FF2B5EF4-FFF2-40B4-BE49-F238E27FC236}">
                <a16:creationId xmlns:a16="http://schemas.microsoft.com/office/drawing/2014/main" id="{62FAA7BF-5DB2-44BD-BE54-309CE5DA26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847" t="7421" r="14849" b="19611"/>
          <a:stretch/>
        </p:blipFill>
        <p:spPr bwMode="auto">
          <a:xfrm>
            <a:off x="7666980" y="5565829"/>
            <a:ext cx="326189" cy="33855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24025C48-4DFB-4A6F-962E-3F21106CF9CD}"/>
              </a:ext>
            </a:extLst>
          </p:cNvPr>
          <p:cNvSpPr txBox="1"/>
          <p:nvPr/>
        </p:nvSpPr>
        <p:spPr>
          <a:xfrm>
            <a:off x="7958055" y="5603092"/>
            <a:ext cx="1491114" cy="338554"/>
          </a:xfrm>
          <a:prstGeom prst="rect">
            <a:avLst/>
          </a:prstGeom>
          <a:noFill/>
        </p:spPr>
        <p:txBody>
          <a:bodyPr wrap="none" rtlCol="0">
            <a:spAutoFit/>
          </a:bodyPr>
          <a:lstStyle/>
          <a:p>
            <a:pPr algn="ctr"/>
            <a:r>
              <a:rPr lang="nl-NL" sz="800" dirty="0"/>
              <a:t>KMO Werkblad</a:t>
            </a:r>
          </a:p>
          <a:p>
            <a:pPr algn="ctr"/>
            <a:r>
              <a:rPr lang="nl-NL" sz="800" dirty="0"/>
              <a:t>Procesmanagementsysteem</a:t>
            </a:r>
          </a:p>
        </p:txBody>
      </p:sp>
    </p:spTree>
    <p:extLst>
      <p:ext uri="{BB962C8B-B14F-4D97-AF65-F5344CB8AC3E}">
        <p14:creationId xmlns:p14="http://schemas.microsoft.com/office/powerpoint/2010/main" val="34819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4</a:t>
            </a:r>
            <a:endParaRPr lang="en-US" dirty="0"/>
          </a:p>
        </p:txBody>
      </p:sp>
      <p:sp>
        <p:nvSpPr>
          <p:cNvPr id="3" name="Ondertitel 2"/>
          <p:cNvSpPr>
            <a:spLocks noGrp="1"/>
          </p:cNvSpPr>
          <p:nvPr>
            <p:ph type="subTitle" idx="1"/>
          </p:nvPr>
        </p:nvSpPr>
        <p:spPr/>
        <p:txBody>
          <a:bodyPr/>
          <a:lstStyle/>
          <a:p>
            <a:r>
              <a:rPr lang="en-US" dirty="0" err="1"/>
              <a:t>Procesgericht</a:t>
            </a:r>
            <a:r>
              <a:rPr lang="en-US" dirty="0"/>
              <a:t> </a:t>
            </a:r>
            <a:r>
              <a:rPr lang="en-US" b="1" i="1" dirty="0" err="1">
                <a:solidFill>
                  <a:srgbClr val="C00000"/>
                </a:solidFill>
              </a:rPr>
              <a:t>samenwerken</a:t>
            </a:r>
            <a:endParaRPr lang="en-US" b="1" i="1" dirty="0">
              <a:solidFill>
                <a:srgbClr val="C00000"/>
              </a:solidFill>
            </a:endParaRPr>
          </a:p>
        </p:txBody>
      </p:sp>
      <p:pic>
        <p:nvPicPr>
          <p:cNvPr id="4" name="Picture 3">
            <a:extLst>
              <a:ext uri="{FF2B5EF4-FFF2-40B4-BE49-F238E27FC236}">
                <a16:creationId xmlns:a16="http://schemas.microsoft.com/office/drawing/2014/main" id="{A4608C8A-E272-46B7-AB48-9E5A2648E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68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Op pagina 248-249 van het boek ‘</a:t>
            </a:r>
            <a:r>
              <a:rPr lang="nl-NL" i="1" dirty="0"/>
              <a:t>Horizontaal organiseren</a:t>
            </a:r>
            <a:r>
              <a:rPr lang="nl-NL" dirty="0"/>
              <a:t>’ worden de </a:t>
            </a:r>
            <a:r>
              <a:rPr lang="nl-NL" b="1" dirty="0"/>
              <a:t>teamrollen van Belbin </a:t>
            </a:r>
            <a:r>
              <a:rPr lang="nl-NL" dirty="0"/>
              <a:t>besproken. Hierbij wordt de relatie tussen de groepssamenstelling en de effectiviteit van het (verbeter) team onderzocht. Aanvankelijk waren er 8 teamrollen, naderhand is ‘</a:t>
            </a:r>
            <a:r>
              <a:rPr lang="nl-NL" i="1" dirty="0"/>
              <a:t>de Specialist</a:t>
            </a:r>
            <a:r>
              <a:rPr lang="nl-NL" dirty="0"/>
              <a:t>’ door Belbin toegevoegd.</a:t>
            </a:r>
          </a:p>
          <a:p>
            <a:pPr marL="0" indent="0">
              <a:buNone/>
            </a:pPr>
            <a:r>
              <a:rPr lang="nl-NL" dirty="0"/>
              <a:t>Je kunt via een eenvoudige test nagaan wat jouw voorkeursrol(en) is (zijn). De uitslag zegt natuurlijk niet alles over de effectiviteit van een team (ook intelligentie, vakmanschap, mogelijkheden e.d. spelen een rol), maar de Belbin rollen geven wel de mogelijkheid om een goede team discussie te voeren over mogelijke zwakten in het team</a:t>
            </a:r>
          </a:p>
          <a:p>
            <a:pPr marL="0" indent="0">
              <a:buNone/>
            </a:pPr>
            <a:r>
              <a:rPr lang="nl-NL" b="1" dirty="0">
                <a:solidFill>
                  <a:srgbClr val="C00000"/>
                </a:solidFill>
              </a:rPr>
              <a:t>Opdracht</a:t>
            </a:r>
            <a:r>
              <a:rPr lang="nl-NL" dirty="0"/>
              <a:t>:</a:t>
            </a:r>
          </a:p>
          <a:p>
            <a:r>
              <a:rPr lang="nl-NL" dirty="0"/>
              <a:t>Voer de </a:t>
            </a:r>
            <a:r>
              <a:rPr lang="nl-NL" b="1" dirty="0"/>
              <a:t>Belbin test </a:t>
            </a:r>
            <a:r>
              <a:rPr lang="nl-NL" dirty="0"/>
              <a:t>uit op </a:t>
            </a:r>
            <a:r>
              <a:rPr lang="nl-NL" dirty="0">
                <a:hlinkClick r:id="rId3"/>
              </a:rPr>
              <a:t>http://www.thesis.nl/testen/test/belbin-test</a:t>
            </a:r>
            <a:endParaRPr lang="nl-NL" dirty="0"/>
          </a:p>
          <a:p>
            <a:r>
              <a:rPr lang="nl-NL" dirty="0"/>
              <a:t>Ga na of u zich in de uitslag herkent</a:t>
            </a:r>
          </a:p>
          <a:p>
            <a:r>
              <a:rPr lang="nl-NL" dirty="0"/>
              <a:t>Wat kunt u doen om eventuele minder ontwikkelde rollen te versterken?</a:t>
            </a:r>
          </a:p>
          <a:p>
            <a:pPr marL="0" indent="0">
              <a:buNone/>
            </a:pPr>
            <a:r>
              <a:rPr lang="nl-NL" dirty="0"/>
              <a:t>Neem de uitslag mee op 1-2 A4tjes naar de les.</a:t>
            </a:r>
          </a:p>
        </p:txBody>
      </p:sp>
      <p:sp>
        <p:nvSpPr>
          <p:cNvPr id="3" name="Titel 2"/>
          <p:cNvSpPr>
            <a:spLocks noGrp="1"/>
          </p:cNvSpPr>
          <p:nvPr>
            <p:ph type="title"/>
          </p:nvPr>
        </p:nvSpPr>
        <p:spPr/>
        <p:txBody>
          <a:bodyPr/>
          <a:lstStyle/>
          <a:p>
            <a:r>
              <a:rPr lang="en-US" dirty="0"/>
              <a:t>Belbin</a:t>
            </a:r>
            <a:br>
              <a:rPr lang="en-US" dirty="0"/>
            </a:br>
            <a:r>
              <a:rPr lang="en-US" sz="1600" b="0" dirty="0" err="1">
                <a:solidFill>
                  <a:srgbClr val="231F20"/>
                </a:solidFill>
              </a:rPr>
              <a:t>voorbereidingsopdracht</a:t>
            </a:r>
            <a:r>
              <a:rPr lang="en-US" sz="1600" b="0" dirty="0">
                <a:solidFill>
                  <a:srgbClr val="231F20"/>
                </a:solidFill>
              </a:rPr>
              <a:t> &gt; </a:t>
            </a:r>
            <a:r>
              <a:rPr lang="en-US" sz="1600" b="0" dirty="0" err="1">
                <a:solidFill>
                  <a:srgbClr val="231F20"/>
                </a:solidFill>
              </a:rPr>
              <a:t>praktijkopdracht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CF3A31E3-BF14-4ABC-A95C-D82E83AF9C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9405D52F-7ECC-416D-8B44-D9DEC4F59E3E}"/>
              </a:ext>
            </a:extLst>
          </p:cNvPr>
          <p:cNvSpPr txBox="1"/>
          <p:nvPr/>
        </p:nvSpPr>
        <p:spPr>
          <a:xfrm>
            <a:off x="9675035" y="5925288"/>
            <a:ext cx="91242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Pag.248-249</a:t>
            </a:r>
          </a:p>
        </p:txBody>
      </p:sp>
      <p:pic>
        <p:nvPicPr>
          <p:cNvPr id="7" name="Afbeelding 6" descr="Afbeelding met persoon, man, binnen, glimlachen&#10;&#10;Automatisch gegenereerde beschrijving">
            <a:extLst>
              <a:ext uri="{FF2B5EF4-FFF2-40B4-BE49-F238E27FC236}">
                <a16:creationId xmlns:a16="http://schemas.microsoft.com/office/drawing/2014/main" id="{548572CD-7BB1-4380-8B38-048FB3C65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791" y="0"/>
            <a:ext cx="1324800" cy="1324800"/>
          </a:xfrm>
          <a:prstGeom prst="rect">
            <a:avLst/>
          </a:prstGeom>
        </p:spPr>
      </p:pic>
    </p:spTree>
    <p:extLst>
      <p:ext uri="{BB962C8B-B14F-4D97-AF65-F5344CB8AC3E}">
        <p14:creationId xmlns:p14="http://schemas.microsoft.com/office/powerpoint/2010/main" val="1630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E9A825-A2ED-4FDF-BD9B-4E6967106629}"/>
              </a:ext>
            </a:extLst>
          </p:cNvPr>
          <p:cNvSpPr>
            <a:spLocks noGrp="1"/>
          </p:cNvSpPr>
          <p:nvPr>
            <p:ph type="title"/>
          </p:nvPr>
        </p:nvSpPr>
        <p:spPr/>
        <p:txBody>
          <a:bodyPr/>
          <a:lstStyle/>
          <a:p>
            <a:r>
              <a:rPr lang="nl-NL" dirty="0"/>
              <a:t>Groepsontwikkeling</a:t>
            </a:r>
            <a:br>
              <a:rPr lang="nl-NL" dirty="0"/>
            </a:br>
            <a:r>
              <a:rPr lang="nl-NL" sz="1400" b="0" dirty="0" err="1">
                <a:solidFill>
                  <a:schemeClr val="tx1"/>
                </a:solidFill>
              </a:rPr>
              <a:t>Meredith</a:t>
            </a:r>
            <a:r>
              <a:rPr lang="nl-NL" sz="1400" b="0" dirty="0">
                <a:solidFill>
                  <a:schemeClr val="tx1"/>
                </a:solidFill>
              </a:rPr>
              <a:t> Belbin, 1981</a:t>
            </a:r>
          </a:p>
        </p:txBody>
      </p:sp>
      <p:pic>
        <p:nvPicPr>
          <p:cNvPr id="15" name="Afbeelding 14" descr="Afbeelding met persoon, man, binnen, glimlachen&#10;&#10;Automatisch gegenereerde beschrijving">
            <a:extLst>
              <a:ext uri="{FF2B5EF4-FFF2-40B4-BE49-F238E27FC236}">
                <a16:creationId xmlns:a16="http://schemas.microsoft.com/office/drawing/2014/main" id="{3C27AA82-1B9C-4389-B598-35985D473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791" y="0"/>
            <a:ext cx="1324800" cy="1324800"/>
          </a:xfrm>
          <a:prstGeom prst="rect">
            <a:avLst/>
          </a:prstGeom>
        </p:spPr>
      </p:pic>
      <p:pic>
        <p:nvPicPr>
          <p:cNvPr id="9" name="Afbeelding 8" descr="Afbeelding met voedsel&#10;&#10;Automatisch gegenereerde beschrijving">
            <a:extLst>
              <a:ext uri="{FF2B5EF4-FFF2-40B4-BE49-F238E27FC236}">
                <a16:creationId xmlns:a16="http://schemas.microsoft.com/office/drawing/2014/main" id="{3AF965A1-32B9-4BAA-ADC7-83C4A0DBD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92" y="1980087"/>
            <a:ext cx="1659000" cy="2520000"/>
          </a:xfrm>
          <a:prstGeom prst="rect">
            <a:avLst/>
          </a:prstGeom>
          <a:ln>
            <a:noFill/>
          </a:ln>
          <a:effectLst>
            <a:outerShdw blurRad="292100" dist="139700" dir="2700000" algn="tl" rotWithShape="0">
              <a:srgbClr val="333333">
                <a:alpha val="65000"/>
              </a:srgbClr>
            </a:outerShdw>
          </a:effectLst>
        </p:spPr>
      </p:pic>
      <p:pic>
        <p:nvPicPr>
          <p:cNvPr id="16" name="Picture 3">
            <a:extLst>
              <a:ext uri="{FF2B5EF4-FFF2-40B4-BE49-F238E27FC236}">
                <a16:creationId xmlns:a16="http://schemas.microsoft.com/office/drawing/2014/main" id="{B140BB48-039D-4059-A185-8CC5424B87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taart, mensen&#10;&#10;Automatisch gegenereerde beschrijving">
            <a:extLst>
              <a:ext uri="{FF2B5EF4-FFF2-40B4-BE49-F238E27FC236}">
                <a16:creationId xmlns:a16="http://schemas.microsoft.com/office/drawing/2014/main" id="{29F20220-E5F3-4FC5-9731-6F0C08B35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12" name="Tekstvak 11">
            <a:extLst>
              <a:ext uri="{FF2B5EF4-FFF2-40B4-BE49-F238E27FC236}">
                <a16:creationId xmlns:a16="http://schemas.microsoft.com/office/drawing/2014/main" id="{960C3424-199D-4120-9D6C-E04BC07BC908}"/>
              </a:ext>
            </a:extLst>
          </p:cNvPr>
          <p:cNvSpPr txBox="1"/>
          <p:nvPr/>
        </p:nvSpPr>
        <p:spPr>
          <a:xfrm>
            <a:off x="9675035" y="5925288"/>
            <a:ext cx="91242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Pag.248-249</a:t>
            </a:r>
          </a:p>
        </p:txBody>
      </p:sp>
      <p:pic>
        <p:nvPicPr>
          <p:cNvPr id="14" name="Afbeelding 13" descr="Afbeelding met tekening&#10;&#10;Automatisch gegenereerde beschrijving">
            <a:extLst>
              <a:ext uri="{FF2B5EF4-FFF2-40B4-BE49-F238E27FC236}">
                <a16:creationId xmlns:a16="http://schemas.microsoft.com/office/drawing/2014/main" id="{E47A6507-5A94-4FD9-B5E8-8A4442DABD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887" r="-4085" b="30240"/>
          <a:stretch/>
        </p:blipFill>
        <p:spPr>
          <a:xfrm>
            <a:off x="471986" y="4896271"/>
            <a:ext cx="1443611" cy="432047"/>
          </a:xfrm>
          <a:prstGeom prst="rect">
            <a:avLst/>
          </a:prstGeom>
        </p:spPr>
      </p:pic>
      <p:sp>
        <p:nvSpPr>
          <p:cNvPr id="11" name="Ovaal 10">
            <a:extLst>
              <a:ext uri="{FF2B5EF4-FFF2-40B4-BE49-F238E27FC236}">
                <a16:creationId xmlns:a16="http://schemas.microsoft.com/office/drawing/2014/main" id="{84EC9CF0-2B35-48F3-9DDC-3500DCFC1A23}"/>
              </a:ext>
            </a:extLst>
          </p:cNvPr>
          <p:cNvSpPr/>
          <p:nvPr/>
        </p:nvSpPr>
        <p:spPr>
          <a:xfrm>
            <a:off x="5481984" y="2606408"/>
            <a:ext cx="3600000" cy="2160000"/>
          </a:xfrm>
          <a:prstGeom prst="ellipse">
            <a:avLst/>
          </a:prstGeom>
          <a:noFill/>
          <a:ln w="25400" cap="flat" cmpd="sng" algn="ctr">
            <a:solidFill>
              <a:srgbClr val="EEECE1">
                <a:lumMod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Ovaal 16">
            <a:extLst>
              <a:ext uri="{FF2B5EF4-FFF2-40B4-BE49-F238E27FC236}">
                <a16:creationId xmlns:a16="http://schemas.microsoft.com/office/drawing/2014/main" id="{EB07A16B-A294-42C7-931B-39E42C73C632}"/>
              </a:ext>
            </a:extLst>
          </p:cNvPr>
          <p:cNvSpPr/>
          <p:nvPr/>
        </p:nvSpPr>
        <p:spPr>
          <a:xfrm>
            <a:off x="2964355" y="2567481"/>
            <a:ext cx="3600000" cy="2160000"/>
          </a:xfrm>
          <a:prstGeom prst="ellipse">
            <a:avLst/>
          </a:prstGeom>
          <a:noFill/>
          <a:ln w="25400" cap="flat" cmpd="sng" algn="ctr">
            <a:solidFill>
              <a:srgbClr val="EEECE1">
                <a:lumMod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Ovaal 17">
            <a:extLst>
              <a:ext uri="{FF2B5EF4-FFF2-40B4-BE49-F238E27FC236}">
                <a16:creationId xmlns:a16="http://schemas.microsoft.com/office/drawing/2014/main" id="{D7C20F39-B487-44F1-BCC5-B6B80A5BA120}"/>
              </a:ext>
            </a:extLst>
          </p:cNvPr>
          <p:cNvSpPr/>
          <p:nvPr/>
        </p:nvSpPr>
        <p:spPr>
          <a:xfrm>
            <a:off x="4035595" y="1189446"/>
            <a:ext cx="3600000" cy="2160000"/>
          </a:xfrm>
          <a:prstGeom prst="ellipse">
            <a:avLst/>
          </a:prstGeom>
          <a:noFill/>
          <a:ln w="25400" cap="flat" cmpd="sng" algn="ctr">
            <a:solidFill>
              <a:srgbClr val="EEECE1">
                <a:lumMod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Tekstvak 18">
            <a:extLst>
              <a:ext uri="{FF2B5EF4-FFF2-40B4-BE49-F238E27FC236}">
                <a16:creationId xmlns:a16="http://schemas.microsoft.com/office/drawing/2014/main" id="{94B6E5C2-AB1A-4412-9199-7817DEBBF654}"/>
              </a:ext>
            </a:extLst>
          </p:cNvPr>
          <p:cNvSpPr txBox="1"/>
          <p:nvPr/>
        </p:nvSpPr>
        <p:spPr>
          <a:xfrm>
            <a:off x="6695110" y="4349664"/>
            <a:ext cx="1425390" cy="307777"/>
          </a:xfrm>
          <a:prstGeom prst="rect">
            <a:avLst/>
          </a:prstGeom>
          <a:noFill/>
        </p:spPr>
        <p:txBody>
          <a:bodyPr wrap="none" rtlCol="0">
            <a:spAutoFit/>
          </a:bodyPr>
          <a:lstStyle/>
          <a:p>
            <a:r>
              <a:rPr lang="nl-NL" sz="1400" dirty="0">
                <a:solidFill>
                  <a:prstClr val="black"/>
                </a:solidFill>
                <a:latin typeface="Comic Sans MS" panose="030F0702030302020204" pitchFamily="66" charset="0"/>
              </a:rPr>
              <a:t>Relatiezoekers</a:t>
            </a:r>
          </a:p>
        </p:txBody>
      </p:sp>
      <p:sp>
        <p:nvSpPr>
          <p:cNvPr id="20" name="Tekstvak 19">
            <a:extLst>
              <a:ext uri="{FF2B5EF4-FFF2-40B4-BE49-F238E27FC236}">
                <a16:creationId xmlns:a16="http://schemas.microsoft.com/office/drawing/2014/main" id="{42B57706-1E83-44D7-979D-4CF6EAF11C3C}"/>
              </a:ext>
            </a:extLst>
          </p:cNvPr>
          <p:cNvSpPr txBox="1"/>
          <p:nvPr/>
        </p:nvSpPr>
        <p:spPr>
          <a:xfrm>
            <a:off x="4231402" y="4383042"/>
            <a:ext cx="873957" cy="307777"/>
          </a:xfrm>
          <a:prstGeom prst="rect">
            <a:avLst/>
          </a:prstGeom>
          <a:noFill/>
        </p:spPr>
        <p:txBody>
          <a:bodyPr wrap="none" rtlCol="0">
            <a:spAutoFit/>
          </a:bodyPr>
          <a:lstStyle/>
          <a:p>
            <a:r>
              <a:rPr lang="nl-NL" sz="1400" dirty="0">
                <a:solidFill>
                  <a:prstClr val="black"/>
                </a:solidFill>
                <a:latin typeface="Comic Sans MS" panose="030F0702030302020204" pitchFamily="66" charset="0"/>
              </a:rPr>
              <a:t>Doeners</a:t>
            </a:r>
          </a:p>
        </p:txBody>
      </p:sp>
      <p:sp>
        <p:nvSpPr>
          <p:cNvPr id="21" name="Tekstvak 20">
            <a:extLst>
              <a:ext uri="{FF2B5EF4-FFF2-40B4-BE49-F238E27FC236}">
                <a16:creationId xmlns:a16="http://schemas.microsoft.com/office/drawing/2014/main" id="{D0D48B56-37DA-463E-82F9-85F89C35C316}"/>
              </a:ext>
            </a:extLst>
          </p:cNvPr>
          <p:cNvSpPr txBox="1"/>
          <p:nvPr/>
        </p:nvSpPr>
        <p:spPr>
          <a:xfrm>
            <a:off x="5457211" y="1306337"/>
            <a:ext cx="875561" cy="307777"/>
          </a:xfrm>
          <a:prstGeom prst="rect">
            <a:avLst/>
          </a:prstGeom>
          <a:noFill/>
        </p:spPr>
        <p:txBody>
          <a:bodyPr wrap="none" rtlCol="0">
            <a:spAutoFit/>
          </a:bodyPr>
          <a:lstStyle/>
          <a:p>
            <a:r>
              <a:rPr lang="nl-NL" sz="1400" dirty="0">
                <a:solidFill>
                  <a:prstClr val="black"/>
                </a:solidFill>
                <a:latin typeface="Comic Sans MS" panose="030F0702030302020204" pitchFamily="66" charset="0"/>
              </a:rPr>
              <a:t>Denkers</a:t>
            </a:r>
          </a:p>
        </p:txBody>
      </p:sp>
      <p:sp>
        <p:nvSpPr>
          <p:cNvPr id="22" name="Tekstvak 21">
            <a:extLst>
              <a:ext uri="{FF2B5EF4-FFF2-40B4-BE49-F238E27FC236}">
                <a16:creationId xmlns:a16="http://schemas.microsoft.com/office/drawing/2014/main" id="{D883C252-C419-4457-B7C4-F40513B40A71}"/>
              </a:ext>
            </a:extLst>
          </p:cNvPr>
          <p:cNvSpPr txBox="1"/>
          <p:nvPr/>
        </p:nvSpPr>
        <p:spPr>
          <a:xfrm>
            <a:off x="3269436" y="3450871"/>
            <a:ext cx="918841"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Bedrijfsman</a:t>
            </a:r>
          </a:p>
        </p:txBody>
      </p:sp>
      <p:sp>
        <p:nvSpPr>
          <p:cNvPr id="23" name="Tekstvak 22">
            <a:extLst>
              <a:ext uri="{FF2B5EF4-FFF2-40B4-BE49-F238E27FC236}">
                <a16:creationId xmlns:a16="http://schemas.microsoft.com/office/drawing/2014/main" id="{3E0A2F8A-32D7-4E4A-BF82-C51F61A9B224}"/>
              </a:ext>
            </a:extLst>
          </p:cNvPr>
          <p:cNvSpPr txBox="1"/>
          <p:nvPr/>
        </p:nvSpPr>
        <p:spPr>
          <a:xfrm>
            <a:off x="6610946" y="2252449"/>
            <a:ext cx="772969"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Specialist</a:t>
            </a:r>
          </a:p>
        </p:txBody>
      </p:sp>
      <p:sp>
        <p:nvSpPr>
          <p:cNvPr id="24" name="Tekstvak 23">
            <a:extLst>
              <a:ext uri="{FF2B5EF4-FFF2-40B4-BE49-F238E27FC236}">
                <a16:creationId xmlns:a16="http://schemas.microsoft.com/office/drawing/2014/main" id="{EDE5E9C5-F8E0-4CC1-9A5C-EBB37A6802DE}"/>
              </a:ext>
            </a:extLst>
          </p:cNvPr>
          <p:cNvSpPr txBox="1"/>
          <p:nvPr/>
        </p:nvSpPr>
        <p:spPr>
          <a:xfrm>
            <a:off x="4612835" y="3926657"/>
            <a:ext cx="869149"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Zorgdrager</a:t>
            </a:r>
          </a:p>
        </p:txBody>
      </p:sp>
      <p:sp>
        <p:nvSpPr>
          <p:cNvPr id="25" name="Tekstvak 24">
            <a:extLst>
              <a:ext uri="{FF2B5EF4-FFF2-40B4-BE49-F238E27FC236}">
                <a16:creationId xmlns:a16="http://schemas.microsoft.com/office/drawing/2014/main" id="{3E41141A-B156-4C3A-A6A0-CF6E98684E0F}"/>
              </a:ext>
            </a:extLst>
          </p:cNvPr>
          <p:cNvSpPr txBox="1"/>
          <p:nvPr/>
        </p:nvSpPr>
        <p:spPr>
          <a:xfrm>
            <a:off x="3783649" y="4237420"/>
            <a:ext cx="627095"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Vormer</a:t>
            </a:r>
          </a:p>
        </p:txBody>
      </p:sp>
      <p:sp>
        <p:nvSpPr>
          <p:cNvPr id="26" name="Tekstvak 25">
            <a:extLst>
              <a:ext uri="{FF2B5EF4-FFF2-40B4-BE49-F238E27FC236}">
                <a16:creationId xmlns:a16="http://schemas.microsoft.com/office/drawing/2014/main" id="{AF5F304E-EFEF-4E81-861C-C478442EE41E}"/>
              </a:ext>
            </a:extLst>
          </p:cNvPr>
          <p:cNvSpPr txBox="1"/>
          <p:nvPr/>
        </p:nvSpPr>
        <p:spPr>
          <a:xfrm>
            <a:off x="4427769" y="2304422"/>
            <a:ext cx="481222"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Plant</a:t>
            </a:r>
          </a:p>
        </p:txBody>
      </p:sp>
      <p:sp>
        <p:nvSpPr>
          <p:cNvPr id="27" name="Tekstvak 26">
            <a:extLst>
              <a:ext uri="{FF2B5EF4-FFF2-40B4-BE49-F238E27FC236}">
                <a16:creationId xmlns:a16="http://schemas.microsoft.com/office/drawing/2014/main" id="{3817CBC7-3ED8-449F-A608-B954A603F05F}"/>
              </a:ext>
            </a:extLst>
          </p:cNvPr>
          <p:cNvSpPr txBox="1"/>
          <p:nvPr/>
        </p:nvSpPr>
        <p:spPr>
          <a:xfrm>
            <a:off x="5506819" y="1669240"/>
            <a:ext cx="657552" cy="369332"/>
          </a:xfrm>
          <a:prstGeom prst="rect">
            <a:avLst/>
          </a:prstGeom>
          <a:noFill/>
        </p:spPr>
        <p:txBody>
          <a:bodyPr wrap="none" rtlCol="0">
            <a:spAutoFit/>
          </a:bodyPr>
          <a:lstStyle/>
          <a:p>
            <a:r>
              <a:rPr lang="nl-NL" sz="1000" dirty="0">
                <a:solidFill>
                  <a:prstClr val="black"/>
                </a:solidFill>
                <a:latin typeface="Comic Sans MS" panose="030F0702030302020204" pitchFamily="66" charset="0"/>
              </a:rPr>
              <a:t>Monitor</a:t>
            </a:r>
          </a:p>
          <a:p>
            <a:r>
              <a:rPr lang="nl-NL" sz="800" dirty="0">
                <a:solidFill>
                  <a:prstClr val="black"/>
                </a:solidFill>
                <a:latin typeface="Comic Sans MS" panose="030F0702030302020204" pitchFamily="66" charset="0"/>
              </a:rPr>
              <a:t>evaluator</a:t>
            </a:r>
          </a:p>
        </p:txBody>
      </p:sp>
      <p:sp>
        <p:nvSpPr>
          <p:cNvPr id="28" name="Tekstvak 27">
            <a:extLst>
              <a:ext uri="{FF2B5EF4-FFF2-40B4-BE49-F238E27FC236}">
                <a16:creationId xmlns:a16="http://schemas.microsoft.com/office/drawing/2014/main" id="{FEBD26FA-B504-48CE-A1DD-6EFBF93252C4}"/>
              </a:ext>
            </a:extLst>
          </p:cNvPr>
          <p:cNvSpPr txBox="1"/>
          <p:nvPr/>
        </p:nvSpPr>
        <p:spPr>
          <a:xfrm>
            <a:off x="6351133" y="4114310"/>
            <a:ext cx="1208985"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Brononderzoeker</a:t>
            </a:r>
          </a:p>
        </p:txBody>
      </p:sp>
      <p:sp>
        <p:nvSpPr>
          <p:cNvPr id="29" name="Tekstvak 28">
            <a:extLst>
              <a:ext uri="{FF2B5EF4-FFF2-40B4-BE49-F238E27FC236}">
                <a16:creationId xmlns:a16="http://schemas.microsoft.com/office/drawing/2014/main" id="{B45658E6-9C8E-4BBE-B4FD-9677BBB189B3}"/>
              </a:ext>
            </a:extLst>
          </p:cNvPr>
          <p:cNvSpPr txBox="1"/>
          <p:nvPr/>
        </p:nvSpPr>
        <p:spPr>
          <a:xfrm>
            <a:off x="7749594" y="3980442"/>
            <a:ext cx="1021433"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Groepswerker</a:t>
            </a:r>
          </a:p>
        </p:txBody>
      </p:sp>
      <p:sp>
        <p:nvSpPr>
          <p:cNvPr id="30" name="Tekstvak 29">
            <a:extLst>
              <a:ext uri="{FF2B5EF4-FFF2-40B4-BE49-F238E27FC236}">
                <a16:creationId xmlns:a16="http://schemas.microsoft.com/office/drawing/2014/main" id="{4C38BC0B-5543-45BB-B0A7-92F0B838FF2B}"/>
              </a:ext>
            </a:extLst>
          </p:cNvPr>
          <p:cNvSpPr txBox="1"/>
          <p:nvPr/>
        </p:nvSpPr>
        <p:spPr>
          <a:xfrm>
            <a:off x="7197799" y="3390987"/>
            <a:ext cx="821059" cy="246221"/>
          </a:xfrm>
          <a:prstGeom prst="rect">
            <a:avLst/>
          </a:prstGeom>
          <a:noFill/>
        </p:spPr>
        <p:txBody>
          <a:bodyPr wrap="none" rtlCol="0">
            <a:spAutoFit/>
          </a:bodyPr>
          <a:lstStyle/>
          <a:p>
            <a:r>
              <a:rPr lang="nl-NL" sz="1000" dirty="0">
                <a:solidFill>
                  <a:prstClr val="black"/>
                </a:solidFill>
                <a:latin typeface="Comic Sans MS" panose="030F0702030302020204" pitchFamily="66" charset="0"/>
              </a:rPr>
              <a:t>Voorzitter</a:t>
            </a:r>
          </a:p>
        </p:txBody>
      </p:sp>
      <p:pic>
        <p:nvPicPr>
          <p:cNvPr id="31" name="Afbeelding 30">
            <a:extLst>
              <a:ext uri="{FF2B5EF4-FFF2-40B4-BE49-F238E27FC236}">
                <a16:creationId xmlns:a16="http://schemas.microsoft.com/office/drawing/2014/main" id="{D268F4EE-0E83-464E-9048-21CBC006C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7916" y="2879127"/>
            <a:ext cx="576695" cy="576695"/>
          </a:xfrm>
          <a:prstGeom prst="rect">
            <a:avLst/>
          </a:prstGeom>
        </p:spPr>
      </p:pic>
      <p:pic>
        <p:nvPicPr>
          <p:cNvPr id="32" name="Afbeelding 31" descr="Afbeelding met teken, bord&#10;&#10;Automatisch gegenereerde beschrijving">
            <a:extLst>
              <a:ext uri="{FF2B5EF4-FFF2-40B4-BE49-F238E27FC236}">
                <a16:creationId xmlns:a16="http://schemas.microsoft.com/office/drawing/2014/main" id="{8CC5778D-CCCF-4174-812B-15E70A1F9B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2405" y="1672757"/>
            <a:ext cx="576000" cy="576000"/>
          </a:xfrm>
          <a:prstGeom prst="rect">
            <a:avLst/>
          </a:prstGeom>
        </p:spPr>
      </p:pic>
      <p:pic>
        <p:nvPicPr>
          <p:cNvPr id="33" name="Afbeelding 32" descr="Afbeelding met teken, buiten, stoppen, rood&#10;&#10;Automatisch gegenereerde beschrijving">
            <a:extLst>
              <a:ext uri="{FF2B5EF4-FFF2-40B4-BE49-F238E27FC236}">
                <a16:creationId xmlns:a16="http://schemas.microsoft.com/office/drawing/2014/main" id="{5AF5814C-7803-463B-A594-2818C8857A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7359" y="3684966"/>
            <a:ext cx="576000" cy="576000"/>
          </a:xfrm>
          <a:prstGeom prst="rect">
            <a:avLst/>
          </a:prstGeom>
        </p:spPr>
      </p:pic>
      <p:pic>
        <p:nvPicPr>
          <p:cNvPr id="34" name="Afbeelding 33" descr="Afbeelding met teken&#10;&#10;Automatisch gegenereerde beschrijving">
            <a:extLst>
              <a:ext uri="{FF2B5EF4-FFF2-40B4-BE49-F238E27FC236}">
                <a16:creationId xmlns:a16="http://schemas.microsoft.com/office/drawing/2014/main" id="{514E7F2A-C51D-4701-AFB6-4F76CEB308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4980" y="2819235"/>
            <a:ext cx="576000" cy="576000"/>
          </a:xfrm>
          <a:prstGeom prst="rect">
            <a:avLst/>
          </a:prstGeom>
        </p:spPr>
      </p:pic>
      <p:pic>
        <p:nvPicPr>
          <p:cNvPr id="35" name="Afbeelding 34" descr="Afbeelding met tekening&#10;&#10;Automatisch gegenereerde beschrijving">
            <a:extLst>
              <a:ext uri="{FF2B5EF4-FFF2-40B4-BE49-F238E27FC236}">
                <a16:creationId xmlns:a16="http://schemas.microsoft.com/office/drawing/2014/main" id="{E7F5BB84-03FC-4DFA-975D-19DAB4DC7E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91503" y="3582535"/>
            <a:ext cx="552955" cy="552955"/>
          </a:xfrm>
          <a:prstGeom prst="ellipse">
            <a:avLst/>
          </a:prstGeom>
        </p:spPr>
      </p:pic>
      <p:pic>
        <p:nvPicPr>
          <p:cNvPr id="36" name="Afbeelding 35" descr="Afbeelding met tekening&#10;&#10;Automatisch gegenereerde beschrijving">
            <a:extLst>
              <a:ext uri="{FF2B5EF4-FFF2-40B4-BE49-F238E27FC236}">
                <a16:creationId xmlns:a16="http://schemas.microsoft.com/office/drawing/2014/main" id="{6AC04BB1-65EE-4D53-ABEE-6583350CAC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1275" y="2010050"/>
            <a:ext cx="576000" cy="576000"/>
          </a:xfrm>
          <a:prstGeom prst="rect">
            <a:avLst/>
          </a:prstGeom>
        </p:spPr>
      </p:pic>
      <p:pic>
        <p:nvPicPr>
          <p:cNvPr id="37" name="Afbeelding 36">
            <a:extLst>
              <a:ext uri="{FF2B5EF4-FFF2-40B4-BE49-F238E27FC236}">
                <a16:creationId xmlns:a16="http://schemas.microsoft.com/office/drawing/2014/main" id="{32DFCCE3-51CB-420F-A3AB-A180826A17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3436" y="1722050"/>
            <a:ext cx="576000" cy="576000"/>
          </a:xfrm>
          <a:prstGeom prst="rect">
            <a:avLst/>
          </a:prstGeom>
        </p:spPr>
      </p:pic>
      <p:pic>
        <p:nvPicPr>
          <p:cNvPr id="38" name="Afbeelding 37">
            <a:extLst>
              <a:ext uri="{FF2B5EF4-FFF2-40B4-BE49-F238E27FC236}">
                <a16:creationId xmlns:a16="http://schemas.microsoft.com/office/drawing/2014/main" id="{2DEBDA5C-7B2D-498F-836C-E7045A04B4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24620" y="3369071"/>
            <a:ext cx="576000" cy="576000"/>
          </a:xfrm>
          <a:prstGeom prst="rect">
            <a:avLst/>
          </a:prstGeom>
        </p:spPr>
      </p:pic>
      <p:pic>
        <p:nvPicPr>
          <p:cNvPr id="39" name="Afbeelding 38" descr="Afbeelding met buiten, teken&#10;&#10;Automatisch gegenereerde beschrijving">
            <a:extLst>
              <a:ext uri="{FF2B5EF4-FFF2-40B4-BE49-F238E27FC236}">
                <a16:creationId xmlns:a16="http://schemas.microsoft.com/office/drawing/2014/main" id="{866B24B5-7040-4AB9-BC95-D0C5783F02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72310" y="3458946"/>
            <a:ext cx="576000" cy="576000"/>
          </a:xfrm>
          <a:prstGeom prst="rect">
            <a:avLst/>
          </a:prstGeom>
        </p:spPr>
      </p:pic>
      <p:pic>
        <p:nvPicPr>
          <p:cNvPr id="40" name="Afbeelding 39" descr="Afbeelding met binnen, foto, verschillend, kleurrijk&#10;&#10;Automatisch gegenereerde beschrijving">
            <a:extLst>
              <a:ext uri="{FF2B5EF4-FFF2-40B4-BE49-F238E27FC236}">
                <a16:creationId xmlns:a16="http://schemas.microsoft.com/office/drawing/2014/main" id="{219B0144-8D69-40AB-943A-E5C6DA330B61}"/>
              </a:ext>
            </a:extLst>
          </p:cNvPr>
          <p:cNvPicPr>
            <a:picLocks noChangeAspect="1"/>
          </p:cNvPicPr>
          <p:nvPr/>
        </p:nvPicPr>
        <p:blipFill rotWithShape="1">
          <a:blip r:embed="rId17">
            <a:extLst>
              <a:ext uri="{28A0092B-C50C-407E-A947-70E740481C1C}">
                <a14:useLocalDpi xmlns:a14="http://schemas.microsoft.com/office/drawing/2010/main" val="0"/>
              </a:ext>
            </a:extLst>
          </a:blip>
          <a:srcRect t="18136" r="1023" b="19038"/>
          <a:stretch/>
        </p:blipFill>
        <p:spPr>
          <a:xfrm>
            <a:off x="2820097" y="4766408"/>
            <a:ext cx="6145305" cy="1509852"/>
          </a:xfrm>
          <a:prstGeom prst="rect">
            <a:avLst/>
          </a:prstGeom>
        </p:spPr>
      </p:pic>
      <p:pic>
        <p:nvPicPr>
          <p:cNvPr id="41" name="Afbeelding 40" descr="Afbeelding met tekening&#10;&#10;Automatisch gegenereerde beschrijving">
            <a:extLst>
              <a:ext uri="{FF2B5EF4-FFF2-40B4-BE49-F238E27FC236}">
                <a16:creationId xmlns:a16="http://schemas.microsoft.com/office/drawing/2014/main" id="{6EF817E8-BFB6-402B-BDE7-E485332D03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58253" y="5820941"/>
            <a:ext cx="1530041" cy="319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983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fbeelding 34" descr="Afbeelding met binnen, foto, verschillend, kleurrijk&#10;&#10;Automatisch gegenereerde beschrijving">
            <a:extLst>
              <a:ext uri="{FF2B5EF4-FFF2-40B4-BE49-F238E27FC236}">
                <a16:creationId xmlns:a16="http://schemas.microsoft.com/office/drawing/2014/main" id="{55F167DE-1C17-48B8-B457-A3CEFB69F1E6}"/>
              </a:ext>
            </a:extLst>
          </p:cNvPr>
          <p:cNvPicPr>
            <a:picLocks noChangeAspect="1"/>
          </p:cNvPicPr>
          <p:nvPr/>
        </p:nvPicPr>
        <p:blipFill rotWithShape="1">
          <a:blip r:embed="rId3">
            <a:extLst>
              <a:ext uri="{28A0092B-C50C-407E-A947-70E740481C1C}">
                <a14:useLocalDpi xmlns:a14="http://schemas.microsoft.com/office/drawing/2010/main" val="0"/>
              </a:ext>
            </a:extLst>
          </a:blip>
          <a:srcRect t="18136" r="1023" b="19038"/>
          <a:stretch/>
        </p:blipFill>
        <p:spPr>
          <a:xfrm>
            <a:off x="2820097" y="4766408"/>
            <a:ext cx="6145305" cy="1509852"/>
          </a:xfrm>
          <a:prstGeom prst="rect">
            <a:avLst/>
          </a:prstGeom>
        </p:spPr>
      </p:pic>
      <p:sp>
        <p:nvSpPr>
          <p:cNvPr id="3" name="Titel 2">
            <a:extLst>
              <a:ext uri="{FF2B5EF4-FFF2-40B4-BE49-F238E27FC236}">
                <a16:creationId xmlns:a16="http://schemas.microsoft.com/office/drawing/2014/main" id="{38E9A825-A2ED-4FDF-BD9B-4E6967106629}"/>
              </a:ext>
            </a:extLst>
          </p:cNvPr>
          <p:cNvSpPr>
            <a:spLocks noGrp="1"/>
          </p:cNvSpPr>
          <p:nvPr>
            <p:ph type="title"/>
          </p:nvPr>
        </p:nvSpPr>
        <p:spPr/>
        <p:txBody>
          <a:bodyPr/>
          <a:lstStyle/>
          <a:p>
            <a:r>
              <a:rPr lang="nl-NL" dirty="0"/>
              <a:t>Groepsontwikkeling</a:t>
            </a:r>
            <a:br>
              <a:rPr lang="nl-NL" dirty="0"/>
            </a:br>
            <a:r>
              <a:rPr lang="nl-NL" sz="1400" b="0" dirty="0" err="1">
                <a:solidFill>
                  <a:schemeClr val="tx1"/>
                </a:solidFill>
              </a:rPr>
              <a:t>Meredith</a:t>
            </a:r>
            <a:r>
              <a:rPr lang="nl-NL" sz="1400" b="0" dirty="0">
                <a:solidFill>
                  <a:schemeClr val="tx1"/>
                </a:solidFill>
              </a:rPr>
              <a:t> Belbin, 1981</a:t>
            </a:r>
          </a:p>
        </p:txBody>
      </p:sp>
      <p:pic>
        <p:nvPicPr>
          <p:cNvPr id="6" name="Afbeelding 5" descr="Afbeelding met voedsel&#10;&#10;Automatisch gegenereerde beschrijving">
            <a:extLst>
              <a:ext uri="{FF2B5EF4-FFF2-40B4-BE49-F238E27FC236}">
                <a16:creationId xmlns:a16="http://schemas.microsoft.com/office/drawing/2014/main" id="{335FE245-A882-4BB3-A1AD-5B89A3F8B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92" y="1980087"/>
            <a:ext cx="1659000" cy="252000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418773A9-1206-4611-A531-450CDF4ADD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descr="Afbeelding met taart, mensen&#10;&#10;Automatisch gegenereerde beschrijving">
            <a:extLst>
              <a:ext uri="{FF2B5EF4-FFF2-40B4-BE49-F238E27FC236}">
                <a16:creationId xmlns:a16="http://schemas.microsoft.com/office/drawing/2014/main" id="{755E2650-5BEE-422D-AAE5-AC7267FF10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10" name="Tekstvak 9">
            <a:extLst>
              <a:ext uri="{FF2B5EF4-FFF2-40B4-BE49-F238E27FC236}">
                <a16:creationId xmlns:a16="http://schemas.microsoft.com/office/drawing/2014/main" id="{CA17D3F0-24B7-44BC-A670-17B337F03A96}"/>
              </a:ext>
            </a:extLst>
          </p:cNvPr>
          <p:cNvSpPr txBox="1"/>
          <p:nvPr/>
        </p:nvSpPr>
        <p:spPr>
          <a:xfrm>
            <a:off x="9675035" y="5925288"/>
            <a:ext cx="91242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Pag.248-249</a:t>
            </a:r>
          </a:p>
        </p:txBody>
      </p:sp>
      <p:pic>
        <p:nvPicPr>
          <p:cNvPr id="4" name="Afbeelding 3" descr="Afbeelding met tekening&#10;&#10;Automatisch gegenereerde beschrijving">
            <a:extLst>
              <a:ext uri="{FF2B5EF4-FFF2-40B4-BE49-F238E27FC236}">
                <a16:creationId xmlns:a16="http://schemas.microsoft.com/office/drawing/2014/main" id="{296F4436-6AB2-408C-BD57-E8D9144EF0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887" r="-4085" b="30240"/>
          <a:stretch/>
        </p:blipFill>
        <p:spPr>
          <a:xfrm>
            <a:off x="471986" y="4896271"/>
            <a:ext cx="1443611" cy="432047"/>
          </a:xfrm>
          <a:prstGeom prst="rect">
            <a:avLst/>
          </a:prstGeom>
        </p:spPr>
      </p:pic>
      <p:graphicFrame>
        <p:nvGraphicFramePr>
          <p:cNvPr id="11" name="Group 81">
            <a:extLst>
              <a:ext uri="{FF2B5EF4-FFF2-40B4-BE49-F238E27FC236}">
                <a16:creationId xmlns:a16="http://schemas.microsoft.com/office/drawing/2014/main" id="{259ECF60-7A64-4770-8E7B-6288804DD49E}"/>
              </a:ext>
            </a:extLst>
          </p:cNvPr>
          <p:cNvGraphicFramePr>
            <a:graphicFrameLocks noGrp="1"/>
          </p:cNvGraphicFramePr>
          <p:nvPr>
            <p:extLst>
              <p:ext uri="{D42A27DB-BD31-4B8C-83A1-F6EECF244321}">
                <p14:modId xmlns:p14="http://schemas.microsoft.com/office/powerpoint/2010/main" val="3236148439"/>
              </p:ext>
            </p:extLst>
          </p:nvPr>
        </p:nvGraphicFramePr>
        <p:xfrm>
          <a:off x="2451016" y="1042361"/>
          <a:ext cx="9036456" cy="3907746"/>
        </p:xfrm>
        <a:graphic>
          <a:graphicData uri="http://schemas.openxmlformats.org/drawingml/2006/table">
            <a:tbl>
              <a:tblPr>
                <a:tableStyleId>{9D7B26C5-4107-4FEC-AEDC-1716B250A1EF}</a:tableStyleId>
              </a:tblPr>
              <a:tblGrid>
                <a:gridCol w="2971350">
                  <a:extLst>
                    <a:ext uri="{9D8B030D-6E8A-4147-A177-3AD203B41FA5}">
                      <a16:colId xmlns:a16="http://schemas.microsoft.com/office/drawing/2014/main" val="20000"/>
                    </a:ext>
                  </a:extLst>
                </a:gridCol>
                <a:gridCol w="2563041">
                  <a:extLst>
                    <a:ext uri="{9D8B030D-6E8A-4147-A177-3AD203B41FA5}">
                      <a16:colId xmlns:a16="http://schemas.microsoft.com/office/drawing/2014/main" val="20001"/>
                    </a:ext>
                  </a:extLst>
                </a:gridCol>
                <a:gridCol w="3502065">
                  <a:extLst>
                    <a:ext uri="{9D8B030D-6E8A-4147-A177-3AD203B41FA5}">
                      <a16:colId xmlns:a16="http://schemas.microsoft.com/office/drawing/2014/main" val="20002"/>
                    </a:ext>
                  </a:extLst>
                </a:gridCol>
              </a:tblGrid>
              <a:tr h="33815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1356647">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nuchter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kritisch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zakelijk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voorzichtig</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behoudend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voorspelbaar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praktisch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harde werker</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extravert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communicatief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vlotte babbel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nieuwsgierig</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1005122">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fantasie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intellect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onorthodox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individualistisch</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extravert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dynamisch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ongeduldig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onsubtiel</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kalm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zelfvertrouwen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doelgericht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err="1">
                          <a:ln>
                            <a:noFill/>
                          </a:ln>
                          <a:effectLst/>
                          <a:latin typeface="Calibri" panose="020F0502020204030204" pitchFamily="34" charset="0"/>
                          <a:cs typeface="Calibri" panose="020F0502020204030204" pitchFamily="34" charset="0"/>
                        </a:rPr>
                        <a:t>vooroordeel-vrij</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118021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bron van kennis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defensief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deskundig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introvert</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Pct val="100000"/>
                        <a:buFont typeface="Symbol" pitchFamily="18" charset="2"/>
                        <a:buChar char=""/>
                        <a:tabLst>
                          <a:tab pos="457200" algn="l"/>
                        </a:tabLst>
                      </a:pPr>
                      <a:endParaRPr kumimoji="0" lang="nl-NL" sz="1200"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nauwgezet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ordelijk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perfectionist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gespannen</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nl-NL" sz="1200"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sociaal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positief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gevoelig </a:t>
                      </a:r>
                    </a:p>
                    <a:p>
                      <a:pPr marL="0" marR="0" lvl="0" indent="0" algn="l" defTabSz="914400" rtl="0" eaLnBrk="0" fontAlgn="base" latinLnBrk="0" hangingPunct="0">
                        <a:lnSpc>
                          <a:spcPct val="100000"/>
                        </a:lnSpc>
                        <a:spcBef>
                          <a:spcPct val="0"/>
                        </a:spcBef>
                        <a:spcAft>
                          <a:spcPct val="0"/>
                        </a:spcAft>
                        <a:buClrTx/>
                        <a:buSzPct val="100000"/>
                        <a:buFont typeface="Symbol" pitchFamily="18" charset="2"/>
                        <a:buNone/>
                        <a:tabLst>
                          <a:tab pos="457200" algn="l"/>
                        </a:tabLst>
                      </a:pPr>
                      <a:r>
                        <a:rPr kumimoji="0" lang="nl-NL" sz="1200" u="none" strike="noStrike" cap="none" normalizeH="0" baseline="0" dirty="0">
                          <a:ln>
                            <a:noFill/>
                          </a:ln>
                          <a:effectLst/>
                          <a:latin typeface="Calibri" panose="020F0502020204030204" pitchFamily="34" charset="0"/>
                          <a:cs typeface="Calibri" panose="020F0502020204030204" pitchFamily="34" charset="0"/>
                        </a:rPr>
                        <a:t>teamgeest</a:t>
                      </a:r>
                      <a:endParaRPr kumimoji="0" lang="nl-N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bl>
          </a:graphicData>
        </a:graphic>
      </p:graphicFrame>
      <p:sp>
        <p:nvSpPr>
          <p:cNvPr id="12" name="Rechthoek 11">
            <a:extLst>
              <a:ext uri="{FF2B5EF4-FFF2-40B4-BE49-F238E27FC236}">
                <a16:creationId xmlns:a16="http://schemas.microsoft.com/office/drawing/2014/main" id="{23F9B4E0-BA6C-476E-989E-D3D87D927BAA}"/>
              </a:ext>
            </a:extLst>
          </p:cNvPr>
          <p:cNvSpPr/>
          <p:nvPr/>
        </p:nvSpPr>
        <p:spPr>
          <a:xfrm>
            <a:off x="3396087" y="1042361"/>
            <a:ext cx="601418" cy="246207"/>
          </a:xfrm>
          <a:prstGeom prst="rect">
            <a:avLst/>
          </a:prstGeom>
          <a:noFill/>
        </p:spPr>
        <p:txBody>
          <a:bodyPr wrap="none" lIns="91426" tIns="45713" rIns="91426" bIns="45713">
            <a:spAutoFit/>
          </a:bodyPr>
          <a:lstStyle/>
          <a:p>
            <a:pPr algn="ctr"/>
            <a:r>
              <a:rPr lang="nl-NL" sz="1000" i="1" dirty="0">
                <a:latin typeface="Calibri" panose="020F0502020204030204" pitchFamily="34" charset="0"/>
                <a:cs typeface="Calibri" panose="020F0502020204030204" pitchFamily="34" charset="0"/>
              </a:rPr>
              <a:t>Denkers</a:t>
            </a:r>
          </a:p>
        </p:txBody>
      </p:sp>
      <p:sp>
        <p:nvSpPr>
          <p:cNvPr id="13" name="Rechthoek 12">
            <a:extLst>
              <a:ext uri="{FF2B5EF4-FFF2-40B4-BE49-F238E27FC236}">
                <a16:creationId xmlns:a16="http://schemas.microsoft.com/office/drawing/2014/main" id="{CBC307EC-0F7A-4FE8-8D24-E963108A1F2D}"/>
              </a:ext>
            </a:extLst>
          </p:cNvPr>
          <p:cNvSpPr/>
          <p:nvPr/>
        </p:nvSpPr>
        <p:spPr>
          <a:xfrm>
            <a:off x="6473329" y="1042361"/>
            <a:ext cx="609433" cy="246207"/>
          </a:xfrm>
          <a:prstGeom prst="rect">
            <a:avLst/>
          </a:prstGeom>
          <a:noFill/>
        </p:spPr>
        <p:txBody>
          <a:bodyPr wrap="none" lIns="91426" tIns="45713" rIns="91426" bIns="45713">
            <a:spAutoFit/>
          </a:bodyPr>
          <a:lstStyle/>
          <a:p>
            <a:pPr algn="ctr"/>
            <a:r>
              <a:rPr lang="nl-NL" sz="1000" i="1" dirty="0">
                <a:latin typeface="Calibri" panose="020F0502020204030204" pitchFamily="34" charset="0"/>
                <a:cs typeface="Calibri" panose="020F0502020204030204" pitchFamily="34" charset="0"/>
              </a:rPr>
              <a:t>Doeners</a:t>
            </a:r>
          </a:p>
        </p:txBody>
      </p:sp>
      <p:sp>
        <p:nvSpPr>
          <p:cNvPr id="14" name="Rechthoek 13">
            <a:extLst>
              <a:ext uri="{FF2B5EF4-FFF2-40B4-BE49-F238E27FC236}">
                <a16:creationId xmlns:a16="http://schemas.microsoft.com/office/drawing/2014/main" id="{084C57B6-226F-41A8-A6A3-41DA79304CFC}"/>
              </a:ext>
            </a:extLst>
          </p:cNvPr>
          <p:cNvSpPr/>
          <p:nvPr/>
        </p:nvSpPr>
        <p:spPr>
          <a:xfrm>
            <a:off x="9215588" y="1042361"/>
            <a:ext cx="1029420" cy="246207"/>
          </a:xfrm>
          <a:prstGeom prst="rect">
            <a:avLst/>
          </a:prstGeom>
          <a:noFill/>
        </p:spPr>
        <p:txBody>
          <a:bodyPr wrap="none" lIns="91426" tIns="45713" rIns="91426" bIns="45713">
            <a:spAutoFit/>
          </a:bodyPr>
          <a:lstStyle/>
          <a:p>
            <a:pPr algn="ctr"/>
            <a:r>
              <a:rPr lang="nl-NL" sz="1000" i="1" dirty="0" err="1">
                <a:latin typeface="Calibri" panose="020F0502020204030204" pitchFamily="34" charset="0"/>
                <a:cs typeface="Calibri" panose="020F0502020204030204" pitchFamily="34" charset="0"/>
              </a:rPr>
              <a:t>Relatiegerichten</a:t>
            </a:r>
            <a:endParaRPr lang="nl-NL" sz="1000" i="1" dirty="0">
              <a:latin typeface="Calibri" panose="020F0502020204030204" pitchFamily="34" charset="0"/>
              <a:cs typeface="Calibri" panose="020F0502020204030204" pitchFamily="34" charset="0"/>
            </a:endParaRPr>
          </a:p>
        </p:txBody>
      </p:sp>
      <p:sp>
        <p:nvSpPr>
          <p:cNvPr id="15" name="Rechthoek 14">
            <a:extLst>
              <a:ext uri="{FF2B5EF4-FFF2-40B4-BE49-F238E27FC236}">
                <a16:creationId xmlns:a16="http://schemas.microsoft.com/office/drawing/2014/main" id="{4414F308-2F55-4C78-A879-38BE69F56D52}"/>
              </a:ext>
            </a:extLst>
          </p:cNvPr>
          <p:cNvSpPr/>
          <p:nvPr/>
        </p:nvSpPr>
        <p:spPr>
          <a:xfrm>
            <a:off x="3287949" y="1418177"/>
            <a:ext cx="785635" cy="307762"/>
          </a:xfrm>
          <a:prstGeom prst="rect">
            <a:avLst/>
          </a:prstGeom>
          <a:noFill/>
        </p:spPr>
        <p:txBody>
          <a:bodyPr wrap="none" lIns="91426" tIns="45713" rIns="91426" bIns="45713">
            <a:spAutoFit/>
          </a:bodyPr>
          <a:lstStyle/>
          <a:p>
            <a:pPr algn="ctr"/>
            <a:r>
              <a:rPr lang="nl-NL" sz="1400" dirty="0">
                <a:solidFill>
                  <a:srgbClr val="00B050"/>
                </a:solidFill>
                <a:latin typeface="Calibri" panose="020F0502020204030204" pitchFamily="34" charset="0"/>
                <a:cs typeface="Calibri" panose="020F0502020204030204" pitchFamily="34" charset="0"/>
              </a:rPr>
              <a:t>Monitor</a:t>
            </a:r>
          </a:p>
        </p:txBody>
      </p:sp>
      <p:sp>
        <p:nvSpPr>
          <p:cNvPr id="16" name="Rechthoek 15">
            <a:extLst>
              <a:ext uri="{FF2B5EF4-FFF2-40B4-BE49-F238E27FC236}">
                <a16:creationId xmlns:a16="http://schemas.microsoft.com/office/drawing/2014/main" id="{CAA7B663-CE2A-4D6C-9645-37A5DFE05CF8}"/>
              </a:ext>
            </a:extLst>
          </p:cNvPr>
          <p:cNvSpPr/>
          <p:nvPr/>
        </p:nvSpPr>
        <p:spPr>
          <a:xfrm>
            <a:off x="6247691" y="1434858"/>
            <a:ext cx="1060710" cy="307762"/>
          </a:xfrm>
          <a:prstGeom prst="rect">
            <a:avLst/>
          </a:prstGeom>
          <a:noFill/>
        </p:spPr>
        <p:txBody>
          <a:bodyPr wrap="none" lIns="91426" tIns="45713" rIns="91426" bIns="45713">
            <a:spAutoFit/>
          </a:bodyPr>
          <a:lstStyle/>
          <a:p>
            <a:pPr algn="ctr"/>
            <a:r>
              <a:rPr lang="nl-NL" sz="1400" dirty="0">
                <a:solidFill>
                  <a:schemeClr val="tx2">
                    <a:lumMod val="60000"/>
                    <a:lumOff val="40000"/>
                  </a:schemeClr>
                </a:solidFill>
                <a:latin typeface="Calibri" panose="020F0502020204030204" pitchFamily="34" charset="0"/>
                <a:cs typeface="Calibri" panose="020F0502020204030204" pitchFamily="34" charset="0"/>
              </a:rPr>
              <a:t>Bedrijfsman</a:t>
            </a:r>
          </a:p>
        </p:txBody>
      </p:sp>
      <p:sp>
        <p:nvSpPr>
          <p:cNvPr id="17" name="Rechthoek 16">
            <a:extLst>
              <a:ext uri="{FF2B5EF4-FFF2-40B4-BE49-F238E27FC236}">
                <a16:creationId xmlns:a16="http://schemas.microsoft.com/office/drawing/2014/main" id="{0540D884-B7B9-4436-A45E-A8D8C0F33045}"/>
              </a:ext>
            </a:extLst>
          </p:cNvPr>
          <p:cNvSpPr/>
          <p:nvPr/>
        </p:nvSpPr>
        <p:spPr>
          <a:xfrm>
            <a:off x="9007102" y="1418177"/>
            <a:ext cx="1446393" cy="307762"/>
          </a:xfrm>
          <a:prstGeom prst="rect">
            <a:avLst/>
          </a:prstGeom>
          <a:noFill/>
        </p:spPr>
        <p:txBody>
          <a:bodyPr wrap="none" lIns="91426" tIns="45713" rIns="91426" bIns="45713">
            <a:spAutoFit/>
          </a:bodyPr>
          <a:lstStyle/>
          <a:p>
            <a:pPr algn="ctr"/>
            <a:r>
              <a:rPr lang="nl-NL" sz="1400" dirty="0">
                <a:solidFill>
                  <a:srgbClr val="C00000"/>
                </a:solidFill>
                <a:latin typeface="Calibri" panose="020F0502020204030204" pitchFamily="34" charset="0"/>
                <a:cs typeface="Calibri" panose="020F0502020204030204" pitchFamily="34" charset="0"/>
              </a:rPr>
              <a:t>Brononderzoeker</a:t>
            </a:r>
          </a:p>
        </p:txBody>
      </p:sp>
      <p:sp>
        <p:nvSpPr>
          <p:cNvPr id="18" name="Rechthoek 17">
            <a:extLst>
              <a:ext uri="{FF2B5EF4-FFF2-40B4-BE49-F238E27FC236}">
                <a16:creationId xmlns:a16="http://schemas.microsoft.com/office/drawing/2014/main" id="{7D39E463-5038-45EB-8F51-AE75891D16A2}"/>
              </a:ext>
            </a:extLst>
          </p:cNvPr>
          <p:cNvSpPr/>
          <p:nvPr/>
        </p:nvSpPr>
        <p:spPr>
          <a:xfrm>
            <a:off x="3360516" y="2605131"/>
            <a:ext cx="559677" cy="307762"/>
          </a:xfrm>
          <a:prstGeom prst="rect">
            <a:avLst/>
          </a:prstGeom>
          <a:noFill/>
        </p:spPr>
        <p:txBody>
          <a:bodyPr wrap="none" lIns="91426" tIns="45713" rIns="91426" bIns="45713">
            <a:spAutoFit/>
          </a:bodyPr>
          <a:lstStyle/>
          <a:p>
            <a:pPr algn="ctr"/>
            <a:r>
              <a:rPr lang="nl-NL" sz="1400" dirty="0">
                <a:solidFill>
                  <a:srgbClr val="00B050"/>
                </a:solidFill>
                <a:latin typeface="Calibri" panose="020F0502020204030204" pitchFamily="34" charset="0"/>
                <a:cs typeface="Calibri" panose="020F0502020204030204" pitchFamily="34" charset="0"/>
              </a:rPr>
              <a:t>Plant</a:t>
            </a:r>
          </a:p>
        </p:txBody>
      </p:sp>
      <p:sp>
        <p:nvSpPr>
          <p:cNvPr id="19" name="Rechthoek 18">
            <a:extLst>
              <a:ext uri="{FF2B5EF4-FFF2-40B4-BE49-F238E27FC236}">
                <a16:creationId xmlns:a16="http://schemas.microsoft.com/office/drawing/2014/main" id="{931933BA-3273-42BD-A400-E5B1B230006C}"/>
              </a:ext>
            </a:extLst>
          </p:cNvPr>
          <p:cNvSpPr/>
          <p:nvPr/>
        </p:nvSpPr>
        <p:spPr>
          <a:xfrm>
            <a:off x="6412191" y="2605131"/>
            <a:ext cx="731711" cy="307762"/>
          </a:xfrm>
          <a:prstGeom prst="rect">
            <a:avLst/>
          </a:prstGeom>
          <a:noFill/>
        </p:spPr>
        <p:txBody>
          <a:bodyPr wrap="none" lIns="91426" tIns="45713" rIns="91426" bIns="45713">
            <a:spAutoFit/>
          </a:bodyPr>
          <a:lstStyle/>
          <a:p>
            <a:pPr algn="ctr"/>
            <a:r>
              <a:rPr lang="nl-NL" sz="1400" dirty="0">
                <a:solidFill>
                  <a:schemeClr val="tx2">
                    <a:lumMod val="60000"/>
                    <a:lumOff val="40000"/>
                  </a:schemeClr>
                </a:solidFill>
                <a:latin typeface="Calibri" panose="020F0502020204030204" pitchFamily="34" charset="0"/>
                <a:cs typeface="Calibri" panose="020F0502020204030204" pitchFamily="34" charset="0"/>
              </a:rPr>
              <a:t>Vormer</a:t>
            </a:r>
          </a:p>
        </p:txBody>
      </p:sp>
      <p:sp>
        <p:nvSpPr>
          <p:cNvPr id="20" name="Rechthoek 19">
            <a:extLst>
              <a:ext uri="{FF2B5EF4-FFF2-40B4-BE49-F238E27FC236}">
                <a16:creationId xmlns:a16="http://schemas.microsoft.com/office/drawing/2014/main" id="{77719BCA-06B0-41F8-ACD0-2D49D39C0CE1}"/>
              </a:ext>
            </a:extLst>
          </p:cNvPr>
          <p:cNvSpPr/>
          <p:nvPr/>
        </p:nvSpPr>
        <p:spPr>
          <a:xfrm>
            <a:off x="9273714" y="2605131"/>
            <a:ext cx="913170" cy="307762"/>
          </a:xfrm>
          <a:prstGeom prst="rect">
            <a:avLst/>
          </a:prstGeom>
          <a:noFill/>
        </p:spPr>
        <p:txBody>
          <a:bodyPr wrap="none" lIns="91426" tIns="45713" rIns="91426" bIns="45713">
            <a:spAutoFit/>
          </a:bodyPr>
          <a:lstStyle/>
          <a:p>
            <a:pPr algn="ctr"/>
            <a:r>
              <a:rPr lang="nl-NL" sz="1400" dirty="0">
                <a:solidFill>
                  <a:srgbClr val="C00000"/>
                </a:solidFill>
                <a:latin typeface="Calibri" panose="020F0502020204030204" pitchFamily="34" charset="0"/>
                <a:cs typeface="Calibri" panose="020F0502020204030204" pitchFamily="34" charset="0"/>
              </a:rPr>
              <a:t>Voorzitter</a:t>
            </a:r>
          </a:p>
        </p:txBody>
      </p:sp>
      <p:sp>
        <p:nvSpPr>
          <p:cNvPr id="21" name="Rechthoek 20">
            <a:extLst>
              <a:ext uri="{FF2B5EF4-FFF2-40B4-BE49-F238E27FC236}">
                <a16:creationId xmlns:a16="http://schemas.microsoft.com/office/drawing/2014/main" id="{4BA78812-A6F5-4EC6-AEF8-C55E59B49950}"/>
              </a:ext>
            </a:extLst>
          </p:cNvPr>
          <p:cNvSpPr/>
          <p:nvPr/>
        </p:nvSpPr>
        <p:spPr>
          <a:xfrm>
            <a:off x="3303305" y="3691594"/>
            <a:ext cx="867132" cy="307762"/>
          </a:xfrm>
          <a:prstGeom prst="rect">
            <a:avLst/>
          </a:prstGeom>
          <a:noFill/>
        </p:spPr>
        <p:txBody>
          <a:bodyPr wrap="none" lIns="91426" tIns="45713" rIns="91426" bIns="45713">
            <a:spAutoFit/>
          </a:bodyPr>
          <a:lstStyle/>
          <a:p>
            <a:pPr algn="ctr"/>
            <a:r>
              <a:rPr lang="nl-NL" sz="1400" dirty="0">
                <a:solidFill>
                  <a:srgbClr val="00B050"/>
                </a:solidFill>
                <a:latin typeface="Calibri" panose="020F0502020204030204" pitchFamily="34" charset="0"/>
                <a:cs typeface="Calibri" panose="020F0502020204030204" pitchFamily="34" charset="0"/>
              </a:rPr>
              <a:t>Specialist</a:t>
            </a:r>
          </a:p>
        </p:txBody>
      </p:sp>
      <p:sp>
        <p:nvSpPr>
          <p:cNvPr id="22" name="Rechthoek 21">
            <a:extLst>
              <a:ext uri="{FF2B5EF4-FFF2-40B4-BE49-F238E27FC236}">
                <a16:creationId xmlns:a16="http://schemas.microsoft.com/office/drawing/2014/main" id="{373FAD80-1948-449F-ACA7-499A9CD17E75}"/>
              </a:ext>
            </a:extLst>
          </p:cNvPr>
          <p:cNvSpPr/>
          <p:nvPr/>
        </p:nvSpPr>
        <p:spPr>
          <a:xfrm>
            <a:off x="6245990" y="3691594"/>
            <a:ext cx="979151" cy="307762"/>
          </a:xfrm>
          <a:prstGeom prst="rect">
            <a:avLst/>
          </a:prstGeom>
          <a:noFill/>
        </p:spPr>
        <p:txBody>
          <a:bodyPr wrap="none" lIns="91426" tIns="45713" rIns="91426" bIns="45713">
            <a:spAutoFit/>
          </a:bodyPr>
          <a:lstStyle/>
          <a:p>
            <a:pPr algn="ctr"/>
            <a:r>
              <a:rPr lang="nl-NL" sz="1400" dirty="0">
                <a:solidFill>
                  <a:schemeClr val="tx2">
                    <a:lumMod val="60000"/>
                    <a:lumOff val="40000"/>
                  </a:schemeClr>
                </a:solidFill>
                <a:latin typeface="Calibri" panose="020F0502020204030204" pitchFamily="34" charset="0"/>
                <a:cs typeface="Calibri" panose="020F0502020204030204" pitchFamily="34" charset="0"/>
              </a:rPr>
              <a:t>Zorgdrager</a:t>
            </a:r>
          </a:p>
        </p:txBody>
      </p:sp>
      <p:sp>
        <p:nvSpPr>
          <p:cNvPr id="23" name="Rechthoek 22">
            <a:extLst>
              <a:ext uri="{FF2B5EF4-FFF2-40B4-BE49-F238E27FC236}">
                <a16:creationId xmlns:a16="http://schemas.microsoft.com/office/drawing/2014/main" id="{29F142AD-9455-4B06-B7FE-1A41C4ED033D}"/>
              </a:ext>
            </a:extLst>
          </p:cNvPr>
          <p:cNvSpPr/>
          <p:nvPr/>
        </p:nvSpPr>
        <p:spPr>
          <a:xfrm>
            <a:off x="9081353" y="3691594"/>
            <a:ext cx="1212931" cy="307762"/>
          </a:xfrm>
          <a:prstGeom prst="rect">
            <a:avLst/>
          </a:prstGeom>
          <a:noFill/>
        </p:spPr>
        <p:txBody>
          <a:bodyPr wrap="none" lIns="91426" tIns="45713" rIns="91426" bIns="45713">
            <a:spAutoFit/>
          </a:bodyPr>
          <a:lstStyle/>
          <a:p>
            <a:pPr algn="ctr"/>
            <a:r>
              <a:rPr lang="nl-NL" sz="1400" dirty="0">
                <a:solidFill>
                  <a:srgbClr val="C00000"/>
                </a:solidFill>
                <a:latin typeface="Calibri" panose="020F0502020204030204" pitchFamily="34" charset="0"/>
                <a:cs typeface="Calibri" panose="020F0502020204030204" pitchFamily="34" charset="0"/>
              </a:rPr>
              <a:t>Groepswerker</a:t>
            </a:r>
          </a:p>
        </p:txBody>
      </p:sp>
      <p:pic>
        <p:nvPicPr>
          <p:cNvPr id="24" name="Afbeelding 23">
            <a:extLst>
              <a:ext uri="{FF2B5EF4-FFF2-40B4-BE49-F238E27FC236}">
                <a16:creationId xmlns:a16="http://schemas.microsoft.com/office/drawing/2014/main" id="{ACDC31B0-E086-4C8D-AC0B-373C01094A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8520" y="2924360"/>
            <a:ext cx="720000" cy="720000"/>
          </a:xfrm>
          <a:prstGeom prst="rect">
            <a:avLst/>
          </a:prstGeom>
        </p:spPr>
      </p:pic>
      <p:pic>
        <p:nvPicPr>
          <p:cNvPr id="25" name="Afbeelding 24" descr="Afbeelding met tekening&#10;&#10;Automatisch gegenereerde beschrijving">
            <a:extLst>
              <a:ext uri="{FF2B5EF4-FFF2-40B4-BE49-F238E27FC236}">
                <a16:creationId xmlns:a16="http://schemas.microsoft.com/office/drawing/2014/main" id="{BEFD848D-8676-46CC-B3FB-2CF32C8B69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8520" y="1714122"/>
            <a:ext cx="720000" cy="720000"/>
          </a:xfrm>
          <a:prstGeom prst="rect">
            <a:avLst/>
          </a:prstGeom>
        </p:spPr>
      </p:pic>
      <p:pic>
        <p:nvPicPr>
          <p:cNvPr id="26" name="Afbeelding 25" descr="Afbeelding met teken, bord&#10;&#10;Automatisch gegenereerde beschrijving">
            <a:extLst>
              <a:ext uri="{FF2B5EF4-FFF2-40B4-BE49-F238E27FC236}">
                <a16:creationId xmlns:a16="http://schemas.microsoft.com/office/drawing/2014/main" id="{633F6C36-958B-476A-8FEF-970B3CD8E1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8520" y="4107633"/>
            <a:ext cx="720000" cy="720000"/>
          </a:xfrm>
          <a:prstGeom prst="rect">
            <a:avLst/>
          </a:prstGeom>
        </p:spPr>
      </p:pic>
      <p:pic>
        <p:nvPicPr>
          <p:cNvPr id="27" name="Afbeelding 26">
            <a:extLst>
              <a:ext uri="{FF2B5EF4-FFF2-40B4-BE49-F238E27FC236}">
                <a16:creationId xmlns:a16="http://schemas.microsoft.com/office/drawing/2014/main" id="{CBAE429F-201B-42CF-9454-9434857FE5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5341" y="1800832"/>
            <a:ext cx="720000" cy="720000"/>
          </a:xfrm>
          <a:prstGeom prst="rect">
            <a:avLst/>
          </a:prstGeom>
        </p:spPr>
      </p:pic>
      <p:pic>
        <p:nvPicPr>
          <p:cNvPr id="28" name="Afbeelding 27" descr="Afbeelding met teken, buiten, stoppen, rood&#10;&#10;Automatisch gegenereerde beschrijving">
            <a:extLst>
              <a:ext uri="{FF2B5EF4-FFF2-40B4-BE49-F238E27FC236}">
                <a16:creationId xmlns:a16="http://schemas.microsoft.com/office/drawing/2014/main" id="{DC7A4B1E-321E-45A1-901E-A2FB14591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02676" y="2915444"/>
            <a:ext cx="720000" cy="720000"/>
          </a:xfrm>
          <a:prstGeom prst="rect">
            <a:avLst/>
          </a:prstGeom>
        </p:spPr>
      </p:pic>
      <p:pic>
        <p:nvPicPr>
          <p:cNvPr id="29" name="Afbeelding 28" descr="Afbeelding met teken&#10;&#10;Automatisch gegenereerde beschrijving">
            <a:extLst>
              <a:ext uri="{FF2B5EF4-FFF2-40B4-BE49-F238E27FC236}">
                <a16:creationId xmlns:a16="http://schemas.microsoft.com/office/drawing/2014/main" id="{388EC909-84CF-4E73-8C62-59D692B177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05147" y="2912893"/>
            <a:ext cx="720000" cy="720000"/>
          </a:xfrm>
          <a:prstGeom prst="rect">
            <a:avLst/>
          </a:prstGeom>
        </p:spPr>
      </p:pic>
      <p:pic>
        <p:nvPicPr>
          <p:cNvPr id="30" name="Afbeelding 29" descr="Afbeelding met tekening&#10;&#10;Automatisch gegenereerde beschrijving">
            <a:extLst>
              <a:ext uri="{FF2B5EF4-FFF2-40B4-BE49-F238E27FC236}">
                <a16:creationId xmlns:a16="http://schemas.microsoft.com/office/drawing/2014/main" id="{0555777B-07A8-4855-848F-110EEFC980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52357" y="1738047"/>
            <a:ext cx="720000" cy="720000"/>
          </a:xfrm>
          <a:prstGeom prst="ellipse">
            <a:avLst/>
          </a:prstGeom>
        </p:spPr>
      </p:pic>
      <p:pic>
        <p:nvPicPr>
          <p:cNvPr id="31" name="Afbeelding 30">
            <a:extLst>
              <a:ext uri="{FF2B5EF4-FFF2-40B4-BE49-F238E27FC236}">
                <a16:creationId xmlns:a16="http://schemas.microsoft.com/office/drawing/2014/main" id="{1403C8BA-5DDE-4A18-880A-96969C7F803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9738" y="4112888"/>
            <a:ext cx="720000" cy="720000"/>
          </a:xfrm>
          <a:prstGeom prst="rect">
            <a:avLst/>
          </a:prstGeom>
        </p:spPr>
      </p:pic>
      <p:pic>
        <p:nvPicPr>
          <p:cNvPr id="32" name="Afbeelding 31" descr="Afbeelding met buiten, teken&#10;&#10;Automatisch gegenereerde beschrijving">
            <a:extLst>
              <a:ext uri="{FF2B5EF4-FFF2-40B4-BE49-F238E27FC236}">
                <a16:creationId xmlns:a16="http://schemas.microsoft.com/office/drawing/2014/main" id="{1A16CD0C-2F30-4831-AF74-1CD9E58AE2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05147" y="4112888"/>
            <a:ext cx="720000" cy="720000"/>
          </a:xfrm>
          <a:prstGeom prst="rect">
            <a:avLst/>
          </a:prstGeom>
        </p:spPr>
      </p:pic>
      <p:pic>
        <p:nvPicPr>
          <p:cNvPr id="34" name="Afbeelding 33" descr="Afbeelding met tekening&#10;&#10;Automatisch gegenereerde beschrijving">
            <a:extLst>
              <a:ext uri="{FF2B5EF4-FFF2-40B4-BE49-F238E27FC236}">
                <a16:creationId xmlns:a16="http://schemas.microsoft.com/office/drawing/2014/main" id="{610300AE-F9C4-4985-9D5E-76E06679D7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60980" y="5820858"/>
            <a:ext cx="1530041" cy="319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575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endParaRPr lang="nl-NL" b="1" dirty="0">
              <a:solidFill>
                <a:srgbClr val="C00000"/>
              </a:solidFill>
            </a:endParaRPr>
          </a:p>
          <a:p>
            <a:pPr marL="0" indent="0">
              <a:buNone/>
            </a:pPr>
            <a:r>
              <a:rPr lang="nl-NL" b="1" dirty="0">
                <a:solidFill>
                  <a:srgbClr val="C00000"/>
                </a:solidFill>
              </a:rPr>
              <a:t>Tabel 5.11 </a:t>
            </a:r>
            <a:r>
              <a:rPr lang="nl-NL" dirty="0"/>
              <a:t>in het boek ‘</a:t>
            </a:r>
            <a:r>
              <a:rPr lang="nl-NL" i="1" dirty="0"/>
              <a:t>Horizontaal organiseren</a:t>
            </a:r>
            <a:r>
              <a:rPr lang="nl-NL" dirty="0"/>
              <a:t>’, geeft de 5 fasen van een teamontwikkeling volgens </a:t>
            </a:r>
            <a:r>
              <a:rPr lang="nl-NL" b="1" dirty="0" err="1"/>
              <a:t>Tuckman</a:t>
            </a:r>
            <a:r>
              <a:rPr lang="nl-NL" dirty="0"/>
              <a:t>.</a:t>
            </a:r>
          </a:p>
          <a:p>
            <a:pPr marL="0" indent="0">
              <a:buNone/>
            </a:pPr>
            <a:r>
              <a:rPr lang="nl-NL" dirty="0"/>
              <a:t>Werk in uw subgroep de volgende vragen uit:</a:t>
            </a:r>
          </a:p>
          <a:p>
            <a:r>
              <a:rPr lang="nl-NL" dirty="0"/>
              <a:t>Is dit model bruikbaar? Kunnen er stappen/fasen worden overgeslagen?</a:t>
            </a:r>
          </a:p>
          <a:p>
            <a:r>
              <a:rPr lang="nl-NL" dirty="0"/>
              <a:t>Kunt u voorbeelden geven van situaties in uw organisatie waar aandacht voor de ontwikkelfasen problemen had voorkomen of effectiviteit van het team had bevorderd.</a:t>
            </a:r>
          </a:p>
          <a:p>
            <a:r>
              <a:rPr lang="nl-NL" dirty="0"/>
              <a:t>Werk voor een te kiezen situatie en team de verschillende fasen uit door per fasen interventies/acties te benoemen die u zou organiseren t.b.v. </a:t>
            </a:r>
            <a:r>
              <a:rPr lang="nl-NL" i="1" dirty="0"/>
              <a:t>de teameffectiviteit</a:t>
            </a:r>
            <a:r>
              <a:rPr lang="nl-NL" dirty="0"/>
              <a:t>.</a:t>
            </a:r>
          </a:p>
          <a:p>
            <a:pPr marL="0" indent="0">
              <a:buNone/>
            </a:pPr>
            <a:r>
              <a:rPr lang="nl-NL" dirty="0"/>
              <a:t>Stel een van de groepsleden aan als verslaggever aan de plenaire groep.</a:t>
            </a:r>
          </a:p>
        </p:txBody>
      </p:sp>
      <p:sp>
        <p:nvSpPr>
          <p:cNvPr id="3" name="Titel 2"/>
          <p:cNvSpPr>
            <a:spLocks noGrp="1"/>
          </p:cNvSpPr>
          <p:nvPr>
            <p:ph type="title"/>
          </p:nvPr>
        </p:nvSpPr>
        <p:spPr/>
        <p:txBody>
          <a:bodyPr/>
          <a:lstStyle/>
          <a:p>
            <a:r>
              <a:rPr lang="nl-NL" dirty="0"/>
              <a:t>Opstellen van een team ontwikkelplan</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CF3A31E3-BF14-4ABC-A95C-D82E83AF9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9405D52F-7ECC-416D-8B44-D9DEC4F59E3E}"/>
              </a:ext>
            </a:extLst>
          </p:cNvPr>
          <p:cNvSpPr txBox="1"/>
          <p:nvPr/>
        </p:nvSpPr>
        <p:spPr>
          <a:xfrm>
            <a:off x="9915486" y="5925288"/>
            <a:ext cx="4315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5.11</a:t>
            </a:r>
          </a:p>
        </p:txBody>
      </p:sp>
      <p:pic>
        <p:nvPicPr>
          <p:cNvPr id="7" name="Afbeelding 6" descr="Afbeelding met persoon, binnen, man, stropdas&#10;&#10;Automatisch gegenereerde beschrijving">
            <a:extLst>
              <a:ext uri="{FF2B5EF4-FFF2-40B4-BE49-F238E27FC236}">
                <a16:creationId xmlns:a16="http://schemas.microsoft.com/office/drawing/2014/main" id="{2B90A73C-D114-4FA7-8B8F-8588BF8DC47A}"/>
              </a:ext>
            </a:extLst>
          </p:cNvPr>
          <p:cNvPicPr>
            <a:picLocks noChangeAspect="1"/>
          </p:cNvPicPr>
          <p:nvPr/>
        </p:nvPicPr>
        <p:blipFill rotWithShape="1">
          <a:blip r:embed="rId5">
            <a:extLst>
              <a:ext uri="{28A0092B-C50C-407E-A947-70E740481C1C}">
                <a14:useLocalDpi xmlns:a14="http://schemas.microsoft.com/office/drawing/2010/main" val="0"/>
              </a:ext>
            </a:extLst>
          </a:blip>
          <a:srcRect l="17256" t="9727" r="34887" b="46644"/>
          <a:stretch/>
        </p:blipFill>
        <p:spPr>
          <a:xfrm>
            <a:off x="8069097" y="143743"/>
            <a:ext cx="968123" cy="1324800"/>
          </a:xfrm>
          <a:prstGeom prst="rect">
            <a:avLst/>
          </a:prstGeom>
        </p:spPr>
      </p:pic>
      <p:sp>
        <p:nvSpPr>
          <p:cNvPr id="8" name="Rechthoek 7">
            <a:extLst>
              <a:ext uri="{FF2B5EF4-FFF2-40B4-BE49-F238E27FC236}">
                <a16:creationId xmlns:a16="http://schemas.microsoft.com/office/drawing/2014/main" id="{C1443282-7D1A-4F41-A8D9-8A3819A8FBE3}"/>
              </a:ext>
            </a:extLst>
          </p:cNvPr>
          <p:cNvSpPr/>
          <p:nvPr/>
        </p:nvSpPr>
        <p:spPr>
          <a:xfrm>
            <a:off x="8172284" y="1459555"/>
            <a:ext cx="761747" cy="215444"/>
          </a:xfrm>
          <a:prstGeom prst="rect">
            <a:avLst/>
          </a:prstGeom>
        </p:spPr>
        <p:txBody>
          <a:bodyPr wrap="none">
            <a:spAutoFit/>
          </a:bodyPr>
          <a:lstStyle/>
          <a:p>
            <a:r>
              <a:rPr lang="en-US" sz="800" dirty="0">
                <a:solidFill>
                  <a:srgbClr val="666666"/>
                </a:solidFill>
                <a:latin typeface="Arial" panose="020B0604020202020204" pitchFamily="34" charset="0"/>
              </a:rPr>
              <a:t>1938 – 2016</a:t>
            </a:r>
            <a:endParaRPr lang="nl-NL" sz="800" dirty="0"/>
          </a:p>
        </p:txBody>
      </p:sp>
      <p:pic>
        <p:nvPicPr>
          <p:cNvPr id="9" name="Afbeelding 8" descr="Afbeelding met voedsel, tekening&#10;&#10;Automatisch gegenereerde beschrijving">
            <a:extLst>
              <a:ext uri="{FF2B5EF4-FFF2-40B4-BE49-F238E27FC236}">
                <a16:creationId xmlns:a16="http://schemas.microsoft.com/office/drawing/2014/main" id="{4D7298D1-DA4B-4EDD-BC5E-4D260E8B7D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21" y="5688359"/>
            <a:ext cx="2160240" cy="326989"/>
          </a:xfrm>
          <a:prstGeom prst="rect">
            <a:avLst/>
          </a:prstGeom>
        </p:spPr>
      </p:pic>
    </p:spTree>
    <p:extLst>
      <p:ext uri="{BB962C8B-B14F-4D97-AF65-F5344CB8AC3E}">
        <p14:creationId xmlns:p14="http://schemas.microsoft.com/office/powerpoint/2010/main" val="72345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E9A825-A2ED-4FDF-BD9B-4E6967106629}"/>
              </a:ext>
            </a:extLst>
          </p:cNvPr>
          <p:cNvSpPr>
            <a:spLocks noGrp="1"/>
          </p:cNvSpPr>
          <p:nvPr>
            <p:ph type="title"/>
          </p:nvPr>
        </p:nvSpPr>
        <p:spPr/>
        <p:txBody>
          <a:bodyPr/>
          <a:lstStyle/>
          <a:p>
            <a:r>
              <a:rPr lang="nl-NL" dirty="0"/>
              <a:t>Groepsontwikkeling</a:t>
            </a:r>
            <a:br>
              <a:rPr lang="nl-NL" dirty="0"/>
            </a:br>
            <a:r>
              <a:rPr lang="nl-NL" sz="1400" b="0" dirty="0">
                <a:solidFill>
                  <a:schemeClr val="tx1"/>
                </a:solidFill>
              </a:rPr>
              <a:t>Bruce </a:t>
            </a:r>
            <a:r>
              <a:rPr lang="nl-NL" sz="1400" b="0" dirty="0" err="1">
                <a:solidFill>
                  <a:schemeClr val="tx1"/>
                </a:solidFill>
              </a:rPr>
              <a:t>W.Tuckman</a:t>
            </a:r>
            <a:endParaRPr lang="nl-NL" sz="1400" b="0" dirty="0">
              <a:solidFill>
                <a:schemeClr val="tx1"/>
              </a:solidFill>
            </a:endParaRPr>
          </a:p>
        </p:txBody>
      </p:sp>
      <p:pic>
        <p:nvPicPr>
          <p:cNvPr id="5" name="Afbeelding 4" descr="Afbeelding met tekst&#10;&#10;Automatisch gegenereerde beschrijving">
            <a:extLst>
              <a:ext uri="{FF2B5EF4-FFF2-40B4-BE49-F238E27FC236}">
                <a16:creationId xmlns:a16="http://schemas.microsoft.com/office/drawing/2014/main" id="{65393DF0-51C0-4998-8BE5-8CAF6C633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855" y="1468543"/>
            <a:ext cx="6552365" cy="4669594"/>
          </a:xfrm>
          <a:prstGeom prst="rect">
            <a:avLst/>
          </a:prstGeom>
        </p:spPr>
      </p:pic>
      <p:pic>
        <p:nvPicPr>
          <p:cNvPr id="7" name="Afbeelding 6" descr="Afbeelding met persoon, binnen, man, stropdas&#10;&#10;Automatisch gegenereerde beschrijving">
            <a:extLst>
              <a:ext uri="{FF2B5EF4-FFF2-40B4-BE49-F238E27FC236}">
                <a16:creationId xmlns:a16="http://schemas.microsoft.com/office/drawing/2014/main" id="{D491252B-F3E6-4430-9139-FDFEF3304373}"/>
              </a:ext>
            </a:extLst>
          </p:cNvPr>
          <p:cNvPicPr>
            <a:picLocks noChangeAspect="1"/>
          </p:cNvPicPr>
          <p:nvPr/>
        </p:nvPicPr>
        <p:blipFill rotWithShape="1">
          <a:blip r:embed="rId4">
            <a:extLst>
              <a:ext uri="{28A0092B-C50C-407E-A947-70E740481C1C}">
                <a14:useLocalDpi xmlns:a14="http://schemas.microsoft.com/office/drawing/2010/main" val="0"/>
              </a:ext>
            </a:extLst>
          </a:blip>
          <a:srcRect l="17256" t="9727" r="34887" b="46644"/>
          <a:stretch/>
        </p:blipFill>
        <p:spPr>
          <a:xfrm>
            <a:off x="8069097" y="143743"/>
            <a:ext cx="968123" cy="1324800"/>
          </a:xfrm>
          <a:prstGeom prst="rect">
            <a:avLst/>
          </a:prstGeom>
        </p:spPr>
      </p:pic>
      <p:pic>
        <p:nvPicPr>
          <p:cNvPr id="9" name="Afbeelding 8" descr="Afbeelding met voedsel, tekening&#10;&#10;Automatisch gegenereerde beschrijving">
            <a:extLst>
              <a:ext uri="{FF2B5EF4-FFF2-40B4-BE49-F238E27FC236}">
                <a16:creationId xmlns:a16="http://schemas.microsoft.com/office/drawing/2014/main" id="{07DD6FFB-5811-4198-B1E7-759DA3BB75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421" y="5688359"/>
            <a:ext cx="2160240" cy="326989"/>
          </a:xfrm>
          <a:prstGeom prst="rect">
            <a:avLst/>
          </a:prstGeom>
        </p:spPr>
      </p:pic>
      <p:pic>
        <p:nvPicPr>
          <p:cNvPr id="10" name="Picture 3">
            <a:extLst>
              <a:ext uri="{FF2B5EF4-FFF2-40B4-BE49-F238E27FC236}">
                <a16:creationId xmlns:a16="http://schemas.microsoft.com/office/drawing/2014/main" id="{769738D1-A970-44CC-A352-3ECEC965DE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89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solidFill>
                  <a:srgbClr val="383737"/>
                </a:solidFill>
              </a:rPr>
              <a:t>Aan de hand van onderstaande stellingen gaat u met uw medestudenten discussiëren om de succesfactoren voor succesvolle verbeterteams boven water te krijgen. Uw docent geeft u verdere instructies.</a:t>
            </a:r>
          </a:p>
          <a:p>
            <a:pPr marL="0" indent="0">
              <a:buNone/>
            </a:pPr>
            <a:r>
              <a:rPr lang="nl-NL" b="1" dirty="0">
                <a:solidFill>
                  <a:srgbClr val="383737"/>
                </a:solidFill>
              </a:rPr>
              <a:t>Stellingen</a:t>
            </a:r>
          </a:p>
          <a:p>
            <a:pPr>
              <a:buFont typeface="+mj-lt"/>
              <a:buAutoNum type="arabicPeriod"/>
            </a:pPr>
            <a:r>
              <a:rPr lang="nl-NL" sz="1600" i="1" dirty="0">
                <a:solidFill>
                  <a:srgbClr val="383737"/>
                </a:solidFill>
              </a:rPr>
              <a:t>Het is belangrijk dat de teamleider inhoudelijk specialist is op het onderwerp.</a:t>
            </a:r>
          </a:p>
          <a:p>
            <a:pPr>
              <a:buFont typeface="+mj-lt"/>
              <a:buAutoNum type="arabicPeriod"/>
            </a:pPr>
            <a:r>
              <a:rPr lang="nl-NL" sz="1600" i="1" dirty="0">
                <a:solidFill>
                  <a:srgbClr val="383737"/>
                </a:solidFill>
              </a:rPr>
              <a:t>Een effectief team bestaat volgens Belbin uit 8 personen</a:t>
            </a:r>
          </a:p>
          <a:p>
            <a:pPr>
              <a:buFont typeface="+mj-lt"/>
              <a:buAutoNum type="arabicPeriod"/>
            </a:pPr>
            <a:r>
              <a:rPr lang="nl-NL" sz="1600" i="1" dirty="0">
                <a:solidFill>
                  <a:srgbClr val="383737"/>
                </a:solidFill>
              </a:rPr>
              <a:t>Teams moeten top down worden aangestuurd om effectief te kunnen presteren</a:t>
            </a:r>
          </a:p>
          <a:p>
            <a:pPr>
              <a:buFont typeface="+mj-lt"/>
              <a:buAutoNum type="arabicPeriod"/>
            </a:pPr>
            <a:r>
              <a:rPr lang="nl-NL" sz="1600" i="1" dirty="0">
                <a:solidFill>
                  <a:srgbClr val="383737"/>
                </a:solidFill>
              </a:rPr>
              <a:t>Motivatie is belangrijker dan kennis van zaken</a:t>
            </a:r>
          </a:p>
          <a:p>
            <a:pPr>
              <a:buFont typeface="+mj-lt"/>
              <a:buAutoNum type="arabicPeriod"/>
            </a:pPr>
            <a:r>
              <a:rPr lang="nl-NL" sz="1600" i="1" dirty="0">
                <a:solidFill>
                  <a:srgbClr val="383737"/>
                </a:solidFill>
              </a:rPr>
              <a:t>Het belang van overleg wordt veelal overdreven. Er zijn goede digitale middelen/platforms om zaken te weten te komen</a:t>
            </a:r>
          </a:p>
          <a:p>
            <a:pPr>
              <a:buFont typeface="+mj-lt"/>
              <a:buAutoNum type="arabicPeriod"/>
            </a:pPr>
            <a:r>
              <a:rPr lang="nl-NL" sz="1600" i="1" dirty="0">
                <a:solidFill>
                  <a:srgbClr val="383737"/>
                </a:solidFill>
              </a:rPr>
              <a:t>Plannen van verbeteractiviteiten is tijdverlies omdat planningen nooit waargemaakt worden.</a:t>
            </a:r>
          </a:p>
        </p:txBody>
      </p:sp>
      <p:sp>
        <p:nvSpPr>
          <p:cNvPr id="3" name="Titel 2"/>
          <p:cNvSpPr>
            <a:spLocks noGrp="1"/>
          </p:cNvSpPr>
          <p:nvPr>
            <p:ph type="title"/>
          </p:nvPr>
        </p:nvSpPr>
        <p:spPr/>
        <p:txBody>
          <a:bodyPr/>
          <a:lstStyle/>
          <a:p>
            <a:r>
              <a:rPr lang="nl-NL" dirty="0"/>
              <a:t>Succesbepalende factoren teamwork</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taart, mensen&#10;&#10;Automatisch gegenereerde beschrijving">
            <a:extLst>
              <a:ext uri="{FF2B5EF4-FFF2-40B4-BE49-F238E27FC236}">
                <a16:creationId xmlns:a16="http://schemas.microsoft.com/office/drawing/2014/main" id="{CF3A31E3-BF14-4ABC-A95C-D82E83AF9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9405D52F-7ECC-416D-8B44-D9DEC4F59E3E}"/>
              </a:ext>
            </a:extLst>
          </p:cNvPr>
          <p:cNvSpPr txBox="1"/>
          <p:nvPr/>
        </p:nvSpPr>
        <p:spPr>
          <a:xfrm>
            <a:off x="9950752" y="5900911"/>
            <a:ext cx="3609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5.6</a:t>
            </a:r>
          </a:p>
        </p:txBody>
      </p:sp>
    </p:spTree>
    <p:extLst>
      <p:ext uri="{BB962C8B-B14F-4D97-AF65-F5344CB8AC3E}">
        <p14:creationId xmlns:p14="http://schemas.microsoft.com/office/powerpoint/2010/main" val="66357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457200" indent="-457200">
              <a:buFont typeface="+mj-lt"/>
              <a:buAutoNum type="arabicPeriod"/>
            </a:pPr>
            <a:r>
              <a:rPr lang="nl-NL" dirty="0">
                <a:solidFill>
                  <a:srgbClr val="383737"/>
                </a:solidFill>
              </a:rPr>
              <a:t>Voer de </a:t>
            </a:r>
            <a:r>
              <a:rPr lang="nl-NL" i="1" dirty="0">
                <a:solidFill>
                  <a:srgbClr val="383737"/>
                </a:solidFill>
              </a:rPr>
              <a:t>Quin-rollen test </a:t>
            </a:r>
            <a:r>
              <a:rPr lang="nl-NL" dirty="0">
                <a:solidFill>
                  <a:srgbClr val="383737"/>
                </a:solidFill>
              </a:rPr>
              <a:t>uit door het spreadsheet in de bijlage in te vullen [zie </a:t>
            </a:r>
            <a:r>
              <a:rPr lang="nl-NL" dirty="0" err="1">
                <a:solidFill>
                  <a:srgbClr val="383737"/>
                </a:solidFill>
              </a:rPr>
              <a:t>econnect</a:t>
            </a:r>
            <a:r>
              <a:rPr lang="nl-NL" dirty="0">
                <a:solidFill>
                  <a:srgbClr val="383737"/>
                </a:solidFill>
              </a:rPr>
              <a:t>].</a:t>
            </a:r>
          </a:p>
          <a:p>
            <a:pPr marL="457200" indent="-457200">
              <a:buFont typeface="+mj-lt"/>
              <a:buAutoNum type="arabicPeriod"/>
            </a:pPr>
            <a:r>
              <a:rPr lang="nl-NL" dirty="0">
                <a:solidFill>
                  <a:srgbClr val="383737"/>
                </a:solidFill>
              </a:rPr>
              <a:t>Welke rol past het </a:t>
            </a:r>
            <a:r>
              <a:rPr lang="nl-NL" i="1" dirty="0">
                <a:solidFill>
                  <a:srgbClr val="383737"/>
                </a:solidFill>
              </a:rPr>
              <a:t>beste</a:t>
            </a:r>
            <a:r>
              <a:rPr lang="nl-NL" dirty="0">
                <a:solidFill>
                  <a:srgbClr val="383737"/>
                </a:solidFill>
              </a:rPr>
              <a:t> bij u en welke het </a:t>
            </a:r>
            <a:r>
              <a:rPr lang="nl-NL" i="1" dirty="0">
                <a:solidFill>
                  <a:srgbClr val="383737"/>
                </a:solidFill>
              </a:rPr>
              <a:t>minste</a:t>
            </a:r>
            <a:r>
              <a:rPr lang="nl-NL" dirty="0">
                <a:solidFill>
                  <a:srgbClr val="383737"/>
                </a:solidFill>
              </a:rPr>
              <a:t>?</a:t>
            </a:r>
          </a:p>
          <a:p>
            <a:pPr marL="457200" indent="-457200">
              <a:buFont typeface="+mj-lt"/>
              <a:buAutoNum type="arabicPeriod"/>
            </a:pPr>
            <a:r>
              <a:rPr lang="nl-NL" dirty="0">
                <a:solidFill>
                  <a:srgbClr val="383737"/>
                </a:solidFill>
              </a:rPr>
              <a:t>Welke rol wordt er van u verwacht in uw werk/verbeterteam/procesteam?</a:t>
            </a:r>
          </a:p>
          <a:p>
            <a:pPr marL="457200" indent="-457200">
              <a:buFont typeface="+mj-lt"/>
              <a:buAutoNum type="arabicPeriod"/>
            </a:pPr>
            <a:r>
              <a:rPr lang="nl-NL" dirty="0">
                <a:solidFill>
                  <a:srgbClr val="383737"/>
                </a:solidFill>
              </a:rPr>
              <a:t>Wat kunt u doen om bepaalde rollen te versterken?</a:t>
            </a:r>
          </a:p>
          <a:p>
            <a:pPr marL="0" indent="0">
              <a:buNone/>
            </a:pPr>
            <a:endParaRPr lang="nl-NL" dirty="0">
              <a:solidFill>
                <a:srgbClr val="383737"/>
              </a:solidFill>
            </a:endParaRPr>
          </a:p>
          <a:p>
            <a:pPr marL="0" indent="0">
              <a:buNone/>
            </a:pPr>
            <a:r>
              <a:rPr lang="nl-NL" dirty="0">
                <a:solidFill>
                  <a:srgbClr val="383737"/>
                </a:solidFill>
              </a:rPr>
              <a:t>Werk deze punten uit op 2 A4’tjes. Neem uw uitwerkingen mee naar de volgende les.</a:t>
            </a:r>
            <a:endParaRPr lang="nl-NL" sz="1600" i="1" dirty="0">
              <a:solidFill>
                <a:srgbClr val="383737"/>
              </a:solidFill>
            </a:endParaRPr>
          </a:p>
        </p:txBody>
      </p:sp>
      <p:sp>
        <p:nvSpPr>
          <p:cNvPr id="3" name="Titel 2"/>
          <p:cNvSpPr>
            <a:spLocks noGrp="1"/>
          </p:cNvSpPr>
          <p:nvPr>
            <p:ph type="title"/>
          </p:nvPr>
        </p:nvSpPr>
        <p:spPr/>
        <p:txBody>
          <a:bodyPr/>
          <a:lstStyle/>
          <a:p>
            <a:r>
              <a:rPr lang="nl-NL" dirty="0"/>
              <a:t>Type leider volgens Quinn</a:t>
            </a:r>
            <a:br>
              <a:rPr lang="en-US"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persoon, gebouw, man, stropdas&#10;&#10;Automatisch gegenereerde beschrijving">
            <a:extLst>
              <a:ext uri="{FF2B5EF4-FFF2-40B4-BE49-F238E27FC236}">
                <a16:creationId xmlns:a16="http://schemas.microsoft.com/office/drawing/2014/main" id="{7B4CB8E8-DDD1-4EA9-8963-745DAF2CB962}"/>
              </a:ext>
            </a:extLst>
          </p:cNvPr>
          <p:cNvPicPr>
            <a:picLocks noChangeAspect="1"/>
          </p:cNvPicPr>
          <p:nvPr/>
        </p:nvPicPr>
        <p:blipFill rotWithShape="1">
          <a:blip r:embed="rId4">
            <a:extLst>
              <a:ext uri="{28A0092B-C50C-407E-A947-70E740481C1C}">
                <a14:useLocalDpi xmlns:a14="http://schemas.microsoft.com/office/drawing/2010/main" val="0"/>
              </a:ext>
            </a:extLst>
          </a:blip>
          <a:srcRect l="15015" t="142" r="23507" b="-142"/>
          <a:stretch/>
        </p:blipFill>
        <p:spPr>
          <a:xfrm>
            <a:off x="8389215" y="0"/>
            <a:ext cx="1224136" cy="1324799"/>
          </a:xfrm>
          <a:prstGeom prst="rect">
            <a:avLst/>
          </a:prstGeom>
        </p:spPr>
      </p:pic>
      <p:pic>
        <p:nvPicPr>
          <p:cNvPr id="7" name="Afbeelding 6" descr="Afbeelding met object, klok&#10;&#10;Automatisch gegenereerde beschrijving">
            <a:extLst>
              <a:ext uri="{FF2B5EF4-FFF2-40B4-BE49-F238E27FC236}">
                <a16:creationId xmlns:a16="http://schemas.microsoft.com/office/drawing/2014/main" id="{F685BC5D-6588-4929-A3C8-2382E31A2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3485" y="791815"/>
            <a:ext cx="976883" cy="390753"/>
          </a:xfrm>
          <a:prstGeom prst="rect">
            <a:avLst/>
          </a:prstGeom>
        </p:spPr>
      </p:pic>
      <p:pic>
        <p:nvPicPr>
          <p:cNvPr id="8" name="Afbeelding 7" descr="Afbeelding met zwart, geel, kop, blauw&#10;&#10;Automatisch gegenereerde beschrijving">
            <a:extLst>
              <a:ext uri="{FF2B5EF4-FFF2-40B4-BE49-F238E27FC236}">
                <a16:creationId xmlns:a16="http://schemas.microsoft.com/office/drawing/2014/main" id="{33623C6F-B1D8-47B2-B10C-24B5F7E9C1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477" y="5135976"/>
            <a:ext cx="1020124" cy="1020124"/>
          </a:xfrm>
          <a:prstGeom prst="rect">
            <a:avLst/>
          </a:prstGeom>
        </p:spPr>
      </p:pic>
    </p:spTree>
    <p:extLst>
      <p:ext uri="{BB962C8B-B14F-4D97-AF65-F5344CB8AC3E}">
        <p14:creationId xmlns:p14="http://schemas.microsoft.com/office/powerpoint/2010/main" val="249427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deze module gaan we in op bedrijfsprocessen vanuit een strategische benadering. Wij proberen een antwoord te vinden op de volgende 6 vragen:</a:t>
            </a:r>
          </a:p>
          <a:p>
            <a:pPr marL="457200" indent="-457200">
              <a:buFont typeface="+mj-lt"/>
              <a:buAutoNum type="arabicPeriod"/>
            </a:pPr>
            <a:r>
              <a:rPr lang="nl-NL" dirty="0"/>
              <a:t>Hoe krijgen we </a:t>
            </a:r>
            <a:r>
              <a:rPr lang="nl-NL" i="1" dirty="0"/>
              <a:t>grip op de prestaties </a:t>
            </a:r>
            <a:r>
              <a:rPr lang="nl-NL" dirty="0"/>
              <a:t>van een organisatie? </a:t>
            </a:r>
          </a:p>
          <a:p>
            <a:pPr marL="457200" indent="-457200">
              <a:buFont typeface="+mj-lt"/>
              <a:buAutoNum type="arabicPeriod"/>
            </a:pPr>
            <a:r>
              <a:rPr lang="nl-NL" dirty="0"/>
              <a:t>Welke belangrijke </a:t>
            </a:r>
            <a:r>
              <a:rPr lang="nl-NL" i="1" dirty="0"/>
              <a:t>bedrijfsprocessen</a:t>
            </a:r>
            <a:r>
              <a:rPr lang="nl-NL" dirty="0"/>
              <a:t> zijn er en wat is de </a:t>
            </a:r>
            <a:r>
              <a:rPr lang="nl-NL" i="1" dirty="0"/>
              <a:t>samenhang</a:t>
            </a:r>
            <a:r>
              <a:rPr lang="nl-NL" dirty="0"/>
              <a:t>? </a:t>
            </a:r>
          </a:p>
          <a:p>
            <a:pPr marL="457200" indent="-457200">
              <a:buFont typeface="+mj-lt"/>
              <a:buAutoNum type="arabicPeriod"/>
            </a:pPr>
            <a:r>
              <a:rPr lang="nl-NL" dirty="0"/>
              <a:t>Wat hebben we nodig om de processen te laten werken? </a:t>
            </a:r>
          </a:p>
          <a:p>
            <a:pPr marL="457200" indent="-457200">
              <a:buFont typeface="+mj-lt"/>
              <a:buAutoNum type="arabicPeriod"/>
            </a:pPr>
            <a:r>
              <a:rPr lang="nl-NL" dirty="0"/>
              <a:t>Welke </a:t>
            </a:r>
            <a:r>
              <a:rPr lang="nl-NL" i="1" dirty="0"/>
              <a:t>informatie</a:t>
            </a:r>
            <a:r>
              <a:rPr lang="nl-NL" dirty="0"/>
              <a:t> moeten we verzamelen om te weten hoe we ervoor staan en waar </a:t>
            </a:r>
            <a:r>
              <a:rPr lang="nl-NL" i="1" dirty="0"/>
              <a:t>risico’s</a:t>
            </a:r>
            <a:r>
              <a:rPr lang="nl-NL" dirty="0"/>
              <a:t> zijn? </a:t>
            </a:r>
          </a:p>
          <a:p>
            <a:pPr marL="457200" indent="-457200">
              <a:buFont typeface="+mj-lt"/>
              <a:buAutoNum type="arabicPeriod"/>
            </a:pPr>
            <a:r>
              <a:rPr lang="nl-NL" dirty="0"/>
              <a:t>Hoe kunnen processen </a:t>
            </a:r>
            <a:r>
              <a:rPr lang="nl-NL" i="1" dirty="0"/>
              <a:t>geborgd</a:t>
            </a:r>
            <a:r>
              <a:rPr lang="nl-NL" dirty="0"/>
              <a:t> worden? </a:t>
            </a:r>
          </a:p>
          <a:p>
            <a:pPr marL="457200" indent="-457200">
              <a:buFont typeface="+mj-lt"/>
              <a:buAutoNum type="arabicPeriod"/>
            </a:pPr>
            <a:r>
              <a:rPr lang="nl-NL" dirty="0"/>
              <a:t>En hoe nu verder? </a:t>
            </a:r>
          </a:p>
        </p:txBody>
      </p:sp>
      <p:sp>
        <p:nvSpPr>
          <p:cNvPr id="3" name="Titel 2"/>
          <p:cNvSpPr>
            <a:spLocks noGrp="1"/>
          </p:cNvSpPr>
          <p:nvPr>
            <p:ph type="title"/>
          </p:nvPr>
        </p:nvSpPr>
        <p:spPr/>
        <p:txBody>
          <a:bodyPr/>
          <a:lstStyle/>
          <a:p>
            <a:r>
              <a:rPr lang="en-US" dirty="0" err="1"/>
              <a:t>Introductie</a:t>
            </a:r>
            <a:br>
              <a:rPr lang="en-US" dirty="0"/>
            </a:br>
            <a:r>
              <a:rPr lang="en-US" sz="2800" b="0" dirty="0">
                <a:solidFill>
                  <a:srgbClr val="231F20"/>
                </a:solidFill>
              </a:rPr>
              <a:t>‘</a:t>
            </a:r>
            <a:r>
              <a:rPr lang="en-US" sz="2800" b="0" i="1" dirty="0">
                <a:solidFill>
                  <a:srgbClr val="231F20"/>
                </a:solidFill>
              </a:rPr>
              <a:t>Rode </a:t>
            </a:r>
            <a:r>
              <a:rPr lang="en-US" sz="2800" b="0" i="1" dirty="0" err="1">
                <a:solidFill>
                  <a:srgbClr val="231F20"/>
                </a:solidFill>
              </a:rPr>
              <a:t>draad</a:t>
            </a:r>
            <a:r>
              <a:rPr lang="en-US" sz="2800" b="0" dirty="0">
                <a:solidFill>
                  <a:srgbClr val="231F20"/>
                </a:solidFill>
              </a:rPr>
              <a:t>’</a:t>
            </a:r>
          </a:p>
        </p:txBody>
      </p:sp>
      <p:pic>
        <p:nvPicPr>
          <p:cNvPr id="8" name="Picture 3">
            <a:extLst>
              <a:ext uri="{FF2B5EF4-FFF2-40B4-BE49-F238E27FC236}">
                <a16:creationId xmlns:a16="http://schemas.microsoft.com/office/drawing/2014/main" id="{FC7977AD-A55F-4A70-9123-6F0B63F936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7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8E2D951-A2AF-4243-B96C-1B19E19FF415}"/>
              </a:ext>
            </a:extLst>
          </p:cNvPr>
          <p:cNvSpPr>
            <a:spLocks noGrp="1"/>
          </p:cNvSpPr>
          <p:nvPr>
            <p:ph type="title"/>
          </p:nvPr>
        </p:nvSpPr>
        <p:spPr/>
        <p:txBody>
          <a:bodyPr/>
          <a:lstStyle/>
          <a:p>
            <a:r>
              <a:rPr lang="nl-NL" dirty="0"/>
              <a:t>Managementrollen</a:t>
            </a:r>
            <a:br>
              <a:rPr lang="nl-NL" dirty="0"/>
            </a:br>
            <a:r>
              <a:rPr lang="nl-NL" sz="1400" b="0" dirty="0">
                <a:solidFill>
                  <a:schemeClr val="tx1"/>
                </a:solidFill>
              </a:rPr>
              <a:t>Robert E. [‘</a:t>
            </a:r>
            <a:r>
              <a:rPr lang="nl-NL" sz="1400" b="0" i="1" dirty="0">
                <a:solidFill>
                  <a:schemeClr val="tx1"/>
                </a:solidFill>
              </a:rPr>
              <a:t>Bob</a:t>
            </a:r>
            <a:r>
              <a:rPr lang="nl-NL" sz="1400" b="0" dirty="0">
                <a:solidFill>
                  <a:schemeClr val="tx1"/>
                </a:solidFill>
              </a:rPr>
              <a:t>’] Quinn</a:t>
            </a:r>
          </a:p>
        </p:txBody>
      </p:sp>
      <p:pic>
        <p:nvPicPr>
          <p:cNvPr id="4" name="Picture 2">
            <a:extLst>
              <a:ext uri="{FF2B5EF4-FFF2-40B4-BE49-F238E27FC236}">
                <a16:creationId xmlns:a16="http://schemas.microsoft.com/office/drawing/2014/main" id="{1ABD0E92-C881-4EE8-A9E0-F3168C6DF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609" y="1324799"/>
            <a:ext cx="7704856" cy="483130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object, klok&#10;&#10;Automatisch gegenereerde beschrijving">
            <a:extLst>
              <a:ext uri="{FF2B5EF4-FFF2-40B4-BE49-F238E27FC236}">
                <a16:creationId xmlns:a16="http://schemas.microsoft.com/office/drawing/2014/main" id="{5CB7A827-F25B-4CE2-90F0-6575FDD60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3485" y="791815"/>
            <a:ext cx="976883" cy="390753"/>
          </a:xfrm>
          <a:prstGeom prst="rect">
            <a:avLst/>
          </a:prstGeom>
        </p:spPr>
      </p:pic>
      <p:pic>
        <p:nvPicPr>
          <p:cNvPr id="11" name="Afbeelding 10" descr="Afbeelding met tekening&#10;&#10;Automatisch gegenereerde beschrijving">
            <a:extLst>
              <a:ext uri="{FF2B5EF4-FFF2-40B4-BE49-F238E27FC236}">
                <a16:creationId xmlns:a16="http://schemas.microsoft.com/office/drawing/2014/main" id="{9761FC44-FAA8-45F0-9391-737D6D051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9309" y="5432911"/>
            <a:ext cx="1275209" cy="723189"/>
          </a:xfrm>
          <a:prstGeom prst="rect">
            <a:avLst/>
          </a:prstGeom>
        </p:spPr>
      </p:pic>
      <p:pic>
        <p:nvPicPr>
          <p:cNvPr id="13" name="Afbeelding 12" descr="Afbeelding met persoon, gebouw, man, stropdas&#10;&#10;Automatisch gegenereerde beschrijving">
            <a:extLst>
              <a:ext uri="{FF2B5EF4-FFF2-40B4-BE49-F238E27FC236}">
                <a16:creationId xmlns:a16="http://schemas.microsoft.com/office/drawing/2014/main" id="{3DA711A1-1040-4B8D-83B1-300A0C5A56D7}"/>
              </a:ext>
            </a:extLst>
          </p:cNvPr>
          <p:cNvPicPr>
            <a:picLocks noChangeAspect="1"/>
          </p:cNvPicPr>
          <p:nvPr/>
        </p:nvPicPr>
        <p:blipFill rotWithShape="1">
          <a:blip r:embed="rId6">
            <a:extLst>
              <a:ext uri="{28A0092B-C50C-407E-A947-70E740481C1C}">
                <a14:useLocalDpi xmlns:a14="http://schemas.microsoft.com/office/drawing/2010/main" val="0"/>
              </a:ext>
            </a:extLst>
          </a:blip>
          <a:srcRect l="15015" t="142" r="23507" b="-142"/>
          <a:stretch/>
        </p:blipFill>
        <p:spPr>
          <a:xfrm>
            <a:off x="8389215" y="0"/>
            <a:ext cx="1224136" cy="1324799"/>
          </a:xfrm>
          <a:prstGeom prst="rect">
            <a:avLst/>
          </a:prstGeom>
        </p:spPr>
      </p:pic>
      <p:pic>
        <p:nvPicPr>
          <p:cNvPr id="15" name="Afbeelding 14" descr="Afbeelding met zwart, geel, kop, blauw&#10;&#10;Automatisch gegenereerde beschrijving">
            <a:extLst>
              <a:ext uri="{FF2B5EF4-FFF2-40B4-BE49-F238E27FC236}">
                <a16:creationId xmlns:a16="http://schemas.microsoft.com/office/drawing/2014/main" id="{8AD58AEC-A1C1-4FA9-B9F8-1CCE3B255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477" y="5135976"/>
            <a:ext cx="1020124" cy="1020124"/>
          </a:xfrm>
          <a:prstGeom prst="rect">
            <a:avLst/>
          </a:prstGeom>
        </p:spPr>
      </p:pic>
      <p:pic>
        <p:nvPicPr>
          <p:cNvPr id="17" name="Afbeelding 16" descr="Afbeelding met object, man&#10;&#10;Automatisch gegenereerde beschrijving">
            <a:extLst>
              <a:ext uri="{FF2B5EF4-FFF2-40B4-BE49-F238E27FC236}">
                <a16:creationId xmlns:a16="http://schemas.microsoft.com/office/drawing/2014/main" id="{F8D099F7-7A86-4C0F-9E3F-BE76B2C5F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282" y="1980087"/>
            <a:ext cx="1772400" cy="2520000"/>
          </a:xfrm>
          <a:prstGeom prst="rect">
            <a:avLst/>
          </a:prstGeom>
          <a:ln>
            <a:noFill/>
          </a:ln>
          <a:effectLst>
            <a:outerShdw blurRad="292100" dist="139700" dir="2700000" algn="tl" rotWithShape="0">
              <a:srgbClr val="333333">
                <a:alpha val="65000"/>
              </a:srgbClr>
            </a:outerShdw>
          </a:effectLst>
        </p:spPr>
      </p:pic>
      <p:pic>
        <p:nvPicPr>
          <p:cNvPr id="18" name="Afbeelding 17">
            <a:extLst>
              <a:ext uri="{FF2B5EF4-FFF2-40B4-BE49-F238E27FC236}">
                <a16:creationId xmlns:a16="http://schemas.microsoft.com/office/drawing/2014/main" id="{C055907E-2B54-4893-A248-8DE9C07CC6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222862" y="3050990"/>
            <a:ext cx="3473206" cy="378194"/>
          </a:xfrm>
          <a:prstGeom prst="rect">
            <a:avLst/>
          </a:prstGeom>
        </p:spPr>
      </p:pic>
      <p:pic>
        <p:nvPicPr>
          <p:cNvPr id="19" name="Picture 3">
            <a:extLst>
              <a:ext uri="{FF2B5EF4-FFF2-40B4-BE49-F238E27FC236}">
                <a16:creationId xmlns:a16="http://schemas.microsoft.com/office/drawing/2014/main" id="{0BD59B94-FF0D-41C2-AA6D-FCB37A2FB2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05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5</a:t>
            </a:r>
            <a:endParaRPr lang="en-US" dirty="0"/>
          </a:p>
        </p:txBody>
      </p:sp>
      <p:sp>
        <p:nvSpPr>
          <p:cNvPr id="3" name="Ondertitel 2"/>
          <p:cNvSpPr>
            <a:spLocks noGrp="1"/>
          </p:cNvSpPr>
          <p:nvPr>
            <p:ph type="subTitle" idx="1"/>
          </p:nvPr>
        </p:nvSpPr>
        <p:spPr/>
        <p:txBody>
          <a:bodyPr/>
          <a:lstStyle/>
          <a:p>
            <a:r>
              <a:rPr lang="en-US" b="1" i="1" dirty="0" err="1">
                <a:solidFill>
                  <a:srgbClr val="C00000"/>
                </a:solidFill>
              </a:rPr>
              <a:t>Borgen</a:t>
            </a:r>
            <a:r>
              <a:rPr lang="en-US" dirty="0"/>
              <a:t> van </a:t>
            </a:r>
            <a:r>
              <a:rPr lang="en-US" dirty="0" err="1"/>
              <a:t>processen</a:t>
            </a:r>
            <a:endParaRPr lang="en-US" dirty="0"/>
          </a:p>
        </p:txBody>
      </p:sp>
      <p:pic>
        <p:nvPicPr>
          <p:cNvPr id="4" name="Picture 3">
            <a:extLst>
              <a:ext uri="{FF2B5EF4-FFF2-40B4-BE49-F238E27FC236}">
                <a16:creationId xmlns:a16="http://schemas.microsoft.com/office/drawing/2014/main" id="{BB94CD39-C899-43C2-81E2-3F854CFEF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3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Ga na hoe uw organisatie ervoor zorgt dat de kwaliteit wordt geborgd?</a:t>
            </a:r>
          </a:p>
          <a:p>
            <a:pPr marL="0" indent="0">
              <a:buNone/>
            </a:pPr>
            <a:r>
              <a:rPr lang="nl-NL" i="1" dirty="0"/>
              <a:t>Heeft uw organisatie een kwaliteitszorgsysteem of meerdere zorgsystemen ingevoerd</a:t>
            </a:r>
            <a:r>
              <a:rPr lang="nl-NL" dirty="0"/>
              <a:t>? </a:t>
            </a:r>
          </a:p>
          <a:p>
            <a:pPr marL="0" indent="0">
              <a:buNone/>
            </a:pPr>
            <a:r>
              <a:rPr lang="nl-NL" dirty="0"/>
              <a:t>Zo ja, beantwoord dan vervolgens de volgende vragen: </a:t>
            </a:r>
          </a:p>
          <a:p>
            <a:r>
              <a:rPr lang="nl-NL" dirty="0"/>
              <a:t>Wordt er aangesloten bij een norm zoals ISO-9001, HKZ e.d. (zie ook de artikelen hierover, die als downloads bij deze les zijn gevoegd)?</a:t>
            </a:r>
          </a:p>
          <a:p>
            <a:r>
              <a:rPr lang="nl-NL" dirty="0"/>
              <a:t>Is het kwaliteitssysteem opgezet vanuit een risico benadering? En zo ja, waaruit blijkt dat?</a:t>
            </a:r>
          </a:p>
          <a:p>
            <a:r>
              <a:rPr lang="nl-NL" dirty="0"/>
              <a:t>Is het zorgsysteem effectief? En efficiënt? Motiveer uw antwoord.</a:t>
            </a:r>
          </a:p>
          <a:p>
            <a:pPr marL="0" indent="0">
              <a:buNone/>
            </a:pPr>
            <a:r>
              <a:rPr lang="nl-NL" dirty="0"/>
              <a:t>Zo niet, </a:t>
            </a:r>
          </a:p>
          <a:p>
            <a:r>
              <a:rPr lang="nl-NL" dirty="0"/>
              <a:t>Beoordeel dan of het nodig of nuttig is om een zorgsysteem in te voeren</a:t>
            </a:r>
          </a:p>
          <a:p>
            <a:pPr marL="0" indent="0">
              <a:buNone/>
            </a:pPr>
            <a:r>
              <a:rPr lang="nl-NL" dirty="0"/>
              <a:t>Motiveer uw antwoord.</a:t>
            </a:r>
          </a:p>
          <a:p>
            <a:pPr marL="0" indent="0">
              <a:buNone/>
            </a:pPr>
            <a:endParaRPr lang="nl-NL" dirty="0"/>
          </a:p>
          <a:p>
            <a:pPr marL="0" indent="0">
              <a:buNone/>
            </a:pPr>
            <a:r>
              <a:rPr lang="nl-NL" dirty="0"/>
              <a:t>Werk deze punten uit op 2 A4’tjes. Neem uw uitwerkingen mee naar de les. </a:t>
            </a:r>
          </a:p>
          <a:p>
            <a:pPr marL="0" indent="0">
              <a:buNone/>
            </a:pPr>
            <a:r>
              <a:rPr lang="nl-NL" dirty="0"/>
              <a:t>Uw uitwerking vormt de input voor de opdracht in de les.</a:t>
            </a:r>
          </a:p>
        </p:txBody>
      </p:sp>
      <p:sp>
        <p:nvSpPr>
          <p:cNvPr id="3" name="Titel 2"/>
          <p:cNvSpPr>
            <a:spLocks noGrp="1"/>
          </p:cNvSpPr>
          <p:nvPr>
            <p:ph type="title"/>
          </p:nvPr>
        </p:nvSpPr>
        <p:spPr/>
        <p:txBody>
          <a:bodyPr/>
          <a:lstStyle/>
          <a:p>
            <a:r>
              <a:rPr lang="nl-NL" dirty="0"/>
              <a:t>Kwaliteitssysteem in de eigen organisatie</a:t>
            </a:r>
            <a:br>
              <a:rPr lang="en-US" dirty="0"/>
            </a:br>
            <a:r>
              <a:rPr lang="en-US" sz="1600" b="0" dirty="0" err="1">
                <a:solidFill>
                  <a:srgbClr val="231F20"/>
                </a:solidFill>
              </a:rPr>
              <a:t>voorbereidingsopdracht</a:t>
            </a:r>
            <a:r>
              <a:rPr lang="en-US" sz="1600" b="0" dirty="0">
                <a:solidFill>
                  <a:srgbClr val="231F20"/>
                </a:solidFill>
              </a:rPr>
              <a:t> &gt; </a:t>
            </a:r>
            <a:r>
              <a:rPr lang="en-US" sz="1600" b="0" dirty="0" err="1">
                <a:solidFill>
                  <a:srgbClr val="231F20"/>
                </a:solidFill>
              </a:rPr>
              <a:t>praktijkopdracht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descr="Afbeelding met taart, mensen&#10;&#10;Automatisch gegenereerde beschrijving">
            <a:extLst>
              <a:ext uri="{FF2B5EF4-FFF2-40B4-BE49-F238E27FC236}">
                <a16:creationId xmlns:a16="http://schemas.microsoft.com/office/drawing/2014/main" id="{C0D50470-FF39-4B9B-BEF3-58703FD3A1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8" name="Tekstvak 7">
            <a:extLst>
              <a:ext uri="{FF2B5EF4-FFF2-40B4-BE49-F238E27FC236}">
                <a16:creationId xmlns:a16="http://schemas.microsoft.com/office/drawing/2014/main" id="{DDCE944C-48A9-4A2D-A384-889A81501E0B}"/>
              </a:ext>
            </a:extLst>
          </p:cNvPr>
          <p:cNvSpPr txBox="1"/>
          <p:nvPr/>
        </p:nvSpPr>
        <p:spPr>
          <a:xfrm>
            <a:off x="9802474" y="5904383"/>
            <a:ext cx="65755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Pag.138</a:t>
            </a:r>
          </a:p>
        </p:txBody>
      </p:sp>
    </p:spTree>
    <p:extLst>
      <p:ext uri="{BB962C8B-B14F-4D97-AF65-F5344CB8AC3E}">
        <p14:creationId xmlns:p14="http://schemas.microsoft.com/office/powerpoint/2010/main" val="71013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A84E1F9-C935-4678-9DCA-330B4EED7017}"/>
              </a:ext>
            </a:extLst>
          </p:cNvPr>
          <p:cNvSpPr>
            <a:spLocks noGrp="1"/>
          </p:cNvSpPr>
          <p:nvPr>
            <p:ph type="title"/>
          </p:nvPr>
        </p:nvSpPr>
        <p:spPr/>
        <p:txBody>
          <a:bodyPr/>
          <a:lstStyle/>
          <a:p>
            <a:r>
              <a:rPr lang="nl-NL" dirty="0"/>
              <a:t>D.M.A.I.C.</a:t>
            </a:r>
          </a:p>
        </p:txBody>
      </p:sp>
      <p:sp>
        <p:nvSpPr>
          <p:cNvPr id="4" name="Cirkel: leeg 3">
            <a:extLst>
              <a:ext uri="{FF2B5EF4-FFF2-40B4-BE49-F238E27FC236}">
                <a16:creationId xmlns:a16="http://schemas.microsoft.com/office/drawing/2014/main" id="{B4F850FB-F4A2-4B67-8FCA-6070B9D84508}"/>
              </a:ext>
            </a:extLst>
          </p:cNvPr>
          <p:cNvSpPr/>
          <p:nvPr/>
        </p:nvSpPr>
        <p:spPr>
          <a:xfrm>
            <a:off x="4216004" y="857039"/>
            <a:ext cx="3140963" cy="2160240"/>
          </a:xfrm>
          <a:prstGeom prst="donut">
            <a:avLst>
              <a:gd name="adj" fmla="val 10418"/>
            </a:avLst>
          </a:prstGeom>
          <a:solidFill>
            <a:schemeClr val="bg2"/>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5" name="Rechthoek: afgeronde hoeken 4">
            <a:extLst>
              <a:ext uri="{FF2B5EF4-FFF2-40B4-BE49-F238E27FC236}">
                <a16:creationId xmlns:a16="http://schemas.microsoft.com/office/drawing/2014/main" id="{C12E3718-01FD-44B5-B8C7-F0AA5CE96E34}"/>
              </a:ext>
            </a:extLst>
          </p:cNvPr>
          <p:cNvSpPr/>
          <p:nvPr/>
        </p:nvSpPr>
        <p:spPr>
          <a:xfrm>
            <a:off x="5411491" y="252183"/>
            <a:ext cx="683543" cy="864096"/>
          </a:xfrm>
          <a:prstGeom prst="roundRect">
            <a:avLst/>
          </a:prstGeom>
          <a:gradFill flip="none" rotWithShape="1">
            <a:gsLst>
              <a:gs pos="0">
                <a:srgbClr val="80B241">
                  <a:shade val="30000"/>
                  <a:satMod val="115000"/>
                </a:srgbClr>
              </a:gs>
              <a:gs pos="50000">
                <a:srgbClr val="80B241">
                  <a:shade val="67500"/>
                  <a:satMod val="115000"/>
                </a:srgbClr>
              </a:gs>
              <a:gs pos="100000">
                <a:srgbClr val="80B241">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6" name="Tekstvak 5">
            <a:extLst>
              <a:ext uri="{FF2B5EF4-FFF2-40B4-BE49-F238E27FC236}">
                <a16:creationId xmlns:a16="http://schemas.microsoft.com/office/drawing/2014/main" id="{D8A55FFA-8C60-4C1A-9F89-06472D83F10F}"/>
              </a:ext>
            </a:extLst>
          </p:cNvPr>
          <p:cNvSpPr txBox="1"/>
          <p:nvPr/>
        </p:nvSpPr>
        <p:spPr>
          <a:xfrm>
            <a:off x="6123525" y="213811"/>
            <a:ext cx="1588897" cy="86177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SIPOC diagram</a:t>
            </a:r>
          </a:p>
          <a:p>
            <a:pPr marL="0" marR="0" lvl="0" indent="0" algn="l" defTabSz="914261" rtl="0" eaLnBrk="1" fontAlgn="auto" latinLnBrk="0" hangingPunct="1">
              <a:lnSpc>
                <a:spcPct val="100000"/>
              </a:lnSpc>
              <a:spcBef>
                <a:spcPts val="0"/>
              </a:spcBef>
              <a:spcAft>
                <a:spcPts val="0"/>
              </a:spcAft>
              <a:buClrTx/>
              <a:buSzTx/>
              <a:buFontTx/>
              <a:buNone/>
              <a:tabLst/>
              <a:defRPr/>
            </a:pPr>
            <a:r>
              <a:rPr lang="nl-NL" sz="1000" dirty="0"/>
              <a:t>Value Stream Map</a:t>
            </a:r>
            <a:endParaRPr kumimoji="0" lang="nl-NL" sz="1000" b="0" i="0" u="none" strike="noStrike" kern="1200" cap="none" spc="0" normalizeH="0" baseline="0" noProof="0" dirty="0">
              <a:ln>
                <a:noFill/>
              </a:ln>
              <a:effectLst/>
              <a:uLnTx/>
              <a:uFillTx/>
            </a:endParaRP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Voice of Customer [</a:t>
            </a:r>
            <a:r>
              <a:rPr kumimoji="0" lang="nl-NL" sz="1000" b="0" i="0" u="none" strike="noStrike" kern="1200" cap="none" spc="0" normalizeH="0" baseline="0" noProof="0" dirty="0" err="1">
                <a:ln>
                  <a:noFill/>
                </a:ln>
                <a:effectLst/>
                <a:uLnTx/>
                <a:uFillTx/>
                <a:ea typeface="+mn-ea"/>
                <a:cs typeface="+mn-cs"/>
              </a:rPr>
              <a:t>VoC</a:t>
            </a:r>
            <a:r>
              <a:rPr kumimoji="0" lang="nl-NL" sz="1000" b="0" i="0" u="none" strike="noStrike" kern="1200" cap="none" spc="0" normalizeH="0" baseline="0" noProof="0" dirty="0">
                <a:ln>
                  <a:noFill/>
                </a:ln>
                <a:effectLst/>
                <a:uLnTx/>
                <a:uFillTx/>
                <a:ea typeface="+mn-ea"/>
                <a:cs typeface="+mn-cs"/>
              </a:rPr>
              <a:t>]</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Critical </a:t>
            </a:r>
            <a:r>
              <a:rPr kumimoji="0" lang="nl-NL" sz="1000" b="0" i="0" u="none" strike="noStrike" kern="1200" cap="none" spc="0" normalizeH="0" baseline="0" noProof="0" dirty="0" err="1">
                <a:ln>
                  <a:noFill/>
                </a:ln>
                <a:effectLst/>
                <a:uLnTx/>
                <a:uFillTx/>
                <a:ea typeface="+mn-ea"/>
                <a:cs typeface="+mn-cs"/>
              </a:rPr>
              <a:t>to</a:t>
            </a:r>
            <a:r>
              <a:rPr kumimoji="0" lang="nl-NL" sz="1000" b="0" i="0" u="none" strike="noStrike" kern="1200" cap="none" spc="0" normalizeH="0" baseline="0" noProof="0" dirty="0">
                <a:ln>
                  <a:noFill/>
                </a:ln>
                <a:effectLst/>
                <a:uLnTx/>
                <a:uFillTx/>
                <a:ea typeface="+mn-ea"/>
                <a:cs typeface="+mn-cs"/>
              </a:rPr>
              <a:t> </a:t>
            </a:r>
            <a:r>
              <a:rPr kumimoji="0" lang="nl-NL" sz="1000" b="0" i="0" u="none" strike="noStrike" kern="1200" cap="none" spc="0" normalizeH="0" baseline="0" noProof="0" dirty="0" err="1">
                <a:ln>
                  <a:noFill/>
                </a:ln>
                <a:effectLst/>
                <a:uLnTx/>
                <a:uFillTx/>
                <a:ea typeface="+mn-ea"/>
                <a:cs typeface="+mn-cs"/>
              </a:rPr>
              <a:t>Quality</a:t>
            </a:r>
            <a:r>
              <a:rPr kumimoji="0" lang="nl-NL" sz="1000" b="0" i="0" u="none" strike="noStrike" kern="1200" cap="none" spc="0" normalizeH="0" baseline="0" noProof="0" dirty="0">
                <a:ln>
                  <a:noFill/>
                </a:ln>
                <a:effectLst/>
                <a:uLnTx/>
                <a:uFillTx/>
                <a:ea typeface="+mn-ea"/>
                <a:cs typeface="+mn-cs"/>
              </a:rPr>
              <a:t> [</a:t>
            </a:r>
            <a:r>
              <a:rPr kumimoji="0" lang="nl-NL" sz="1000" b="0" i="0" u="none" strike="noStrike" kern="1200" cap="none" spc="0" normalizeH="0" baseline="0" noProof="0" dirty="0" err="1">
                <a:ln>
                  <a:noFill/>
                </a:ln>
                <a:effectLst/>
                <a:uLnTx/>
                <a:uFillTx/>
                <a:ea typeface="+mn-ea"/>
                <a:cs typeface="+mn-cs"/>
              </a:rPr>
              <a:t>CtQ</a:t>
            </a:r>
            <a:r>
              <a:rPr kumimoji="0" lang="nl-NL" sz="1000" b="0" i="0" u="none" strike="noStrike" kern="1200" cap="none" spc="0" normalizeH="0" baseline="0" noProof="0" dirty="0">
                <a:ln>
                  <a:noFill/>
                </a:ln>
                <a:effectLst/>
                <a:uLnTx/>
                <a:uFillTx/>
                <a:ea typeface="+mn-ea"/>
                <a:cs typeface="+mn-cs"/>
              </a:rPr>
              <a:t>]</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House of </a:t>
            </a:r>
            <a:r>
              <a:rPr kumimoji="0" lang="nl-NL" sz="1000" b="0" i="0" u="none" strike="noStrike" kern="1200" cap="none" spc="0" normalizeH="0" baseline="0" noProof="0" dirty="0" err="1">
                <a:ln>
                  <a:noFill/>
                </a:ln>
                <a:effectLst/>
                <a:uLnTx/>
                <a:uFillTx/>
                <a:ea typeface="+mn-ea"/>
                <a:cs typeface="+mn-cs"/>
              </a:rPr>
              <a:t>Quality</a:t>
            </a:r>
            <a:r>
              <a:rPr kumimoji="0" lang="nl-NL" sz="1000" b="0" i="0" u="none" strike="noStrike" kern="1200" cap="none" spc="0" normalizeH="0" baseline="0" noProof="0" dirty="0">
                <a:ln>
                  <a:noFill/>
                </a:ln>
                <a:effectLst/>
                <a:uLnTx/>
                <a:uFillTx/>
                <a:ea typeface="+mn-ea"/>
                <a:cs typeface="+mn-cs"/>
              </a:rPr>
              <a:t> [</a:t>
            </a:r>
            <a:r>
              <a:rPr kumimoji="0" lang="nl-NL" sz="1000" b="0" i="0" u="none" strike="noStrike" kern="1200" cap="none" spc="0" normalizeH="0" baseline="0" noProof="0" dirty="0" err="1">
                <a:ln>
                  <a:noFill/>
                </a:ln>
                <a:effectLst/>
                <a:uLnTx/>
                <a:uFillTx/>
                <a:ea typeface="+mn-ea"/>
                <a:cs typeface="+mn-cs"/>
              </a:rPr>
              <a:t>HoQ</a:t>
            </a:r>
            <a:r>
              <a:rPr kumimoji="0" lang="nl-NL" sz="1000" b="0" i="0" u="none" strike="noStrike" kern="1200" cap="none" spc="0" normalizeH="0" baseline="0" noProof="0" dirty="0">
                <a:ln>
                  <a:noFill/>
                </a:ln>
                <a:effectLst/>
                <a:uLnTx/>
                <a:uFillTx/>
                <a:ea typeface="+mn-ea"/>
                <a:cs typeface="+mn-cs"/>
              </a:rPr>
              <a:t>]</a:t>
            </a:r>
          </a:p>
        </p:txBody>
      </p:sp>
      <p:sp>
        <p:nvSpPr>
          <p:cNvPr id="7" name="Tekstvak 6">
            <a:extLst>
              <a:ext uri="{FF2B5EF4-FFF2-40B4-BE49-F238E27FC236}">
                <a16:creationId xmlns:a16="http://schemas.microsoft.com/office/drawing/2014/main" id="{D3005E68-0C2C-4838-9388-19E8AC131E96}"/>
              </a:ext>
            </a:extLst>
          </p:cNvPr>
          <p:cNvSpPr txBox="1"/>
          <p:nvPr/>
        </p:nvSpPr>
        <p:spPr>
          <a:xfrm>
            <a:off x="7490288" y="1163031"/>
            <a:ext cx="1008609" cy="707886"/>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Procesformats</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Meetplan</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Gage R&amp;R</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FMEA</a:t>
            </a:r>
          </a:p>
        </p:txBody>
      </p:sp>
      <p:sp>
        <p:nvSpPr>
          <p:cNvPr id="8" name="Tekstvak 7">
            <a:hlinkClick r:id="" action="ppaction://noaction"/>
            <a:extLst>
              <a:ext uri="{FF2B5EF4-FFF2-40B4-BE49-F238E27FC236}">
                <a16:creationId xmlns:a16="http://schemas.microsoft.com/office/drawing/2014/main" id="{E2C03D2C-8284-4A9B-A23E-C44AE7A4660E}"/>
              </a:ext>
            </a:extLst>
          </p:cNvPr>
          <p:cNvSpPr txBox="1"/>
          <p:nvPr/>
        </p:nvSpPr>
        <p:spPr>
          <a:xfrm>
            <a:off x="6916178" y="2677508"/>
            <a:ext cx="1851789" cy="86177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Visgraatdiagram</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Regressieanalyse</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Design of </a:t>
            </a:r>
            <a:r>
              <a:rPr kumimoji="0" lang="nl-NL" sz="1000" b="0" i="0" u="none" strike="noStrike" kern="1200" cap="none" spc="0" normalizeH="0" baseline="0" noProof="0" dirty="0" err="1">
                <a:ln>
                  <a:noFill/>
                </a:ln>
                <a:effectLst/>
                <a:uLnTx/>
                <a:uFillTx/>
                <a:ea typeface="+mn-ea"/>
                <a:cs typeface="+mn-cs"/>
              </a:rPr>
              <a:t>Experiments</a:t>
            </a:r>
            <a:r>
              <a:rPr kumimoji="0" lang="nl-NL" sz="1000" b="0" i="0" u="none" strike="noStrike" kern="1200" cap="none" spc="0" normalizeH="0" baseline="0" noProof="0" dirty="0">
                <a:ln>
                  <a:noFill/>
                </a:ln>
                <a:effectLst/>
                <a:uLnTx/>
                <a:uFillTx/>
                <a:ea typeface="+mn-ea"/>
                <a:cs typeface="+mn-cs"/>
              </a:rPr>
              <a:t> [DOE]</a:t>
            </a:r>
          </a:p>
          <a:p>
            <a:pPr marL="0" marR="0" lvl="0" indent="0" algn="l" defTabSz="914261" rtl="0" eaLnBrk="1" fontAlgn="auto" latinLnBrk="0" hangingPunct="1">
              <a:lnSpc>
                <a:spcPct val="100000"/>
              </a:lnSpc>
              <a:spcBef>
                <a:spcPts val="0"/>
              </a:spcBef>
              <a:spcAft>
                <a:spcPts val="0"/>
              </a:spcAft>
              <a:buClrTx/>
              <a:buSzTx/>
              <a:buFontTx/>
              <a:buNone/>
              <a:tabLst/>
              <a:defRPr/>
            </a:pPr>
            <a:r>
              <a:rPr lang="nl-NL" sz="1000" dirty="0" err="1"/>
              <a:t>Pareto</a:t>
            </a:r>
            <a:r>
              <a:rPr lang="nl-NL" sz="1000" dirty="0"/>
              <a:t> analyse</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Spreidingsdiagram</a:t>
            </a:r>
          </a:p>
        </p:txBody>
      </p:sp>
      <p:sp>
        <p:nvSpPr>
          <p:cNvPr id="9" name="Tekstvak 8">
            <a:extLst>
              <a:ext uri="{FF2B5EF4-FFF2-40B4-BE49-F238E27FC236}">
                <a16:creationId xmlns:a16="http://schemas.microsoft.com/office/drawing/2014/main" id="{1F42A79A-753E-4603-8390-85C642A51651}"/>
              </a:ext>
            </a:extLst>
          </p:cNvPr>
          <p:cNvSpPr txBox="1"/>
          <p:nvPr/>
        </p:nvSpPr>
        <p:spPr>
          <a:xfrm>
            <a:off x="2727285" y="2682719"/>
            <a:ext cx="1933543" cy="86177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PICK schema</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Creativiteitstechnieken</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Analysis of </a:t>
            </a:r>
            <a:r>
              <a:rPr kumimoji="0" lang="nl-NL" sz="1000" b="0" i="0" u="none" strike="noStrike" kern="1200" cap="none" spc="0" normalizeH="0" baseline="0" noProof="0" dirty="0" err="1">
                <a:ln>
                  <a:noFill/>
                </a:ln>
                <a:effectLst/>
                <a:uLnTx/>
                <a:uFillTx/>
                <a:ea typeface="+mn-ea"/>
                <a:cs typeface="+mn-cs"/>
              </a:rPr>
              <a:t>Variance</a:t>
            </a:r>
            <a:r>
              <a:rPr kumimoji="0" lang="nl-NL" sz="1000" b="0" i="0" u="none" strike="noStrike" kern="1200" cap="none" spc="0" normalizeH="0" baseline="0" noProof="0" dirty="0">
                <a:ln>
                  <a:noFill/>
                </a:ln>
                <a:effectLst/>
                <a:uLnTx/>
                <a:uFillTx/>
                <a:ea typeface="+mn-ea"/>
                <a:cs typeface="+mn-cs"/>
              </a:rPr>
              <a:t> [ANOVA}</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err="1">
                <a:ln>
                  <a:noFill/>
                </a:ln>
                <a:effectLst/>
                <a:uLnTx/>
                <a:uFillTx/>
                <a:ea typeface="+mn-ea"/>
                <a:cs typeface="+mn-cs"/>
              </a:rPr>
              <a:t>Corrective</a:t>
            </a:r>
            <a:r>
              <a:rPr kumimoji="0" lang="nl-NL" sz="1000" b="0" i="0" u="none" strike="noStrike" kern="1200" cap="none" spc="0" normalizeH="0" baseline="0" noProof="0" dirty="0">
                <a:ln>
                  <a:noFill/>
                </a:ln>
                <a:effectLst/>
                <a:uLnTx/>
                <a:uFillTx/>
                <a:ea typeface="+mn-ea"/>
                <a:cs typeface="+mn-cs"/>
              </a:rPr>
              <a:t> Action Matrix [CAM]</a:t>
            </a:r>
          </a:p>
          <a:p>
            <a:pPr marL="0" marR="0" lvl="0" indent="0" algn="l" defTabSz="914261" rtl="0" eaLnBrk="1" fontAlgn="auto" latinLnBrk="0" hangingPunct="1">
              <a:lnSpc>
                <a:spcPct val="100000"/>
              </a:lnSpc>
              <a:spcBef>
                <a:spcPts val="0"/>
              </a:spcBef>
              <a:spcAft>
                <a:spcPts val="0"/>
              </a:spcAft>
              <a:buClrTx/>
              <a:buSzTx/>
              <a:buFontTx/>
              <a:buNone/>
              <a:tabLst/>
              <a:defRPr/>
            </a:pPr>
            <a:r>
              <a:rPr lang="nl-NL" sz="1000" dirty="0"/>
              <a:t>[statusrapportage]</a:t>
            </a:r>
            <a:endParaRPr kumimoji="0" lang="nl-NL" sz="1000" b="0" i="0" u="none" strike="noStrike" kern="1200" cap="none" spc="0" normalizeH="0" baseline="0" noProof="0" dirty="0">
              <a:ln>
                <a:noFill/>
              </a:ln>
              <a:effectLst/>
              <a:uLnTx/>
              <a:uFillTx/>
            </a:endParaRPr>
          </a:p>
        </p:txBody>
      </p:sp>
      <p:sp>
        <p:nvSpPr>
          <p:cNvPr id="10" name="Tekstvak 9">
            <a:extLst>
              <a:ext uri="{FF2B5EF4-FFF2-40B4-BE49-F238E27FC236}">
                <a16:creationId xmlns:a16="http://schemas.microsoft.com/office/drawing/2014/main" id="{0D517D1C-B183-46B9-A0F8-CD9FEFA5A918}"/>
              </a:ext>
            </a:extLst>
          </p:cNvPr>
          <p:cNvSpPr txBox="1"/>
          <p:nvPr/>
        </p:nvSpPr>
        <p:spPr>
          <a:xfrm>
            <a:off x="2727284" y="1168199"/>
            <a:ext cx="1444626" cy="707886"/>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Evaluatierapport</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Control </a:t>
            </a:r>
            <a:r>
              <a:rPr kumimoji="0" lang="nl-NL" sz="1000" b="0" i="0" u="none" strike="noStrike" kern="1200" cap="none" spc="0" normalizeH="0" baseline="0" noProof="0" dirty="0" err="1">
                <a:ln>
                  <a:noFill/>
                </a:ln>
                <a:effectLst/>
                <a:uLnTx/>
                <a:uFillTx/>
                <a:ea typeface="+mn-ea"/>
                <a:cs typeface="+mn-cs"/>
              </a:rPr>
              <a:t>chart</a:t>
            </a:r>
            <a:endParaRPr kumimoji="0" lang="nl-NL" sz="1000" b="0" i="0" u="none" strike="noStrike" kern="1200" cap="none" spc="0" normalizeH="0" baseline="0" noProof="0" dirty="0">
              <a:ln>
                <a:noFill/>
              </a:ln>
              <a:effectLst/>
              <a:uLnTx/>
              <a:uFillTx/>
              <a:ea typeface="+mn-ea"/>
              <a:cs typeface="+mn-cs"/>
            </a:endParaRP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Standaardisatie</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Procesbeschrijvingen</a:t>
            </a:r>
          </a:p>
        </p:txBody>
      </p:sp>
      <p:sp>
        <p:nvSpPr>
          <p:cNvPr id="11" name="Tekstvak 10">
            <a:extLst>
              <a:ext uri="{FF2B5EF4-FFF2-40B4-BE49-F238E27FC236}">
                <a16:creationId xmlns:a16="http://schemas.microsoft.com/office/drawing/2014/main" id="{DB9D74F2-8C75-4B94-834C-5B861D923AF5}"/>
              </a:ext>
            </a:extLst>
          </p:cNvPr>
          <p:cNvSpPr txBox="1"/>
          <p:nvPr/>
        </p:nvSpPr>
        <p:spPr>
          <a:xfrm>
            <a:off x="4281103" y="3544807"/>
            <a:ext cx="3393878"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Tussen iedere fase zijn </a:t>
            </a:r>
            <a:r>
              <a:rPr kumimoji="0" lang="nl-NL" sz="1000" b="1" i="1" u="none" strike="noStrike" kern="1200" cap="none" spc="0" normalizeH="0" baseline="0" noProof="0" dirty="0" err="1">
                <a:ln>
                  <a:noFill/>
                </a:ln>
                <a:effectLst/>
                <a:uLnTx/>
                <a:uFillTx/>
                <a:ea typeface="+mn-ea"/>
                <a:cs typeface="+mn-cs"/>
              </a:rPr>
              <a:t>tollgates</a:t>
            </a:r>
            <a:r>
              <a:rPr kumimoji="0" lang="nl-NL" sz="1000" b="1" i="0" u="none" strike="noStrike" kern="1200" cap="none" spc="0" normalizeH="0" baseline="0" noProof="0" dirty="0">
                <a:ln>
                  <a:noFill/>
                </a:ln>
                <a:effectLst/>
                <a:uLnTx/>
                <a:uFillTx/>
                <a:ea typeface="+mn-ea"/>
                <a:cs typeface="+mn-cs"/>
              </a:rPr>
              <a:t> </a:t>
            </a:r>
            <a:r>
              <a:rPr kumimoji="0" lang="nl-NL" sz="1000" i="0" u="none" strike="noStrike" kern="1200" cap="none" spc="0" normalizeH="0" baseline="0" noProof="0" dirty="0">
                <a:ln>
                  <a:noFill/>
                </a:ln>
                <a:effectLst/>
                <a:uLnTx/>
                <a:uFillTx/>
                <a:ea typeface="+mn-ea"/>
                <a:cs typeface="+mn-cs"/>
              </a:rPr>
              <a:t>[=</a:t>
            </a:r>
            <a:r>
              <a:rPr kumimoji="0" lang="nl-NL" sz="1000" b="1" i="0" u="none" strike="noStrike" kern="1200" cap="none" spc="0" normalizeH="0" baseline="0" noProof="0" dirty="0">
                <a:ln>
                  <a:noFill/>
                </a:ln>
                <a:effectLst/>
                <a:uLnTx/>
                <a:uFillTx/>
                <a:ea typeface="+mn-ea"/>
                <a:cs typeface="+mn-cs"/>
              </a:rPr>
              <a:t> </a:t>
            </a:r>
            <a:r>
              <a:rPr kumimoji="0" lang="nl-NL" sz="1000" b="0" i="0" u="none" strike="noStrike" kern="1200" cap="none" spc="0" normalizeH="0" baseline="0" noProof="0" dirty="0">
                <a:ln>
                  <a:noFill/>
                </a:ln>
                <a:effectLst/>
                <a:uLnTx/>
                <a:uFillTx/>
                <a:ea typeface="+mn-ea"/>
                <a:cs typeface="+mn-cs"/>
              </a:rPr>
              <a:t>evaluatiemomenten]</a:t>
            </a:r>
          </a:p>
        </p:txBody>
      </p:sp>
      <p:sp>
        <p:nvSpPr>
          <p:cNvPr id="12" name="Actieknop: Informatie ophalen 11">
            <a:hlinkClick r:id="" action="ppaction://noaction" highlightClick="1"/>
            <a:extLst>
              <a:ext uri="{FF2B5EF4-FFF2-40B4-BE49-F238E27FC236}">
                <a16:creationId xmlns:a16="http://schemas.microsoft.com/office/drawing/2014/main" id="{3EAAC0FF-4545-4EE2-B6AC-EA269D8A5040}"/>
              </a:ext>
            </a:extLst>
          </p:cNvPr>
          <p:cNvSpPr/>
          <p:nvPr/>
        </p:nvSpPr>
        <p:spPr>
          <a:xfrm>
            <a:off x="8233653" y="591351"/>
            <a:ext cx="126000" cy="126000"/>
          </a:xfrm>
          <a:prstGeom prst="actionButtonInformation">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3" name="Actieknop: Informatie ophalen 12">
            <a:hlinkClick r:id="" action="ppaction://noaction" highlightClick="1"/>
            <a:extLst>
              <a:ext uri="{FF2B5EF4-FFF2-40B4-BE49-F238E27FC236}">
                <a16:creationId xmlns:a16="http://schemas.microsoft.com/office/drawing/2014/main" id="{D4C800BE-6F7C-41BD-BF51-E8E933F36DAA}"/>
              </a:ext>
            </a:extLst>
          </p:cNvPr>
          <p:cNvSpPr/>
          <p:nvPr/>
        </p:nvSpPr>
        <p:spPr>
          <a:xfrm>
            <a:off x="8233653" y="906360"/>
            <a:ext cx="126000" cy="126000"/>
          </a:xfrm>
          <a:prstGeom prst="actionButtonInformation">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4" name="Actieknop: Informatie ophalen 13">
            <a:hlinkClick r:id="" action="ppaction://noaction" highlightClick="1"/>
            <a:extLst>
              <a:ext uri="{FF2B5EF4-FFF2-40B4-BE49-F238E27FC236}">
                <a16:creationId xmlns:a16="http://schemas.microsoft.com/office/drawing/2014/main" id="{06BD9E15-44CC-49ED-90DF-0266CD045564}"/>
              </a:ext>
            </a:extLst>
          </p:cNvPr>
          <p:cNvSpPr/>
          <p:nvPr/>
        </p:nvSpPr>
        <p:spPr>
          <a:xfrm>
            <a:off x="8233653" y="755679"/>
            <a:ext cx="126000" cy="126000"/>
          </a:xfrm>
          <a:prstGeom prst="actionButtonInformation">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5" name="Actieknop: Informatie ophalen 14">
            <a:hlinkClick r:id="rId2" action="ppaction://hlinksldjump" highlightClick="1"/>
            <a:extLst>
              <a:ext uri="{FF2B5EF4-FFF2-40B4-BE49-F238E27FC236}">
                <a16:creationId xmlns:a16="http://schemas.microsoft.com/office/drawing/2014/main" id="{91137EC3-0BBD-4C48-80C3-5C8CB53B36AF}"/>
              </a:ext>
            </a:extLst>
          </p:cNvPr>
          <p:cNvSpPr/>
          <p:nvPr/>
        </p:nvSpPr>
        <p:spPr>
          <a:xfrm>
            <a:off x="8639801" y="1191291"/>
            <a:ext cx="126000" cy="126000"/>
          </a:xfrm>
          <a:prstGeom prst="actionButtonInformati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6" name="Actieknop: Informatie ophalen 15">
            <a:hlinkClick r:id="" action="ppaction://noaction" highlightClick="1"/>
            <a:extLst>
              <a:ext uri="{FF2B5EF4-FFF2-40B4-BE49-F238E27FC236}">
                <a16:creationId xmlns:a16="http://schemas.microsoft.com/office/drawing/2014/main" id="{DFDD6396-6D66-4235-B49D-EE6C47AC6CD7}"/>
              </a:ext>
            </a:extLst>
          </p:cNvPr>
          <p:cNvSpPr/>
          <p:nvPr/>
        </p:nvSpPr>
        <p:spPr>
          <a:xfrm>
            <a:off x="8639801" y="1505402"/>
            <a:ext cx="126000" cy="126000"/>
          </a:xfrm>
          <a:prstGeom prst="actionButtonInformati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7" name="Actieknop: Informatie ophalen 16">
            <a:hlinkClick r:id="rId3" action="ppaction://hlinksldjump" highlightClick="1"/>
            <a:extLst>
              <a:ext uri="{FF2B5EF4-FFF2-40B4-BE49-F238E27FC236}">
                <a16:creationId xmlns:a16="http://schemas.microsoft.com/office/drawing/2014/main" id="{B5CF9529-F837-4951-B1CF-91CFC20C65E5}"/>
              </a:ext>
            </a:extLst>
          </p:cNvPr>
          <p:cNvSpPr/>
          <p:nvPr/>
        </p:nvSpPr>
        <p:spPr>
          <a:xfrm>
            <a:off x="8639801" y="1341823"/>
            <a:ext cx="126000" cy="126000"/>
          </a:xfrm>
          <a:prstGeom prst="actionButtonInformati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8" name="Actieknop: Informatie ophalen 17">
            <a:hlinkClick r:id="" action="ppaction://noaction" highlightClick="1"/>
            <a:extLst>
              <a:ext uri="{FF2B5EF4-FFF2-40B4-BE49-F238E27FC236}">
                <a16:creationId xmlns:a16="http://schemas.microsoft.com/office/drawing/2014/main" id="{F8A472A2-E3CA-4B5F-915E-36108D86006B}"/>
              </a:ext>
            </a:extLst>
          </p:cNvPr>
          <p:cNvSpPr/>
          <p:nvPr/>
        </p:nvSpPr>
        <p:spPr>
          <a:xfrm>
            <a:off x="8639801" y="1668981"/>
            <a:ext cx="126000" cy="126000"/>
          </a:xfrm>
          <a:prstGeom prst="actionButtonInformati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19" name="Actieknop: Informatie ophalen 18">
            <a:hlinkClick r:id="" action="ppaction://noaction" highlightClick="1"/>
            <a:extLst>
              <a:ext uri="{FF2B5EF4-FFF2-40B4-BE49-F238E27FC236}">
                <a16:creationId xmlns:a16="http://schemas.microsoft.com/office/drawing/2014/main" id="{9867072D-D87D-41D5-90F5-7958A317EBE0}"/>
              </a:ext>
            </a:extLst>
          </p:cNvPr>
          <p:cNvSpPr/>
          <p:nvPr/>
        </p:nvSpPr>
        <p:spPr>
          <a:xfrm>
            <a:off x="2507346" y="1216426"/>
            <a:ext cx="126000" cy="126000"/>
          </a:xfrm>
          <a:prstGeom prst="actionButtonInformati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0" name="Actieknop: Informatie ophalen 19">
            <a:hlinkClick r:id="" action="ppaction://noaction" highlightClick="1"/>
            <a:extLst>
              <a:ext uri="{FF2B5EF4-FFF2-40B4-BE49-F238E27FC236}">
                <a16:creationId xmlns:a16="http://schemas.microsoft.com/office/drawing/2014/main" id="{F2DA595B-7F98-4C3D-BD05-89F64BEE0B81}"/>
              </a:ext>
            </a:extLst>
          </p:cNvPr>
          <p:cNvSpPr/>
          <p:nvPr/>
        </p:nvSpPr>
        <p:spPr>
          <a:xfrm>
            <a:off x="2507346" y="1543584"/>
            <a:ext cx="126000" cy="126000"/>
          </a:xfrm>
          <a:prstGeom prst="actionButtonInformation">
            <a:avLst/>
          </a:prstGeom>
          <a:solidFill>
            <a:srgbClr val="896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1" name="Actieknop: Informatie ophalen 20">
            <a:hlinkClick r:id="" action="ppaction://noaction" highlightClick="1"/>
            <a:extLst>
              <a:ext uri="{FF2B5EF4-FFF2-40B4-BE49-F238E27FC236}">
                <a16:creationId xmlns:a16="http://schemas.microsoft.com/office/drawing/2014/main" id="{23FFCEAA-2501-4CFF-ADF8-536A2314F646}"/>
              </a:ext>
            </a:extLst>
          </p:cNvPr>
          <p:cNvSpPr/>
          <p:nvPr/>
        </p:nvSpPr>
        <p:spPr>
          <a:xfrm>
            <a:off x="2507346" y="1380005"/>
            <a:ext cx="126000" cy="126000"/>
          </a:xfrm>
          <a:prstGeom prst="actionButtonInformation">
            <a:avLst/>
          </a:prstGeom>
          <a:solidFill>
            <a:srgbClr val="826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2" name="Actieknop: Informatie ophalen 21">
            <a:hlinkClick r:id="" action="ppaction://noaction" highlightClick="1"/>
            <a:extLst>
              <a:ext uri="{FF2B5EF4-FFF2-40B4-BE49-F238E27FC236}">
                <a16:creationId xmlns:a16="http://schemas.microsoft.com/office/drawing/2014/main" id="{722E4896-9D0D-49E7-BA82-975ACA1B2D7A}"/>
              </a:ext>
            </a:extLst>
          </p:cNvPr>
          <p:cNvSpPr/>
          <p:nvPr/>
        </p:nvSpPr>
        <p:spPr>
          <a:xfrm>
            <a:off x="2507346" y="1707163"/>
            <a:ext cx="126000" cy="126000"/>
          </a:xfrm>
          <a:prstGeom prst="actionButtonInformati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3" name="Actieknop: Informatie ophalen 22">
            <a:hlinkClick r:id="" action="ppaction://noaction" highlightClick="1"/>
            <a:extLst>
              <a:ext uri="{FF2B5EF4-FFF2-40B4-BE49-F238E27FC236}">
                <a16:creationId xmlns:a16="http://schemas.microsoft.com/office/drawing/2014/main" id="{57928554-4415-47CD-9BA1-3A4A0D46A4C9}"/>
              </a:ext>
            </a:extLst>
          </p:cNvPr>
          <p:cNvSpPr/>
          <p:nvPr/>
        </p:nvSpPr>
        <p:spPr>
          <a:xfrm>
            <a:off x="8926921" y="2699655"/>
            <a:ext cx="126000" cy="126000"/>
          </a:xfrm>
          <a:prstGeom prst="actionButtonInformation">
            <a:avLst/>
          </a:prstGeom>
          <a:solidFill>
            <a:srgbClr val="0E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4" name="Actieknop: Informatie ophalen 23">
            <a:hlinkClick r:id="" action="ppaction://noaction" highlightClick="1"/>
            <a:extLst>
              <a:ext uri="{FF2B5EF4-FFF2-40B4-BE49-F238E27FC236}">
                <a16:creationId xmlns:a16="http://schemas.microsoft.com/office/drawing/2014/main" id="{22EC6368-64AD-4033-9C4D-803D75AF21C7}"/>
              </a:ext>
            </a:extLst>
          </p:cNvPr>
          <p:cNvSpPr/>
          <p:nvPr/>
        </p:nvSpPr>
        <p:spPr>
          <a:xfrm>
            <a:off x="8926921" y="3028312"/>
            <a:ext cx="126000" cy="126000"/>
          </a:xfrm>
          <a:prstGeom prst="actionButtonInformation">
            <a:avLst/>
          </a:prstGeom>
          <a:solidFill>
            <a:srgbClr val="0E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5" name="Actieknop: Informatie ophalen 24">
            <a:hlinkClick r:id="" action="ppaction://noaction" highlightClick="1"/>
            <a:extLst>
              <a:ext uri="{FF2B5EF4-FFF2-40B4-BE49-F238E27FC236}">
                <a16:creationId xmlns:a16="http://schemas.microsoft.com/office/drawing/2014/main" id="{7469524A-0C78-4057-9966-FB218625D1CF}"/>
              </a:ext>
            </a:extLst>
          </p:cNvPr>
          <p:cNvSpPr/>
          <p:nvPr/>
        </p:nvSpPr>
        <p:spPr>
          <a:xfrm>
            <a:off x="8926921" y="2863983"/>
            <a:ext cx="126000" cy="126000"/>
          </a:xfrm>
          <a:prstGeom prst="actionButtonInformation">
            <a:avLst/>
          </a:prstGeom>
          <a:solidFill>
            <a:srgbClr val="0E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6" name="Actieknop: Informatie ophalen 25">
            <a:hlinkClick r:id="" action="ppaction://noaction" highlightClick="1"/>
            <a:extLst>
              <a:ext uri="{FF2B5EF4-FFF2-40B4-BE49-F238E27FC236}">
                <a16:creationId xmlns:a16="http://schemas.microsoft.com/office/drawing/2014/main" id="{4B1DE485-D658-4AE3-9C8D-AC3ED1C8A8EE}"/>
              </a:ext>
            </a:extLst>
          </p:cNvPr>
          <p:cNvSpPr/>
          <p:nvPr/>
        </p:nvSpPr>
        <p:spPr>
          <a:xfrm>
            <a:off x="2519163" y="2890727"/>
            <a:ext cx="126000" cy="126000"/>
          </a:xfrm>
          <a:prstGeom prst="actionButtonInformation">
            <a:avLst/>
          </a:prstGeom>
          <a:solidFill>
            <a:srgbClr val="E97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7" name="Actieknop: Informatie ophalen 26">
            <a:hlinkClick r:id="" action="ppaction://noaction" highlightClick="1"/>
            <a:extLst>
              <a:ext uri="{FF2B5EF4-FFF2-40B4-BE49-F238E27FC236}">
                <a16:creationId xmlns:a16="http://schemas.microsoft.com/office/drawing/2014/main" id="{DDC29C3E-8505-47B1-A430-CFBD25EFA4C3}"/>
              </a:ext>
            </a:extLst>
          </p:cNvPr>
          <p:cNvSpPr/>
          <p:nvPr/>
        </p:nvSpPr>
        <p:spPr>
          <a:xfrm>
            <a:off x="2519163" y="3219384"/>
            <a:ext cx="126000" cy="126000"/>
          </a:xfrm>
          <a:prstGeom prst="actionButtonInformati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8" name="Actieknop: Informatie ophalen 27">
            <a:hlinkClick r:id="" action="ppaction://noaction" highlightClick="1"/>
            <a:extLst>
              <a:ext uri="{FF2B5EF4-FFF2-40B4-BE49-F238E27FC236}">
                <a16:creationId xmlns:a16="http://schemas.microsoft.com/office/drawing/2014/main" id="{88213D5F-1217-47EB-881A-AFE7C48CEEE2}"/>
              </a:ext>
            </a:extLst>
          </p:cNvPr>
          <p:cNvSpPr/>
          <p:nvPr/>
        </p:nvSpPr>
        <p:spPr>
          <a:xfrm>
            <a:off x="2519163" y="3055055"/>
            <a:ext cx="126000" cy="126000"/>
          </a:xfrm>
          <a:prstGeom prst="actionButtonInformation">
            <a:avLst/>
          </a:prstGeom>
          <a:solidFill>
            <a:srgbClr val="E97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29" name="Tekstvak 28">
            <a:extLst>
              <a:ext uri="{FF2B5EF4-FFF2-40B4-BE49-F238E27FC236}">
                <a16:creationId xmlns:a16="http://schemas.microsoft.com/office/drawing/2014/main" id="{53A886DC-E3CE-48C0-8ACB-188FEEEF367E}"/>
              </a:ext>
            </a:extLst>
          </p:cNvPr>
          <p:cNvSpPr txBox="1"/>
          <p:nvPr/>
        </p:nvSpPr>
        <p:spPr>
          <a:xfrm>
            <a:off x="2790489" y="5786407"/>
            <a:ext cx="857927"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Definieer</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het probleem</a:t>
            </a:r>
          </a:p>
        </p:txBody>
      </p:sp>
      <p:sp>
        <p:nvSpPr>
          <p:cNvPr id="30" name="Tekstvak 29">
            <a:extLst>
              <a:ext uri="{FF2B5EF4-FFF2-40B4-BE49-F238E27FC236}">
                <a16:creationId xmlns:a16="http://schemas.microsoft.com/office/drawing/2014/main" id="{6C5D5458-A159-4CAD-B213-3CAC046B4C12}"/>
              </a:ext>
            </a:extLst>
          </p:cNvPr>
          <p:cNvSpPr txBox="1"/>
          <p:nvPr/>
        </p:nvSpPr>
        <p:spPr>
          <a:xfrm>
            <a:off x="3901649" y="5800362"/>
            <a:ext cx="1146469"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Bepaal de omvang</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van het probleem</a:t>
            </a:r>
          </a:p>
        </p:txBody>
      </p:sp>
      <p:sp>
        <p:nvSpPr>
          <p:cNvPr id="31" name="Tekstvak 30">
            <a:extLst>
              <a:ext uri="{FF2B5EF4-FFF2-40B4-BE49-F238E27FC236}">
                <a16:creationId xmlns:a16="http://schemas.microsoft.com/office/drawing/2014/main" id="{6EB0D5F2-EECF-4BF9-AB3D-0C7706BF3ECB}"/>
              </a:ext>
            </a:extLst>
          </p:cNvPr>
          <p:cNvSpPr txBox="1"/>
          <p:nvPr/>
        </p:nvSpPr>
        <p:spPr>
          <a:xfrm>
            <a:off x="5084397" y="5786407"/>
            <a:ext cx="1077538" cy="369333"/>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Identificeer </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de grondoorzaak</a:t>
            </a:r>
          </a:p>
        </p:txBody>
      </p:sp>
      <p:sp>
        <p:nvSpPr>
          <p:cNvPr id="32" name="Tekstvak 31">
            <a:extLst>
              <a:ext uri="{FF2B5EF4-FFF2-40B4-BE49-F238E27FC236}">
                <a16:creationId xmlns:a16="http://schemas.microsoft.com/office/drawing/2014/main" id="{278A118C-5066-4A04-B887-F6668CB2FCAB}"/>
              </a:ext>
            </a:extLst>
          </p:cNvPr>
          <p:cNvSpPr txBox="1"/>
          <p:nvPr/>
        </p:nvSpPr>
        <p:spPr>
          <a:xfrm>
            <a:off x="6360578" y="5806511"/>
            <a:ext cx="981358" cy="507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Verifieer en</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 implementeer </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de oplossing</a:t>
            </a:r>
          </a:p>
        </p:txBody>
      </p:sp>
      <p:sp>
        <p:nvSpPr>
          <p:cNvPr id="33" name="Tekstvak 32">
            <a:extLst>
              <a:ext uri="{FF2B5EF4-FFF2-40B4-BE49-F238E27FC236}">
                <a16:creationId xmlns:a16="http://schemas.microsoft.com/office/drawing/2014/main" id="{8409B63B-B596-4745-9969-AF3B7CD93D8E}"/>
              </a:ext>
            </a:extLst>
          </p:cNvPr>
          <p:cNvSpPr txBox="1"/>
          <p:nvPr/>
        </p:nvSpPr>
        <p:spPr>
          <a:xfrm>
            <a:off x="7588874" y="5801672"/>
            <a:ext cx="1197764" cy="230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Borg de verbetering</a:t>
            </a:r>
          </a:p>
        </p:txBody>
      </p:sp>
      <p:sp>
        <p:nvSpPr>
          <p:cNvPr id="34" name="Rechthoek: afgeronde hoeken 33">
            <a:extLst>
              <a:ext uri="{FF2B5EF4-FFF2-40B4-BE49-F238E27FC236}">
                <a16:creationId xmlns:a16="http://schemas.microsoft.com/office/drawing/2014/main" id="{53A0BDC2-3054-4DE8-97F2-467B8DF354F6}"/>
              </a:ext>
            </a:extLst>
          </p:cNvPr>
          <p:cNvSpPr/>
          <p:nvPr/>
        </p:nvSpPr>
        <p:spPr>
          <a:xfrm>
            <a:off x="2870618" y="4906649"/>
            <a:ext cx="683543" cy="864096"/>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35" name="Rechthoek 34">
            <a:extLst>
              <a:ext uri="{FF2B5EF4-FFF2-40B4-BE49-F238E27FC236}">
                <a16:creationId xmlns:a16="http://schemas.microsoft.com/office/drawing/2014/main" id="{34BC1AA2-A0FA-4F6E-A43D-B1C201637966}"/>
              </a:ext>
            </a:extLst>
          </p:cNvPr>
          <p:cNvSpPr/>
          <p:nvPr/>
        </p:nvSpPr>
        <p:spPr>
          <a:xfrm>
            <a:off x="2838558" y="4877032"/>
            <a:ext cx="684803"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D</a:t>
            </a:r>
          </a:p>
        </p:txBody>
      </p:sp>
      <p:sp>
        <p:nvSpPr>
          <p:cNvPr id="36" name="Rechthoek: afgeronde hoeken 35">
            <a:extLst>
              <a:ext uri="{FF2B5EF4-FFF2-40B4-BE49-F238E27FC236}">
                <a16:creationId xmlns:a16="http://schemas.microsoft.com/office/drawing/2014/main" id="{A21293BF-6CB8-40C5-A902-69D86289EE1A}"/>
              </a:ext>
            </a:extLst>
          </p:cNvPr>
          <p:cNvSpPr/>
          <p:nvPr/>
        </p:nvSpPr>
        <p:spPr>
          <a:xfrm>
            <a:off x="4083574" y="4906649"/>
            <a:ext cx="683543" cy="864096"/>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37" name="Rechthoek: afgeronde hoeken 36">
            <a:extLst>
              <a:ext uri="{FF2B5EF4-FFF2-40B4-BE49-F238E27FC236}">
                <a16:creationId xmlns:a16="http://schemas.microsoft.com/office/drawing/2014/main" id="{702C7925-2937-45D2-870B-ABB73E1837AD}"/>
              </a:ext>
            </a:extLst>
          </p:cNvPr>
          <p:cNvSpPr/>
          <p:nvPr/>
        </p:nvSpPr>
        <p:spPr>
          <a:xfrm>
            <a:off x="5296530" y="4906649"/>
            <a:ext cx="683543" cy="864096"/>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38" name="Rechthoek: afgeronde hoeken 37">
            <a:extLst>
              <a:ext uri="{FF2B5EF4-FFF2-40B4-BE49-F238E27FC236}">
                <a16:creationId xmlns:a16="http://schemas.microsoft.com/office/drawing/2014/main" id="{1A07D8FB-4583-49E9-96CD-9C546D8E3B64}"/>
              </a:ext>
            </a:extLst>
          </p:cNvPr>
          <p:cNvSpPr/>
          <p:nvPr/>
        </p:nvSpPr>
        <p:spPr>
          <a:xfrm>
            <a:off x="6509486" y="4906649"/>
            <a:ext cx="683543" cy="864096"/>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39" name="Rechthoek: afgeronde hoeken 38">
            <a:extLst>
              <a:ext uri="{FF2B5EF4-FFF2-40B4-BE49-F238E27FC236}">
                <a16:creationId xmlns:a16="http://schemas.microsoft.com/office/drawing/2014/main" id="{58E9A669-35CE-4434-B05C-254865B0EA77}"/>
              </a:ext>
            </a:extLst>
          </p:cNvPr>
          <p:cNvSpPr/>
          <p:nvPr/>
        </p:nvSpPr>
        <p:spPr>
          <a:xfrm>
            <a:off x="7722442" y="4906649"/>
            <a:ext cx="683543" cy="864096"/>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40" name="Rechthoek 39">
            <a:extLst>
              <a:ext uri="{FF2B5EF4-FFF2-40B4-BE49-F238E27FC236}">
                <a16:creationId xmlns:a16="http://schemas.microsoft.com/office/drawing/2014/main" id="{58424940-ACA4-42A4-A6E5-F165BDEEBE8A}"/>
              </a:ext>
            </a:extLst>
          </p:cNvPr>
          <p:cNvSpPr/>
          <p:nvPr/>
        </p:nvSpPr>
        <p:spPr>
          <a:xfrm>
            <a:off x="7722442" y="4883181"/>
            <a:ext cx="684803"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C</a:t>
            </a:r>
          </a:p>
        </p:txBody>
      </p:sp>
      <p:sp>
        <p:nvSpPr>
          <p:cNvPr id="41" name="Rechthoek 40">
            <a:extLst>
              <a:ext uri="{FF2B5EF4-FFF2-40B4-BE49-F238E27FC236}">
                <a16:creationId xmlns:a16="http://schemas.microsoft.com/office/drawing/2014/main" id="{D39717A2-A1EA-4C35-AB2C-66612CEA57A3}"/>
              </a:ext>
            </a:extLst>
          </p:cNvPr>
          <p:cNvSpPr/>
          <p:nvPr/>
        </p:nvSpPr>
        <p:spPr>
          <a:xfrm>
            <a:off x="6647522" y="4877032"/>
            <a:ext cx="377027"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I</a:t>
            </a:r>
          </a:p>
        </p:txBody>
      </p:sp>
      <p:sp>
        <p:nvSpPr>
          <p:cNvPr id="42" name="Rechthoek 41">
            <a:extLst>
              <a:ext uri="{FF2B5EF4-FFF2-40B4-BE49-F238E27FC236}">
                <a16:creationId xmlns:a16="http://schemas.microsoft.com/office/drawing/2014/main" id="{7E5CC03D-D769-40AD-9088-1CEB697E8680}"/>
              </a:ext>
            </a:extLst>
          </p:cNvPr>
          <p:cNvSpPr/>
          <p:nvPr/>
        </p:nvSpPr>
        <p:spPr>
          <a:xfrm>
            <a:off x="5306362" y="4877032"/>
            <a:ext cx="684803"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A</a:t>
            </a:r>
          </a:p>
        </p:txBody>
      </p:sp>
      <p:sp>
        <p:nvSpPr>
          <p:cNvPr id="43" name="Rechthoek 42">
            <a:extLst>
              <a:ext uri="{FF2B5EF4-FFF2-40B4-BE49-F238E27FC236}">
                <a16:creationId xmlns:a16="http://schemas.microsoft.com/office/drawing/2014/main" id="{B2185130-A859-435A-9C6C-DC0E2690F35A}"/>
              </a:ext>
            </a:extLst>
          </p:cNvPr>
          <p:cNvSpPr/>
          <p:nvPr/>
        </p:nvSpPr>
        <p:spPr>
          <a:xfrm>
            <a:off x="4026505" y="4877032"/>
            <a:ext cx="790602"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M</a:t>
            </a:r>
          </a:p>
        </p:txBody>
      </p:sp>
      <p:sp>
        <p:nvSpPr>
          <p:cNvPr id="44" name="Rechthoek: afgeronde hoeken 43">
            <a:extLst>
              <a:ext uri="{FF2B5EF4-FFF2-40B4-BE49-F238E27FC236}">
                <a16:creationId xmlns:a16="http://schemas.microsoft.com/office/drawing/2014/main" id="{9A79940D-8C9D-4202-BF3E-04A350588905}"/>
              </a:ext>
            </a:extLst>
          </p:cNvPr>
          <p:cNvSpPr/>
          <p:nvPr/>
        </p:nvSpPr>
        <p:spPr>
          <a:xfrm>
            <a:off x="4132297" y="1066328"/>
            <a:ext cx="683543" cy="864096"/>
          </a:xfrm>
          <a:prstGeom prst="roundRect">
            <a:avLst/>
          </a:prstGeom>
          <a:gradFill flip="none" rotWithShape="1">
            <a:gsLst>
              <a:gs pos="0">
                <a:srgbClr val="897263">
                  <a:shade val="30000"/>
                  <a:satMod val="115000"/>
                </a:srgbClr>
              </a:gs>
              <a:gs pos="50000">
                <a:srgbClr val="897263">
                  <a:shade val="67500"/>
                  <a:satMod val="115000"/>
                </a:srgbClr>
              </a:gs>
              <a:gs pos="100000">
                <a:srgbClr val="897263">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45" name="Rechthoek: afgeronde hoeken 44">
            <a:extLst>
              <a:ext uri="{FF2B5EF4-FFF2-40B4-BE49-F238E27FC236}">
                <a16:creationId xmlns:a16="http://schemas.microsoft.com/office/drawing/2014/main" id="{07DDF8F7-36BE-421A-98B1-AB07E7013C3F}"/>
              </a:ext>
            </a:extLst>
          </p:cNvPr>
          <p:cNvSpPr/>
          <p:nvPr/>
        </p:nvSpPr>
        <p:spPr>
          <a:xfrm>
            <a:off x="6717518" y="1073063"/>
            <a:ext cx="683543" cy="864096"/>
          </a:xfrm>
          <a:prstGeom prst="roundRect">
            <a:avLst/>
          </a:prstGeom>
          <a:gradFill flip="none" rotWithShape="1">
            <a:gsLst>
              <a:gs pos="0">
                <a:srgbClr val="F2AB3D">
                  <a:shade val="30000"/>
                  <a:satMod val="115000"/>
                </a:srgbClr>
              </a:gs>
              <a:gs pos="50000">
                <a:srgbClr val="F2AB3D">
                  <a:shade val="67500"/>
                  <a:satMod val="115000"/>
                </a:srgbClr>
              </a:gs>
              <a:gs pos="100000">
                <a:srgbClr val="F2AB3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46" name="Rechthoek: afgeronde hoeken 45">
            <a:extLst>
              <a:ext uri="{FF2B5EF4-FFF2-40B4-BE49-F238E27FC236}">
                <a16:creationId xmlns:a16="http://schemas.microsoft.com/office/drawing/2014/main" id="{D1EB343D-0B02-4011-9A3F-668F6F91049B}"/>
              </a:ext>
            </a:extLst>
          </p:cNvPr>
          <p:cNvSpPr/>
          <p:nvPr/>
        </p:nvSpPr>
        <p:spPr>
          <a:xfrm>
            <a:off x="6232635" y="2400963"/>
            <a:ext cx="683543" cy="864096"/>
          </a:xfrm>
          <a:prstGeom prst="roundRect">
            <a:avLst/>
          </a:prstGeom>
          <a:gradFill flip="none" rotWithShape="1">
            <a:gsLst>
              <a:gs pos="0">
                <a:srgbClr val="1D91D0">
                  <a:shade val="30000"/>
                  <a:satMod val="115000"/>
                </a:srgbClr>
              </a:gs>
              <a:gs pos="50000">
                <a:srgbClr val="1D91D0">
                  <a:shade val="67500"/>
                  <a:satMod val="115000"/>
                </a:srgbClr>
              </a:gs>
              <a:gs pos="100000">
                <a:srgbClr val="1D91D0">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47" name="Rechthoek: afgeronde hoeken 46">
            <a:extLst>
              <a:ext uri="{FF2B5EF4-FFF2-40B4-BE49-F238E27FC236}">
                <a16:creationId xmlns:a16="http://schemas.microsoft.com/office/drawing/2014/main" id="{D90B60F3-B764-4566-B450-B5FEB11211E8}"/>
              </a:ext>
            </a:extLst>
          </p:cNvPr>
          <p:cNvSpPr/>
          <p:nvPr/>
        </p:nvSpPr>
        <p:spPr>
          <a:xfrm>
            <a:off x="4794645" y="2357903"/>
            <a:ext cx="683543" cy="864096"/>
          </a:xfrm>
          <a:prstGeom prst="roundRect">
            <a:avLst/>
          </a:prstGeom>
          <a:gradFill flip="none" rotWithShape="1">
            <a:gsLst>
              <a:gs pos="0">
                <a:srgbClr val="EC85B4">
                  <a:shade val="30000"/>
                  <a:satMod val="115000"/>
                </a:srgbClr>
              </a:gs>
              <a:gs pos="50000">
                <a:srgbClr val="EC85B4">
                  <a:shade val="67500"/>
                  <a:satMod val="115000"/>
                </a:srgbClr>
              </a:gs>
              <a:gs pos="100000">
                <a:srgbClr val="EC85B4">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C000"/>
              </a:solidFill>
              <a:effectLst/>
              <a:uLnTx/>
              <a:uFillTx/>
              <a:ea typeface="+mn-ea"/>
              <a:cs typeface="+mn-cs"/>
            </a:endParaRPr>
          </a:p>
        </p:txBody>
      </p:sp>
      <p:sp>
        <p:nvSpPr>
          <p:cNvPr id="48" name="Rechthoek 47">
            <a:extLst>
              <a:ext uri="{FF2B5EF4-FFF2-40B4-BE49-F238E27FC236}">
                <a16:creationId xmlns:a16="http://schemas.microsoft.com/office/drawing/2014/main" id="{B3D83251-77A2-4835-B85D-DA4B6D76805F}"/>
              </a:ext>
            </a:extLst>
          </p:cNvPr>
          <p:cNvSpPr/>
          <p:nvPr/>
        </p:nvSpPr>
        <p:spPr>
          <a:xfrm>
            <a:off x="5419075" y="208669"/>
            <a:ext cx="684803"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D</a:t>
            </a:r>
          </a:p>
        </p:txBody>
      </p:sp>
      <p:sp>
        <p:nvSpPr>
          <p:cNvPr id="49" name="Rechthoek 48">
            <a:extLst>
              <a:ext uri="{FF2B5EF4-FFF2-40B4-BE49-F238E27FC236}">
                <a16:creationId xmlns:a16="http://schemas.microsoft.com/office/drawing/2014/main" id="{D6CE17E8-C172-4041-B13A-C15A40067DE6}"/>
              </a:ext>
            </a:extLst>
          </p:cNvPr>
          <p:cNvSpPr/>
          <p:nvPr/>
        </p:nvSpPr>
        <p:spPr>
          <a:xfrm>
            <a:off x="6637931" y="1008502"/>
            <a:ext cx="790602"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M</a:t>
            </a:r>
          </a:p>
        </p:txBody>
      </p:sp>
      <p:sp>
        <p:nvSpPr>
          <p:cNvPr id="50" name="Rechthoek 49">
            <a:extLst>
              <a:ext uri="{FF2B5EF4-FFF2-40B4-BE49-F238E27FC236}">
                <a16:creationId xmlns:a16="http://schemas.microsoft.com/office/drawing/2014/main" id="{F8854564-6A58-4BF5-B32F-221E3BA07351}"/>
              </a:ext>
            </a:extLst>
          </p:cNvPr>
          <p:cNvSpPr/>
          <p:nvPr/>
        </p:nvSpPr>
        <p:spPr>
          <a:xfrm>
            <a:off x="6219036" y="2371346"/>
            <a:ext cx="684803"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A</a:t>
            </a:r>
          </a:p>
        </p:txBody>
      </p:sp>
      <p:sp>
        <p:nvSpPr>
          <p:cNvPr id="51" name="Rechthoek 50">
            <a:extLst>
              <a:ext uri="{FF2B5EF4-FFF2-40B4-BE49-F238E27FC236}">
                <a16:creationId xmlns:a16="http://schemas.microsoft.com/office/drawing/2014/main" id="{00619218-E847-4A96-B5D1-1A3582CD5E46}"/>
              </a:ext>
            </a:extLst>
          </p:cNvPr>
          <p:cNvSpPr/>
          <p:nvPr/>
        </p:nvSpPr>
        <p:spPr>
          <a:xfrm>
            <a:off x="4930751" y="2349335"/>
            <a:ext cx="377027"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I</a:t>
            </a:r>
          </a:p>
        </p:txBody>
      </p:sp>
      <p:sp>
        <p:nvSpPr>
          <p:cNvPr id="52" name="Rechthoek 51">
            <a:extLst>
              <a:ext uri="{FF2B5EF4-FFF2-40B4-BE49-F238E27FC236}">
                <a16:creationId xmlns:a16="http://schemas.microsoft.com/office/drawing/2014/main" id="{B5CD0CF9-DC52-43BE-9936-B18F7B22EA21}"/>
              </a:ext>
            </a:extLst>
          </p:cNvPr>
          <p:cNvSpPr/>
          <p:nvPr/>
        </p:nvSpPr>
        <p:spPr>
          <a:xfrm>
            <a:off x="4110843" y="997183"/>
            <a:ext cx="684803"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C000"/>
                </a:solidFill>
                <a:effectLst>
                  <a:outerShdw blurRad="12700" dist="38100" dir="2700000" algn="tl" rotWithShape="0">
                    <a:prstClr val="white">
                      <a:lumMod val="50000"/>
                    </a:prstClr>
                  </a:outerShdw>
                </a:effectLst>
                <a:uLnTx/>
                <a:uFillTx/>
                <a:ea typeface="+mn-ea"/>
                <a:cs typeface="+mn-cs"/>
              </a:rPr>
              <a:t>C</a:t>
            </a:r>
          </a:p>
        </p:txBody>
      </p:sp>
      <p:pic>
        <p:nvPicPr>
          <p:cNvPr id="53" name="Afbeelding 52">
            <a:extLst>
              <a:ext uri="{FF2B5EF4-FFF2-40B4-BE49-F238E27FC236}">
                <a16:creationId xmlns:a16="http://schemas.microsoft.com/office/drawing/2014/main" id="{B34C28F9-886E-49B9-9786-EC6EEF6887DA}"/>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5362129" y="1226237"/>
            <a:ext cx="920279" cy="934084"/>
          </a:xfrm>
          <a:prstGeom prst="rect">
            <a:avLst/>
          </a:prstGeom>
        </p:spPr>
      </p:pic>
      <p:sp>
        <p:nvSpPr>
          <p:cNvPr id="54" name="Tekstvak 53">
            <a:extLst>
              <a:ext uri="{FF2B5EF4-FFF2-40B4-BE49-F238E27FC236}">
                <a16:creationId xmlns:a16="http://schemas.microsoft.com/office/drawing/2014/main" id="{0BBECF04-1F05-4EA5-B9D0-588E0CD8D5DF}"/>
              </a:ext>
            </a:extLst>
          </p:cNvPr>
          <p:cNvSpPr txBox="1"/>
          <p:nvPr/>
        </p:nvSpPr>
        <p:spPr>
          <a:xfrm>
            <a:off x="2953343" y="4615832"/>
            <a:ext cx="518091" cy="230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effectLst/>
                <a:uLnTx/>
                <a:uFillTx/>
                <a:ea typeface="+mn-ea"/>
                <a:cs typeface="+mn-cs"/>
              </a:rPr>
              <a:t>Define</a:t>
            </a:r>
            <a:endParaRPr kumimoji="0" lang="nl-NL" sz="900" b="0" i="0" u="none" strike="noStrike" kern="1200" cap="none" spc="0" normalizeH="0" baseline="0" noProof="0" dirty="0">
              <a:ln>
                <a:noFill/>
              </a:ln>
              <a:effectLst/>
              <a:uLnTx/>
              <a:uFillTx/>
              <a:ea typeface="+mn-ea"/>
              <a:cs typeface="+mn-cs"/>
            </a:endParaRPr>
          </a:p>
        </p:txBody>
      </p:sp>
      <p:sp>
        <p:nvSpPr>
          <p:cNvPr id="55" name="Tekstvak 54">
            <a:extLst>
              <a:ext uri="{FF2B5EF4-FFF2-40B4-BE49-F238E27FC236}">
                <a16:creationId xmlns:a16="http://schemas.microsoft.com/office/drawing/2014/main" id="{DE516AC4-A4ED-4E45-AF27-72F5B1F4052A}"/>
              </a:ext>
            </a:extLst>
          </p:cNvPr>
          <p:cNvSpPr txBox="1"/>
          <p:nvPr/>
        </p:nvSpPr>
        <p:spPr>
          <a:xfrm>
            <a:off x="4082743" y="4615832"/>
            <a:ext cx="643125" cy="230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effectLst/>
                <a:uLnTx/>
                <a:uFillTx/>
                <a:ea typeface="+mn-ea"/>
                <a:cs typeface="+mn-cs"/>
              </a:rPr>
              <a:t>Measure</a:t>
            </a:r>
            <a:endParaRPr kumimoji="0" lang="nl-NL" sz="900" b="0" i="0" u="none" strike="noStrike" kern="1200" cap="none" spc="0" normalizeH="0" baseline="0" noProof="0" dirty="0">
              <a:ln>
                <a:noFill/>
              </a:ln>
              <a:effectLst/>
              <a:uLnTx/>
              <a:uFillTx/>
              <a:ea typeface="+mn-ea"/>
              <a:cs typeface="+mn-cs"/>
            </a:endParaRPr>
          </a:p>
        </p:txBody>
      </p:sp>
      <p:sp>
        <p:nvSpPr>
          <p:cNvPr id="56" name="Tekstvak 55">
            <a:extLst>
              <a:ext uri="{FF2B5EF4-FFF2-40B4-BE49-F238E27FC236}">
                <a16:creationId xmlns:a16="http://schemas.microsoft.com/office/drawing/2014/main" id="{F0C68A51-D31F-4349-B908-84693B958067}"/>
              </a:ext>
            </a:extLst>
          </p:cNvPr>
          <p:cNvSpPr txBox="1"/>
          <p:nvPr/>
        </p:nvSpPr>
        <p:spPr>
          <a:xfrm>
            <a:off x="5323551" y="4615832"/>
            <a:ext cx="606256" cy="230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effectLst/>
                <a:uLnTx/>
                <a:uFillTx/>
                <a:ea typeface="+mn-ea"/>
                <a:cs typeface="+mn-cs"/>
              </a:rPr>
              <a:t>Analyze</a:t>
            </a:r>
            <a:endParaRPr kumimoji="0" lang="nl-NL" sz="900" b="0" i="0" u="none" strike="noStrike" kern="1200" cap="none" spc="0" normalizeH="0" baseline="0" noProof="0" dirty="0">
              <a:ln>
                <a:noFill/>
              </a:ln>
              <a:effectLst/>
              <a:uLnTx/>
              <a:uFillTx/>
              <a:ea typeface="+mn-ea"/>
              <a:cs typeface="+mn-cs"/>
            </a:endParaRPr>
          </a:p>
        </p:txBody>
      </p:sp>
      <p:sp>
        <p:nvSpPr>
          <p:cNvPr id="57" name="Tekstvak 56">
            <a:extLst>
              <a:ext uri="{FF2B5EF4-FFF2-40B4-BE49-F238E27FC236}">
                <a16:creationId xmlns:a16="http://schemas.microsoft.com/office/drawing/2014/main" id="{24FB461D-B5D3-4F8A-98F6-67B2C064B8EC}"/>
              </a:ext>
            </a:extLst>
          </p:cNvPr>
          <p:cNvSpPr txBox="1"/>
          <p:nvPr/>
        </p:nvSpPr>
        <p:spPr>
          <a:xfrm>
            <a:off x="6543520" y="4615832"/>
            <a:ext cx="601447" cy="230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err="1">
                <a:ln>
                  <a:noFill/>
                </a:ln>
                <a:effectLst/>
                <a:uLnTx/>
                <a:uFillTx/>
                <a:ea typeface="+mn-ea"/>
                <a:cs typeface="+mn-cs"/>
              </a:rPr>
              <a:t>Improve</a:t>
            </a:r>
            <a:endParaRPr kumimoji="0" lang="nl-NL" sz="900" b="0" i="0" u="none" strike="noStrike" kern="1200" cap="none" spc="0" normalizeH="0" baseline="0" noProof="0" dirty="0">
              <a:ln>
                <a:noFill/>
              </a:ln>
              <a:effectLst/>
              <a:uLnTx/>
              <a:uFillTx/>
              <a:ea typeface="+mn-ea"/>
              <a:cs typeface="+mn-cs"/>
            </a:endParaRPr>
          </a:p>
        </p:txBody>
      </p:sp>
      <p:sp>
        <p:nvSpPr>
          <p:cNvPr id="58" name="Tekstvak 57">
            <a:extLst>
              <a:ext uri="{FF2B5EF4-FFF2-40B4-BE49-F238E27FC236}">
                <a16:creationId xmlns:a16="http://schemas.microsoft.com/office/drawing/2014/main" id="{8649E95A-C055-41A1-9865-D0B0F69C500A}"/>
              </a:ext>
            </a:extLst>
          </p:cNvPr>
          <p:cNvSpPr txBox="1"/>
          <p:nvPr/>
        </p:nvSpPr>
        <p:spPr>
          <a:xfrm>
            <a:off x="7785932" y="4615832"/>
            <a:ext cx="556563" cy="2308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effectLst/>
                <a:uLnTx/>
                <a:uFillTx/>
                <a:ea typeface="+mn-ea"/>
                <a:cs typeface="+mn-cs"/>
              </a:rPr>
              <a:t>Control</a:t>
            </a:r>
          </a:p>
        </p:txBody>
      </p:sp>
      <p:pic>
        <p:nvPicPr>
          <p:cNvPr id="59" name="Afbeelding 58">
            <a:extLst>
              <a:ext uri="{FF2B5EF4-FFF2-40B4-BE49-F238E27FC236}">
                <a16:creationId xmlns:a16="http://schemas.microsoft.com/office/drawing/2014/main" id="{CDE51113-8A63-4C20-A6BB-6C1649B155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617" t="5944" r="16785" b="45885"/>
          <a:stretch/>
        </p:blipFill>
        <p:spPr>
          <a:xfrm>
            <a:off x="5362541" y="4025311"/>
            <a:ext cx="528276" cy="530414"/>
          </a:xfrm>
          <a:prstGeom prst="ellipse">
            <a:avLst/>
          </a:prstGeom>
        </p:spPr>
      </p:pic>
      <p:pic>
        <p:nvPicPr>
          <p:cNvPr id="60" name="Afbeelding 59">
            <a:extLst>
              <a:ext uri="{FF2B5EF4-FFF2-40B4-BE49-F238E27FC236}">
                <a16:creationId xmlns:a16="http://schemas.microsoft.com/office/drawing/2014/main" id="{0BBAB4FD-C874-4E81-A984-6DA3B975D8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451" t="3510" r="16351" b="45582"/>
          <a:stretch/>
        </p:blipFill>
        <p:spPr>
          <a:xfrm>
            <a:off x="2939718" y="3994221"/>
            <a:ext cx="550936" cy="570454"/>
          </a:xfrm>
          <a:prstGeom prst="ellipse">
            <a:avLst/>
          </a:prstGeom>
        </p:spPr>
      </p:pic>
      <p:pic>
        <p:nvPicPr>
          <p:cNvPr id="61" name="Afbeelding 60">
            <a:extLst>
              <a:ext uri="{FF2B5EF4-FFF2-40B4-BE49-F238E27FC236}">
                <a16:creationId xmlns:a16="http://schemas.microsoft.com/office/drawing/2014/main" id="{DAE7E685-4B51-4B49-975B-73CF2382F53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547" b="36909"/>
          <a:stretch/>
        </p:blipFill>
        <p:spPr>
          <a:xfrm>
            <a:off x="4063716" y="3997951"/>
            <a:ext cx="714574" cy="649540"/>
          </a:xfrm>
          <a:prstGeom prst="ellipse">
            <a:avLst/>
          </a:prstGeom>
        </p:spPr>
      </p:pic>
      <p:pic>
        <p:nvPicPr>
          <p:cNvPr id="62" name="Afbeelding 61">
            <a:extLst>
              <a:ext uri="{FF2B5EF4-FFF2-40B4-BE49-F238E27FC236}">
                <a16:creationId xmlns:a16="http://schemas.microsoft.com/office/drawing/2014/main" id="{815BDB3D-8116-436C-ACBD-CD5D03760D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484" t="3692" r="8902" b="42910"/>
          <a:stretch/>
        </p:blipFill>
        <p:spPr>
          <a:xfrm>
            <a:off x="7742650" y="4012266"/>
            <a:ext cx="643125" cy="573573"/>
          </a:xfrm>
          <a:prstGeom prst="ellipse">
            <a:avLst/>
          </a:prstGeom>
        </p:spPr>
      </p:pic>
      <p:pic>
        <p:nvPicPr>
          <p:cNvPr id="63" name="Afbeelding 62">
            <a:extLst>
              <a:ext uri="{FF2B5EF4-FFF2-40B4-BE49-F238E27FC236}">
                <a16:creationId xmlns:a16="http://schemas.microsoft.com/office/drawing/2014/main" id="{597B7934-40CD-43BE-9780-E73D3CBEFDB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151" r="8902" b="40448"/>
          <a:stretch/>
        </p:blipFill>
        <p:spPr>
          <a:xfrm>
            <a:off x="6546963" y="4013668"/>
            <a:ext cx="608588" cy="618105"/>
          </a:xfrm>
          <a:prstGeom prst="ellipse">
            <a:avLst/>
          </a:prstGeom>
        </p:spPr>
      </p:pic>
      <p:pic>
        <p:nvPicPr>
          <p:cNvPr id="64" name="Afbeelding 63">
            <a:extLst>
              <a:ext uri="{FF2B5EF4-FFF2-40B4-BE49-F238E27FC236}">
                <a16:creationId xmlns:a16="http://schemas.microsoft.com/office/drawing/2014/main" id="{C6A41774-181A-4843-A1A1-AD0D32F2A5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78157" y="1305315"/>
            <a:ext cx="1439028" cy="476537"/>
          </a:xfrm>
          <a:prstGeom prst="rect">
            <a:avLst/>
          </a:prstGeom>
        </p:spPr>
      </p:pic>
      <p:sp>
        <p:nvSpPr>
          <p:cNvPr id="69" name="Actieknop: Informatie ophalen 68">
            <a:hlinkClick r:id="rId12" action="ppaction://hlinksldjump" highlightClick="1"/>
            <a:extLst>
              <a:ext uri="{FF2B5EF4-FFF2-40B4-BE49-F238E27FC236}">
                <a16:creationId xmlns:a16="http://schemas.microsoft.com/office/drawing/2014/main" id="{A6BE8668-7B91-427C-A362-2C183BB461C5}"/>
              </a:ext>
            </a:extLst>
          </p:cNvPr>
          <p:cNvSpPr/>
          <p:nvPr/>
        </p:nvSpPr>
        <p:spPr>
          <a:xfrm>
            <a:off x="8233653" y="278689"/>
            <a:ext cx="126000" cy="126000"/>
          </a:xfrm>
          <a:prstGeom prst="actionButtonInformation">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70" name="Actieknop: Informatie ophalen 69">
            <a:hlinkClick r:id="" action="ppaction://noaction" highlightClick="1"/>
            <a:extLst>
              <a:ext uri="{FF2B5EF4-FFF2-40B4-BE49-F238E27FC236}">
                <a16:creationId xmlns:a16="http://schemas.microsoft.com/office/drawing/2014/main" id="{40B6193A-4FA4-4D34-95F6-31F84AB3E3F4}"/>
              </a:ext>
            </a:extLst>
          </p:cNvPr>
          <p:cNvSpPr/>
          <p:nvPr/>
        </p:nvSpPr>
        <p:spPr>
          <a:xfrm>
            <a:off x="8233653" y="433251"/>
            <a:ext cx="126000" cy="126000"/>
          </a:xfrm>
          <a:prstGeom prst="actionButtonInformation">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71" name="Actieknop: Informatie ophalen 70">
            <a:hlinkClick r:id="" action="ppaction://noaction" highlightClick="1"/>
            <a:extLst>
              <a:ext uri="{FF2B5EF4-FFF2-40B4-BE49-F238E27FC236}">
                <a16:creationId xmlns:a16="http://schemas.microsoft.com/office/drawing/2014/main" id="{ACE7C61E-F62E-4506-A389-F16AB199C354}"/>
              </a:ext>
            </a:extLst>
          </p:cNvPr>
          <p:cNvSpPr/>
          <p:nvPr/>
        </p:nvSpPr>
        <p:spPr>
          <a:xfrm>
            <a:off x="8927566" y="3197227"/>
            <a:ext cx="126000" cy="126000"/>
          </a:xfrm>
          <a:prstGeom prst="actionButtonInformation">
            <a:avLst/>
          </a:prstGeom>
          <a:solidFill>
            <a:srgbClr val="0E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72" name="Actieknop: Informatie ophalen 71">
            <a:hlinkClick r:id="" action="ppaction://noaction" highlightClick="1"/>
            <a:extLst>
              <a:ext uri="{FF2B5EF4-FFF2-40B4-BE49-F238E27FC236}">
                <a16:creationId xmlns:a16="http://schemas.microsoft.com/office/drawing/2014/main" id="{CC640DA7-317E-4130-B90F-66FB794D87B8}"/>
              </a:ext>
            </a:extLst>
          </p:cNvPr>
          <p:cNvSpPr/>
          <p:nvPr/>
        </p:nvSpPr>
        <p:spPr>
          <a:xfrm>
            <a:off x="8926921" y="3343821"/>
            <a:ext cx="126000" cy="126000"/>
          </a:xfrm>
          <a:prstGeom prst="actionButtonInformation">
            <a:avLst/>
          </a:prstGeom>
          <a:solidFill>
            <a:srgbClr val="0E8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sp>
        <p:nvSpPr>
          <p:cNvPr id="73" name="Actieknop: Informatie ophalen 72">
            <a:hlinkClick r:id="" action="ppaction://noaction" highlightClick="1"/>
            <a:extLst>
              <a:ext uri="{FF2B5EF4-FFF2-40B4-BE49-F238E27FC236}">
                <a16:creationId xmlns:a16="http://schemas.microsoft.com/office/drawing/2014/main" id="{6506D74E-43E7-489C-9F48-459669D5C1F8}"/>
              </a:ext>
            </a:extLst>
          </p:cNvPr>
          <p:cNvSpPr/>
          <p:nvPr/>
        </p:nvSpPr>
        <p:spPr>
          <a:xfrm>
            <a:off x="2519163" y="2745563"/>
            <a:ext cx="126000" cy="126000"/>
          </a:xfrm>
          <a:prstGeom prst="actionButtonInformation">
            <a:avLst/>
          </a:prstGeom>
          <a:solidFill>
            <a:srgbClr val="E97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C000"/>
              </a:solidFill>
            </a:endParaRPr>
          </a:p>
        </p:txBody>
      </p:sp>
      <p:pic>
        <p:nvPicPr>
          <p:cNvPr id="74" name="Picture 3">
            <a:extLst>
              <a:ext uri="{FF2B5EF4-FFF2-40B4-BE49-F238E27FC236}">
                <a16:creationId xmlns:a16="http://schemas.microsoft.com/office/drawing/2014/main" id="{02748645-7554-49C1-8B05-F53D20CC380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kstvak 74">
            <a:extLst>
              <a:ext uri="{FF2B5EF4-FFF2-40B4-BE49-F238E27FC236}">
                <a16:creationId xmlns:a16="http://schemas.microsoft.com/office/drawing/2014/main" id="{3BD21266-898C-4E38-90E9-688E51A85446}"/>
              </a:ext>
            </a:extLst>
          </p:cNvPr>
          <p:cNvSpPr txBox="1"/>
          <p:nvPr/>
        </p:nvSpPr>
        <p:spPr>
          <a:xfrm>
            <a:off x="332304" y="5659120"/>
            <a:ext cx="1710725" cy="553998"/>
          </a:xfrm>
          <a:prstGeom prst="rect">
            <a:avLst/>
          </a:prstGeom>
          <a:noFill/>
        </p:spPr>
        <p:txBody>
          <a:bodyPr wrap="none" rtlCol="0">
            <a:spAutoFit/>
          </a:bodyPr>
          <a:lstStyle/>
          <a:p>
            <a:r>
              <a:rPr lang="nl-NL" sz="1000" dirty="0"/>
              <a:t>Zie ook: </a:t>
            </a:r>
            <a:r>
              <a:rPr lang="nl-NL" sz="1000" dirty="0">
                <a:hlinkClick r:id="rId14"/>
              </a:rPr>
              <a:t>www.klijnen.org</a:t>
            </a:r>
            <a:endParaRPr lang="nl-NL" sz="1000" dirty="0"/>
          </a:p>
          <a:p>
            <a:r>
              <a:rPr lang="nl-NL" sz="1000" dirty="0"/>
              <a:t>Kennisbank:</a:t>
            </a:r>
          </a:p>
          <a:p>
            <a:r>
              <a:rPr lang="nl-NL" sz="1000" dirty="0"/>
              <a:t>‘</a:t>
            </a:r>
            <a:r>
              <a:rPr lang="nl-NL" sz="1000" i="1" dirty="0"/>
              <a:t>KMO Procesmanagement</a:t>
            </a:r>
            <a:r>
              <a:rPr lang="nl-NL" sz="1000" dirty="0"/>
              <a:t>’</a:t>
            </a:r>
          </a:p>
        </p:txBody>
      </p:sp>
      <p:pic>
        <p:nvPicPr>
          <p:cNvPr id="76" name="Afbeelding 75" descr="Afbeelding met taart, mensen&#10;&#10;Automatisch gegenereerde beschrijving">
            <a:extLst>
              <a:ext uri="{FF2B5EF4-FFF2-40B4-BE49-F238E27FC236}">
                <a16:creationId xmlns:a16="http://schemas.microsoft.com/office/drawing/2014/main" id="{1E9446E5-40C5-426B-BF7F-55667CA3BC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77" name="Tekstvak 76">
            <a:extLst>
              <a:ext uri="{FF2B5EF4-FFF2-40B4-BE49-F238E27FC236}">
                <a16:creationId xmlns:a16="http://schemas.microsoft.com/office/drawing/2014/main" id="{E7D4F33D-AA99-4E76-B69E-A50FA5BAC37B}"/>
              </a:ext>
            </a:extLst>
          </p:cNvPr>
          <p:cNvSpPr txBox="1"/>
          <p:nvPr/>
        </p:nvSpPr>
        <p:spPr>
          <a:xfrm>
            <a:off x="9802474" y="5904383"/>
            <a:ext cx="65755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Pag.137</a:t>
            </a:r>
          </a:p>
        </p:txBody>
      </p:sp>
      <p:pic>
        <p:nvPicPr>
          <p:cNvPr id="78" name="Picture 3">
            <a:extLst>
              <a:ext uri="{FF2B5EF4-FFF2-40B4-BE49-F238E27FC236}">
                <a16:creationId xmlns:a16="http://schemas.microsoft.com/office/drawing/2014/main" id="{4CD1C5AD-50D0-48C9-91F5-8B021DC4712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1937" y="5345995"/>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2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solidFill>
                  <a:srgbClr val="383737"/>
                </a:solidFill>
              </a:rPr>
              <a:t>Deze opdracht maakt u met medestudenten in een subgroep. Bij deze opdracht gebruikt u het in de downloads bij deze les bijgevoegde artikel: </a:t>
            </a:r>
            <a:r>
              <a:rPr lang="nl-NL" i="1" dirty="0">
                <a:solidFill>
                  <a:srgbClr val="383737"/>
                </a:solidFill>
              </a:rPr>
              <a:t>FMEA in 10 stappen</a:t>
            </a:r>
            <a:endParaRPr lang="nl-NL" dirty="0">
              <a:solidFill>
                <a:srgbClr val="383737"/>
              </a:solidFill>
            </a:endParaRPr>
          </a:p>
          <a:p>
            <a:endParaRPr lang="nl-NL" dirty="0">
              <a:solidFill>
                <a:srgbClr val="383737"/>
              </a:solidFill>
            </a:endParaRPr>
          </a:p>
          <a:p>
            <a:r>
              <a:rPr lang="nl-NL" dirty="0">
                <a:solidFill>
                  <a:srgbClr val="383737"/>
                </a:solidFill>
              </a:rPr>
              <a:t>Kies een proces in een van uw organisaties.</a:t>
            </a:r>
          </a:p>
          <a:p>
            <a:r>
              <a:rPr lang="nl-NL" dirty="0">
                <a:solidFill>
                  <a:srgbClr val="383737"/>
                </a:solidFill>
              </a:rPr>
              <a:t>Stel een FMEA op voor dit proces volgens het artikel FMEA is 10 stappen. Bepaal eerst 5 mogelijke risico's. Hierbij moet u wellicht enkele aannames doen.</a:t>
            </a:r>
          </a:p>
          <a:p>
            <a:r>
              <a:rPr lang="nl-NL" dirty="0">
                <a:solidFill>
                  <a:srgbClr val="383737"/>
                </a:solidFill>
              </a:rPr>
              <a:t>Stel maatregelen voor om de risico's te verminderen.</a:t>
            </a:r>
          </a:p>
          <a:p>
            <a:r>
              <a:rPr lang="nl-NL" dirty="0">
                <a:solidFill>
                  <a:srgbClr val="383737"/>
                </a:solidFill>
              </a:rPr>
              <a:t>Ga na of de maatregelen ook daadwerkelijk het risico getal (RPN = Risk Priority </a:t>
            </a:r>
            <a:r>
              <a:rPr lang="nl-NL" dirty="0" err="1">
                <a:solidFill>
                  <a:srgbClr val="383737"/>
                </a:solidFill>
              </a:rPr>
              <a:t>Number</a:t>
            </a:r>
            <a:r>
              <a:rPr lang="nl-NL" dirty="0">
                <a:solidFill>
                  <a:srgbClr val="383737"/>
                </a:solidFill>
              </a:rPr>
              <a:t>) verkleinen.</a:t>
            </a:r>
          </a:p>
          <a:p>
            <a:pPr marL="0" indent="0">
              <a:buNone/>
            </a:pPr>
            <a:endParaRPr lang="nl-NL" dirty="0">
              <a:solidFill>
                <a:srgbClr val="383737"/>
              </a:solidFill>
            </a:endParaRPr>
          </a:p>
          <a:p>
            <a:pPr marL="0" indent="0">
              <a:buNone/>
            </a:pPr>
            <a:r>
              <a:rPr lang="nl-NL" dirty="0">
                <a:solidFill>
                  <a:srgbClr val="383737"/>
                </a:solidFill>
              </a:rPr>
              <a:t>Presenteer uw bevindingen plenair.</a:t>
            </a:r>
            <a:endParaRPr lang="nl-NL" sz="1600" i="1" dirty="0">
              <a:solidFill>
                <a:srgbClr val="383737"/>
              </a:solidFill>
            </a:endParaRPr>
          </a:p>
        </p:txBody>
      </p:sp>
      <p:sp>
        <p:nvSpPr>
          <p:cNvPr id="3" name="Titel 2"/>
          <p:cNvSpPr>
            <a:spLocks noGrp="1"/>
          </p:cNvSpPr>
          <p:nvPr>
            <p:ph type="title"/>
          </p:nvPr>
        </p:nvSpPr>
        <p:spPr/>
        <p:txBody>
          <a:bodyPr/>
          <a:lstStyle/>
          <a:p>
            <a:r>
              <a:rPr lang="nl-NL" dirty="0"/>
              <a:t>Risico inschatting bij proces management</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9" descr="Informatie.jpg">
            <a:hlinkClick r:id="rId4" action="ppaction://hlinkfile"/>
            <a:extLst>
              <a:ext uri="{FF2B5EF4-FFF2-40B4-BE49-F238E27FC236}">
                <a16:creationId xmlns:a16="http://schemas.microsoft.com/office/drawing/2014/main" id="{86EF71C8-456A-472C-89DC-20C02FEFEC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47" t="7421" r="14849" b="19611"/>
          <a:stretch/>
        </p:blipFill>
        <p:spPr bwMode="auto">
          <a:xfrm>
            <a:off x="8425334" y="1727919"/>
            <a:ext cx="216024" cy="2242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67B28808-55D6-45DA-AFB5-AE2E1B181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7261" y="4104183"/>
            <a:ext cx="2608003" cy="1981657"/>
          </a:xfrm>
          <a:prstGeom prst="rect">
            <a:avLst/>
          </a:prstGeom>
        </p:spPr>
      </p:pic>
    </p:spTree>
    <p:extLst>
      <p:ext uri="{BB962C8B-B14F-4D97-AF65-F5344CB8AC3E}">
        <p14:creationId xmlns:p14="http://schemas.microsoft.com/office/powerpoint/2010/main" val="133012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A84E1F9-C935-4678-9DCA-330B4EED7017}"/>
              </a:ext>
            </a:extLst>
          </p:cNvPr>
          <p:cNvSpPr>
            <a:spLocks noGrp="1"/>
          </p:cNvSpPr>
          <p:nvPr>
            <p:ph type="title"/>
          </p:nvPr>
        </p:nvSpPr>
        <p:spPr/>
        <p:txBody>
          <a:bodyPr/>
          <a:lstStyle/>
          <a:p>
            <a:r>
              <a:rPr lang="nl-NL" dirty="0"/>
              <a:t>F.M.E.A.</a:t>
            </a:r>
            <a:br>
              <a:rPr lang="nl-NL" dirty="0"/>
            </a:br>
            <a:r>
              <a:rPr lang="nl-NL" sz="1400" b="0" dirty="0">
                <a:solidFill>
                  <a:schemeClr val="tx1"/>
                </a:solidFill>
              </a:rPr>
              <a:t>Failure Mode &amp; Effect Analysis</a:t>
            </a:r>
          </a:p>
        </p:txBody>
      </p:sp>
      <p:pic>
        <p:nvPicPr>
          <p:cNvPr id="74" name="Picture 3">
            <a:extLst>
              <a:ext uri="{FF2B5EF4-FFF2-40B4-BE49-F238E27FC236}">
                <a16:creationId xmlns:a16="http://schemas.microsoft.com/office/drawing/2014/main" id="{02748645-7554-49C1-8B05-F53D20CC38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ijdelijke aanduiding voor inhoud 3">
            <a:extLst>
              <a:ext uri="{FF2B5EF4-FFF2-40B4-BE49-F238E27FC236}">
                <a16:creationId xmlns:a16="http://schemas.microsoft.com/office/drawing/2014/main" id="{61456637-DC9F-4988-ACD4-D2EC5A2B7D05}"/>
              </a:ext>
            </a:extLst>
          </p:cNvPr>
          <p:cNvSpPr txBox="1">
            <a:spLocks/>
          </p:cNvSpPr>
          <p:nvPr/>
        </p:nvSpPr>
        <p:spPr>
          <a:xfrm>
            <a:off x="436665" y="1098645"/>
            <a:ext cx="10724971" cy="4525963"/>
          </a:xfrm>
          <a:prstGeom prst="rect">
            <a:avLst/>
          </a:prstGeom>
        </p:spPr>
        <p:txBody>
          <a:bodyPr vert="horz" lIns="91426" tIns="45713" rIns="91426" bIns="45713"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effectLst/>
                <a:uLnTx/>
                <a:uFillTx/>
                <a:ea typeface="+mn-ea"/>
                <a:cs typeface="+mn-cs"/>
              </a:rPr>
              <a:t>De </a:t>
            </a:r>
            <a:r>
              <a:rPr kumimoji="0" lang="nl-NL" sz="1400" b="1" i="1" u="none" strike="noStrike" kern="1200" cap="none" spc="0" normalizeH="0" baseline="0" noProof="0" dirty="0">
                <a:ln>
                  <a:noFill/>
                </a:ln>
                <a:effectLst/>
                <a:uLnTx/>
                <a:uFillTx/>
                <a:ea typeface="+mn-ea"/>
                <a:cs typeface="+mn-cs"/>
              </a:rPr>
              <a:t>betrouwbaarheid van een proces</a:t>
            </a:r>
            <a:r>
              <a:rPr kumimoji="0" lang="nl-NL" sz="1400" b="0" i="0" u="none" strike="noStrike" kern="1200" cap="none" spc="0" normalizeH="0" baseline="0" noProof="0" dirty="0">
                <a:ln>
                  <a:noFill/>
                </a:ln>
                <a:effectLst/>
                <a:uLnTx/>
                <a:uFillTx/>
                <a:ea typeface="+mn-ea"/>
                <a:cs typeface="+mn-cs"/>
              </a:rPr>
              <a:t> is de mate waarin een proces een voorspelbaar verloop en een voorspelbare uitkomst heeft. Met de FMEA-methode worden [aanwijsbare] verstoringen in het proces geanalyseerd.</a:t>
            </a:r>
            <a:endParaRPr kumimoji="0" lang="nl-NL" sz="1400" b="1" i="0" u="none" strike="noStrike" kern="1200" cap="none" spc="0" normalizeH="0" baseline="0" noProof="0" dirty="0">
              <a:ln>
                <a:noFill/>
              </a:ln>
              <a:effectLst/>
              <a:uLnTx/>
              <a:uFillTx/>
              <a:ea typeface="+mn-ea"/>
              <a:cs typeface="+mn-cs"/>
            </a:endParaRPr>
          </a:p>
          <a:p>
            <a:pPr marL="0" marR="0" lvl="0" indent="0" algn="l" defTabSz="914261"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p:txBody>
      </p:sp>
      <p:sp>
        <p:nvSpPr>
          <p:cNvPr id="79" name="Rechthoek 78">
            <a:extLst>
              <a:ext uri="{FF2B5EF4-FFF2-40B4-BE49-F238E27FC236}">
                <a16:creationId xmlns:a16="http://schemas.microsoft.com/office/drawing/2014/main" id="{061B56EC-1236-4790-8601-AAEFF3FEEF53}"/>
              </a:ext>
            </a:extLst>
          </p:cNvPr>
          <p:cNvSpPr/>
          <p:nvPr/>
        </p:nvSpPr>
        <p:spPr>
          <a:xfrm>
            <a:off x="469438" y="2126665"/>
            <a:ext cx="7091800" cy="307762"/>
          </a:xfrm>
          <a:prstGeom prst="rect">
            <a:avLst/>
          </a:prstGeom>
          <a:solidFill>
            <a:srgbClr val="C00000"/>
          </a:solidFill>
          <a:effectLst>
            <a:outerShdw blurRad="50800" dist="38100" dir="2700000" algn="tl" rotWithShape="0">
              <a:prstClr val="black">
                <a:alpha val="40000"/>
              </a:prstClr>
            </a:outerShdw>
          </a:effectLst>
        </p:spPr>
        <p:txBody>
          <a:bodyPr wrap="square" lIns="91426" tIns="45713" rIns="91426" bIns="45713">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chemeClr val="bg1"/>
                </a:solidFill>
                <a:uLnTx/>
                <a:uFillTx/>
                <a:ea typeface="+mn-ea"/>
                <a:cs typeface="+mn-cs"/>
              </a:rPr>
              <a:t>Risicoprioriteitsfactor [RPF/RPN]  = Ernst x Kans x Ontdekking</a:t>
            </a:r>
          </a:p>
        </p:txBody>
      </p:sp>
      <p:sp>
        <p:nvSpPr>
          <p:cNvPr id="80" name="Rechthoek 79">
            <a:extLst>
              <a:ext uri="{FF2B5EF4-FFF2-40B4-BE49-F238E27FC236}">
                <a16:creationId xmlns:a16="http://schemas.microsoft.com/office/drawing/2014/main" id="{4E866A48-E7EF-4205-A144-8AD75CFE4010}"/>
              </a:ext>
            </a:extLst>
          </p:cNvPr>
          <p:cNvSpPr/>
          <p:nvPr/>
        </p:nvSpPr>
        <p:spPr>
          <a:xfrm>
            <a:off x="469438" y="2568400"/>
            <a:ext cx="7091799" cy="1953416"/>
          </a:xfrm>
          <a:prstGeom prst="rect">
            <a:avLst/>
          </a:prstGeom>
          <a:noFill/>
          <a:ln w="25400" cap="flat" cmpd="sng" algn="ctr">
            <a:solidFill>
              <a:schemeClr val="accent1"/>
            </a:solidFill>
            <a:prstDash val="solid"/>
          </a:ln>
          <a:effectLst>
            <a:outerShdw blurRad="50800" dist="38100" dir="2700000" algn="tl" rotWithShape="0">
              <a:prstClr val="black">
                <a:alpha val="40000"/>
              </a:prst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effectLst/>
              <a:uLnTx/>
              <a:uFillTx/>
              <a:ea typeface="+mn-ea"/>
              <a:cs typeface="+mn-cs"/>
            </a:endParaRPr>
          </a:p>
        </p:txBody>
      </p:sp>
      <p:sp>
        <p:nvSpPr>
          <p:cNvPr id="81" name="Tekstvak 80">
            <a:extLst>
              <a:ext uri="{FF2B5EF4-FFF2-40B4-BE49-F238E27FC236}">
                <a16:creationId xmlns:a16="http://schemas.microsoft.com/office/drawing/2014/main" id="{E2F4AA44-6C50-4334-A33F-81612A4A291D}"/>
              </a:ext>
            </a:extLst>
          </p:cNvPr>
          <p:cNvSpPr txBox="1"/>
          <p:nvPr/>
        </p:nvSpPr>
        <p:spPr>
          <a:xfrm>
            <a:off x="492858" y="2590651"/>
            <a:ext cx="742965" cy="276999"/>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Ernst</a:t>
            </a:r>
          </a:p>
        </p:txBody>
      </p:sp>
      <p:sp>
        <p:nvSpPr>
          <p:cNvPr id="82" name="Tekstvak 81">
            <a:extLst>
              <a:ext uri="{FF2B5EF4-FFF2-40B4-BE49-F238E27FC236}">
                <a16:creationId xmlns:a16="http://schemas.microsoft.com/office/drawing/2014/main" id="{67270E40-7070-4D63-B856-6E50B36B9355}"/>
              </a:ext>
            </a:extLst>
          </p:cNvPr>
          <p:cNvSpPr txBox="1"/>
          <p:nvPr/>
        </p:nvSpPr>
        <p:spPr>
          <a:xfrm>
            <a:off x="2734199" y="2600541"/>
            <a:ext cx="714327" cy="276999"/>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Kans</a:t>
            </a:r>
          </a:p>
        </p:txBody>
      </p:sp>
      <p:sp>
        <p:nvSpPr>
          <p:cNvPr id="83" name="Tekstvak 82">
            <a:extLst>
              <a:ext uri="{FF2B5EF4-FFF2-40B4-BE49-F238E27FC236}">
                <a16:creationId xmlns:a16="http://schemas.microsoft.com/office/drawing/2014/main" id="{BF1F959E-5151-4460-9D1A-B24DB8230A62}"/>
              </a:ext>
            </a:extLst>
          </p:cNvPr>
          <p:cNvSpPr txBox="1"/>
          <p:nvPr/>
        </p:nvSpPr>
        <p:spPr>
          <a:xfrm>
            <a:off x="5579171" y="2608148"/>
            <a:ext cx="1317781" cy="276999"/>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Ontdekking</a:t>
            </a:r>
          </a:p>
        </p:txBody>
      </p:sp>
      <p:sp>
        <p:nvSpPr>
          <p:cNvPr id="84" name="Tekstvak 83">
            <a:extLst>
              <a:ext uri="{FF2B5EF4-FFF2-40B4-BE49-F238E27FC236}">
                <a16:creationId xmlns:a16="http://schemas.microsoft.com/office/drawing/2014/main" id="{75D76E6A-8504-41A6-9E11-E4FF995248BC}"/>
              </a:ext>
            </a:extLst>
          </p:cNvPr>
          <p:cNvSpPr txBox="1"/>
          <p:nvPr/>
        </p:nvSpPr>
        <p:spPr>
          <a:xfrm>
            <a:off x="529479" y="3082448"/>
            <a:ext cx="2813464" cy="1200329"/>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1  = Minimaal</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2-3  = Laag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4-6  = Gemiddeld</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7-8  = Hoog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9-10 = Zeer hoog</a:t>
            </a:r>
          </a:p>
          <a:p>
            <a:pPr marL="0" marR="0" lvl="0" indent="0" algn="l" defTabSz="914261"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effectLst/>
              <a:uLnTx/>
              <a:uFillTx/>
              <a:ea typeface="+mn-ea"/>
              <a:cs typeface="+mn-cs"/>
            </a:endParaRPr>
          </a:p>
        </p:txBody>
      </p:sp>
      <p:sp>
        <p:nvSpPr>
          <p:cNvPr id="85" name="Tekstvak 84">
            <a:extLst>
              <a:ext uri="{FF2B5EF4-FFF2-40B4-BE49-F238E27FC236}">
                <a16:creationId xmlns:a16="http://schemas.microsoft.com/office/drawing/2014/main" id="{6AED711D-EFAA-47A2-AB2B-BC3EFB8436C0}"/>
              </a:ext>
            </a:extLst>
          </p:cNvPr>
          <p:cNvSpPr txBox="1"/>
          <p:nvPr/>
        </p:nvSpPr>
        <p:spPr>
          <a:xfrm>
            <a:off x="2774384" y="3038884"/>
            <a:ext cx="3461595" cy="1384995"/>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1  = Nihil</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2  = Minimaal</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3  = Laag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4-6 = Gemiddeld</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7-8 = Hoog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9-10 = Zeer hoog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a:t>
            </a:r>
          </a:p>
        </p:txBody>
      </p:sp>
      <p:sp>
        <p:nvSpPr>
          <p:cNvPr id="86" name="Tekstvak 85">
            <a:extLst>
              <a:ext uri="{FF2B5EF4-FFF2-40B4-BE49-F238E27FC236}">
                <a16:creationId xmlns:a16="http://schemas.microsoft.com/office/drawing/2014/main" id="{D4EFF416-51A3-4FA6-813C-7C451817EF41}"/>
              </a:ext>
            </a:extLst>
          </p:cNvPr>
          <p:cNvSpPr txBox="1"/>
          <p:nvPr/>
        </p:nvSpPr>
        <p:spPr>
          <a:xfrm>
            <a:off x="5630902" y="3068338"/>
            <a:ext cx="3098917" cy="1200329"/>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1  = Zeer hoog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2-5  = Hoog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6-8  = Gemiddeld</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9  = Laag</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effectLst/>
                <a:uLnTx/>
                <a:uFillTx/>
                <a:ea typeface="+mn-ea"/>
                <a:cs typeface="+mn-cs"/>
              </a:rPr>
              <a:t>   10 = Zeer laag</a:t>
            </a:r>
          </a:p>
          <a:p>
            <a:pPr marL="0" marR="0" lvl="0" indent="0" algn="l" defTabSz="914261"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effectLst/>
              <a:uLnTx/>
              <a:uFillTx/>
              <a:ea typeface="+mn-ea"/>
              <a:cs typeface="+mn-cs"/>
            </a:endParaRPr>
          </a:p>
        </p:txBody>
      </p:sp>
      <p:sp>
        <p:nvSpPr>
          <p:cNvPr id="87" name="Tekstvak 86">
            <a:extLst>
              <a:ext uri="{FF2B5EF4-FFF2-40B4-BE49-F238E27FC236}">
                <a16:creationId xmlns:a16="http://schemas.microsoft.com/office/drawing/2014/main" id="{F5F62AE3-019A-4DD7-A736-695B8A060B3E}"/>
              </a:ext>
            </a:extLst>
          </p:cNvPr>
          <p:cNvSpPr txBox="1"/>
          <p:nvPr/>
        </p:nvSpPr>
        <p:spPr>
          <a:xfrm>
            <a:off x="469439" y="4811819"/>
            <a:ext cx="6720229" cy="646331"/>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effectLst/>
                <a:uLnTx/>
                <a:uFillTx/>
                <a:ea typeface="+mn-ea"/>
                <a:cs typeface="+mn-cs"/>
              </a:rPr>
              <a:t>Ernst = Ernst van het Effect op de verstoring in het proces</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effectLst/>
                <a:uLnTx/>
                <a:uFillTx/>
                <a:ea typeface="+mn-ea"/>
                <a:cs typeface="+mn-cs"/>
              </a:rPr>
              <a:t>Kans = Kans dat de verstoring optreedt in het proces</a:t>
            </a:r>
          </a:p>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effectLst/>
                <a:uLnTx/>
                <a:uFillTx/>
                <a:ea typeface="+mn-ea"/>
                <a:cs typeface="+mn-cs"/>
              </a:rPr>
              <a:t>Ontdekking = Kans dat de verstoring al tijdens het proces wordt opgemerkt</a:t>
            </a:r>
          </a:p>
        </p:txBody>
      </p:sp>
      <p:sp>
        <p:nvSpPr>
          <p:cNvPr id="88" name="Rechthoek 87">
            <a:extLst>
              <a:ext uri="{FF2B5EF4-FFF2-40B4-BE49-F238E27FC236}">
                <a16:creationId xmlns:a16="http://schemas.microsoft.com/office/drawing/2014/main" id="{E53E8809-8FB1-4CA8-8D6B-8E210C8C7E0F}"/>
              </a:ext>
            </a:extLst>
          </p:cNvPr>
          <p:cNvSpPr/>
          <p:nvPr/>
        </p:nvSpPr>
        <p:spPr>
          <a:xfrm>
            <a:off x="4852987" y="5836229"/>
            <a:ext cx="313223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effectLst/>
                <a:uLnTx/>
                <a:uFillTx/>
                <a:ea typeface="+mn-ea"/>
                <a:cs typeface="+mn-cs"/>
                <a:hlinkClick r:id="rId3">
                  <a:extLst>
                    <a:ext uri="{A12FA001-AC4F-418D-AE19-62706E023703}">
                      <ahyp:hlinkClr xmlns:ahyp="http://schemas.microsoft.com/office/drawing/2018/hyperlinkcolor" val="tx"/>
                    </a:ext>
                  </a:extLst>
                </a:hlinkClick>
              </a:rPr>
              <a:t>leansixsigmatools.nl</a:t>
            </a:r>
            <a:endParaRPr kumimoji="0" lang="nl-NL" sz="1800" b="1" i="0" u="none" strike="noStrike" kern="1200" cap="none" spc="0" normalizeH="0" baseline="0" noProof="0" dirty="0">
              <a:ln>
                <a:noFill/>
              </a:ln>
              <a:effectLst/>
              <a:uLnTx/>
              <a:uFillTx/>
              <a:ea typeface="+mn-ea"/>
              <a:cs typeface="+mn-cs"/>
            </a:endParaRPr>
          </a:p>
        </p:txBody>
      </p:sp>
      <p:sp>
        <p:nvSpPr>
          <p:cNvPr id="89" name="Tekstvak 88">
            <a:extLst>
              <a:ext uri="{FF2B5EF4-FFF2-40B4-BE49-F238E27FC236}">
                <a16:creationId xmlns:a16="http://schemas.microsoft.com/office/drawing/2014/main" id="{0352C534-E8C3-4416-9AF2-90C768360B8F}"/>
              </a:ext>
            </a:extLst>
          </p:cNvPr>
          <p:cNvSpPr txBox="1"/>
          <p:nvPr/>
        </p:nvSpPr>
        <p:spPr>
          <a:xfrm>
            <a:off x="3453562" y="5919874"/>
            <a:ext cx="180872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effectLst/>
                <a:uLnTx/>
                <a:uFillTx/>
                <a:ea typeface="+mn-ea"/>
                <a:cs typeface="+mn-cs"/>
              </a:rPr>
              <a:t>Zie voor een template:</a:t>
            </a:r>
          </a:p>
        </p:txBody>
      </p:sp>
      <p:cxnSp>
        <p:nvCxnSpPr>
          <p:cNvPr id="90" name="Rechte verbindingslijn 89">
            <a:extLst>
              <a:ext uri="{FF2B5EF4-FFF2-40B4-BE49-F238E27FC236}">
                <a16:creationId xmlns:a16="http://schemas.microsoft.com/office/drawing/2014/main" id="{ABB8E61B-F14E-44B4-919B-DD6944E4B0F7}"/>
              </a:ext>
            </a:extLst>
          </p:cNvPr>
          <p:cNvCxnSpPr>
            <a:cxnSpLocks/>
          </p:cNvCxnSpPr>
          <p:nvPr/>
        </p:nvCxnSpPr>
        <p:spPr>
          <a:xfrm>
            <a:off x="482385" y="2843409"/>
            <a:ext cx="707885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1" name="Rechte verbindingslijn 90">
            <a:extLst>
              <a:ext uri="{FF2B5EF4-FFF2-40B4-BE49-F238E27FC236}">
                <a16:creationId xmlns:a16="http://schemas.microsoft.com/office/drawing/2014/main" id="{12BA5AF9-08B9-40C2-819B-340390757B17}"/>
              </a:ext>
            </a:extLst>
          </p:cNvPr>
          <p:cNvCxnSpPr>
            <a:cxnSpLocks/>
          </p:cNvCxnSpPr>
          <p:nvPr/>
        </p:nvCxnSpPr>
        <p:spPr>
          <a:xfrm>
            <a:off x="2704454" y="2568400"/>
            <a:ext cx="0" cy="195341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2" name="Rechte verbindingslijn 91">
            <a:extLst>
              <a:ext uri="{FF2B5EF4-FFF2-40B4-BE49-F238E27FC236}">
                <a16:creationId xmlns:a16="http://schemas.microsoft.com/office/drawing/2014/main" id="{33081C51-0546-4334-A4F5-23B0140CD474}"/>
              </a:ext>
            </a:extLst>
          </p:cNvPr>
          <p:cNvCxnSpPr>
            <a:cxnSpLocks/>
          </p:cNvCxnSpPr>
          <p:nvPr/>
        </p:nvCxnSpPr>
        <p:spPr>
          <a:xfrm>
            <a:off x="5600146" y="2568400"/>
            <a:ext cx="0" cy="1953416"/>
          </a:xfrm>
          <a:prstGeom prst="line">
            <a:avLst/>
          </a:prstGeom>
          <a:ln/>
        </p:spPr>
        <p:style>
          <a:lnRef idx="1">
            <a:schemeClr val="accent1"/>
          </a:lnRef>
          <a:fillRef idx="0">
            <a:schemeClr val="accent1"/>
          </a:fillRef>
          <a:effectRef idx="0">
            <a:schemeClr val="accent1"/>
          </a:effectRef>
          <a:fontRef idx="minor">
            <a:schemeClr val="tx1"/>
          </a:fontRef>
        </p:style>
      </p:cxnSp>
      <p:pic>
        <p:nvPicPr>
          <p:cNvPr id="19" name="Afbeelding 18" descr="Afbeelding met kamer, paraplu&#10;&#10;Automatisch gegenereerde beschrijving">
            <a:extLst>
              <a:ext uri="{FF2B5EF4-FFF2-40B4-BE49-F238E27FC236}">
                <a16:creationId xmlns:a16="http://schemas.microsoft.com/office/drawing/2014/main" id="{0D6578BB-DA04-41FD-AC56-EEF16A4B0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778" y="2572126"/>
            <a:ext cx="2528344" cy="1854119"/>
          </a:xfrm>
          <a:prstGeom prst="rect">
            <a:avLst/>
          </a:prstGeom>
        </p:spPr>
      </p:pic>
      <p:pic>
        <p:nvPicPr>
          <p:cNvPr id="4" name="Afbeelding 3" descr="Afbeelding met blauw&#10;&#10;Automatisch gegenereerde beschrijving">
            <a:extLst>
              <a:ext uri="{FF2B5EF4-FFF2-40B4-BE49-F238E27FC236}">
                <a16:creationId xmlns:a16="http://schemas.microsoft.com/office/drawing/2014/main" id="{C62576AE-4EE5-4784-B687-9A301AD265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3688" y="5620685"/>
            <a:ext cx="841251" cy="617675"/>
          </a:xfrm>
          <a:prstGeom prst="rect">
            <a:avLst/>
          </a:prstGeom>
        </p:spPr>
      </p:pic>
    </p:spTree>
    <p:extLst>
      <p:ext uri="{BB962C8B-B14F-4D97-AF65-F5344CB8AC3E}">
        <p14:creationId xmlns:p14="http://schemas.microsoft.com/office/powerpoint/2010/main" val="299909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solidFill>
                  <a:srgbClr val="383737"/>
                </a:solidFill>
              </a:rPr>
              <a:t>Bij deze opdracht in de les gaat u een </a:t>
            </a:r>
            <a:r>
              <a:rPr lang="nl-NL" b="1" dirty="0">
                <a:solidFill>
                  <a:srgbClr val="383737"/>
                </a:solidFill>
              </a:rPr>
              <a:t>discussie</a:t>
            </a:r>
            <a:r>
              <a:rPr lang="nl-NL" dirty="0">
                <a:solidFill>
                  <a:srgbClr val="383737"/>
                </a:solidFill>
              </a:rPr>
              <a:t> aan met medestudenten. U docent geeft u hiervoor instructies.</a:t>
            </a:r>
          </a:p>
          <a:p>
            <a:pPr marL="0" indent="0">
              <a:buNone/>
            </a:pPr>
            <a:endParaRPr lang="nl-NL" i="1" dirty="0">
              <a:solidFill>
                <a:srgbClr val="383737"/>
              </a:solidFill>
            </a:endParaRPr>
          </a:p>
          <a:p>
            <a:pPr marL="0" indent="0">
              <a:buNone/>
            </a:pPr>
            <a:r>
              <a:rPr lang="nl-NL" i="1" dirty="0">
                <a:solidFill>
                  <a:srgbClr val="383737"/>
                </a:solidFill>
              </a:rPr>
              <a:t>Borgen kan via documentatie en systemen maar ook via mensen door motivatie, kennis, kunde e.d.</a:t>
            </a:r>
          </a:p>
          <a:p>
            <a:pPr marL="0" indent="0">
              <a:buNone/>
            </a:pPr>
            <a:endParaRPr lang="nl-NL" dirty="0">
              <a:solidFill>
                <a:srgbClr val="383737"/>
              </a:solidFill>
            </a:endParaRPr>
          </a:p>
          <a:p>
            <a:pPr marL="0" indent="0">
              <a:buNone/>
            </a:pPr>
            <a:r>
              <a:rPr lang="nl-NL" dirty="0">
                <a:solidFill>
                  <a:srgbClr val="383737"/>
                </a:solidFill>
              </a:rPr>
              <a:t>Welke methode heeft uw voorkeur en waarom?  Bedenkt argumenten voor en tegen en geef bij uw argumentatie aan onder welke omstandigheden uw argumenten gelden.</a:t>
            </a:r>
            <a:endParaRPr lang="nl-NL" sz="1600" i="1" dirty="0">
              <a:solidFill>
                <a:srgbClr val="383737"/>
              </a:solidFill>
            </a:endParaRPr>
          </a:p>
        </p:txBody>
      </p:sp>
      <p:sp>
        <p:nvSpPr>
          <p:cNvPr id="3" name="Titel 2"/>
          <p:cNvSpPr>
            <a:spLocks noGrp="1"/>
          </p:cNvSpPr>
          <p:nvPr>
            <p:ph type="title"/>
          </p:nvPr>
        </p:nvSpPr>
        <p:spPr/>
        <p:txBody>
          <a:bodyPr/>
          <a:lstStyle/>
          <a:p>
            <a:r>
              <a:rPr lang="nl-NL" dirty="0"/>
              <a:t>Borging via systemen of mensen </a:t>
            </a:r>
            <a:br>
              <a:rPr lang="nl-NL" dirty="0"/>
            </a:br>
            <a:r>
              <a:rPr lang="en-US" sz="1600" b="0" dirty="0" err="1">
                <a:solidFill>
                  <a:srgbClr val="231F20"/>
                </a:solidFill>
              </a:rPr>
              <a:t>groepsopdracht</a:t>
            </a:r>
            <a:r>
              <a:rPr lang="en-US" sz="1600" b="0" dirty="0">
                <a:solidFill>
                  <a:srgbClr val="231F20"/>
                </a:solidFill>
              </a:rPr>
              <a:t>; </a:t>
            </a:r>
            <a:r>
              <a:rPr lang="en-US" sz="1600" b="0" dirty="0" err="1">
                <a:solidFill>
                  <a:srgbClr val="231F20"/>
                </a:solidFill>
              </a:rPr>
              <a:t>discussieopdracht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80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solidFill>
                  <a:srgbClr val="383737"/>
                </a:solidFill>
              </a:rPr>
              <a:t>"</a:t>
            </a:r>
            <a:r>
              <a:rPr lang="nl-NL" i="1" dirty="0">
                <a:solidFill>
                  <a:srgbClr val="383737"/>
                </a:solidFill>
              </a:rPr>
              <a:t>Een kwaliteitsaudit is een systematisch en onafhankelijk onderzoek om te bepalen of activiteiten op het gebied van kwaliteit en de daarmee samenhangende resultaten overeenstemmen met de geplande maatregelen en of deze maatregelen op doeltreffende wijze zijn geïmplementeerd en geschikt zijn voor het bereiken van de doelstellingen (NEN-ISO 8402, 1994)." </a:t>
            </a:r>
          </a:p>
          <a:p>
            <a:pPr marL="0" indent="0">
              <a:buNone/>
            </a:pPr>
            <a:r>
              <a:rPr lang="nl-NL" dirty="0">
                <a:solidFill>
                  <a:srgbClr val="383737"/>
                </a:solidFill>
              </a:rPr>
              <a:t>Zie de download bij deze les over kwaliteitsaudits van Leo Kerklaan</a:t>
            </a:r>
          </a:p>
          <a:p>
            <a:pPr marL="0" indent="0">
              <a:buNone/>
            </a:pPr>
            <a:r>
              <a:rPr lang="nl-NL" dirty="0">
                <a:solidFill>
                  <a:srgbClr val="383737"/>
                </a:solidFill>
              </a:rPr>
              <a:t>Er zijn diverse soorten audits. Zo wordt onderscheid gemaakt tussen een </a:t>
            </a:r>
            <a:r>
              <a:rPr lang="nl-NL" i="1" dirty="0">
                <a:solidFill>
                  <a:srgbClr val="383737"/>
                </a:solidFill>
              </a:rPr>
              <a:t>systeem audit</a:t>
            </a:r>
            <a:r>
              <a:rPr lang="nl-NL" dirty="0">
                <a:solidFill>
                  <a:srgbClr val="383737"/>
                </a:solidFill>
              </a:rPr>
              <a:t>, een </a:t>
            </a:r>
            <a:r>
              <a:rPr lang="nl-NL" i="1" dirty="0">
                <a:solidFill>
                  <a:srgbClr val="383737"/>
                </a:solidFill>
              </a:rPr>
              <a:t>product audit </a:t>
            </a:r>
            <a:r>
              <a:rPr lang="nl-NL" dirty="0">
                <a:solidFill>
                  <a:srgbClr val="383737"/>
                </a:solidFill>
              </a:rPr>
              <a:t>en een </a:t>
            </a:r>
            <a:r>
              <a:rPr lang="nl-NL" i="1" dirty="0">
                <a:solidFill>
                  <a:srgbClr val="383737"/>
                </a:solidFill>
              </a:rPr>
              <a:t>procesaudit</a:t>
            </a:r>
            <a:r>
              <a:rPr lang="nl-NL" dirty="0">
                <a:solidFill>
                  <a:srgbClr val="383737"/>
                </a:solidFill>
              </a:rPr>
              <a:t>.</a:t>
            </a:r>
            <a:endParaRPr lang="nl-NL" sz="1600" i="1" dirty="0">
              <a:solidFill>
                <a:srgbClr val="383737"/>
              </a:solidFill>
            </a:endParaRPr>
          </a:p>
        </p:txBody>
      </p:sp>
      <p:sp>
        <p:nvSpPr>
          <p:cNvPr id="3" name="Titel 2"/>
          <p:cNvSpPr>
            <a:spLocks noGrp="1"/>
          </p:cNvSpPr>
          <p:nvPr>
            <p:ph type="title"/>
          </p:nvPr>
        </p:nvSpPr>
        <p:spPr/>
        <p:txBody>
          <a:bodyPr/>
          <a:lstStyle/>
          <a:p>
            <a:r>
              <a:rPr lang="nl-NL" dirty="0"/>
              <a:t>Opstellen van een audit methodiek [1]</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9" descr="Informatie.jpg">
            <a:hlinkClick r:id="rId4" action="ppaction://hlinkfile"/>
            <a:extLst>
              <a:ext uri="{FF2B5EF4-FFF2-40B4-BE49-F238E27FC236}">
                <a16:creationId xmlns:a16="http://schemas.microsoft.com/office/drawing/2014/main" id="{8766D6C6-6832-4208-B4BE-16F098B9B9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47" t="7421" r="14849" b="19611"/>
          <a:stretch/>
        </p:blipFill>
        <p:spPr bwMode="auto">
          <a:xfrm>
            <a:off x="8209309" y="2880047"/>
            <a:ext cx="216024" cy="2242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haccp%20logo.jpg">
            <a:extLst>
              <a:ext uri="{FF2B5EF4-FFF2-40B4-BE49-F238E27FC236}">
                <a16:creationId xmlns:a16="http://schemas.microsoft.com/office/drawing/2014/main" id="{D1095073-68C9-49DD-AB82-5BFD23CEF18A}"/>
              </a:ext>
            </a:extLst>
          </p:cNvPr>
          <p:cNvPicPr>
            <a:picLocks noChangeAspect="1"/>
          </p:cNvPicPr>
          <p:nvPr/>
        </p:nvPicPr>
        <p:blipFill>
          <a:blip r:embed="rId6" cstate="print"/>
          <a:stretch>
            <a:fillRect/>
          </a:stretch>
        </p:blipFill>
        <p:spPr>
          <a:xfrm>
            <a:off x="4931602" y="4692746"/>
            <a:ext cx="875242" cy="917226"/>
          </a:xfrm>
          <a:prstGeom prst="ellipse">
            <a:avLst/>
          </a:prstGeom>
        </p:spPr>
      </p:pic>
      <p:pic>
        <p:nvPicPr>
          <p:cNvPr id="8" name="Afbeelding 7" descr="ISO.jpg">
            <a:extLst>
              <a:ext uri="{FF2B5EF4-FFF2-40B4-BE49-F238E27FC236}">
                <a16:creationId xmlns:a16="http://schemas.microsoft.com/office/drawing/2014/main" id="{9ED2E2F6-532F-4FE2-9BF2-8279BAEB5908}"/>
              </a:ext>
            </a:extLst>
          </p:cNvPr>
          <p:cNvPicPr>
            <a:picLocks noChangeAspect="1"/>
          </p:cNvPicPr>
          <p:nvPr/>
        </p:nvPicPr>
        <p:blipFill>
          <a:blip r:embed="rId7" cstate="print"/>
          <a:stretch>
            <a:fillRect/>
          </a:stretch>
        </p:blipFill>
        <p:spPr>
          <a:xfrm>
            <a:off x="2931338" y="4692746"/>
            <a:ext cx="963318" cy="963318"/>
          </a:xfrm>
          <a:prstGeom prst="ellipse">
            <a:avLst/>
          </a:prstGeom>
        </p:spPr>
      </p:pic>
      <p:pic>
        <p:nvPicPr>
          <p:cNvPr id="9" name="Afbeelding 8" descr="jaa2.gif">
            <a:extLst>
              <a:ext uri="{FF2B5EF4-FFF2-40B4-BE49-F238E27FC236}">
                <a16:creationId xmlns:a16="http://schemas.microsoft.com/office/drawing/2014/main" id="{D62A6155-6B24-4B7A-8315-BD39FBBC3640}"/>
              </a:ext>
            </a:extLst>
          </p:cNvPr>
          <p:cNvPicPr>
            <a:picLocks noChangeAspect="1"/>
          </p:cNvPicPr>
          <p:nvPr/>
        </p:nvPicPr>
        <p:blipFill>
          <a:blip r:embed="rId8" cstate="print"/>
          <a:stretch>
            <a:fillRect/>
          </a:stretch>
        </p:blipFill>
        <p:spPr>
          <a:xfrm>
            <a:off x="3931471" y="4692746"/>
            <a:ext cx="961701" cy="958452"/>
          </a:xfrm>
          <a:prstGeom prst="ellipse">
            <a:avLst/>
          </a:prstGeom>
        </p:spPr>
      </p:pic>
      <p:pic>
        <p:nvPicPr>
          <p:cNvPr id="10" name="Afbeelding 9">
            <a:extLst>
              <a:ext uri="{FF2B5EF4-FFF2-40B4-BE49-F238E27FC236}">
                <a16:creationId xmlns:a16="http://schemas.microsoft.com/office/drawing/2014/main" id="{EB89082C-3D35-4945-880F-86F8BA64E3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5417" y="4666942"/>
            <a:ext cx="1203909" cy="1010059"/>
          </a:xfrm>
          <a:prstGeom prst="rect">
            <a:avLst/>
          </a:prstGeom>
        </p:spPr>
      </p:pic>
      <p:pic>
        <p:nvPicPr>
          <p:cNvPr id="11" name="Afbeelding 10">
            <a:extLst>
              <a:ext uri="{FF2B5EF4-FFF2-40B4-BE49-F238E27FC236}">
                <a16:creationId xmlns:a16="http://schemas.microsoft.com/office/drawing/2014/main" id="{3C5E8E6E-439D-46F4-B480-7D1C774754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6844" y="4633651"/>
            <a:ext cx="1069475" cy="1069475"/>
          </a:xfrm>
          <a:prstGeom prst="rect">
            <a:avLst/>
          </a:prstGeom>
        </p:spPr>
      </p:pic>
      <p:sp>
        <p:nvSpPr>
          <p:cNvPr id="13" name="Tekstvak 12">
            <a:extLst>
              <a:ext uri="{FF2B5EF4-FFF2-40B4-BE49-F238E27FC236}">
                <a16:creationId xmlns:a16="http://schemas.microsoft.com/office/drawing/2014/main" id="{49A32DFA-1A57-401F-8078-1AF09B577EF9}"/>
              </a:ext>
            </a:extLst>
          </p:cNvPr>
          <p:cNvSpPr txBox="1"/>
          <p:nvPr/>
        </p:nvSpPr>
        <p:spPr>
          <a:xfrm>
            <a:off x="9949506" y="5952013"/>
            <a:ext cx="3609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9.1</a:t>
            </a:r>
          </a:p>
        </p:txBody>
      </p:sp>
      <p:pic>
        <p:nvPicPr>
          <p:cNvPr id="14" name="Afbeelding 13" descr="Afbeelding met bus, zitten, monitor, wit&#10;&#10;Automatisch gegenereerde beschrijving">
            <a:extLst>
              <a:ext uri="{FF2B5EF4-FFF2-40B4-BE49-F238E27FC236}">
                <a16:creationId xmlns:a16="http://schemas.microsoft.com/office/drawing/2014/main" id="{BB8D3C45-AFC5-4444-96FF-6040BCCDC3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2902" y="4507915"/>
            <a:ext cx="1334205" cy="1396468"/>
          </a:xfrm>
          <a:prstGeom prst="rect">
            <a:avLst/>
          </a:prstGeom>
          <a:ln>
            <a:noFill/>
          </a:ln>
          <a:effectLst>
            <a:outerShdw blurRad="292100" dist="139700" dir="2700000" algn="tl" rotWithShape="0">
              <a:srgbClr val="333333">
                <a:alpha val="65000"/>
              </a:srgbClr>
            </a:outerShdw>
          </a:effectLst>
        </p:spPr>
      </p:pic>
      <p:pic>
        <p:nvPicPr>
          <p:cNvPr id="15" name="Afbeelding 14" descr="Afbeelding met kamer&#10;&#10;Automatisch gegenereerde beschrijving">
            <a:extLst>
              <a:ext uri="{FF2B5EF4-FFF2-40B4-BE49-F238E27FC236}">
                <a16:creationId xmlns:a16="http://schemas.microsoft.com/office/drawing/2014/main" id="{ABAB5D9E-1D3E-47B7-BD00-CE517795E8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5653" y="4625468"/>
            <a:ext cx="1133750" cy="1187152"/>
          </a:xfrm>
          <a:prstGeom prst="rect">
            <a:avLst/>
          </a:prstGeom>
        </p:spPr>
      </p:pic>
      <p:pic>
        <p:nvPicPr>
          <p:cNvPr id="18" name="Afbeelding 17" descr="Afbeelding met bal, teken, speler, blauw&#10;&#10;Automatisch gegenereerde beschrijving">
            <a:extLst>
              <a:ext uri="{FF2B5EF4-FFF2-40B4-BE49-F238E27FC236}">
                <a16:creationId xmlns:a16="http://schemas.microsoft.com/office/drawing/2014/main" id="{4D5CE2F3-8349-4F7F-900F-543578DFD9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6452" y="4621008"/>
            <a:ext cx="2128830" cy="1030190"/>
          </a:xfrm>
          <a:prstGeom prst="rect">
            <a:avLst/>
          </a:prstGeom>
        </p:spPr>
      </p:pic>
      <p:pic>
        <p:nvPicPr>
          <p:cNvPr id="20" name="Afbeelding 19" descr="Afbeelding met persoon, man, glimlachen, stropdas&#10;&#10;Automatisch gegenereerde beschrijving">
            <a:extLst>
              <a:ext uri="{FF2B5EF4-FFF2-40B4-BE49-F238E27FC236}">
                <a16:creationId xmlns:a16="http://schemas.microsoft.com/office/drawing/2014/main" id="{F8D12BF5-078A-451F-B459-D8F80726A8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40981" y="3982"/>
            <a:ext cx="929497" cy="1324800"/>
          </a:xfrm>
          <a:prstGeom prst="rect">
            <a:avLst/>
          </a:prstGeom>
        </p:spPr>
      </p:pic>
      <p:pic>
        <p:nvPicPr>
          <p:cNvPr id="22" name="Afbeelding 21" descr="Afbeelding met tekening&#10;&#10;Automatisch gegenereerde beschrijving">
            <a:extLst>
              <a:ext uri="{FF2B5EF4-FFF2-40B4-BE49-F238E27FC236}">
                <a16:creationId xmlns:a16="http://schemas.microsoft.com/office/drawing/2014/main" id="{5EA297EA-C5B9-4B41-B38B-6F6243726A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57685" y="5749242"/>
            <a:ext cx="1035370" cy="484856"/>
          </a:xfrm>
          <a:prstGeom prst="rect">
            <a:avLst/>
          </a:prstGeom>
        </p:spPr>
      </p:pic>
      <p:sp>
        <p:nvSpPr>
          <p:cNvPr id="23" name="Tekstvak 22">
            <a:extLst>
              <a:ext uri="{FF2B5EF4-FFF2-40B4-BE49-F238E27FC236}">
                <a16:creationId xmlns:a16="http://schemas.microsoft.com/office/drawing/2014/main" id="{8EFB401A-35FC-4B5F-9833-BCAD8CA48BF1}"/>
              </a:ext>
            </a:extLst>
          </p:cNvPr>
          <p:cNvSpPr txBox="1"/>
          <p:nvPr/>
        </p:nvSpPr>
        <p:spPr>
          <a:xfrm>
            <a:off x="3785629" y="5677001"/>
            <a:ext cx="1140056" cy="338554"/>
          </a:xfrm>
          <a:prstGeom prst="rect">
            <a:avLst/>
          </a:prstGeom>
          <a:noFill/>
        </p:spPr>
        <p:txBody>
          <a:bodyPr wrap="none" rtlCol="0">
            <a:spAutoFit/>
          </a:bodyPr>
          <a:lstStyle/>
          <a:p>
            <a:pPr algn="ctr"/>
            <a:r>
              <a:rPr lang="nl-NL" sz="800" dirty="0"/>
              <a:t>Nu alleen </a:t>
            </a:r>
          </a:p>
          <a:p>
            <a:pPr algn="ctr"/>
            <a:r>
              <a:rPr lang="nl-NL" sz="800" dirty="0"/>
              <a:t>nog auditopleidingen</a:t>
            </a:r>
          </a:p>
        </p:txBody>
      </p:sp>
    </p:spTree>
    <p:extLst>
      <p:ext uri="{BB962C8B-B14F-4D97-AF65-F5344CB8AC3E}">
        <p14:creationId xmlns:p14="http://schemas.microsoft.com/office/powerpoint/2010/main" val="316516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solidFill>
                  <a:srgbClr val="383737"/>
                </a:solidFill>
              </a:rPr>
              <a:t>De </a:t>
            </a:r>
            <a:r>
              <a:rPr lang="nl-NL" b="1" dirty="0">
                <a:solidFill>
                  <a:srgbClr val="C00000"/>
                </a:solidFill>
              </a:rPr>
              <a:t>opdracht</a:t>
            </a:r>
            <a:r>
              <a:rPr lang="nl-NL" dirty="0">
                <a:solidFill>
                  <a:srgbClr val="383737"/>
                </a:solidFill>
              </a:rPr>
              <a:t>:</a:t>
            </a:r>
          </a:p>
          <a:p>
            <a:pPr marL="0" indent="0">
              <a:buNone/>
            </a:pPr>
            <a:r>
              <a:rPr lang="nl-NL" dirty="0">
                <a:solidFill>
                  <a:srgbClr val="383737"/>
                </a:solidFill>
              </a:rPr>
              <a:t>U wordt gevraagd een </a:t>
            </a:r>
            <a:r>
              <a:rPr lang="nl-NL" i="1" dirty="0">
                <a:solidFill>
                  <a:srgbClr val="383737"/>
                </a:solidFill>
              </a:rPr>
              <a:t>procesaudit</a:t>
            </a:r>
            <a:r>
              <a:rPr lang="nl-NL" dirty="0">
                <a:solidFill>
                  <a:srgbClr val="383737"/>
                </a:solidFill>
              </a:rPr>
              <a:t> uit te voeren in uw organisatie. Hoe pakt u dit aan?</a:t>
            </a:r>
          </a:p>
          <a:p>
            <a:pPr marL="0" indent="0">
              <a:buNone/>
            </a:pPr>
            <a:r>
              <a:rPr lang="nl-NL" dirty="0">
                <a:solidFill>
                  <a:srgbClr val="383737"/>
                </a:solidFill>
              </a:rPr>
              <a:t>Maak hiertoe een kort </a:t>
            </a:r>
            <a:r>
              <a:rPr lang="nl-NL" b="1" dirty="0">
                <a:solidFill>
                  <a:srgbClr val="383737"/>
                </a:solidFill>
              </a:rPr>
              <a:t>stappenplan </a:t>
            </a:r>
            <a:r>
              <a:rPr lang="nl-NL" dirty="0">
                <a:solidFill>
                  <a:srgbClr val="383737"/>
                </a:solidFill>
              </a:rPr>
              <a:t>en maak een overzicht wat u allemaal wilt zien als </a:t>
            </a:r>
            <a:r>
              <a:rPr lang="nl-NL" i="1" dirty="0">
                <a:solidFill>
                  <a:srgbClr val="383737"/>
                </a:solidFill>
              </a:rPr>
              <a:t>bewijs van borging</a:t>
            </a:r>
            <a:r>
              <a:rPr lang="nl-NL" dirty="0">
                <a:solidFill>
                  <a:srgbClr val="383737"/>
                </a:solidFill>
              </a:rPr>
              <a:t>.</a:t>
            </a:r>
          </a:p>
          <a:p>
            <a:pPr marL="0" indent="0">
              <a:buNone/>
            </a:pPr>
            <a:r>
              <a:rPr lang="nl-NL" dirty="0">
                <a:solidFill>
                  <a:srgbClr val="383737"/>
                </a:solidFill>
              </a:rPr>
              <a:t>Om deze opdracht uit te voeren zoekt u eerst naar geschikte input in de vorm van 1 artikel of boek over dit onderwerp. U kunt hierbij gebruik maken google,  google </a:t>
            </a:r>
            <a:r>
              <a:rPr lang="nl-NL" dirty="0" err="1">
                <a:solidFill>
                  <a:srgbClr val="383737"/>
                </a:solidFill>
              </a:rPr>
              <a:t>scholar</a:t>
            </a:r>
            <a:r>
              <a:rPr lang="nl-NL" dirty="0">
                <a:solidFill>
                  <a:srgbClr val="383737"/>
                </a:solidFill>
              </a:rPr>
              <a:t> en google </a:t>
            </a:r>
            <a:r>
              <a:rPr lang="nl-NL" dirty="0" err="1">
                <a:solidFill>
                  <a:srgbClr val="383737"/>
                </a:solidFill>
              </a:rPr>
              <a:t>books</a:t>
            </a:r>
            <a:r>
              <a:rPr lang="nl-NL" dirty="0">
                <a:solidFill>
                  <a:srgbClr val="383737"/>
                </a:solidFill>
              </a:rPr>
              <a:t>.</a:t>
            </a:r>
          </a:p>
          <a:p>
            <a:pPr marL="0" indent="0">
              <a:buNone/>
            </a:pPr>
            <a:r>
              <a:rPr lang="nl-NL" dirty="0">
                <a:solidFill>
                  <a:srgbClr val="383737"/>
                </a:solidFill>
              </a:rPr>
              <a:t>Geef in uw uitwerking de referenties naar de gebruikte artikelen aan en geef de kern van deze artikelen weer.</a:t>
            </a:r>
          </a:p>
          <a:p>
            <a:pPr marL="0" indent="0">
              <a:buNone/>
            </a:pPr>
            <a:r>
              <a:rPr lang="nl-NL" dirty="0">
                <a:solidFill>
                  <a:srgbClr val="383737"/>
                </a:solidFill>
              </a:rPr>
              <a:t>Werk uw opdracht uit in 2 A-4tjes en neem de uitwerking mee naar de volgende les.</a:t>
            </a:r>
          </a:p>
          <a:p>
            <a:pPr marL="0" indent="0">
              <a:buNone/>
            </a:pPr>
            <a:r>
              <a:rPr lang="nl-NL" dirty="0">
                <a:solidFill>
                  <a:srgbClr val="383737"/>
                </a:solidFill>
              </a:rPr>
              <a:t>Noot: </a:t>
            </a:r>
            <a:r>
              <a:rPr lang="nl-NL" i="1" dirty="0">
                <a:solidFill>
                  <a:srgbClr val="383737"/>
                </a:solidFill>
              </a:rPr>
              <a:t>uw uitwerking ondersteunt de module opdracht</a:t>
            </a:r>
            <a:r>
              <a:rPr lang="nl-NL" dirty="0">
                <a:solidFill>
                  <a:srgbClr val="383737"/>
                </a:solidFill>
              </a:rPr>
              <a:t>.</a:t>
            </a:r>
            <a:endParaRPr lang="nl-NL" sz="1600" i="1" dirty="0">
              <a:solidFill>
                <a:srgbClr val="383737"/>
              </a:solidFill>
            </a:endParaRPr>
          </a:p>
        </p:txBody>
      </p:sp>
      <p:sp>
        <p:nvSpPr>
          <p:cNvPr id="3" name="Titel 2"/>
          <p:cNvSpPr>
            <a:spLocks noGrp="1"/>
          </p:cNvSpPr>
          <p:nvPr>
            <p:ph type="title"/>
          </p:nvPr>
        </p:nvSpPr>
        <p:spPr/>
        <p:txBody>
          <a:bodyPr/>
          <a:lstStyle/>
          <a:p>
            <a:r>
              <a:rPr lang="nl-NL" dirty="0"/>
              <a:t>Opstellen van een audit methodiek [2]</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a:extLst>
              <a:ext uri="{FF2B5EF4-FFF2-40B4-BE49-F238E27FC236}">
                <a16:creationId xmlns:a16="http://schemas.microsoft.com/office/drawing/2014/main" id="{B9374FED-D7F5-4E70-9E8C-D778BB0DF6D0}"/>
              </a:ext>
            </a:extLst>
          </p:cNvPr>
          <p:cNvSpPr txBox="1"/>
          <p:nvPr/>
        </p:nvSpPr>
        <p:spPr>
          <a:xfrm>
            <a:off x="9949506" y="5952013"/>
            <a:ext cx="3257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11</a:t>
            </a:r>
          </a:p>
        </p:txBody>
      </p:sp>
      <p:pic>
        <p:nvPicPr>
          <p:cNvPr id="7" name="Afbeelding 6" descr="Afbeelding met bus, zitten, monitor, wit&#10;&#10;Automatisch gegenereerde beschrijving">
            <a:extLst>
              <a:ext uri="{FF2B5EF4-FFF2-40B4-BE49-F238E27FC236}">
                <a16:creationId xmlns:a16="http://schemas.microsoft.com/office/drawing/2014/main" id="{E2C8B969-F4C3-4E61-9265-E8507D1FF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902" y="4507915"/>
            <a:ext cx="1334205" cy="1396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177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Opstellen van een audit methodiek [3]</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9" name="Afbeelding 8">
            <a:extLst>
              <a:ext uri="{FF2B5EF4-FFF2-40B4-BE49-F238E27FC236}">
                <a16:creationId xmlns:a16="http://schemas.microsoft.com/office/drawing/2014/main" id="{471A9E07-A030-49BE-A827-89FC611D4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13" y="1980087"/>
            <a:ext cx="1667400" cy="2520000"/>
          </a:xfrm>
          <a:prstGeom prst="rect">
            <a:avLst/>
          </a:prstGeom>
          <a:ln>
            <a:noFill/>
          </a:ln>
          <a:effectLst>
            <a:outerShdw blurRad="292100" dist="139700" dir="2700000" algn="tl" rotWithShape="0">
              <a:srgbClr val="333333">
                <a:alpha val="65000"/>
              </a:srgbClr>
            </a:outerShdw>
          </a:effectLst>
        </p:spPr>
      </p:pic>
      <p:sp>
        <p:nvSpPr>
          <p:cNvPr id="10" name="Rechthoek 9">
            <a:extLst>
              <a:ext uri="{FF2B5EF4-FFF2-40B4-BE49-F238E27FC236}">
                <a16:creationId xmlns:a16="http://schemas.microsoft.com/office/drawing/2014/main" id="{1C689A81-270B-4F6A-B4B2-F9116AE4FD27}"/>
              </a:ext>
            </a:extLst>
          </p:cNvPr>
          <p:cNvSpPr/>
          <p:nvPr/>
        </p:nvSpPr>
        <p:spPr bwMode="auto">
          <a:xfrm>
            <a:off x="4773445" y="2897303"/>
            <a:ext cx="3429024" cy="500066"/>
          </a:xfrm>
          <a:prstGeom prst="rect">
            <a:avLst/>
          </a:prstGeom>
          <a:solidFill>
            <a:srgbClr val="C000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algn="ctr" defTabSz="1560513" eaLnBrk="0" fontAlgn="base" hangingPunct="0">
              <a:spcBef>
                <a:spcPct val="0"/>
              </a:spcBef>
              <a:spcAft>
                <a:spcPct val="0"/>
              </a:spcAft>
              <a:defRPr/>
            </a:pPr>
            <a:r>
              <a:rPr lang="en-US" sz="1600" dirty="0" err="1">
                <a:solidFill>
                  <a:schemeClr val="bg1"/>
                </a:solidFill>
                <a:effectLst>
                  <a:outerShdw blurRad="38100" dist="38100" dir="2700000" algn="tl">
                    <a:srgbClr val="000000">
                      <a:alpha val="43137"/>
                    </a:srgbClr>
                  </a:outerShdw>
                </a:effectLst>
              </a:rPr>
              <a:t>Procesaudit</a:t>
            </a:r>
            <a:r>
              <a:rPr lang="en-US" sz="1600" dirty="0">
                <a:solidFill>
                  <a:schemeClr val="bg1"/>
                </a:solidFill>
                <a:effectLst>
                  <a:outerShdw blurRad="38100" dist="38100" dir="2700000" algn="tl">
                    <a:srgbClr val="000000">
                      <a:alpha val="43137"/>
                    </a:srgbClr>
                  </a:outerShdw>
                </a:effectLst>
              </a:rPr>
              <a:t> </a:t>
            </a:r>
            <a:r>
              <a:rPr lang="en-US" sz="1600" dirty="0" err="1">
                <a:solidFill>
                  <a:schemeClr val="bg1"/>
                </a:solidFill>
                <a:effectLst>
                  <a:outerShdw blurRad="38100" dist="38100" dir="2700000" algn="tl">
                    <a:srgbClr val="000000">
                      <a:alpha val="43137"/>
                    </a:srgbClr>
                  </a:outerShdw>
                </a:effectLst>
              </a:rPr>
              <a:t>uitvoeren</a:t>
            </a:r>
            <a:endParaRPr lang="nl-NL" sz="1600" dirty="0">
              <a:solidFill>
                <a:schemeClr val="bg1"/>
              </a:solidFill>
              <a:effectLst>
                <a:outerShdw blurRad="38100" dist="38100" dir="2700000" algn="tl">
                  <a:srgbClr val="000000">
                    <a:alpha val="43137"/>
                  </a:srgbClr>
                </a:outerShdw>
              </a:effectLst>
            </a:endParaRPr>
          </a:p>
        </p:txBody>
      </p:sp>
      <p:sp>
        <p:nvSpPr>
          <p:cNvPr id="11" name="Rechthoek 10">
            <a:extLst>
              <a:ext uri="{FF2B5EF4-FFF2-40B4-BE49-F238E27FC236}">
                <a16:creationId xmlns:a16="http://schemas.microsoft.com/office/drawing/2014/main" id="{98023FF6-1408-4589-A8FC-348D9402289B}"/>
              </a:ext>
            </a:extLst>
          </p:cNvPr>
          <p:cNvSpPr/>
          <p:nvPr/>
        </p:nvSpPr>
        <p:spPr bwMode="auto">
          <a:xfrm>
            <a:off x="7345213" y="4040311"/>
            <a:ext cx="3429024" cy="500066"/>
          </a:xfrm>
          <a:prstGeom prst="rect">
            <a:avLst/>
          </a:prstGeom>
          <a:solidFill>
            <a:srgbClr val="C000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algn="ctr" defTabSz="1560513" eaLnBrk="0" fontAlgn="base" hangingPunct="0">
              <a:spcBef>
                <a:spcPct val="0"/>
              </a:spcBef>
              <a:spcAft>
                <a:spcPct val="0"/>
              </a:spcAft>
              <a:defRPr/>
            </a:pPr>
            <a:r>
              <a:rPr lang="en-US" sz="1600" dirty="0" err="1">
                <a:solidFill>
                  <a:schemeClr val="bg1"/>
                </a:solidFill>
                <a:effectLst>
                  <a:outerShdw blurRad="38100" dist="38100" dir="2700000" algn="tl">
                    <a:srgbClr val="000000">
                      <a:alpha val="43137"/>
                    </a:srgbClr>
                  </a:outerShdw>
                </a:effectLst>
              </a:rPr>
              <a:t>Afwijkingen</a:t>
            </a:r>
            <a:r>
              <a:rPr lang="en-US" sz="1600" dirty="0">
                <a:solidFill>
                  <a:schemeClr val="bg1"/>
                </a:solidFill>
                <a:effectLst>
                  <a:outerShdw blurRad="38100" dist="38100" dir="2700000" algn="tl">
                    <a:srgbClr val="000000">
                      <a:alpha val="43137"/>
                    </a:srgbClr>
                  </a:outerShdw>
                </a:effectLst>
              </a:rPr>
              <a:t> van de norm</a:t>
            </a:r>
            <a:endParaRPr lang="nl-NL" sz="1600" dirty="0">
              <a:solidFill>
                <a:schemeClr val="bg1"/>
              </a:solidFill>
              <a:effectLst>
                <a:outerShdw blurRad="38100" dist="38100" dir="2700000" algn="tl">
                  <a:srgbClr val="000000">
                    <a:alpha val="43137"/>
                  </a:srgbClr>
                </a:outerShdw>
              </a:effectLst>
            </a:endParaRPr>
          </a:p>
        </p:txBody>
      </p:sp>
      <p:sp>
        <p:nvSpPr>
          <p:cNvPr id="12" name="Rechthoek 11">
            <a:extLst>
              <a:ext uri="{FF2B5EF4-FFF2-40B4-BE49-F238E27FC236}">
                <a16:creationId xmlns:a16="http://schemas.microsoft.com/office/drawing/2014/main" id="{1F0AA087-C110-4BE0-B08C-0270C6A02E47}"/>
              </a:ext>
            </a:extLst>
          </p:cNvPr>
          <p:cNvSpPr/>
          <p:nvPr/>
        </p:nvSpPr>
        <p:spPr bwMode="auto">
          <a:xfrm>
            <a:off x="6773709" y="5469071"/>
            <a:ext cx="3429024" cy="500066"/>
          </a:xfrm>
          <a:prstGeom prst="rect">
            <a:avLst/>
          </a:prstGeom>
          <a:solidFill>
            <a:srgbClr val="C000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algn="ctr" defTabSz="1560513" eaLnBrk="0" fontAlgn="base" hangingPunct="0">
              <a:spcBef>
                <a:spcPct val="0"/>
              </a:spcBef>
              <a:spcAft>
                <a:spcPct val="0"/>
              </a:spcAft>
              <a:defRPr/>
            </a:pPr>
            <a:r>
              <a:rPr lang="en-US" sz="1600" dirty="0" err="1">
                <a:solidFill>
                  <a:schemeClr val="bg1"/>
                </a:solidFill>
                <a:effectLst>
                  <a:outerShdw blurRad="38100" dist="38100" dir="2700000" algn="tl">
                    <a:srgbClr val="000000">
                      <a:alpha val="43137"/>
                    </a:srgbClr>
                  </a:outerShdw>
                </a:effectLst>
              </a:rPr>
              <a:t>Afwijking</a:t>
            </a:r>
            <a:r>
              <a:rPr lang="en-US" sz="1600" dirty="0">
                <a:solidFill>
                  <a:schemeClr val="bg1"/>
                </a:solidFill>
                <a:effectLst>
                  <a:outerShdw blurRad="38100" dist="38100" dir="2700000" algn="tl">
                    <a:srgbClr val="000000">
                      <a:alpha val="43137"/>
                    </a:srgbClr>
                  </a:outerShdw>
                </a:effectLst>
              </a:rPr>
              <a:t> </a:t>
            </a:r>
            <a:r>
              <a:rPr lang="en-US" sz="1600" dirty="0" err="1">
                <a:solidFill>
                  <a:schemeClr val="bg1"/>
                </a:solidFill>
                <a:effectLst>
                  <a:outerShdw blurRad="38100" dist="38100" dir="2700000" algn="tl">
                    <a:srgbClr val="000000">
                      <a:alpha val="43137"/>
                    </a:srgbClr>
                  </a:outerShdw>
                </a:effectLst>
              </a:rPr>
              <a:t>wordt</a:t>
            </a:r>
            <a:r>
              <a:rPr lang="en-US" sz="1600" dirty="0">
                <a:solidFill>
                  <a:schemeClr val="bg1"/>
                </a:solidFill>
                <a:effectLst>
                  <a:outerShdw blurRad="38100" dist="38100" dir="2700000" algn="tl">
                    <a:srgbClr val="000000">
                      <a:alpha val="43137"/>
                    </a:srgbClr>
                  </a:outerShdw>
                </a:effectLst>
              </a:rPr>
              <a:t> </a:t>
            </a:r>
            <a:r>
              <a:rPr lang="en-US" sz="1600" dirty="0" err="1">
                <a:solidFill>
                  <a:schemeClr val="bg1"/>
                </a:solidFill>
                <a:effectLst>
                  <a:outerShdw blurRad="38100" dist="38100" dir="2700000" algn="tl">
                    <a:srgbClr val="000000">
                      <a:alpha val="43137"/>
                    </a:srgbClr>
                  </a:outerShdw>
                </a:effectLst>
              </a:rPr>
              <a:t>verbeterpunt</a:t>
            </a:r>
            <a:endParaRPr lang="nl-NL" sz="1600" dirty="0">
              <a:solidFill>
                <a:schemeClr val="bg1"/>
              </a:solidFill>
              <a:effectLst>
                <a:outerShdw blurRad="38100" dist="38100" dir="2700000" algn="tl">
                  <a:srgbClr val="000000">
                    <a:alpha val="43137"/>
                  </a:srgbClr>
                </a:outerShdw>
              </a:effectLst>
            </a:endParaRPr>
          </a:p>
        </p:txBody>
      </p:sp>
      <p:sp>
        <p:nvSpPr>
          <p:cNvPr id="13" name="Rechthoek 12">
            <a:extLst>
              <a:ext uri="{FF2B5EF4-FFF2-40B4-BE49-F238E27FC236}">
                <a16:creationId xmlns:a16="http://schemas.microsoft.com/office/drawing/2014/main" id="{25D9961D-09A8-4881-B800-A7F4F7341D2F}"/>
              </a:ext>
            </a:extLst>
          </p:cNvPr>
          <p:cNvSpPr/>
          <p:nvPr/>
        </p:nvSpPr>
        <p:spPr bwMode="auto">
          <a:xfrm>
            <a:off x="2773181" y="5483139"/>
            <a:ext cx="3429024" cy="500066"/>
          </a:xfrm>
          <a:prstGeom prst="rect">
            <a:avLst/>
          </a:prstGeom>
          <a:solidFill>
            <a:srgbClr val="C000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algn="ctr" defTabSz="1560513" eaLnBrk="0" fontAlgn="base" hangingPunct="0">
              <a:spcBef>
                <a:spcPct val="0"/>
              </a:spcBef>
              <a:spcAft>
                <a:spcPct val="0"/>
              </a:spcAft>
              <a:defRPr/>
            </a:pPr>
            <a:r>
              <a:rPr lang="en-US" sz="1600" dirty="0" err="1">
                <a:solidFill>
                  <a:schemeClr val="bg1"/>
                </a:solidFill>
                <a:effectLst>
                  <a:outerShdw blurRad="38100" dist="38100" dir="2700000" algn="tl">
                    <a:srgbClr val="000000">
                      <a:alpha val="43137"/>
                    </a:srgbClr>
                  </a:outerShdw>
                </a:effectLst>
              </a:rPr>
              <a:t>Verbetering</a:t>
            </a:r>
            <a:r>
              <a:rPr lang="en-US" sz="1600" dirty="0">
                <a:solidFill>
                  <a:schemeClr val="bg1"/>
                </a:solidFill>
                <a:effectLst>
                  <a:outerShdw blurRad="38100" dist="38100" dir="2700000" algn="tl">
                    <a:srgbClr val="000000">
                      <a:alpha val="43137"/>
                    </a:srgbClr>
                  </a:outerShdw>
                </a:effectLst>
              </a:rPr>
              <a:t> </a:t>
            </a:r>
            <a:r>
              <a:rPr lang="en-US" sz="1600" dirty="0" err="1">
                <a:solidFill>
                  <a:schemeClr val="bg1"/>
                </a:solidFill>
                <a:effectLst>
                  <a:outerShdw blurRad="38100" dist="38100" dir="2700000" algn="tl">
                    <a:srgbClr val="000000">
                      <a:alpha val="43137"/>
                    </a:srgbClr>
                  </a:outerShdw>
                </a:effectLst>
              </a:rPr>
              <a:t>ontwikkelen</a:t>
            </a:r>
            <a:endParaRPr lang="nl-NL" sz="1600" dirty="0">
              <a:solidFill>
                <a:schemeClr val="bg1"/>
              </a:solidFill>
              <a:effectLst>
                <a:outerShdw blurRad="38100" dist="38100" dir="2700000" algn="tl">
                  <a:srgbClr val="000000">
                    <a:alpha val="43137"/>
                  </a:srgbClr>
                </a:outerShdw>
              </a:effectLst>
            </a:endParaRPr>
          </a:p>
        </p:txBody>
      </p:sp>
      <p:sp>
        <p:nvSpPr>
          <p:cNvPr id="14" name="Rechthoek 13">
            <a:extLst>
              <a:ext uri="{FF2B5EF4-FFF2-40B4-BE49-F238E27FC236}">
                <a16:creationId xmlns:a16="http://schemas.microsoft.com/office/drawing/2014/main" id="{8D0DC27B-18F8-4B0C-B2E5-BA37150034A5}"/>
              </a:ext>
            </a:extLst>
          </p:cNvPr>
          <p:cNvSpPr/>
          <p:nvPr/>
        </p:nvSpPr>
        <p:spPr bwMode="auto">
          <a:xfrm>
            <a:off x="1987363" y="4040311"/>
            <a:ext cx="3429024" cy="500066"/>
          </a:xfrm>
          <a:prstGeom prst="rect">
            <a:avLst/>
          </a:prstGeom>
          <a:solidFill>
            <a:srgbClr val="C000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algn="ctr" defTabSz="1560513" eaLnBrk="0" fontAlgn="base" hangingPunct="0">
              <a:spcBef>
                <a:spcPct val="0"/>
              </a:spcBef>
              <a:spcAft>
                <a:spcPct val="0"/>
              </a:spcAft>
              <a:defRPr/>
            </a:pPr>
            <a:r>
              <a:rPr lang="en-US" sz="1600" dirty="0" err="1">
                <a:solidFill>
                  <a:schemeClr val="bg1"/>
                </a:solidFill>
                <a:effectLst>
                  <a:outerShdw blurRad="38100" dist="38100" dir="2700000" algn="tl">
                    <a:srgbClr val="000000">
                      <a:alpha val="43137"/>
                    </a:srgbClr>
                  </a:outerShdw>
                </a:effectLst>
              </a:rPr>
              <a:t>Verbetering</a:t>
            </a:r>
            <a:r>
              <a:rPr lang="en-US" sz="1600" dirty="0">
                <a:solidFill>
                  <a:schemeClr val="bg1"/>
                </a:solidFill>
                <a:effectLst>
                  <a:outerShdw blurRad="38100" dist="38100" dir="2700000" algn="tl">
                    <a:srgbClr val="000000">
                      <a:alpha val="43137"/>
                    </a:srgbClr>
                  </a:outerShdw>
                </a:effectLst>
              </a:rPr>
              <a:t> </a:t>
            </a:r>
            <a:r>
              <a:rPr lang="en-US" sz="1600" dirty="0" err="1">
                <a:solidFill>
                  <a:schemeClr val="bg1"/>
                </a:solidFill>
                <a:effectLst>
                  <a:outerShdw blurRad="38100" dist="38100" dir="2700000" algn="tl">
                    <a:srgbClr val="000000">
                      <a:alpha val="43137"/>
                    </a:srgbClr>
                  </a:outerShdw>
                </a:effectLst>
              </a:rPr>
              <a:t>implementeren</a:t>
            </a:r>
            <a:endParaRPr lang="nl-NL" sz="1600" dirty="0">
              <a:solidFill>
                <a:schemeClr val="bg1"/>
              </a:solidFill>
              <a:effectLst>
                <a:outerShdw blurRad="38100" dist="38100" dir="2700000" algn="tl">
                  <a:srgbClr val="000000">
                    <a:alpha val="43137"/>
                  </a:srgbClr>
                </a:outerShdw>
              </a:effectLst>
            </a:endParaRPr>
          </a:p>
        </p:txBody>
      </p:sp>
      <p:sp>
        <p:nvSpPr>
          <p:cNvPr id="15" name="Rechthoek 14">
            <a:extLst>
              <a:ext uri="{FF2B5EF4-FFF2-40B4-BE49-F238E27FC236}">
                <a16:creationId xmlns:a16="http://schemas.microsoft.com/office/drawing/2014/main" id="{62E4A4CE-D415-475E-BF99-5EB418DB61F0}"/>
              </a:ext>
            </a:extLst>
          </p:cNvPr>
          <p:cNvSpPr/>
          <p:nvPr/>
        </p:nvSpPr>
        <p:spPr bwMode="auto">
          <a:xfrm>
            <a:off x="7345213" y="1468543"/>
            <a:ext cx="3429024" cy="500066"/>
          </a:xfrm>
          <a:prstGeom prst="rect">
            <a:avLst/>
          </a:prstGeom>
          <a:solidFill>
            <a:schemeClr val="bg1"/>
          </a:solidFill>
          <a:ln w="34925" cap="flat" cmpd="sng" algn="ctr">
            <a:solidFill>
              <a:srgbClr val="C00000"/>
            </a:solidFill>
            <a:prstDash val="sysDash"/>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algn="ctr" defTabSz="1560513" eaLnBrk="0" fontAlgn="base" hangingPunct="0">
              <a:spcBef>
                <a:spcPct val="0"/>
              </a:spcBef>
              <a:spcAft>
                <a:spcPct val="0"/>
              </a:spcAft>
              <a:defRPr/>
            </a:pPr>
            <a:r>
              <a:rPr lang="en-US" sz="1600" i="1" dirty="0">
                <a:solidFill>
                  <a:srgbClr val="C00000"/>
                </a:solidFill>
              </a:rPr>
              <a:t>Norm </a:t>
            </a:r>
            <a:r>
              <a:rPr lang="en-US" sz="1600" dirty="0" err="1">
                <a:solidFill>
                  <a:srgbClr val="C00000"/>
                </a:solidFill>
              </a:rPr>
              <a:t>kiezen</a:t>
            </a:r>
            <a:r>
              <a:rPr lang="en-US" sz="1600" dirty="0">
                <a:solidFill>
                  <a:srgbClr val="C00000"/>
                </a:solidFill>
              </a:rPr>
              <a:t> (HKZ,ISO, etc.)</a:t>
            </a:r>
            <a:endParaRPr lang="nl-NL" sz="1600" dirty="0">
              <a:solidFill>
                <a:srgbClr val="C00000"/>
              </a:solidFill>
            </a:endParaRPr>
          </a:p>
        </p:txBody>
      </p:sp>
      <p:cxnSp>
        <p:nvCxnSpPr>
          <p:cNvPr id="16" name="Rechte verbindingslijn met pijl 15">
            <a:extLst>
              <a:ext uri="{FF2B5EF4-FFF2-40B4-BE49-F238E27FC236}">
                <a16:creationId xmlns:a16="http://schemas.microsoft.com/office/drawing/2014/main" id="{4B0D2489-72CB-44DF-83BD-E9AE2230D3EC}"/>
              </a:ext>
            </a:extLst>
          </p:cNvPr>
          <p:cNvCxnSpPr>
            <a:stCxn id="15" idx="2"/>
            <a:endCxn id="10" idx="0"/>
          </p:cNvCxnSpPr>
          <p:nvPr/>
        </p:nvCxnSpPr>
        <p:spPr bwMode="auto">
          <a:xfrm rot="5400000">
            <a:off x="7309494" y="1147072"/>
            <a:ext cx="928694" cy="2571768"/>
          </a:xfrm>
          <a:prstGeom prst="straightConnector1">
            <a:avLst/>
          </a:prstGeom>
          <a:noFill/>
          <a:ln w="34925" cap="flat" cmpd="sng" algn="ctr">
            <a:solidFill>
              <a:srgbClr val="FFFFFF"/>
            </a:solidFill>
            <a:prstDash val="solid"/>
            <a:roun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7" name="Rechte verbindingslijn met pijl 16">
            <a:extLst>
              <a:ext uri="{FF2B5EF4-FFF2-40B4-BE49-F238E27FC236}">
                <a16:creationId xmlns:a16="http://schemas.microsoft.com/office/drawing/2014/main" id="{474E3534-C64C-4A9B-A4E3-1000068A3BCF}"/>
              </a:ext>
            </a:extLst>
          </p:cNvPr>
          <p:cNvCxnSpPr>
            <a:stCxn id="10" idx="2"/>
            <a:endCxn id="11" idx="0"/>
          </p:cNvCxnSpPr>
          <p:nvPr/>
        </p:nvCxnSpPr>
        <p:spPr bwMode="auto">
          <a:xfrm rot="16200000" flipH="1">
            <a:off x="7452370" y="2432956"/>
            <a:ext cx="642942" cy="2571768"/>
          </a:xfrm>
          <a:prstGeom prst="straightConnector1">
            <a:avLst/>
          </a:prstGeom>
          <a:noFill/>
          <a:ln w="34925" cap="flat" cmpd="sng" algn="ctr">
            <a:solidFill>
              <a:srgbClr val="FFFFFF"/>
            </a:solidFill>
            <a:prstDash val="solid"/>
            <a:roun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8" name="Rechte verbindingslijn met pijl 17">
            <a:extLst>
              <a:ext uri="{FF2B5EF4-FFF2-40B4-BE49-F238E27FC236}">
                <a16:creationId xmlns:a16="http://schemas.microsoft.com/office/drawing/2014/main" id="{4E9EE2D9-177C-4AA9-B6EB-B03045F4673B}"/>
              </a:ext>
            </a:extLst>
          </p:cNvPr>
          <p:cNvCxnSpPr>
            <a:stCxn id="11" idx="2"/>
            <a:endCxn id="12" idx="0"/>
          </p:cNvCxnSpPr>
          <p:nvPr/>
        </p:nvCxnSpPr>
        <p:spPr bwMode="auto">
          <a:xfrm rot="5400000">
            <a:off x="8309626" y="4718972"/>
            <a:ext cx="928694" cy="571504"/>
          </a:xfrm>
          <a:prstGeom prst="straightConnector1">
            <a:avLst/>
          </a:prstGeom>
          <a:noFill/>
          <a:ln w="34925" cap="flat" cmpd="sng" algn="ctr">
            <a:solidFill>
              <a:srgbClr val="FFFFFF"/>
            </a:solidFill>
            <a:prstDash val="solid"/>
            <a:roun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9" name="Rechte verbindingslijn met pijl 18">
            <a:extLst>
              <a:ext uri="{FF2B5EF4-FFF2-40B4-BE49-F238E27FC236}">
                <a16:creationId xmlns:a16="http://schemas.microsoft.com/office/drawing/2014/main" id="{54842E3C-9247-4E4C-8A3F-15E0359997B9}"/>
              </a:ext>
            </a:extLst>
          </p:cNvPr>
          <p:cNvCxnSpPr>
            <a:stCxn id="12" idx="1"/>
            <a:endCxn id="13" idx="3"/>
          </p:cNvCxnSpPr>
          <p:nvPr/>
        </p:nvCxnSpPr>
        <p:spPr bwMode="auto">
          <a:xfrm rot="10800000" flipV="1">
            <a:off x="6202205" y="5719104"/>
            <a:ext cx="571504" cy="14068"/>
          </a:xfrm>
          <a:prstGeom prst="straightConnector1">
            <a:avLst/>
          </a:prstGeom>
          <a:noFill/>
          <a:ln w="34925" cap="flat" cmpd="sng" algn="ctr">
            <a:solidFill>
              <a:srgbClr val="FFFFFF"/>
            </a:solidFill>
            <a:prstDash val="solid"/>
            <a:roun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0" name="Rechte verbindingslijn met pijl 19">
            <a:extLst>
              <a:ext uri="{FF2B5EF4-FFF2-40B4-BE49-F238E27FC236}">
                <a16:creationId xmlns:a16="http://schemas.microsoft.com/office/drawing/2014/main" id="{09C479FF-5620-439D-A1F7-67C172F16C48}"/>
              </a:ext>
            </a:extLst>
          </p:cNvPr>
          <p:cNvCxnSpPr>
            <a:stCxn id="13" idx="0"/>
            <a:endCxn id="14" idx="2"/>
          </p:cNvCxnSpPr>
          <p:nvPr/>
        </p:nvCxnSpPr>
        <p:spPr bwMode="auto">
          <a:xfrm rot="16200000" flipV="1">
            <a:off x="3623403" y="4618849"/>
            <a:ext cx="942762" cy="785818"/>
          </a:xfrm>
          <a:prstGeom prst="straightConnector1">
            <a:avLst/>
          </a:prstGeom>
          <a:noFill/>
          <a:ln w="34925" cap="flat" cmpd="sng" algn="ctr">
            <a:solidFill>
              <a:srgbClr val="FFFFFF"/>
            </a:solidFill>
            <a:prstDash val="solid"/>
            <a:roun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1" name="Rechte verbindingslijn met pijl 20">
            <a:extLst>
              <a:ext uri="{FF2B5EF4-FFF2-40B4-BE49-F238E27FC236}">
                <a16:creationId xmlns:a16="http://schemas.microsoft.com/office/drawing/2014/main" id="{F57F6DCC-97A4-45C7-AF4C-8AD10FF7F7EF}"/>
              </a:ext>
            </a:extLst>
          </p:cNvPr>
          <p:cNvCxnSpPr>
            <a:stCxn id="14" idx="0"/>
          </p:cNvCxnSpPr>
          <p:nvPr/>
        </p:nvCxnSpPr>
        <p:spPr bwMode="auto">
          <a:xfrm rot="5400000" flipH="1" flipV="1">
            <a:off x="4773445" y="2325799"/>
            <a:ext cx="642942" cy="2786082"/>
          </a:xfrm>
          <a:prstGeom prst="straightConnector1">
            <a:avLst/>
          </a:prstGeom>
          <a:noFill/>
          <a:ln w="34925" cap="flat" cmpd="sng" algn="ctr">
            <a:solidFill>
              <a:srgbClr val="FFFFFF"/>
            </a:solidFill>
            <a:prstDash val="solid"/>
            <a:roun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22" name="Draaiende pijl 29">
            <a:extLst>
              <a:ext uri="{FF2B5EF4-FFF2-40B4-BE49-F238E27FC236}">
                <a16:creationId xmlns:a16="http://schemas.microsoft.com/office/drawing/2014/main" id="{058668D8-F0AC-4F9E-BDB5-54A816070520}"/>
              </a:ext>
            </a:extLst>
          </p:cNvPr>
          <p:cNvSpPr/>
          <p:nvPr/>
        </p:nvSpPr>
        <p:spPr bwMode="auto">
          <a:xfrm rot="16200000">
            <a:off x="5505688" y="3700980"/>
            <a:ext cx="1750231" cy="1785951"/>
          </a:xfrm>
          <a:prstGeom prst="circularArrow">
            <a:avLst>
              <a:gd name="adj1" fmla="val 12500"/>
              <a:gd name="adj2" fmla="val 1142319"/>
              <a:gd name="adj3" fmla="val 20457681"/>
              <a:gd name="adj4" fmla="val 294758"/>
              <a:gd name="adj5" fmla="val 12500"/>
            </a:avLst>
          </a:prstGeom>
          <a:solidFill>
            <a:schemeClr val="accent4">
              <a:lumMod val="50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vert="horz" wrap="square" lIns="156097" tIns="78049" rIns="156097" bIns="78049" numCol="1" rtlCol="0" anchor="ctr" anchorCtr="0" compatLnSpc="1">
            <a:prstTxWarp prst="textNoShape">
              <a:avLst/>
            </a:prstTxWarp>
          </a:bodyPr>
          <a:lstStyle/>
          <a:p>
            <a:pPr marL="0" marR="0" lvl="0" indent="0" algn="ctr" defTabSz="1560513" eaLnBrk="0" fontAlgn="base" latinLnBrk="0" hangingPunct="0">
              <a:lnSpc>
                <a:spcPct val="100000"/>
              </a:lnSpc>
              <a:spcBef>
                <a:spcPct val="0"/>
              </a:spcBef>
              <a:spcAft>
                <a:spcPct val="0"/>
              </a:spcAft>
              <a:buClrTx/>
              <a:buSzTx/>
              <a:buFontTx/>
              <a:buNone/>
              <a:tabLst/>
              <a:defRPr/>
            </a:pPr>
            <a:endParaRPr kumimoji="0" lang="nl-NL" sz="3900" b="0" i="0" u="none" strike="noStrike" kern="0" cap="none" spc="0" normalizeH="0" baseline="0" noProof="0">
              <a:ln>
                <a:noFill/>
              </a:ln>
              <a:solidFill>
                <a:srgbClr val="FFC000"/>
              </a:solidFill>
              <a:effectLst>
                <a:outerShdw blurRad="38100" dist="38100" dir="2700000" algn="tl">
                  <a:srgbClr val="000000">
                    <a:alpha val="43137"/>
                  </a:srgbClr>
                </a:outerShdw>
              </a:effectLst>
              <a:uLnTx/>
              <a:uFillTx/>
            </a:endParaRPr>
          </a:p>
        </p:txBody>
      </p:sp>
      <p:pic>
        <p:nvPicPr>
          <p:cNvPr id="23" name="Afbeelding 22">
            <a:extLst>
              <a:ext uri="{FF2B5EF4-FFF2-40B4-BE49-F238E27FC236}">
                <a16:creationId xmlns:a16="http://schemas.microsoft.com/office/drawing/2014/main" id="{B12875B6-B4DA-4B27-A195-0DC6DDCA5C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94" t="10101" r="16810" b="25850"/>
          <a:stretch/>
        </p:blipFill>
        <p:spPr>
          <a:xfrm>
            <a:off x="8497341" y="-8067"/>
            <a:ext cx="1013479" cy="1324800"/>
          </a:xfrm>
          <a:prstGeom prst="rect">
            <a:avLst/>
          </a:prstGeom>
        </p:spPr>
      </p:pic>
      <p:pic>
        <p:nvPicPr>
          <p:cNvPr id="24" name="Picture 3">
            <a:extLst>
              <a:ext uri="{FF2B5EF4-FFF2-40B4-BE49-F238E27FC236}">
                <a16:creationId xmlns:a16="http://schemas.microsoft.com/office/drawing/2014/main" id="{2F46DE8F-F8C7-4C2A-8D08-5C968630DE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8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1584573" y="1439887"/>
            <a:ext cx="9662346" cy="4608512"/>
          </a:xfrm>
        </p:spPr>
        <p:txBody>
          <a:bodyPr/>
          <a:lstStyle/>
          <a:p>
            <a:pPr marL="0" indent="0">
              <a:buNone/>
            </a:pPr>
            <a:r>
              <a:rPr lang="nl-NL" dirty="0"/>
              <a:t>Les 1: Procesgericht </a:t>
            </a:r>
            <a:r>
              <a:rPr lang="nl-NL" b="1" i="1" dirty="0">
                <a:solidFill>
                  <a:srgbClr val="C00000"/>
                </a:solidFill>
              </a:rPr>
              <a:t>denken</a:t>
            </a:r>
          </a:p>
          <a:p>
            <a:pPr marL="0" indent="0">
              <a:buNone/>
            </a:pPr>
            <a:r>
              <a:rPr lang="nl-NL" dirty="0"/>
              <a:t>Les 2: Procesgericht </a:t>
            </a:r>
            <a:r>
              <a:rPr lang="nl-NL" b="1" i="1" dirty="0">
                <a:solidFill>
                  <a:srgbClr val="C00000"/>
                </a:solidFill>
              </a:rPr>
              <a:t>construeren</a:t>
            </a:r>
          </a:p>
          <a:p>
            <a:pPr marL="0" indent="0">
              <a:buNone/>
            </a:pPr>
            <a:r>
              <a:rPr lang="nl-NL" dirty="0"/>
              <a:t>Les 3: Procesgericht </a:t>
            </a:r>
            <a:r>
              <a:rPr lang="nl-NL" b="1" i="1" dirty="0">
                <a:solidFill>
                  <a:srgbClr val="C00000"/>
                </a:solidFill>
              </a:rPr>
              <a:t>besturen</a:t>
            </a:r>
          </a:p>
          <a:p>
            <a:pPr marL="0" indent="0">
              <a:buNone/>
            </a:pPr>
            <a:r>
              <a:rPr lang="nl-NL" dirty="0"/>
              <a:t>Les 4: Procesgericht </a:t>
            </a:r>
            <a:r>
              <a:rPr lang="nl-NL" b="1" i="1" dirty="0">
                <a:solidFill>
                  <a:srgbClr val="C00000"/>
                </a:solidFill>
              </a:rPr>
              <a:t>samenwerken</a:t>
            </a:r>
          </a:p>
          <a:p>
            <a:pPr marL="0" indent="0">
              <a:buNone/>
            </a:pPr>
            <a:r>
              <a:rPr lang="nl-NL" dirty="0"/>
              <a:t>Les 5: </a:t>
            </a:r>
            <a:r>
              <a:rPr lang="nl-NL" b="1" i="1" dirty="0">
                <a:solidFill>
                  <a:srgbClr val="C00000"/>
                </a:solidFill>
              </a:rPr>
              <a:t>Borgen</a:t>
            </a:r>
            <a:r>
              <a:rPr lang="nl-NL" dirty="0"/>
              <a:t> van processen</a:t>
            </a:r>
          </a:p>
          <a:p>
            <a:pPr marL="0" indent="0">
              <a:buNone/>
            </a:pPr>
            <a:r>
              <a:rPr lang="nl-NL" dirty="0"/>
              <a:t>Les 6: </a:t>
            </a:r>
            <a:r>
              <a:rPr lang="nl-NL" b="1" i="1" dirty="0">
                <a:solidFill>
                  <a:srgbClr val="C00000"/>
                </a:solidFill>
              </a:rPr>
              <a:t>Verbeteren</a:t>
            </a:r>
            <a:r>
              <a:rPr lang="nl-NL" dirty="0"/>
              <a:t> van processen</a:t>
            </a:r>
          </a:p>
          <a:p>
            <a:pPr marL="0" indent="0">
              <a:buNone/>
            </a:pPr>
            <a:r>
              <a:rPr lang="nl-NL" sz="1000" i="1" dirty="0"/>
              <a:t>NB op een lesdag worden 2 lessen behandeld!</a:t>
            </a:r>
          </a:p>
          <a:p>
            <a:pPr marL="0" indent="0">
              <a:buNone/>
            </a:pPr>
            <a:endParaRPr lang="nl-NL" dirty="0"/>
          </a:p>
        </p:txBody>
      </p:sp>
      <p:sp>
        <p:nvSpPr>
          <p:cNvPr id="3" name="Titel 2"/>
          <p:cNvSpPr>
            <a:spLocks noGrp="1"/>
          </p:cNvSpPr>
          <p:nvPr>
            <p:ph type="title"/>
          </p:nvPr>
        </p:nvSpPr>
        <p:spPr/>
        <p:txBody>
          <a:bodyPr/>
          <a:lstStyle/>
          <a:p>
            <a:r>
              <a:rPr lang="en-US" dirty="0" err="1"/>
              <a:t>Introductie</a:t>
            </a:r>
            <a:br>
              <a:rPr lang="en-US" dirty="0"/>
            </a:br>
            <a:r>
              <a:rPr lang="en-US" sz="2800" b="0" dirty="0">
                <a:solidFill>
                  <a:srgbClr val="231F20"/>
                </a:solidFill>
              </a:rPr>
              <a:t>Lessen</a:t>
            </a:r>
          </a:p>
        </p:txBody>
      </p:sp>
      <p:pic>
        <p:nvPicPr>
          <p:cNvPr id="4" name="Picture 3">
            <a:extLst>
              <a:ext uri="{FF2B5EF4-FFF2-40B4-BE49-F238E27FC236}">
                <a16:creationId xmlns:a16="http://schemas.microsoft.com/office/drawing/2014/main" id="{96CE7A84-0946-4180-A3CA-6472F4CCF0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schermafbeelding&#10;&#10;Automatisch gegenereerde beschrijving">
            <a:extLst>
              <a:ext uri="{FF2B5EF4-FFF2-40B4-BE49-F238E27FC236}">
                <a16:creationId xmlns:a16="http://schemas.microsoft.com/office/drawing/2014/main" id="{67F277B7-8DC8-4335-9658-89F0C37895EC}"/>
              </a:ext>
            </a:extLst>
          </p:cNvPr>
          <p:cNvPicPr>
            <a:picLocks noChangeAspect="1"/>
          </p:cNvPicPr>
          <p:nvPr/>
        </p:nvPicPr>
        <p:blipFill rotWithShape="1">
          <a:blip r:embed="rId3">
            <a:extLst>
              <a:ext uri="{28A0092B-C50C-407E-A947-70E740481C1C}">
                <a14:useLocalDpi xmlns:a14="http://schemas.microsoft.com/office/drawing/2010/main" val="0"/>
              </a:ext>
            </a:extLst>
          </a:blip>
          <a:srcRect l="9231" t="5030" r="6153" b="8882"/>
          <a:stretch/>
        </p:blipFill>
        <p:spPr>
          <a:xfrm>
            <a:off x="7705253" y="1511895"/>
            <a:ext cx="2110782" cy="2088976"/>
          </a:xfrm>
          <a:prstGeom prst="roundRect">
            <a:avLst>
              <a:gd name="adj" fmla="val 6085"/>
            </a:avLst>
          </a:prstGeom>
        </p:spPr>
      </p:pic>
      <p:pic>
        <p:nvPicPr>
          <p:cNvPr id="7" name="Afbeelding 10" descr="Vooruit.jpg">
            <a:hlinkClick r:id="rId4" action="ppaction://hlinksldjump"/>
            <a:extLst>
              <a:ext uri="{FF2B5EF4-FFF2-40B4-BE49-F238E27FC236}">
                <a16:creationId xmlns:a16="http://schemas.microsoft.com/office/drawing/2014/main" id="{4ECF8008-7306-4C44-B33C-09FB478464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9" t="7827" r="13846" b="19862"/>
          <a:stretch/>
        </p:blipFill>
        <p:spPr bwMode="auto">
          <a:xfrm>
            <a:off x="1292488" y="1489764"/>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0" descr="Vooruit.jpg">
            <a:hlinkClick r:id="rId6" action="ppaction://hlinksldjump"/>
            <a:extLst>
              <a:ext uri="{FF2B5EF4-FFF2-40B4-BE49-F238E27FC236}">
                <a16:creationId xmlns:a16="http://schemas.microsoft.com/office/drawing/2014/main" id="{F6C81E89-1107-4D6D-A21F-DD267B8DC1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9" t="7827" r="13846" b="19862"/>
          <a:stretch/>
        </p:blipFill>
        <p:spPr bwMode="auto">
          <a:xfrm>
            <a:off x="1292488" y="1850635"/>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0" descr="Vooruit.jpg">
            <a:hlinkClick r:id="rId7" action="ppaction://hlinksldjump"/>
            <a:extLst>
              <a:ext uri="{FF2B5EF4-FFF2-40B4-BE49-F238E27FC236}">
                <a16:creationId xmlns:a16="http://schemas.microsoft.com/office/drawing/2014/main" id="{6CD8BC5E-F6AB-4D38-B38B-8CE5E14A10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9" t="7827" r="13846" b="19862"/>
          <a:stretch/>
        </p:blipFill>
        <p:spPr bwMode="auto">
          <a:xfrm>
            <a:off x="1292488" y="2211506"/>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0" descr="Vooruit.jpg">
            <a:hlinkClick r:id="rId8" action="ppaction://hlinksldjump"/>
            <a:extLst>
              <a:ext uri="{FF2B5EF4-FFF2-40B4-BE49-F238E27FC236}">
                <a16:creationId xmlns:a16="http://schemas.microsoft.com/office/drawing/2014/main" id="{7959DA30-99F0-497B-A7D3-A18FF0C575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9" t="7827" r="13846" b="19862"/>
          <a:stretch/>
        </p:blipFill>
        <p:spPr bwMode="auto">
          <a:xfrm>
            <a:off x="1292488" y="2572377"/>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Vooruit.jpg">
            <a:hlinkClick r:id="rId9" action="ppaction://hlinksldjump"/>
            <a:extLst>
              <a:ext uri="{FF2B5EF4-FFF2-40B4-BE49-F238E27FC236}">
                <a16:creationId xmlns:a16="http://schemas.microsoft.com/office/drawing/2014/main" id="{0F0F1704-5CD4-4C64-BC79-B7F06C861A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9" t="7827" r="13846" b="19862"/>
          <a:stretch/>
        </p:blipFill>
        <p:spPr bwMode="auto">
          <a:xfrm>
            <a:off x="1292488" y="2933248"/>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0" descr="Vooruit.jpg">
            <a:hlinkClick r:id="rId10" action="ppaction://hlinksldjump"/>
            <a:extLst>
              <a:ext uri="{FF2B5EF4-FFF2-40B4-BE49-F238E27FC236}">
                <a16:creationId xmlns:a16="http://schemas.microsoft.com/office/drawing/2014/main" id="{98607225-3322-4BF9-B67F-E8C683CEC7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9" t="7827" r="13846" b="19862"/>
          <a:stretch/>
        </p:blipFill>
        <p:spPr bwMode="auto">
          <a:xfrm>
            <a:off x="1292488" y="3294118"/>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46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6</a:t>
            </a:r>
            <a:endParaRPr lang="en-US" dirty="0"/>
          </a:p>
        </p:txBody>
      </p:sp>
      <p:sp>
        <p:nvSpPr>
          <p:cNvPr id="3" name="Ondertitel 2"/>
          <p:cNvSpPr>
            <a:spLocks noGrp="1"/>
          </p:cNvSpPr>
          <p:nvPr>
            <p:ph type="subTitle" idx="1"/>
          </p:nvPr>
        </p:nvSpPr>
        <p:spPr/>
        <p:txBody>
          <a:bodyPr/>
          <a:lstStyle/>
          <a:p>
            <a:r>
              <a:rPr lang="en-US" b="1" i="1" dirty="0" err="1">
                <a:solidFill>
                  <a:srgbClr val="C00000"/>
                </a:solidFill>
              </a:rPr>
              <a:t>Verbeteren</a:t>
            </a:r>
            <a:r>
              <a:rPr lang="en-US" b="1" i="1" dirty="0">
                <a:solidFill>
                  <a:srgbClr val="C00000"/>
                </a:solidFill>
              </a:rPr>
              <a:t> </a:t>
            </a:r>
            <a:r>
              <a:rPr lang="en-US" dirty="0"/>
              <a:t>van </a:t>
            </a:r>
            <a:r>
              <a:rPr lang="en-US" dirty="0" err="1"/>
              <a:t>processen</a:t>
            </a:r>
            <a:endParaRPr lang="en-US" dirty="0"/>
          </a:p>
        </p:txBody>
      </p:sp>
      <p:pic>
        <p:nvPicPr>
          <p:cNvPr id="4" name="Picture 3">
            <a:extLst>
              <a:ext uri="{FF2B5EF4-FFF2-40B4-BE49-F238E27FC236}">
                <a16:creationId xmlns:a16="http://schemas.microsoft.com/office/drawing/2014/main" id="{9024C2D0-4874-4663-B4CE-1EEF4148F5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72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het filmpje op </a:t>
            </a:r>
            <a:r>
              <a:rPr lang="nl-NL" dirty="0" err="1"/>
              <a:t>econnect</a:t>
            </a:r>
            <a:r>
              <a:rPr lang="nl-NL" dirty="0"/>
              <a:t> wordt BPR uitgelegd. </a:t>
            </a:r>
          </a:p>
          <a:p>
            <a:r>
              <a:rPr lang="nl-NL" dirty="0"/>
              <a:t>Wat zou uw definitie zijn voor BPR?</a:t>
            </a:r>
          </a:p>
          <a:p>
            <a:r>
              <a:rPr lang="nl-NL" dirty="0"/>
              <a:t>Valt BPR onder verbeteren of vernieuwen? Waarom?</a:t>
            </a:r>
          </a:p>
          <a:p>
            <a:r>
              <a:rPr lang="nl-NL" dirty="0"/>
              <a:t>Er worden 2 uitgangspunten genoemd voor BPR. Wat zijn deze uitgangspunten? Leg ze kort uit.</a:t>
            </a:r>
          </a:p>
          <a:p>
            <a:r>
              <a:rPr lang="nl-NL" dirty="0"/>
              <a:t>Geef een eigen voorbeeld waar BPR succesvol is toegepast?</a:t>
            </a:r>
          </a:p>
          <a:p>
            <a:r>
              <a:rPr lang="nl-NL" dirty="0"/>
              <a:t>Welk proces in uw organisatie zou u met BPR onder de loep willen nemen en waarom?</a:t>
            </a:r>
          </a:p>
          <a:p>
            <a:pPr marL="0" indent="0">
              <a:buNone/>
            </a:pPr>
            <a:endParaRPr lang="nl-NL" dirty="0"/>
          </a:p>
          <a:p>
            <a:pPr marL="0" indent="0">
              <a:buNone/>
            </a:pPr>
            <a:r>
              <a:rPr lang="nl-NL" dirty="0"/>
              <a:t>Werk deze punten uit op 2 A4’tjes. Neem uw uitwerkingen mee naar de les.</a:t>
            </a:r>
          </a:p>
          <a:p>
            <a:pPr marL="0" indent="0">
              <a:buNone/>
            </a:pPr>
            <a:r>
              <a:rPr lang="nl-NL" dirty="0"/>
              <a:t> </a:t>
            </a:r>
          </a:p>
        </p:txBody>
      </p:sp>
      <p:sp>
        <p:nvSpPr>
          <p:cNvPr id="3" name="Titel 2"/>
          <p:cNvSpPr>
            <a:spLocks noGrp="1"/>
          </p:cNvSpPr>
          <p:nvPr>
            <p:ph type="title"/>
          </p:nvPr>
        </p:nvSpPr>
        <p:spPr/>
        <p:txBody>
          <a:bodyPr/>
          <a:lstStyle/>
          <a:p>
            <a:r>
              <a:rPr lang="nl-NL" dirty="0"/>
              <a:t>BPR</a:t>
            </a:r>
            <a:br>
              <a:rPr lang="en-US"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a:extLst>
              <a:ext uri="{FF2B5EF4-FFF2-40B4-BE49-F238E27FC236}">
                <a16:creationId xmlns:a16="http://schemas.microsoft.com/office/drawing/2014/main" id="{87CF6194-8CEF-4E91-B20D-4F56B012DB17}"/>
              </a:ext>
            </a:extLst>
          </p:cNvPr>
          <p:cNvSpPr/>
          <p:nvPr/>
        </p:nvSpPr>
        <p:spPr>
          <a:xfrm>
            <a:off x="4689475" y="5609206"/>
            <a:ext cx="3325839" cy="248873"/>
          </a:xfrm>
          <a:prstGeom prst="rect">
            <a:avLst/>
          </a:prstGeom>
        </p:spPr>
        <p:txBody>
          <a:bodyPr wrap="square">
            <a:spAutoFit/>
          </a:bodyPr>
          <a:lstStyle/>
          <a:p>
            <a:r>
              <a:rPr lang="nl-NL" sz="1000" dirty="0"/>
              <a:t>https://www.youtube.com/watch?v=_fQ3BydzMz8</a:t>
            </a:r>
          </a:p>
        </p:txBody>
      </p:sp>
      <p:sp>
        <p:nvSpPr>
          <p:cNvPr id="7" name="Actieknop: Video 6">
            <a:hlinkClick r:id="rId4" highlightClick="1"/>
            <a:extLst>
              <a:ext uri="{FF2B5EF4-FFF2-40B4-BE49-F238E27FC236}">
                <a16:creationId xmlns:a16="http://schemas.microsoft.com/office/drawing/2014/main" id="{39B3D802-62BE-48E5-B643-A8C3CFDDE269}"/>
              </a:ext>
            </a:extLst>
          </p:cNvPr>
          <p:cNvSpPr/>
          <p:nvPr/>
        </p:nvSpPr>
        <p:spPr>
          <a:xfrm>
            <a:off x="4257427" y="5562900"/>
            <a:ext cx="432048" cy="341483"/>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A75734D-4256-4D3C-9992-AEF97D8F058F}"/>
              </a:ext>
            </a:extLst>
          </p:cNvPr>
          <p:cNvSpPr/>
          <p:nvPr/>
        </p:nvSpPr>
        <p:spPr>
          <a:xfrm>
            <a:off x="343014" y="4770982"/>
            <a:ext cx="9505773" cy="369332"/>
          </a:xfrm>
          <a:prstGeom prst="rect">
            <a:avLst/>
          </a:prstGeom>
        </p:spPr>
        <p:txBody>
          <a:bodyPr wrap="square">
            <a:spAutoFit/>
          </a:bodyPr>
          <a:lstStyle/>
          <a:p>
            <a:r>
              <a:rPr lang="nl-NL" dirty="0">
                <a:solidFill>
                  <a:srgbClr val="383737"/>
                </a:solidFill>
                <a:latin typeface="opensansregular"/>
              </a:rPr>
              <a:t>Zie ook: BPR:  </a:t>
            </a:r>
            <a:r>
              <a:rPr lang="nl-NL" u="sng" dirty="0">
                <a:solidFill>
                  <a:srgbClr val="31855D"/>
                </a:solidFill>
                <a:latin typeface="&amp;quot"/>
                <a:hlinkClick r:id="rId5"/>
              </a:rPr>
              <a:t>http://www.procesverbeteren.nl/procesgericht/Shell_procesmanagement.php</a:t>
            </a:r>
            <a:endParaRPr lang="nl-NL" dirty="0"/>
          </a:p>
        </p:txBody>
      </p:sp>
      <p:pic>
        <p:nvPicPr>
          <p:cNvPr id="9" name="Afbeelding 8" descr="Afbeelding met taart, mensen&#10;&#10;Automatisch gegenereerde beschrijving">
            <a:extLst>
              <a:ext uri="{FF2B5EF4-FFF2-40B4-BE49-F238E27FC236}">
                <a16:creationId xmlns:a16="http://schemas.microsoft.com/office/drawing/2014/main" id="{BC9EAF10-B2B1-496B-91C7-BC1DA4E19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469" y="4507915"/>
            <a:ext cx="963563" cy="1396468"/>
          </a:xfrm>
          <a:prstGeom prst="rect">
            <a:avLst/>
          </a:prstGeom>
          <a:ln>
            <a:noFill/>
          </a:ln>
          <a:effectLst>
            <a:outerShdw blurRad="292100" dist="139700" dir="2700000" algn="tl" rotWithShape="0">
              <a:srgbClr val="333333">
                <a:alpha val="65000"/>
              </a:srgbClr>
            </a:outerShdw>
          </a:effectLst>
        </p:spPr>
      </p:pic>
      <p:sp>
        <p:nvSpPr>
          <p:cNvPr id="10" name="Tekstvak 9">
            <a:extLst>
              <a:ext uri="{FF2B5EF4-FFF2-40B4-BE49-F238E27FC236}">
                <a16:creationId xmlns:a16="http://schemas.microsoft.com/office/drawing/2014/main" id="{A201A6CD-E5BD-44AE-8FA5-C06921AA638B}"/>
              </a:ext>
            </a:extLst>
          </p:cNvPr>
          <p:cNvSpPr txBox="1"/>
          <p:nvPr/>
        </p:nvSpPr>
        <p:spPr>
          <a:xfrm>
            <a:off x="9802474" y="5917086"/>
            <a:ext cx="65755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Pag.256</a:t>
            </a:r>
          </a:p>
        </p:txBody>
      </p:sp>
      <p:pic>
        <p:nvPicPr>
          <p:cNvPr id="11" name="Afbeelding 10" descr="Afbeelding met man, persoon, kostuum, foto&#10;&#10;Automatisch gegenereerde beschrijving">
            <a:extLst>
              <a:ext uri="{FF2B5EF4-FFF2-40B4-BE49-F238E27FC236}">
                <a16:creationId xmlns:a16="http://schemas.microsoft.com/office/drawing/2014/main" id="{036DAD00-1A70-4701-950D-B0A0360291DB}"/>
              </a:ext>
            </a:extLst>
          </p:cNvPr>
          <p:cNvPicPr>
            <a:picLocks noChangeAspect="1"/>
          </p:cNvPicPr>
          <p:nvPr/>
        </p:nvPicPr>
        <p:blipFill rotWithShape="1">
          <a:blip r:embed="rId7">
            <a:extLst>
              <a:ext uri="{28A0092B-C50C-407E-A947-70E740481C1C}">
                <a14:useLocalDpi xmlns:a14="http://schemas.microsoft.com/office/drawing/2010/main" val="0"/>
              </a:ext>
            </a:extLst>
          </a:blip>
          <a:srcRect l="10626" t="7844" r="2750" b="7844"/>
          <a:stretch/>
        </p:blipFill>
        <p:spPr>
          <a:xfrm>
            <a:off x="8425333" y="13418"/>
            <a:ext cx="971520" cy="1324800"/>
          </a:xfrm>
          <a:prstGeom prst="rect">
            <a:avLst/>
          </a:prstGeom>
        </p:spPr>
      </p:pic>
      <p:sp>
        <p:nvSpPr>
          <p:cNvPr id="13" name="Rechthoek 12">
            <a:extLst>
              <a:ext uri="{FF2B5EF4-FFF2-40B4-BE49-F238E27FC236}">
                <a16:creationId xmlns:a16="http://schemas.microsoft.com/office/drawing/2014/main" id="{8EF28938-02B7-4C57-B3F6-B477C817FDDE}"/>
              </a:ext>
            </a:extLst>
          </p:cNvPr>
          <p:cNvSpPr/>
          <p:nvPr/>
        </p:nvSpPr>
        <p:spPr>
          <a:xfrm>
            <a:off x="8530219" y="1332165"/>
            <a:ext cx="761747" cy="215444"/>
          </a:xfrm>
          <a:prstGeom prst="rect">
            <a:avLst/>
          </a:prstGeom>
        </p:spPr>
        <p:txBody>
          <a:bodyPr wrap="none">
            <a:spAutoFit/>
          </a:bodyPr>
          <a:lstStyle/>
          <a:p>
            <a:r>
              <a:rPr lang="en-US" sz="800" dirty="0">
                <a:solidFill>
                  <a:srgbClr val="666666"/>
                </a:solidFill>
                <a:latin typeface="Arial" panose="020B0604020202020204" pitchFamily="34" charset="0"/>
              </a:rPr>
              <a:t>1948 – 2008</a:t>
            </a:r>
            <a:endParaRPr lang="nl-NL" sz="800" dirty="0"/>
          </a:p>
        </p:txBody>
      </p:sp>
      <p:pic>
        <p:nvPicPr>
          <p:cNvPr id="15" name="Afbeelding 14" descr="Afbeelding met teken, wit, zwart, oud&#10;&#10;Automatisch gegenereerde beschrijving">
            <a:extLst>
              <a:ext uri="{FF2B5EF4-FFF2-40B4-BE49-F238E27FC236}">
                <a16:creationId xmlns:a16="http://schemas.microsoft.com/office/drawing/2014/main" id="{C934D997-70B3-42F4-8A61-56F1B5E345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921" y="5304599"/>
            <a:ext cx="804831" cy="801254"/>
          </a:xfrm>
          <a:prstGeom prst="rect">
            <a:avLst/>
          </a:prstGeom>
        </p:spPr>
      </p:pic>
    </p:spTree>
    <p:extLst>
      <p:ext uri="{BB962C8B-B14F-4D97-AF65-F5344CB8AC3E}">
        <p14:creationId xmlns:p14="http://schemas.microsoft.com/office/powerpoint/2010/main" val="133151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Een belangrijk onderdeel van de les is het bespreken van de eindopdracht. Werk uw eindopdracht zo ver mogelijk uit en bereid vragen voor aan docent en medestudenten.</a:t>
            </a:r>
          </a:p>
          <a:p>
            <a:pPr marL="0" indent="0">
              <a:buNone/>
            </a:pPr>
            <a:r>
              <a:rPr lang="nl-NL" dirty="0"/>
              <a:t>Bereid ook een </a:t>
            </a:r>
            <a:r>
              <a:rPr lang="nl-NL" dirty="0" err="1"/>
              <a:t>Powerpoint</a:t>
            </a:r>
            <a:r>
              <a:rPr lang="nl-NL" dirty="0"/>
              <a:t> Presentatie voor waarin u kort en krachtig de kern van uw uitwerkingen neerzet. (5-7 sheets: 10 minuten presentatie). Dit is uw kans om nog informatie en feedback te verzamelen ter vervolmaking van uw eindwerkstuk.</a:t>
            </a:r>
          </a:p>
          <a:p>
            <a:pPr marL="0" indent="0">
              <a:buNone/>
            </a:pPr>
            <a:r>
              <a:rPr lang="nl-NL" dirty="0"/>
              <a:t>NB: Een presentatie in Word of de Word tekst copy-past in een PowerPoint sheet geplakt is ook toegestaan. </a:t>
            </a:r>
          </a:p>
          <a:p>
            <a:pPr marL="0" indent="0">
              <a:buNone/>
            </a:pPr>
            <a:endParaRPr lang="nl-NL" dirty="0"/>
          </a:p>
          <a:p>
            <a:pPr marL="0" indent="0">
              <a:buNone/>
            </a:pPr>
            <a:r>
              <a:rPr lang="nl-NL" dirty="0"/>
              <a:t>Besteed aandacht aan de lay-out en spelling. Fouten leiden erg af van het verhaal</a:t>
            </a:r>
          </a:p>
          <a:p>
            <a:pPr marL="0" indent="0">
              <a:buNone/>
            </a:pPr>
            <a:r>
              <a:rPr lang="nl-NL" dirty="0"/>
              <a:t>Laat grafieken, tabellen, plaatjes zien. Die zeggen meer dan teksten.</a:t>
            </a:r>
          </a:p>
          <a:p>
            <a:pPr marL="0" indent="0">
              <a:buNone/>
            </a:pPr>
            <a:endParaRPr lang="nl-NL" dirty="0"/>
          </a:p>
          <a:p>
            <a:pPr marL="0" indent="0">
              <a:buNone/>
            </a:pPr>
            <a:r>
              <a:rPr lang="nl-NL" dirty="0"/>
              <a:t>Neem de presentatie op een USB stick mee naar de les.</a:t>
            </a:r>
          </a:p>
        </p:txBody>
      </p:sp>
      <p:sp>
        <p:nvSpPr>
          <p:cNvPr id="3" name="Titel 2"/>
          <p:cNvSpPr>
            <a:spLocks noGrp="1"/>
          </p:cNvSpPr>
          <p:nvPr>
            <p:ph type="title"/>
          </p:nvPr>
        </p:nvSpPr>
        <p:spPr/>
        <p:txBody>
          <a:bodyPr/>
          <a:lstStyle/>
          <a:p>
            <a:r>
              <a:rPr lang="nl-NL" dirty="0"/>
              <a:t>Moduleopdracht</a:t>
            </a:r>
            <a:br>
              <a:rPr lang="en-US"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0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solidFill>
                  <a:srgbClr val="383737"/>
                </a:solidFill>
              </a:rPr>
              <a:t>Bij de lesstof is duidelijk onderscheid gemaakt tussen </a:t>
            </a:r>
            <a:r>
              <a:rPr lang="nl-NL" b="1" i="1" dirty="0">
                <a:solidFill>
                  <a:srgbClr val="383737"/>
                </a:solidFill>
              </a:rPr>
              <a:t>verbeteren</a:t>
            </a:r>
            <a:r>
              <a:rPr lang="nl-NL" dirty="0">
                <a:solidFill>
                  <a:srgbClr val="383737"/>
                </a:solidFill>
              </a:rPr>
              <a:t> en </a:t>
            </a:r>
            <a:r>
              <a:rPr lang="nl-NL" b="1" i="1" dirty="0">
                <a:solidFill>
                  <a:srgbClr val="383737"/>
                </a:solidFill>
              </a:rPr>
              <a:t>vernieuwen</a:t>
            </a:r>
            <a:r>
              <a:rPr lang="nl-NL" dirty="0">
                <a:solidFill>
                  <a:srgbClr val="383737"/>
                </a:solidFill>
              </a:rPr>
              <a:t>.</a:t>
            </a:r>
          </a:p>
          <a:p>
            <a:pPr marL="0" indent="0">
              <a:buNone/>
            </a:pPr>
            <a:r>
              <a:rPr lang="nl-NL" dirty="0">
                <a:solidFill>
                  <a:srgbClr val="383737"/>
                </a:solidFill>
              </a:rPr>
              <a:t>Verzamel in uw subgroep 5 voorbeelden van typische vernieuwingen/innovaties en 5 voorbeelden van verbeteringen. U mag uit eigen ervaring putten, op internet zoeken e.d. Motiveer uw antwoord.</a:t>
            </a:r>
          </a:p>
          <a:p>
            <a:pPr marL="0" indent="0">
              <a:buNone/>
            </a:pPr>
            <a:r>
              <a:rPr lang="nl-NL" dirty="0">
                <a:solidFill>
                  <a:srgbClr val="383737"/>
                </a:solidFill>
              </a:rPr>
              <a:t>Bespreek ook voorbeelden met elkaar uit de eigen organisatie van waar gekozen is voor verbetering en waar voor vernieuwing.</a:t>
            </a:r>
          </a:p>
          <a:p>
            <a:pPr marL="0" indent="0">
              <a:buNone/>
            </a:pPr>
            <a:r>
              <a:rPr lang="nl-NL" dirty="0">
                <a:solidFill>
                  <a:srgbClr val="383737"/>
                </a:solidFill>
              </a:rPr>
              <a:t>Stel samen vast welk voorbeeld van ‘</a:t>
            </a:r>
            <a:r>
              <a:rPr lang="nl-NL" i="1" dirty="0">
                <a:solidFill>
                  <a:srgbClr val="383737"/>
                </a:solidFill>
              </a:rPr>
              <a:t>Verbeteren</a:t>
            </a:r>
            <a:r>
              <a:rPr lang="nl-NL" dirty="0">
                <a:solidFill>
                  <a:srgbClr val="383737"/>
                </a:solidFill>
              </a:rPr>
              <a:t>’ en van ‘</a:t>
            </a:r>
            <a:r>
              <a:rPr lang="nl-NL" i="1" dirty="0">
                <a:solidFill>
                  <a:srgbClr val="383737"/>
                </a:solidFill>
              </a:rPr>
              <a:t>Vernieuwen</a:t>
            </a:r>
            <a:r>
              <a:rPr lang="nl-NL" dirty="0">
                <a:solidFill>
                  <a:srgbClr val="383737"/>
                </a:solidFill>
              </a:rPr>
              <a:t>’ het beste is en presenteert dat plenair.</a:t>
            </a:r>
            <a:endParaRPr lang="nl-NL" sz="1600" i="1" dirty="0">
              <a:solidFill>
                <a:srgbClr val="383737"/>
              </a:solidFill>
            </a:endParaRPr>
          </a:p>
        </p:txBody>
      </p:sp>
      <p:sp>
        <p:nvSpPr>
          <p:cNvPr id="3" name="Titel 2"/>
          <p:cNvSpPr>
            <a:spLocks noGrp="1"/>
          </p:cNvSpPr>
          <p:nvPr>
            <p:ph type="title"/>
          </p:nvPr>
        </p:nvSpPr>
        <p:spPr/>
        <p:txBody>
          <a:bodyPr/>
          <a:lstStyle/>
          <a:p>
            <a:r>
              <a:rPr lang="nl-NL" dirty="0"/>
              <a:t>Verbeteren of vernieuwen</a:t>
            </a:r>
            <a:br>
              <a:rPr lang="nl-NL"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schermafbeelding&#10;&#10;Automatisch gegenereerde beschrijving">
            <a:extLst>
              <a:ext uri="{FF2B5EF4-FFF2-40B4-BE49-F238E27FC236}">
                <a16:creationId xmlns:a16="http://schemas.microsoft.com/office/drawing/2014/main" id="{C3992609-5BCF-420D-A120-C831789DD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53" y="4257209"/>
            <a:ext cx="10382466" cy="1889924"/>
          </a:xfrm>
          <a:prstGeom prst="rect">
            <a:avLst/>
          </a:prstGeom>
        </p:spPr>
      </p:pic>
    </p:spTree>
    <p:extLst>
      <p:ext uri="{BB962C8B-B14F-4D97-AF65-F5344CB8AC3E}">
        <p14:creationId xmlns:p14="http://schemas.microsoft.com/office/powerpoint/2010/main" val="98788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Procesmanagement</a:t>
            </a:r>
            <a:br>
              <a:rPr lang="en-US" dirty="0"/>
            </a:br>
            <a:endParaRPr lang="en-US" sz="1600" b="0" dirty="0">
              <a:solidFill>
                <a:srgbClr val="231F20"/>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 met één afgeschuinde hoek 7">
            <a:extLst>
              <a:ext uri="{FF2B5EF4-FFF2-40B4-BE49-F238E27FC236}">
                <a16:creationId xmlns:a16="http://schemas.microsoft.com/office/drawing/2014/main" id="{AB05D877-A6D6-49ED-ADD5-01A7E405F6E4}"/>
              </a:ext>
            </a:extLst>
          </p:cNvPr>
          <p:cNvSpPr/>
          <p:nvPr/>
        </p:nvSpPr>
        <p:spPr>
          <a:xfrm>
            <a:off x="4515776" y="1650444"/>
            <a:ext cx="4680520" cy="2613467"/>
          </a:xfrm>
          <a:prstGeom prst="snip1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9525">
            <a:solidFill>
              <a:srgbClr val="FBFBFB"/>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met één afgeschuinde hoek 18">
            <a:extLst>
              <a:ext uri="{FF2B5EF4-FFF2-40B4-BE49-F238E27FC236}">
                <a16:creationId xmlns:a16="http://schemas.microsoft.com/office/drawing/2014/main" id="{812086F1-B8A6-4B1D-8856-3893F182F744}"/>
              </a:ext>
            </a:extLst>
          </p:cNvPr>
          <p:cNvSpPr/>
          <p:nvPr/>
        </p:nvSpPr>
        <p:spPr>
          <a:xfrm>
            <a:off x="4032845" y="2375991"/>
            <a:ext cx="4320000" cy="2160240"/>
          </a:xfrm>
          <a:prstGeom prst="snip1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w="9525">
            <a:solidFill>
              <a:srgbClr val="FBFBFB"/>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21" name="Rechthoek: met één afgeschuinde hoek 20">
            <a:extLst>
              <a:ext uri="{FF2B5EF4-FFF2-40B4-BE49-F238E27FC236}">
                <a16:creationId xmlns:a16="http://schemas.microsoft.com/office/drawing/2014/main" id="{C52079E6-18DE-4638-9D49-9FCFE962BB25}"/>
              </a:ext>
            </a:extLst>
          </p:cNvPr>
          <p:cNvSpPr/>
          <p:nvPr/>
        </p:nvSpPr>
        <p:spPr>
          <a:xfrm>
            <a:off x="3651999" y="2973554"/>
            <a:ext cx="3286483" cy="1799960"/>
          </a:xfrm>
          <a:prstGeom prst="snip1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0" scaled="1"/>
            <a:tileRect/>
          </a:gradFill>
          <a:ln w="9525">
            <a:solidFill>
              <a:srgbClr val="FBFBFB"/>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met één afgeschuinde hoek 21">
            <a:extLst>
              <a:ext uri="{FF2B5EF4-FFF2-40B4-BE49-F238E27FC236}">
                <a16:creationId xmlns:a16="http://schemas.microsoft.com/office/drawing/2014/main" id="{159BC428-5043-41A9-AE66-45C6086D6D97}"/>
              </a:ext>
            </a:extLst>
          </p:cNvPr>
          <p:cNvSpPr/>
          <p:nvPr/>
        </p:nvSpPr>
        <p:spPr>
          <a:xfrm>
            <a:off x="3135240" y="3543911"/>
            <a:ext cx="2460656" cy="1440000"/>
          </a:xfrm>
          <a:prstGeom prst="snip1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w="9525">
            <a:solidFill>
              <a:srgbClr val="FBFBFB"/>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21EDA76E-6FF3-42EB-AA44-A5632EC92491}"/>
              </a:ext>
            </a:extLst>
          </p:cNvPr>
          <p:cNvSpPr/>
          <p:nvPr/>
        </p:nvSpPr>
        <p:spPr>
          <a:xfrm>
            <a:off x="4515776" y="3582762"/>
            <a:ext cx="880369" cy="338554"/>
          </a:xfrm>
          <a:prstGeom prst="rect">
            <a:avLst/>
          </a:prstGeom>
          <a:noFill/>
        </p:spPr>
        <p:txBody>
          <a:bodyPr wrap="none" lIns="91440" tIns="45720" rIns="91440" bIns="45720">
            <a:spAutoFit/>
          </a:bodyPr>
          <a:lstStyle/>
          <a:p>
            <a:pPr algn="ctr"/>
            <a:r>
              <a:rPr lang="nl-NL" sz="1600" b="1" cap="none" spc="50" dirty="0">
                <a:ln w="9525" cmpd="sng">
                  <a:solidFill>
                    <a:schemeClr val="bg1">
                      <a:lumMod val="95000"/>
                    </a:schemeClr>
                  </a:solidFill>
                  <a:prstDash val="solid"/>
                </a:ln>
                <a:solidFill>
                  <a:srgbClr val="70AD47">
                    <a:tint val="1000"/>
                  </a:srgbClr>
                </a:solidFill>
                <a:effectLst>
                  <a:glow rad="38100">
                    <a:schemeClr val="accent1">
                      <a:alpha val="40000"/>
                    </a:schemeClr>
                  </a:glow>
                </a:effectLst>
              </a:rPr>
              <a:t>Inzicht</a:t>
            </a:r>
          </a:p>
        </p:txBody>
      </p:sp>
      <p:sp>
        <p:nvSpPr>
          <p:cNvPr id="25" name="Rechthoek 24">
            <a:extLst>
              <a:ext uri="{FF2B5EF4-FFF2-40B4-BE49-F238E27FC236}">
                <a16:creationId xmlns:a16="http://schemas.microsoft.com/office/drawing/2014/main" id="{72C5B266-8FFF-49E0-B1B7-2EABF82AF90B}"/>
              </a:ext>
            </a:extLst>
          </p:cNvPr>
          <p:cNvSpPr/>
          <p:nvPr/>
        </p:nvSpPr>
        <p:spPr>
          <a:xfrm>
            <a:off x="5426505" y="3003669"/>
            <a:ext cx="1289135" cy="338554"/>
          </a:xfrm>
          <a:prstGeom prst="rect">
            <a:avLst/>
          </a:prstGeom>
          <a:noFill/>
        </p:spPr>
        <p:txBody>
          <a:bodyPr wrap="none" lIns="91440" tIns="45720" rIns="91440" bIns="45720">
            <a:spAutoFit/>
          </a:bodyPr>
          <a:lstStyle/>
          <a:p>
            <a:pPr algn="ctr"/>
            <a:r>
              <a:rPr lang="nl-NL" sz="1600" b="1" cap="none" spc="50" dirty="0">
                <a:ln w="9525" cmpd="sng">
                  <a:solidFill>
                    <a:schemeClr val="bg1">
                      <a:lumMod val="95000"/>
                    </a:schemeClr>
                  </a:solidFill>
                  <a:prstDash val="solid"/>
                </a:ln>
                <a:solidFill>
                  <a:srgbClr val="70AD47">
                    <a:tint val="1000"/>
                  </a:srgbClr>
                </a:solidFill>
                <a:effectLst>
                  <a:glow rad="38100">
                    <a:schemeClr val="accent1">
                      <a:alpha val="40000"/>
                    </a:schemeClr>
                  </a:glow>
                </a:effectLst>
              </a:rPr>
              <a:t>Beheersen</a:t>
            </a:r>
          </a:p>
        </p:txBody>
      </p:sp>
      <p:sp>
        <p:nvSpPr>
          <p:cNvPr id="27" name="Rechthoek 26">
            <a:extLst>
              <a:ext uri="{FF2B5EF4-FFF2-40B4-BE49-F238E27FC236}">
                <a16:creationId xmlns:a16="http://schemas.microsoft.com/office/drawing/2014/main" id="{00043269-E6C6-429B-80FF-27E79C59AD09}"/>
              </a:ext>
            </a:extLst>
          </p:cNvPr>
          <p:cNvSpPr/>
          <p:nvPr/>
        </p:nvSpPr>
        <p:spPr>
          <a:xfrm>
            <a:off x="6725287" y="2387932"/>
            <a:ext cx="1308243" cy="338554"/>
          </a:xfrm>
          <a:prstGeom prst="rect">
            <a:avLst/>
          </a:prstGeom>
          <a:noFill/>
        </p:spPr>
        <p:txBody>
          <a:bodyPr wrap="none" lIns="91440" tIns="45720" rIns="91440" bIns="45720">
            <a:spAutoFit/>
          </a:bodyPr>
          <a:lstStyle/>
          <a:p>
            <a:pPr algn="ctr"/>
            <a:r>
              <a:rPr lang="nl-NL" sz="1600" b="1" cap="none" spc="50" dirty="0">
                <a:ln w="9525" cmpd="sng">
                  <a:solidFill>
                    <a:schemeClr val="bg1">
                      <a:lumMod val="95000"/>
                    </a:schemeClr>
                  </a:solidFill>
                  <a:prstDash val="solid"/>
                </a:ln>
                <a:solidFill>
                  <a:srgbClr val="70AD47">
                    <a:tint val="1000"/>
                  </a:srgbClr>
                </a:solidFill>
                <a:effectLst>
                  <a:glow rad="38100">
                    <a:schemeClr val="accent1">
                      <a:alpha val="40000"/>
                    </a:schemeClr>
                  </a:glow>
                </a:effectLst>
              </a:rPr>
              <a:t>Verbeteren</a:t>
            </a:r>
          </a:p>
        </p:txBody>
      </p:sp>
      <p:sp>
        <p:nvSpPr>
          <p:cNvPr id="29" name="Rechthoek 28">
            <a:extLst>
              <a:ext uri="{FF2B5EF4-FFF2-40B4-BE49-F238E27FC236}">
                <a16:creationId xmlns:a16="http://schemas.microsoft.com/office/drawing/2014/main" id="{7DB99696-89DC-4DB9-930D-A1AAA982232C}"/>
              </a:ext>
            </a:extLst>
          </p:cNvPr>
          <p:cNvSpPr/>
          <p:nvPr/>
        </p:nvSpPr>
        <p:spPr>
          <a:xfrm>
            <a:off x="7565235" y="1717680"/>
            <a:ext cx="1221808" cy="338554"/>
          </a:xfrm>
          <a:prstGeom prst="rect">
            <a:avLst/>
          </a:prstGeom>
          <a:noFill/>
        </p:spPr>
        <p:txBody>
          <a:bodyPr wrap="none" lIns="91440" tIns="45720" rIns="91440" bIns="45720">
            <a:spAutoFit/>
          </a:bodyPr>
          <a:lstStyle/>
          <a:p>
            <a:pPr algn="ctr"/>
            <a:r>
              <a:rPr lang="nl-NL" sz="1600" b="1" cap="none" spc="50" dirty="0">
                <a:ln w="9525" cmpd="sng">
                  <a:solidFill>
                    <a:schemeClr val="bg1">
                      <a:lumMod val="95000"/>
                    </a:schemeClr>
                  </a:solidFill>
                  <a:prstDash val="solid"/>
                </a:ln>
                <a:solidFill>
                  <a:srgbClr val="70AD47">
                    <a:tint val="1000"/>
                  </a:srgbClr>
                </a:solidFill>
                <a:effectLst>
                  <a:glow rad="38100">
                    <a:schemeClr val="accent1">
                      <a:alpha val="40000"/>
                    </a:schemeClr>
                  </a:glow>
                </a:effectLst>
              </a:rPr>
              <a:t>Innoveren</a:t>
            </a:r>
          </a:p>
        </p:txBody>
      </p:sp>
      <p:sp>
        <p:nvSpPr>
          <p:cNvPr id="11" name="Tekstvak 10">
            <a:extLst>
              <a:ext uri="{FF2B5EF4-FFF2-40B4-BE49-F238E27FC236}">
                <a16:creationId xmlns:a16="http://schemas.microsoft.com/office/drawing/2014/main" id="{71F3C335-42C3-4B8B-A86F-1D3854471335}"/>
              </a:ext>
            </a:extLst>
          </p:cNvPr>
          <p:cNvSpPr txBox="1"/>
          <p:nvPr/>
        </p:nvSpPr>
        <p:spPr>
          <a:xfrm>
            <a:off x="3418312" y="5053087"/>
            <a:ext cx="1856598" cy="400110"/>
          </a:xfrm>
          <a:prstGeom prst="rect">
            <a:avLst/>
          </a:prstGeom>
          <a:noFill/>
        </p:spPr>
        <p:txBody>
          <a:bodyPr wrap="none" rtlCol="0">
            <a:spAutoFit/>
          </a:bodyPr>
          <a:lstStyle/>
          <a:p>
            <a:pPr algn="ctr"/>
            <a:r>
              <a:rPr lang="nl-NL" sz="1000" dirty="0"/>
              <a:t>Welke processen hebben we </a:t>
            </a:r>
          </a:p>
          <a:p>
            <a:pPr algn="ctr"/>
            <a:r>
              <a:rPr lang="nl-NL" sz="1000" dirty="0"/>
              <a:t>en wat is de </a:t>
            </a:r>
            <a:r>
              <a:rPr lang="nl-NL" sz="1000" b="1" i="1" dirty="0"/>
              <a:t>samenhang</a:t>
            </a:r>
            <a:r>
              <a:rPr lang="nl-NL" sz="1000" dirty="0"/>
              <a:t>?</a:t>
            </a:r>
          </a:p>
        </p:txBody>
      </p:sp>
      <p:sp>
        <p:nvSpPr>
          <p:cNvPr id="31" name="Tekstvak 30">
            <a:extLst>
              <a:ext uri="{FF2B5EF4-FFF2-40B4-BE49-F238E27FC236}">
                <a16:creationId xmlns:a16="http://schemas.microsoft.com/office/drawing/2014/main" id="{C3CCD3D7-47D3-46D8-A3C6-1213A3077E04}"/>
              </a:ext>
            </a:extLst>
          </p:cNvPr>
          <p:cNvSpPr txBox="1"/>
          <p:nvPr/>
        </p:nvSpPr>
        <p:spPr>
          <a:xfrm>
            <a:off x="1616013" y="4048612"/>
            <a:ext cx="1382110" cy="246221"/>
          </a:xfrm>
          <a:prstGeom prst="rect">
            <a:avLst/>
          </a:prstGeom>
          <a:noFill/>
        </p:spPr>
        <p:txBody>
          <a:bodyPr wrap="none" rtlCol="0">
            <a:spAutoFit/>
          </a:bodyPr>
          <a:lstStyle/>
          <a:p>
            <a:r>
              <a:rPr lang="nl-NL" sz="1000" dirty="0"/>
              <a:t>Denken in processen</a:t>
            </a:r>
          </a:p>
        </p:txBody>
      </p:sp>
      <p:sp>
        <p:nvSpPr>
          <p:cNvPr id="33" name="Tekstvak 32">
            <a:extLst>
              <a:ext uri="{FF2B5EF4-FFF2-40B4-BE49-F238E27FC236}">
                <a16:creationId xmlns:a16="http://schemas.microsoft.com/office/drawing/2014/main" id="{44DF57E9-417D-491A-BA0E-605FB8B2B2F3}"/>
              </a:ext>
            </a:extLst>
          </p:cNvPr>
          <p:cNvSpPr txBox="1"/>
          <p:nvPr/>
        </p:nvSpPr>
        <p:spPr>
          <a:xfrm>
            <a:off x="5750972" y="4834593"/>
            <a:ext cx="821058" cy="400110"/>
          </a:xfrm>
          <a:prstGeom prst="rect">
            <a:avLst/>
          </a:prstGeom>
          <a:noFill/>
        </p:spPr>
        <p:txBody>
          <a:bodyPr wrap="none" rtlCol="0">
            <a:spAutoFit/>
          </a:bodyPr>
          <a:lstStyle/>
          <a:p>
            <a:pPr algn="ctr"/>
            <a:r>
              <a:rPr lang="nl-NL" sz="1000" dirty="0"/>
              <a:t>Vastleggen</a:t>
            </a:r>
          </a:p>
          <a:p>
            <a:pPr algn="ctr"/>
            <a:r>
              <a:rPr lang="nl-NL" sz="1000" dirty="0"/>
              <a:t> processen</a:t>
            </a:r>
          </a:p>
        </p:txBody>
      </p:sp>
      <p:sp>
        <p:nvSpPr>
          <p:cNvPr id="34" name="Tekstvak 33">
            <a:extLst>
              <a:ext uri="{FF2B5EF4-FFF2-40B4-BE49-F238E27FC236}">
                <a16:creationId xmlns:a16="http://schemas.microsoft.com/office/drawing/2014/main" id="{EF09B184-2BAB-4F65-B243-43F41AE1AA6B}"/>
              </a:ext>
            </a:extLst>
          </p:cNvPr>
          <p:cNvSpPr txBox="1"/>
          <p:nvPr/>
        </p:nvSpPr>
        <p:spPr>
          <a:xfrm>
            <a:off x="6954369" y="4575918"/>
            <a:ext cx="1245854" cy="400110"/>
          </a:xfrm>
          <a:prstGeom prst="rect">
            <a:avLst/>
          </a:prstGeom>
          <a:noFill/>
        </p:spPr>
        <p:txBody>
          <a:bodyPr wrap="none" rtlCol="0">
            <a:spAutoFit/>
          </a:bodyPr>
          <a:lstStyle/>
          <a:p>
            <a:pPr algn="ctr"/>
            <a:r>
              <a:rPr lang="nl-NL" sz="1000" dirty="0" err="1"/>
              <a:t>Lean</a:t>
            </a:r>
            <a:r>
              <a:rPr lang="nl-NL" sz="1000" dirty="0"/>
              <a:t> management</a:t>
            </a:r>
          </a:p>
          <a:p>
            <a:pPr algn="ctr"/>
            <a:r>
              <a:rPr lang="nl-NL" sz="1000" dirty="0"/>
              <a:t>Six sigma</a:t>
            </a:r>
          </a:p>
        </p:txBody>
      </p:sp>
      <p:sp>
        <p:nvSpPr>
          <p:cNvPr id="35" name="Tekstvak 34">
            <a:extLst>
              <a:ext uri="{FF2B5EF4-FFF2-40B4-BE49-F238E27FC236}">
                <a16:creationId xmlns:a16="http://schemas.microsoft.com/office/drawing/2014/main" id="{D1618C2D-5E78-484E-93A3-CE66E72714AD}"/>
              </a:ext>
            </a:extLst>
          </p:cNvPr>
          <p:cNvSpPr txBox="1"/>
          <p:nvPr/>
        </p:nvSpPr>
        <p:spPr>
          <a:xfrm>
            <a:off x="2304355" y="3046257"/>
            <a:ext cx="1056700" cy="246221"/>
          </a:xfrm>
          <a:prstGeom prst="rect">
            <a:avLst/>
          </a:prstGeom>
          <a:noFill/>
        </p:spPr>
        <p:txBody>
          <a:bodyPr wrap="none" rtlCol="0">
            <a:spAutoFit/>
          </a:bodyPr>
          <a:lstStyle/>
          <a:p>
            <a:pPr algn="ctr"/>
            <a:r>
              <a:rPr lang="nl-NL" sz="1000" dirty="0"/>
              <a:t>Besturing </a:t>
            </a:r>
            <a:r>
              <a:rPr lang="nl-NL" sz="1000" dirty="0" err="1"/>
              <a:t>KPI’s</a:t>
            </a:r>
            <a:endParaRPr lang="nl-NL" sz="1000" dirty="0"/>
          </a:p>
        </p:txBody>
      </p:sp>
      <p:sp>
        <p:nvSpPr>
          <p:cNvPr id="36" name="Tekstvak 35">
            <a:extLst>
              <a:ext uri="{FF2B5EF4-FFF2-40B4-BE49-F238E27FC236}">
                <a16:creationId xmlns:a16="http://schemas.microsoft.com/office/drawing/2014/main" id="{C75D07F7-CFEF-42EC-90F1-82365DDBE930}"/>
              </a:ext>
            </a:extLst>
          </p:cNvPr>
          <p:cNvSpPr txBox="1"/>
          <p:nvPr/>
        </p:nvSpPr>
        <p:spPr>
          <a:xfrm>
            <a:off x="2191556" y="3272994"/>
            <a:ext cx="1148071" cy="246221"/>
          </a:xfrm>
          <a:prstGeom prst="rect">
            <a:avLst/>
          </a:prstGeom>
          <a:noFill/>
        </p:spPr>
        <p:txBody>
          <a:bodyPr wrap="none" rtlCol="0">
            <a:spAutoFit/>
          </a:bodyPr>
          <a:lstStyle/>
          <a:p>
            <a:pPr algn="ctr"/>
            <a:r>
              <a:rPr lang="nl-NL" sz="1000" dirty="0"/>
              <a:t>Proceseigenaren</a:t>
            </a:r>
          </a:p>
        </p:txBody>
      </p:sp>
      <p:sp>
        <p:nvSpPr>
          <p:cNvPr id="37" name="Tekstvak 36">
            <a:extLst>
              <a:ext uri="{FF2B5EF4-FFF2-40B4-BE49-F238E27FC236}">
                <a16:creationId xmlns:a16="http://schemas.microsoft.com/office/drawing/2014/main" id="{A59D62DC-C24F-4B93-AF7F-8D74DBB84E3E}"/>
              </a:ext>
            </a:extLst>
          </p:cNvPr>
          <p:cNvSpPr txBox="1"/>
          <p:nvPr/>
        </p:nvSpPr>
        <p:spPr>
          <a:xfrm>
            <a:off x="2169267" y="2551246"/>
            <a:ext cx="1638589" cy="246221"/>
          </a:xfrm>
          <a:prstGeom prst="rect">
            <a:avLst/>
          </a:prstGeom>
          <a:noFill/>
        </p:spPr>
        <p:txBody>
          <a:bodyPr wrap="none" rtlCol="0">
            <a:spAutoFit/>
          </a:bodyPr>
          <a:lstStyle/>
          <a:p>
            <a:pPr algn="ctr"/>
            <a:r>
              <a:rPr lang="nl-NL" sz="1000" dirty="0"/>
              <a:t>Projectmatige verbetering</a:t>
            </a:r>
          </a:p>
        </p:txBody>
      </p:sp>
      <p:sp>
        <p:nvSpPr>
          <p:cNvPr id="38" name="Tekstvak 37">
            <a:extLst>
              <a:ext uri="{FF2B5EF4-FFF2-40B4-BE49-F238E27FC236}">
                <a16:creationId xmlns:a16="http://schemas.microsoft.com/office/drawing/2014/main" id="{0565624E-EAEF-4271-A727-1A9C756ACF34}"/>
              </a:ext>
            </a:extLst>
          </p:cNvPr>
          <p:cNvSpPr txBox="1"/>
          <p:nvPr/>
        </p:nvSpPr>
        <p:spPr>
          <a:xfrm>
            <a:off x="2832705" y="1933124"/>
            <a:ext cx="1638590" cy="246221"/>
          </a:xfrm>
          <a:prstGeom prst="rect">
            <a:avLst/>
          </a:prstGeom>
          <a:noFill/>
        </p:spPr>
        <p:txBody>
          <a:bodyPr wrap="none" rtlCol="0">
            <a:spAutoFit/>
          </a:bodyPr>
          <a:lstStyle/>
          <a:p>
            <a:pPr algn="ctr"/>
            <a:r>
              <a:rPr lang="nl-NL" sz="1000" dirty="0"/>
              <a:t>Projectmatig [her]ontwerp</a:t>
            </a:r>
          </a:p>
        </p:txBody>
      </p:sp>
      <p:sp>
        <p:nvSpPr>
          <p:cNvPr id="39" name="Tekstvak 38">
            <a:extLst>
              <a:ext uri="{FF2B5EF4-FFF2-40B4-BE49-F238E27FC236}">
                <a16:creationId xmlns:a16="http://schemas.microsoft.com/office/drawing/2014/main" id="{15F7832D-7460-48D8-8AC5-B76459CE7F90}"/>
              </a:ext>
            </a:extLst>
          </p:cNvPr>
          <p:cNvSpPr txBox="1"/>
          <p:nvPr/>
        </p:nvSpPr>
        <p:spPr>
          <a:xfrm>
            <a:off x="9484328" y="1933124"/>
            <a:ext cx="1107997" cy="246221"/>
          </a:xfrm>
          <a:prstGeom prst="rect">
            <a:avLst/>
          </a:prstGeom>
          <a:noFill/>
        </p:spPr>
        <p:txBody>
          <a:bodyPr wrap="none" rtlCol="0">
            <a:spAutoFit/>
          </a:bodyPr>
          <a:lstStyle/>
          <a:p>
            <a:pPr algn="ctr"/>
            <a:r>
              <a:rPr lang="nl-NL" sz="1000" dirty="0"/>
              <a:t>Nieuwe markten</a:t>
            </a:r>
          </a:p>
        </p:txBody>
      </p:sp>
      <p:sp>
        <p:nvSpPr>
          <p:cNvPr id="40" name="Tekstvak 39">
            <a:extLst>
              <a:ext uri="{FF2B5EF4-FFF2-40B4-BE49-F238E27FC236}">
                <a16:creationId xmlns:a16="http://schemas.microsoft.com/office/drawing/2014/main" id="{777170FF-5A6D-44A5-811D-B937D8445AD9}"/>
              </a:ext>
            </a:extLst>
          </p:cNvPr>
          <p:cNvSpPr txBox="1"/>
          <p:nvPr/>
        </p:nvSpPr>
        <p:spPr>
          <a:xfrm>
            <a:off x="5079959" y="1339401"/>
            <a:ext cx="1342034" cy="246221"/>
          </a:xfrm>
          <a:prstGeom prst="rect">
            <a:avLst/>
          </a:prstGeom>
          <a:noFill/>
        </p:spPr>
        <p:txBody>
          <a:bodyPr wrap="none" rtlCol="0">
            <a:spAutoFit/>
          </a:bodyPr>
          <a:lstStyle/>
          <a:p>
            <a:pPr algn="ctr"/>
            <a:r>
              <a:rPr lang="nl-NL" sz="1000" dirty="0"/>
              <a:t>Marktontwikkelingen</a:t>
            </a:r>
          </a:p>
        </p:txBody>
      </p:sp>
      <p:sp>
        <p:nvSpPr>
          <p:cNvPr id="41" name="Tekstvak 40">
            <a:extLst>
              <a:ext uri="{FF2B5EF4-FFF2-40B4-BE49-F238E27FC236}">
                <a16:creationId xmlns:a16="http://schemas.microsoft.com/office/drawing/2014/main" id="{FB892F20-3A11-4373-A0D2-91B6F0B152B2}"/>
              </a:ext>
            </a:extLst>
          </p:cNvPr>
          <p:cNvSpPr txBox="1"/>
          <p:nvPr/>
        </p:nvSpPr>
        <p:spPr>
          <a:xfrm>
            <a:off x="6810102" y="1339401"/>
            <a:ext cx="1438214" cy="246221"/>
          </a:xfrm>
          <a:prstGeom prst="rect">
            <a:avLst/>
          </a:prstGeom>
          <a:noFill/>
        </p:spPr>
        <p:txBody>
          <a:bodyPr wrap="none" rtlCol="0">
            <a:spAutoFit/>
          </a:bodyPr>
          <a:lstStyle/>
          <a:p>
            <a:pPr algn="ctr"/>
            <a:r>
              <a:rPr lang="nl-NL" sz="1000" dirty="0"/>
              <a:t>Nieuwe </a:t>
            </a:r>
            <a:r>
              <a:rPr lang="nl-NL" sz="1000" dirty="0" err="1"/>
              <a:t>technologiëen</a:t>
            </a:r>
            <a:endParaRPr lang="nl-NL" sz="1000" dirty="0"/>
          </a:p>
        </p:txBody>
      </p:sp>
      <p:sp>
        <p:nvSpPr>
          <p:cNvPr id="13" name="Pijl: rechts 12">
            <a:extLst>
              <a:ext uri="{FF2B5EF4-FFF2-40B4-BE49-F238E27FC236}">
                <a16:creationId xmlns:a16="http://schemas.microsoft.com/office/drawing/2014/main" id="{9722FCCC-A6DF-450A-853A-B8DE37B0760B}"/>
              </a:ext>
            </a:extLst>
          </p:cNvPr>
          <p:cNvSpPr/>
          <p:nvPr/>
        </p:nvSpPr>
        <p:spPr>
          <a:xfrm>
            <a:off x="4435319" y="2012874"/>
            <a:ext cx="504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Pijl: rechts 41">
            <a:extLst>
              <a:ext uri="{FF2B5EF4-FFF2-40B4-BE49-F238E27FC236}">
                <a16:creationId xmlns:a16="http://schemas.microsoft.com/office/drawing/2014/main" id="{BFAF13A6-766C-49B8-83AA-605F1178C952}"/>
              </a:ext>
            </a:extLst>
          </p:cNvPr>
          <p:cNvSpPr/>
          <p:nvPr/>
        </p:nvSpPr>
        <p:spPr>
          <a:xfrm>
            <a:off x="3766060" y="2616205"/>
            <a:ext cx="504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Pijl: rechts 42">
            <a:extLst>
              <a:ext uri="{FF2B5EF4-FFF2-40B4-BE49-F238E27FC236}">
                <a16:creationId xmlns:a16="http://schemas.microsoft.com/office/drawing/2014/main" id="{5D0EB86B-DD59-465F-AE31-513B80FD875D}"/>
              </a:ext>
            </a:extLst>
          </p:cNvPr>
          <p:cNvSpPr/>
          <p:nvPr/>
        </p:nvSpPr>
        <p:spPr>
          <a:xfrm>
            <a:off x="3372094" y="3108748"/>
            <a:ext cx="504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Pijl: rechts 43">
            <a:extLst>
              <a:ext uri="{FF2B5EF4-FFF2-40B4-BE49-F238E27FC236}">
                <a16:creationId xmlns:a16="http://schemas.microsoft.com/office/drawing/2014/main" id="{0D93F387-F4C9-46F9-8836-A3259ECEBA15}"/>
              </a:ext>
            </a:extLst>
          </p:cNvPr>
          <p:cNvSpPr/>
          <p:nvPr/>
        </p:nvSpPr>
        <p:spPr>
          <a:xfrm>
            <a:off x="3375201" y="3316465"/>
            <a:ext cx="504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Pijl: rechts 44">
            <a:extLst>
              <a:ext uri="{FF2B5EF4-FFF2-40B4-BE49-F238E27FC236}">
                <a16:creationId xmlns:a16="http://schemas.microsoft.com/office/drawing/2014/main" id="{09ED7C9F-EDCC-4F5F-A309-16E34AE6BCEB}"/>
              </a:ext>
            </a:extLst>
          </p:cNvPr>
          <p:cNvSpPr/>
          <p:nvPr/>
        </p:nvSpPr>
        <p:spPr>
          <a:xfrm>
            <a:off x="2977054" y="4110983"/>
            <a:ext cx="504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Tekstvak 45">
            <a:extLst>
              <a:ext uri="{FF2B5EF4-FFF2-40B4-BE49-F238E27FC236}">
                <a16:creationId xmlns:a16="http://schemas.microsoft.com/office/drawing/2014/main" id="{60DDAB00-4E90-448C-8EF7-26DCF3D5A1A4}"/>
              </a:ext>
            </a:extLst>
          </p:cNvPr>
          <p:cNvSpPr txBox="1"/>
          <p:nvPr/>
        </p:nvSpPr>
        <p:spPr>
          <a:xfrm>
            <a:off x="3569166" y="4069530"/>
            <a:ext cx="1851789" cy="246221"/>
          </a:xfrm>
          <a:prstGeom prst="rect">
            <a:avLst/>
          </a:prstGeom>
          <a:noFill/>
        </p:spPr>
        <p:txBody>
          <a:bodyPr wrap="none" rtlCol="0">
            <a:spAutoFit/>
          </a:bodyPr>
          <a:lstStyle/>
          <a:p>
            <a:r>
              <a:rPr lang="nl-NL" sz="1000" i="1" dirty="0">
                <a:solidFill>
                  <a:schemeClr val="bg1"/>
                </a:solidFill>
                <a:effectLst>
                  <a:outerShdw blurRad="38100" dist="38100" dir="2700000" algn="tl">
                    <a:srgbClr val="000000">
                      <a:alpha val="43137"/>
                    </a:srgbClr>
                  </a:outerShdw>
                </a:effectLst>
              </a:rPr>
              <a:t>Visie Horizontaal organiseren</a:t>
            </a:r>
          </a:p>
        </p:txBody>
      </p:sp>
      <p:sp>
        <p:nvSpPr>
          <p:cNvPr id="47" name="Pijl: rechts 46">
            <a:extLst>
              <a:ext uri="{FF2B5EF4-FFF2-40B4-BE49-F238E27FC236}">
                <a16:creationId xmlns:a16="http://schemas.microsoft.com/office/drawing/2014/main" id="{0CED446E-B71C-454F-917E-FA5723CAF3B7}"/>
              </a:ext>
            </a:extLst>
          </p:cNvPr>
          <p:cNvSpPr/>
          <p:nvPr/>
        </p:nvSpPr>
        <p:spPr>
          <a:xfrm flipH="1">
            <a:off x="8988777" y="1978295"/>
            <a:ext cx="504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Pijl: rechts 47">
            <a:extLst>
              <a:ext uri="{FF2B5EF4-FFF2-40B4-BE49-F238E27FC236}">
                <a16:creationId xmlns:a16="http://schemas.microsoft.com/office/drawing/2014/main" id="{8222457E-7BDA-499C-AAA4-4449980015AE}"/>
              </a:ext>
            </a:extLst>
          </p:cNvPr>
          <p:cNvSpPr/>
          <p:nvPr/>
        </p:nvSpPr>
        <p:spPr>
          <a:xfrm rot="5400000">
            <a:off x="5580313" y="1620721"/>
            <a:ext cx="252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Pijl: rechts 48">
            <a:extLst>
              <a:ext uri="{FF2B5EF4-FFF2-40B4-BE49-F238E27FC236}">
                <a16:creationId xmlns:a16="http://schemas.microsoft.com/office/drawing/2014/main" id="{BE2DA47A-587F-4142-8075-878E54655521}"/>
              </a:ext>
            </a:extLst>
          </p:cNvPr>
          <p:cNvSpPr/>
          <p:nvPr/>
        </p:nvSpPr>
        <p:spPr>
          <a:xfrm rot="5400000">
            <a:off x="7416994" y="1637665"/>
            <a:ext cx="252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Pijl: rechts 49">
            <a:extLst>
              <a:ext uri="{FF2B5EF4-FFF2-40B4-BE49-F238E27FC236}">
                <a16:creationId xmlns:a16="http://schemas.microsoft.com/office/drawing/2014/main" id="{DE0F12A4-162D-4F97-B60C-975FC205CD78}"/>
              </a:ext>
            </a:extLst>
          </p:cNvPr>
          <p:cNvSpPr/>
          <p:nvPr/>
        </p:nvSpPr>
        <p:spPr>
          <a:xfrm rot="16200000">
            <a:off x="4326629" y="4847323"/>
            <a:ext cx="252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Pijl: rechts 50">
            <a:extLst>
              <a:ext uri="{FF2B5EF4-FFF2-40B4-BE49-F238E27FC236}">
                <a16:creationId xmlns:a16="http://schemas.microsoft.com/office/drawing/2014/main" id="{6DF1B0D5-2418-4FEF-998A-778C30F82931}"/>
              </a:ext>
            </a:extLst>
          </p:cNvPr>
          <p:cNvSpPr/>
          <p:nvPr/>
        </p:nvSpPr>
        <p:spPr>
          <a:xfrm rot="16200000">
            <a:off x="6028080" y="4652049"/>
            <a:ext cx="252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Pijl: rechts 51">
            <a:extLst>
              <a:ext uri="{FF2B5EF4-FFF2-40B4-BE49-F238E27FC236}">
                <a16:creationId xmlns:a16="http://schemas.microsoft.com/office/drawing/2014/main" id="{40A71190-429D-43B8-A905-E4FE189D1087}"/>
              </a:ext>
            </a:extLst>
          </p:cNvPr>
          <p:cNvSpPr/>
          <p:nvPr/>
        </p:nvSpPr>
        <p:spPr>
          <a:xfrm rot="16200000">
            <a:off x="7416994" y="4382618"/>
            <a:ext cx="252000" cy="155877"/>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descr="Afbeelding met tafel&#10;&#10;Automatisch gegenereerde beschrijving">
            <a:extLst>
              <a:ext uri="{FF2B5EF4-FFF2-40B4-BE49-F238E27FC236}">
                <a16:creationId xmlns:a16="http://schemas.microsoft.com/office/drawing/2014/main" id="{93D3B6EA-9FE7-4ADE-AD5D-873D7FB23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386" y="3598435"/>
            <a:ext cx="615216" cy="624444"/>
          </a:xfrm>
          <a:prstGeom prst="rect">
            <a:avLst/>
          </a:prstGeom>
        </p:spPr>
      </p:pic>
      <p:pic>
        <p:nvPicPr>
          <p:cNvPr id="54" name="Afbeelding 53" descr="Afbeelding met klok, meter&#10;&#10;Automatisch gegenereerde beschrijving">
            <a:extLst>
              <a:ext uri="{FF2B5EF4-FFF2-40B4-BE49-F238E27FC236}">
                <a16:creationId xmlns:a16="http://schemas.microsoft.com/office/drawing/2014/main" id="{3453CC27-8D78-4AFF-B888-A6C67DBFA9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6" t="5552" r="1921" b="6663"/>
          <a:stretch/>
        </p:blipFill>
        <p:spPr>
          <a:xfrm>
            <a:off x="3988929" y="3073647"/>
            <a:ext cx="403923" cy="398695"/>
          </a:xfrm>
          <a:prstGeom prst="ellipse">
            <a:avLst/>
          </a:prstGeom>
          <a:effectLst>
            <a:outerShdw blurRad="50800" dist="38100" algn="l" rotWithShape="0">
              <a:prstClr val="black">
                <a:alpha val="40000"/>
              </a:prstClr>
            </a:outerShdw>
          </a:effectLst>
        </p:spPr>
      </p:pic>
      <p:pic>
        <p:nvPicPr>
          <p:cNvPr id="56" name="Afbeelding 55" descr="Afbeelding met zitten, tafel, kop, computer&#10;&#10;Automatisch gegenereerde beschrijving">
            <a:extLst>
              <a:ext uri="{FF2B5EF4-FFF2-40B4-BE49-F238E27FC236}">
                <a16:creationId xmlns:a16="http://schemas.microsoft.com/office/drawing/2014/main" id="{C27F8D75-ACAC-4A69-A01B-A842906C40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9420" y="3957950"/>
            <a:ext cx="509837" cy="615497"/>
          </a:xfrm>
          <a:prstGeom prst="rect">
            <a:avLst/>
          </a:prstGeom>
        </p:spPr>
      </p:pic>
      <p:pic>
        <p:nvPicPr>
          <p:cNvPr id="58" name="Afbeelding 57">
            <a:extLst>
              <a:ext uri="{FF2B5EF4-FFF2-40B4-BE49-F238E27FC236}">
                <a16:creationId xmlns:a16="http://schemas.microsoft.com/office/drawing/2014/main" id="{FA1B5FED-0B25-44E1-A762-5FE61613CB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4177" y="3108748"/>
            <a:ext cx="585728" cy="585728"/>
          </a:xfrm>
          <a:prstGeom prst="rect">
            <a:avLst/>
          </a:prstGeom>
        </p:spPr>
      </p:pic>
      <p:sp>
        <p:nvSpPr>
          <p:cNvPr id="59" name="Tekstvak 58">
            <a:extLst>
              <a:ext uri="{FF2B5EF4-FFF2-40B4-BE49-F238E27FC236}">
                <a16:creationId xmlns:a16="http://schemas.microsoft.com/office/drawing/2014/main" id="{67615EC8-9A16-42F7-A868-E57F0C41D525}"/>
              </a:ext>
            </a:extLst>
          </p:cNvPr>
          <p:cNvSpPr txBox="1"/>
          <p:nvPr/>
        </p:nvSpPr>
        <p:spPr>
          <a:xfrm>
            <a:off x="5184597" y="5999645"/>
            <a:ext cx="1152880" cy="246221"/>
          </a:xfrm>
          <a:prstGeom prst="rect">
            <a:avLst/>
          </a:prstGeom>
          <a:noFill/>
        </p:spPr>
        <p:txBody>
          <a:bodyPr wrap="none" rtlCol="0">
            <a:spAutoFit/>
          </a:bodyPr>
          <a:lstStyle/>
          <a:p>
            <a:r>
              <a:rPr lang="nl-NL" sz="1000" dirty="0"/>
              <a:t>www.raamstijn.nl</a:t>
            </a:r>
          </a:p>
        </p:txBody>
      </p:sp>
      <p:sp>
        <p:nvSpPr>
          <p:cNvPr id="60" name="Tekstvak 59">
            <a:extLst>
              <a:ext uri="{FF2B5EF4-FFF2-40B4-BE49-F238E27FC236}">
                <a16:creationId xmlns:a16="http://schemas.microsoft.com/office/drawing/2014/main" id="{F0AF253D-3E1E-4B7C-B8E9-0678D74BD896}"/>
              </a:ext>
            </a:extLst>
          </p:cNvPr>
          <p:cNvSpPr txBox="1"/>
          <p:nvPr/>
        </p:nvSpPr>
        <p:spPr>
          <a:xfrm>
            <a:off x="7318270" y="2637055"/>
            <a:ext cx="715260" cy="215444"/>
          </a:xfrm>
          <a:prstGeom prst="rect">
            <a:avLst/>
          </a:prstGeom>
          <a:noFill/>
        </p:spPr>
        <p:txBody>
          <a:bodyPr wrap="none" rtlCol="0">
            <a:spAutoFit/>
          </a:bodyPr>
          <a:lstStyle/>
          <a:p>
            <a:r>
              <a:rPr lang="nl-NL" sz="800" dirty="0">
                <a:solidFill>
                  <a:schemeClr val="bg1"/>
                </a:solidFill>
                <a:effectLst>
                  <a:outerShdw blurRad="38100" dist="38100" dir="2700000" algn="tl">
                    <a:srgbClr val="000000">
                      <a:alpha val="43137"/>
                    </a:srgbClr>
                  </a:outerShdw>
                </a:effectLst>
              </a:rPr>
              <a:t>‘</a:t>
            </a:r>
            <a:r>
              <a:rPr lang="nl-NL" sz="800" i="1" dirty="0">
                <a:solidFill>
                  <a:schemeClr val="bg1"/>
                </a:solidFill>
                <a:effectLst>
                  <a:outerShdw blurRad="38100" dist="38100" dir="2700000" algn="tl">
                    <a:srgbClr val="000000">
                      <a:alpha val="43137"/>
                    </a:srgbClr>
                  </a:outerShdw>
                </a:effectLst>
              </a:rPr>
              <a:t>omvormen</a:t>
            </a:r>
            <a:r>
              <a:rPr lang="nl-NL" sz="800" dirty="0">
                <a:solidFill>
                  <a:schemeClr val="bg1"/>
                </a:solidFill>
                <a:effectLst>
                  <a:outerShdw blurRad="38100" dist="38100" dir="2700000" algn="tl">
                    <a:srgbClr val="000000">
                      <a:alpha val="43137"/>
                    </a:srgbClr>
                  </a:outerShdw>
                </a:effectLst>
              </a:rPr>
              <a:t>’</a:t>
            </a:r>
          </a:p>
        </p:txBody>
      </p:sp>
      <p:sp>
        <p:nvSpPr>
          <p:cNvPr id="61" name="Tekstvak 60">
            <a:extLst>
              <a:ext uri="{FF2B5EF4-FFF2-40B4-BE49-F238E27FC236}">
                <a16:creationId xmlns:a16="http://schemas.microsoft.com/office/drawing/2014/main" id="{A2E0812F-15C1-497A-87BF-42CAE82DA5AB}"/>
              </a:ext>
            </a:extLst>
          </p:cNvPr>
          <p:cNvSpPr txBox="1"/>
          <p:nvPr/>
        </p:nvSpPr>
        <p:spPr>
          <a:xfrm>
            <a:off x="8035258" y="1978002"/>
            <a:ext cx="712054" cy="215444"/>
          </a:xfrm>
          <a:prstGeom prst="rect">
            <a:avLst/>
          </a:prstGeom>
          <a:noFill/>
        </p:spPr>
        <p:txBody>
          <a:bodyPr wrap="none" rtlCol="0">
            <a:spAutoFit/>
          </a:bodyPr>
          <a:lstStyle/>
          <a:p>
            <a:r>
              <a:rPr lang="nl-NL" sz="800" dirty="0">
                <a:solidFill>
                  <a:schemeClr val="bg1"/>
                </a:solidFill>
                <a:effectLst>
                  <a:outerShdw blurRad="38100" dist="38100" dir="2700000" algn="tl">
                    <a:srgbClr val="000000">
                      <a:alpha val="43137"/>
                    </a:srgbClr>
                  </a:outerShdw>
                </a:effectLst>
              </a:rPr>
              <a:t>vernieuwen</a:t>
            </a:r>
          </a:p>
        </p:txBody>
      </p:sp>
      <p:sp>
        <p:nvSpPr>
          <p:cNvPr id="62" name="Tekstvak 61">
            <a:extLst>
              <a:ext uri="{FF2B5EF4-FFF2-40B4-BE49-F238E27FC236}">
                <a16:creationId xmlns:a16="http://schemas.microsoft.com/office/drawing/2014/main" id="{00673ADA-F200-4790-9E10-E5B1B1F2AD80}"/>
              </a:ext>
            </a:extLst>
          </p:cNvPr>
          <p:cNvSpPr txBox="1"/>
          <p:nvPr/>
        </p:nvSpPr>
        <p:spPr>
          <a:xfrm>
            <a:off x="5424901" y="3252256"/>
            <a:ext cx="1292341" cy="215444"/>
          </a:xfrm>
          <a:prstGeom prst="rect">
            <a:avLst/>
          </a:prstGeom>
          <a:noFill/>
        </p:spPr>
        <p:txBody>
          <a:bodyPr wrap="none" rtlCol="0">
            <a:spAutoFit/>
          </a:bodyPr>
          <a:lstStyle/>
          <a:p>
            <a:r>
              <a:rPr lang="nl-NL" sz="800" dirty="0">
                <a:solidFill>
                  <a:schemeClr val="bg1"/>
                </a:solidFill>
                <a:effectLst>
                  <a:outerShdw blurRad="38100" dist="38100" dir="2700000" algn="tl">
                    <a:srgbClr val="000000">
                      <a:alpha val="43137"/>
                    </a:srgbClr>
                  </a:outerShdw>
                </a:effectLst>
              </a:rPr>
              <a:t>Beschrijven en besturen</a:t>
            </a:r>
          </a:p>
        </p:txBody>
      </p:sp>
      <p:sp>
        <p:nvSpPr>
          <p:cNvPr id="63" name="Tekstvak 62">
            <a:extLst>
              <a:ext uri="{FF2B5EF4-FFF2-40B4-BE49-F238E27FC236}">
                <a16:creationId xmlns:a16="http://schemas.microsoft.com/office/drawing/2014/main" id="{0973E262-3F21-48F1-BD18-B89DF92AC4E4}"/>
              </a:ext>
            </a:extLst>
          </p:cNvPr>
          <p:cNvSpPr txBox="1"/>
          <p:nvPr/>
        </p:nvSpPr>
        <p:spPr>
          <a:xfrm>
            <a:off x="4681985" y="3802935"/>
            <a:ext cx="700833" cy="215444"/>
          </a:xfrm>
          <a:prstGeom prst="rect">
            <a:avLst/>
          </a:prstGeom>
          <a:noFill/>
        </p:spPr>
        <p:txBody>
          <a:bodyPr wrap="none" rtlCol="0">
            <a:spAutoFit/>
          </a:bodyPr>
          <a:lstStyle/>
          <a:p>
            <a:r>
              <a:rPr lang="nl-NL" sz="800" dirty="0">
                <a:solidFill>
                  <a:schemeClr val="bg1"/>
                </a:solidFill>
                <a:effectLst>
                  <a:outerShdw blurRad="38100" dist="38100" dir="2700000" algn="tl">
                    <a:srgbClr val="000000">
                      <a:alpha val="43137"/>
                    </a:srgbClr>
                  </a:outerShdw>
                </a:effectLst>
              </a:rPr>
              <a:t>Analyseren</a:t>
            </a:r>
          </a:p>
        </p:txBody>
      </p:sp>
      <p:pic>
        <p:nvPicPr>
          <p:cNvPr id="53" name="Afbeelding 52">
            <a:extLst>
              <a:ext uri="{FF2B5EF4-FFF2-40B4-BE49-F238E27FC236}">
                <a16:creationId xmlns:a16="http://schemas.microsoft.com/office/drawing/2014/main" id="{495FE38C-EE97-497D-B128-F19AB443C6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3240" y="2981369"/>
            <a:ext cx="876227" cy="1125083"/>
          </a:xfrm>
          <a:prstGeom prst="rect">
            <a:avLst/>
          </a:prstGeom>
        </p:spPr>
      </p:pic>
    </p:spTree>
    <p:extLst>
      <p:ext uri="{BB962C8B-B14F-4D97-AF65-F5344CB8AC3E}">
        <p14:creationId xmlns:p14="http://schemas.microsoft.com/office/powerpoint/2010/main" val="229675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Productontwikkeling</a:t>
            </a:r>
            <a:br>
              <a:rPr lang="en-US" dirty="0"/>
            </a:br>
            <a:r>
              <a:rPr lang="en-US" sz="1400" b="0" dirty="0">
                <a:solidFill>
                  <a:schemeClr val="tx1"/>
                </a:solidFill>
              </a:rPr>
              <a:t>dr. Robert G. [‘</a:t>
            </a:r>
            <a:r>
              <a:rPr lang="en-US" sz="1400" b="0" i="1" dirty="0">
                <a:solidFill>
                  <a:schemeClr val="tx1"/>
                </a:solidFill>
              </a:rPr>
              <a:t>Bob</a:t>
            </a:r>
            <a:r>
              <a:rPr lang="en-US" sz="1400" b="0" dirty="0">
                <a:solidFill>
                  <a:schemeClr val="tx1"/>
                </a:solidFill>
              </a:rPr>
              <a:t>’] Cooper</a:t>
            </a:r>
            <a:br>
              <a:rPr lang="en-US" dirty="0"/>
            </a:br>
            <a:endParaRPr lang="en-US" sz="1600" b="0" dirty="0">
              <a:solidFill>
                <a:srgbClr val="231F20"/>
              </a:solidFill>
            </a:endParaRPr>
          </a:p>
        </p:txBody>
      </p:sp>
      <p:pic>
        <p:nvPicPr>
          <p:cNvPr id="4" name="Picture 3">
            <a:extLst>
              <a:ext uri="{FF2B5EF4-FFF2-40B4-BE49-F238E27FC236}">
                <a16:creationId xmlns:a16="http://schemas.microsoft.com/office/drawing/2014/main" id="{F8E60042-3D16-422D-AA81-243A4A206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hthoek: afgeronde hoeken 54">
            <a:extLst>
              <a:ext uri="{FF2B5EF4-FFF2-40B4-BE49-F238E27FC236}">
                <a16:creationId xmlns:a16="http://schemas.microsoft.com/office/drawing/2014/main" id="{49DD8B91-61F0-46CF-ACD9-E58F509D59A3}"/>
              </a:ext>
            </a:extLst>
          </p:cNvPr>
          <p:cNvSpPr/>
          <p:nvPr/>
        </p:nvSpPr>
        <p:spPr>
          <a:xfrm>
            <a:off x="4184875" y="2453942"/>
            <a:ext cx="1156996" cy="979714"/>
          </a:xfrm>
          <a:prstGeom prst="roundRect">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Beschrijf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concept</a:t>
            </a:r>
          </a:p>
        </p:txBody>
      </p:sp>
      <p:sp>
        <p:nvSpPr>
          <p:cNvPr id="57" name="Rechthoek: afgeronde hoeken 56">
            <a:extLst>
              <a:ext uri="{FF2B5EF4-FFF2-40B4-BE49-F238E27FC236}">
                <a16:creationId xmlns:a16="http://schemas.microsoft.com/office/drawing/2014/main" id="{F33E286F-40AA-4137-B65F-40D756DABA77}"/>
              </a:ext>
            </a:extLst>
          </p:cNvPr>
          <p:cNvSpPr/>
          <p:nvPr/>
        </p:nvSpPr>
        <p:spPr>
          <a:xfrm>
            <a:off x="10097995" y="2453942"/>
            <a:ext cx="1156996" cy="979714"/>
          </a:xfrm>
          <a:prstGeom prst="roundRect">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Launch</a:t>
            </a: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 &amp; implementatie</a:t>
            </a:r>
          </a:p>
        </p:txBody>
      </p:sp>
      <p:sp>
        <p:nvSpPr>
          <p:cNvPr id="64" name="Rechthoek: afgeronde hoeken 63">
            <a:extLst>
              <a:ext uri="{FF2B5EF4-FFF2-40B4-BE49-F238E27FC236}">
                <a16:creationId xmlns:a16="http://schemas.microsoft.com/office/drawing/2014/main" id="{601CA9AA-C38B-4AF5-AEAB-2220300602F3}"/>
              </a:ext>
            </a:extLst>
          </p:cNvPr>
          <p:cNvSpPr/>
          <p:nvPr/>
        </p:nvSpPr>
        <p:spPr>
          <a:xfrm>
            <a:off x="8126955" y="2453942"/>
            <a:ext cx="1156996" cy="979714"/>
          </a:xfrm>
          <a:prstGeom prst="roundRect">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Test</a:t>
            </a:r>
          </a:p>
        </p:txBody>
      </p:sp>
      <p:sp>
        <p:nvSpPr>
          <p:cNvPr id="65" name="Rechthoek: afgeronde hoeken 64">
            <a:extLst>
              <a:ext uri="{FF2B5EF4-FFF2-40B4-BE49-F238E27FC236}">
                <a16:creationId xmlns:a16="http://schemas.microsoft.com/office/drawing/2014/main" id="{0184D999-F6FE-4DA9-9441-7504B615B4A5}"/>
              </a:ext>
            </a:extLst>
          </p:cNvPr>
          <p:cNvSpPr/>
          <p:nvPr/>
        </p:nvSpPr>
        <p:spPr>
          <a:xfrm>
            <a:off x="6184490" y="2453942"/>
            <a:ext cx="1156996" cy="979714"/>
          </a:xfrm>
          <a:prstGeom prst="roundRect">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Ontwikkeling</a:t>
            </a:r>
          </a:p>
        </p:txBody>
      </p:sp>
      <p:sp>
        <p:nvSpPr>
          <p:cNvPr id="66" name="Rechthoek: afgeronde hoeken 65">
            <a:extLst>
              <a:ext uri="{FF2B5EF4-FFF2-40B4-BE49-F238E27FC236}">
                <a16:creationId xmlns:a16="http://schemas.microsoft.com/office/drawing/2014/main" id="{DB6FC99A-C17B-49D8-9B44-6F208834BD12}"/>
              </a:ext>
            </a:extLst>
          </p:cNvPr>
          <p:cNvSpPr/>
          <p:nvPr/>
        </p:nvSpPr>
        <p:spPr>
          <a:xfrm>
            <a:off x="2213835" y="2453942"/>
            <a:ext cx="1156996" cy="979714"/>
          </a:xfrm>
          <a:prstGeom prst="roundRect">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Kader/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grenzen bepalen</a:t>
            </a:r>
          </a:p>
        </p:txBody>
      </p:sp>
      <p:sp>
        <p:nvSpPr>
          <p:cNvPr id="67" name="Ovaal 66">
            <a:extLst>
              <a:ext uri="{FF2B5EF4-FFF2-40B4-BE49-F238E27FC236}">
                <a16:creationId xmlns:a16="http://schemas.microsoft.com/office/drawing/2014/main" id="{D30F36D7-249A-4590-A4F5-0D97CC6C1D17}"/>
              </a:ext>
            </a:extLst>
          </p:cNvPr>
          <p:cNvSpPr/>
          <p:nvPr/>
        </p:nvSpPr>
        <p:spPr>
          <a:xfrm>
            <a:off x="239329" y="2443457"/>
            <a:ext cx="1156996" cy="1079999"/>
          </a:xfrm>
          <a:prstGeom prst="ellipse">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mn-cs"/>
              </a:rPr>
              <a:t>Ideëen</a:t>
            </a:r>
            <a:endPar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68" name="Ruit 67">
            <a:extLst>
              <a:ext uri="{FF2B5EF4-FFF2-40B4-BE49-F238E27FC236}">
                <a16:creationId xmlns:a16="http://schemas.microsoft.com/office/drawing/2014/main" id="{FBF694C0-DEB5-4EB2-B098-9D8A7906BCC8}"/>
              </a:ext>
            </a:extLst>
          </p:cNvPr>
          <p:cNvSpPr/>
          <p:nvPr/>
        </p:nvSpPr>
        <p:spPr>
          <a:xfrm>
            <a:off x="1278137" y="2447048"/>
            <a:ext cx="1080000" cy="1080000"/>
          </a:xfrm>
          <a:prstGeom prst="diamond">
            <a:avLst/>
          </a:prstGeom>
          <a:solidFill>
            <a:srgbClr val="C00000">
              <a:alpha val="6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Gate </a:t>
            </a:r>
            <a:r>
              <a:rPr kumimoji="0" lang="nl-NL" sz="105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1</a:t>
            </a:r>
          </a:p>
        </p:txBody>
      </p:sp>
      <p:sp>
        <p:nvSpPr>
          <p:cNvPr id="69" name="Ruit 68">
            <a:extLst>
              <a:ext uri="{FF2B5EF4-FFF2-40B4-BE49-F238E27FC236}">
                <a16:creationId xmlns:a16="http://schemas.microsoft.com/office/drawing/2014/main" id="{5B748D39-A505-4F12-89D6-379D1823DCC9}"/>
              </a:ext>
            </a:extLst>
          </p:cNvPr>
          <p:cNvSpPr/>
          <p:nvPr/>
        </p:nvSpPr>
        <p:spPr>
          <a:xfrm>
            <a:off x="3261736" y="2447048"/>
            <a:ext cx="1080000" cy="1080000"/>
          </a:xfrm>
          <a:prstGeom prst="diamond">
            <a:avLst/>
          </a:prstGeom>
          <a:solidFill>
            <a:srgbClr val="C00000">
              <a:alpha val="6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Gate </a:t>
            </a:r>
            <a:r>
              <a:rPr kumimoji="0" lang="nl-NL" sz="105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2</a:t>
            </a:r>
          </a:p>
        </p:txBody>
      </p:sp>
      <p:sp>
        <p:nvSpPr>
          <p:cNvPr id="70" name="Ruit 69">
            <a:extLst>
              <a:ext uri="{FF2B5EF4-FFF2-40B4-BE49-F238E27FC236}">
                <a16:creationId xmlns:a16="http://schemas.microsoft.com/office/drawing/2014/main" id="{D00915BB-A8E5-406C-B14C-FD940806EDF6}"/>
              </a:ext>
            </a:extLst>
          </p:cNvPr>
          <p:cNvSpPr/>
          <p:nvPr/>
        </p:nvSpPr>
        <p:spPr>
          <a:xfrm>
            <a:off x="5214455" y="2447048"/>
            <a:ext cx="1080000" cy="1080000"/>
          </a:xfrm>
          <a:prstGeom prst="diamond">
            <a:avLst/>
          </a:prstGeom>
          <a:solidFill>
            <a:srgbClr val="C00000">
              <a:alpha val="6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Gate </a:t>
            </a:r>
            <a:r>
              <a:rPr kumimoji="0" lang="nl-NL" sz="105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3</a:t>
            </a:r>
          </a:p>
        </p:txBody>
      </p:sp>
      <p:sp>
        <p:nvSpPr>
          <p:cNvPr id="71" name="Ruit 70">
            <a:extLst>
              <a:ext uri="{FF2B5EF4-FFF2-40B4-BE49-F238E27FC236}">
                <a16:creationId xmlns:a16="http://schemas.microsoft.com/office/drawing/2014/main" id="{A99FAC2B-5F68-4D73-A371-C47FE1886F79}"/>
              </a:ext>
            </a:extLst>
          </p:cNvPr>
          <p:cNvSpPr/>
          <p:nvPr/>
        </p:nvSpPr>
        <p:spPr>
          <a:xfrm>
            <a:off x="7174371" y="2447048"/>
            <a:ext cx="1080000" cy="1080000"/>
          </a:xfrm>
          <a:prstGeom prst="diamond">
            <a:avLst/>
          </a:prstGeom>
          <a:solidFill>
            <a:srgbClr val="C00000">
              <a:alpha val="6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Gate </a:t>
            </a:r>
            <a:r>
              <a:rPr kumimoji="0" lang="nl-NL" sz="105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4</a:t>
            </a:r>
          </a:p>
        </p:txBody>
      </p:sp>
      <p:sp>
        <p:nvSpPr>
          <p:cNvPr id="72" name="Ruit 71">
            <a:extLst>
              <a:ext uri="{FF2B5EF4-FFF2-40B4-BE49-F238E27FC236}">
                <a16:creationId xmlns:a16="http://schemas.microsoft.com/office/drawing/2014/main" id="{7489A708-2450-4D4D-8062-559922CDBDE4}"/>
              </a:ext>
            </a:extLst>
          </p:cNvPr>
          <p:cNvSpPr/>
          <p:nvPr/>
        </p:nvSpPr>
        <p:spPr>
          <a:xfrm>
            <a:off x="9156535" y="2447048"/>
            <a:ext cx="1080000" cy="1080000"/>
          </a:xfrm>
          <a:prstGeom prst="diamond">
            <a:avLst/>
          </a:prstGeom>
          <a:solidFill>
            <a:srgbClr val="C00000">
              <a:alpha val="6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Gate </a:t>
            </a:r>
            <a:r>
              <a:rPr kumimoji="0" lang="nl-NL" sz="105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mn-cs"/>
              </a:rPr>
              <a:t>5</a:t>
            </a:r>
          </a:p>
        </p:txBody>
      </p:sp>
      <p:sp>
        <p:nvSpPr>
          <p:cNvPr id="73" name="Tekstvak 72">
            <a:extLst>
              <a:ext uri="{FF2B5EF4-FFF2-40B4-BE49-F238E27FC236}">
                <a16:creationId xmlns:a16="http://schemas.microsoft.com/office/drawing/2014/main" id="{7E256437-038B-4C87-B6DB-7ABDC0A3F66D}"/>
              </a:ext>
            </a:extLst>
          </p:cNvPr>
          <p:cNvSpPr txBox="1"/>
          <p:nvPr/>
        </p:nvSpPr>
        <p:spPr>
          <a:xfrm>
            <a:off x="2500386" y="2217284"/>
            <a:ext cx="6639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Stage 1</a:t>
            </a:r>
          </a:p>
        </p:txBody>
      </p:sp>
      <p:sp>
        <p:nvSpPr>
          <p:cNvPr id="74" name="Tekstvak 73">
            <a:extLst>
              <a:ext uri="{FF2B5EF4-FFF2-40B4-BE49-F238E27FC236}">
                <a16:creationId xmlns:a16="http://schemas.microsoft.com/office/drawing/2014/main" id="{3F08564B-7BEF-426F-8BE3-BF89362CFFBF}"/>
              </a:ext>
            </a:extLst>
          </p:cNvPr>
          <p:cNvSpPr txBox="1"/>
          <p:nvPr/>
        </p:nvSpPr>
        <p:spPr>
          <a:xfrm>
            <a:off x="4454977" y="2217284"/>
            <a:ext cx="6639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Stage 2</a:t>
            </a:r>
          </a:p>
        </p:txBody>
      </p:sp>
      <p:sp>
        <p:nvSpPr>
          <p:cNvPr id="75" name="Tekstvak 74">
            <a:extLst>
              <a:ext uri="{FF2B5EF4-FFF2-40B4-BE49-F238E27FC236}">
                <a16:creationId xmlns:a16="http://schemas.microsoft.com/office/drawing/2014/main" id="{B033C7A8-881D-4A2D-80EA-25BCF09EED0E}"/>
              </a:ext>
            </a:extLst>
          </p:cNvPr>
          <p:cNvSpPr txBox="1"/>
          <p:nvPr/>
        </p:nvSpPr>
        <p:spPr>
          <a:xfrm>
            <a:off x="6409568" y="2217284"/>
            <a:ext cx="6639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Stage 3</a:t>
            </a:r>
          </a:p>
        </p:txBody>
      </p:sp>
      <p:sp>
        <p:nvSpPr>
          <p:cNvPr id="76" name="Tekstvak 75">
            <a:extLst>
              <a:ext uri="{FF2B5EF4-FFF2-40B4-BE49-F238E27FC236}">
                <a16:creationId xmlns:a16="http://schemas.microsoft.com/office/drawing/2014/main" id="{2CFD3D78-0794-4595-BCF8-F6B5C7CB0602}"/>
              </a:ext>
            </a:extLst>
          </p:cNvPr>
          <p:cNvSpPr txBox="1"/>
          <p:nvPr/>
        </p:nvSpPr>
        <p:spPr>
          <a:xfrm>
            <a:off x="8364159" y="2217284"/>
            <a:ext cx="6639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Stage 4</a:t>
            </a:r>
          </a:p>
        </p:txBody>
      </p:sp>
      <p:sp>
        <p:nvSpPr>
          <p:cNvPr id="77" name="Tekstvak 76">
            <a:extLst>
              <a:ext uri="{FF2B5EF4-FFF2-40B4-BE49-F238E27FC236}">
                <a16:creationId xmlns:a16="http://schemas.microsoft.com/office/drawing/2014/main" id="{8BB89AEC-DE4E-4F2B-A547-DC7D4DB0C13F}"/>
              </a:ext>
            </a:extLst>
          </p:cNvPr>
          <p:cNvSpPr txBox="1"/>
          <p:nvPr/>
        </p:nvSpPr>
        <p:spPr>
          <a:xfrm>
            <a:off x="10318749" y="2217284"/>
            <a:ext cx="6639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Stage 5</a:t>
            </a:r>
          </a:p>
        </p:txBody>
      </p:sp>
      <p:grpSp>
        <p:nvGrpSpPr>
          <p:cNvPr id="78" name="Groep 77">
            <a:extLst>
              <a:ext uri="{FF2B5EF4-FFF2-40B4-BE49-F238E27FC236}">
                <a16:creationId xmlns:a16="http://schemas.microsoft.com/office/drawing/2014/main" id="{46D7DD0D-0A69-403B-937B-6C6971D9A0CA}"/>
              </a:ext>
            </a:extLst>
          </p:cNvPr>
          <p:cNvGrpSpPr/>
          <p:nvPr/>
        </p:nvGrpSpPr>
        <p:grpSpPr>
          <a:xfrm>
            <a:off x="2167995" y="2720214"/>
            <a:ext cx="335348" cy="274634"/>
            <a:chOff x="2642019" y="3859216"/>
            <a:chExt cx="335348" cy="274634"/>
          </a:xfrm>
        </p:grpSpPr>
        <p:cxnSp>
          <p:nvCxnSpPr>
            <p:cNvPr id="79" name="Rechte verbindingslijn met pijl 78">
              <a:extLst>
                <a:ext uri="{FF2B5EF4-FFF2-40B4-BE49-F238E27FC236}">
                  <a16:creationId xmlns:a16="http://schemas.microsoft.com/office/drawing/2014/main" id="{2B5B4C18-7D24-47DF-8F37-007719981822}"/>
                </a:ext>
              </a:extLst>
            </p:cNvPr>
            <p:cNvCxnSpPr/>
            <p:nvPr/>
          </p:nvCxnSpPr>
          <p:spPr>
            <a:xfrm>
              <a:off x="2686050" y="4133850"/>
              <a:ext cx="239273" cy="0"/>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80" name="Tekstvak 79">
              <a:extLst>
                <a:ext uri="{FF2B5EF4-FFF2-40B4-BE49-F238E27FC236}">
                  <a16:creationId xmlns:a16="http://schemas.microsoft.com/office/drawing/2014/main" id="{3117F858-B809-4A70-854E-23EB59169D43}"/>
                </a:ext>
              </a:extLst>
            </p:cNvPr>
            <p:cNvSpPr txBox="1"/>
            <p:nvPr/>
          </p:nvSpPr>
          <p:spPr>
            <a:xfrm>
              <a:off x="2642019" y="3859216"/>
              <a:ext cx="33534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rPr>
                <a:t>go</a:t>
              </a:r>
            </a:p>
          </p:txBody>
        </p:sp>
      </p:grpSp>
      <p:grpSp>
        <p:nvGrpSpPr>
          <p:cNvPr id="81" name="Groep 80">
            <a:extLst>
              <a:ext uri="{FF2B5EF4-FFF2-40B4-BE49-F238E27FC236}">
                <a16:creationId xmlns:a16="http://schemas.microsoft.com/office/drawing/2014/main" id="{F4C49E71-E625-4552-B867-EF9BF275243A}"/>
              </a:ext>
            </a:extLst>
          </p:cNvPr>
          <p:cNvGrpSpPr/>
          <p:nvPr/>
        </p:nvGrpSpPr>
        <p:grpSpPr>
          <a:xfrm>
            <a:off x="4181268" y="2699229"/>
            <a:ext cx="335348" cy="274634"/>
            <a:chOff x="2642019" y="3859216"/>
            <a:chExt cx="335348" cy="274634"/>
          </a:xfrm>
        </p:grpSpPr>
        <p:cxnSp>
          <p:nvCxnSpPr>
            <p:cNvPr id="82" name="Rechte verbindingslijn met pijl 81">
              <a:extLst>
                <a:ext uri="{FF2B5EF4-FFF2-40B4-BE49-F238E27FC236}">
                  <a16:creationId xmlns:a16="http://schemas.microsoft.com/office/drawing/2014/main" id="{99E955E9-EDEB-4629-8338-3CE878EA6777}"/>
                </a:ext>
              </a:extLst>
            </p:cNvPr>
            <p:cNvCxnSpPr/>
            <p:nvPr/>
          </p:nvCxnSpPr>
          <p:spPr>
            <a:xfrm>
              <a:off x="2686050" y="4133850"/>
              <a:ext cx="239273" cy="0"/>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83" name="Tekstvak 82">
              <a:extLst>
                <a:ext uri="{FF2B5EF4-FFF2-40B4-BE49-F238E27FC236}">
                  <a16:creationId xmlns:a16="http://schemas.microsoft.com/office/drawing/2014/main" id="{66185BB1-A4CE-4DE6-9D9E-6AAFEB9058C1}"/>
                </a:ext>
              </a:extLst>
            </p:cNvPr>
            <p:cNvSpPr txBox="1"/>
            <p:nvPr/>
          </p:nvSpPr>
          <p:spPr>
            <a:xfrm>
              <a:off x="2642019" y="3859216"/>
              <a:ext cx="33534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rPr>
                <a:t>go</a:t>
              </a:r>
            </a:p>
          </p:txBody>
        </p:sp>
      </p:grpSp>
      <p:grpSp>
        <p:nvGrpSpPr>
          <p:cNvPr id="84" name="Groep 83">
            <a:extLst>
              <a:ext uri="{FF2B5EF4-FFF2-40B4-BE49-F238E27FC236}">
                <a16:creationId xmlns:a16="http://schemas.microsoft.com/office/drawing/2014/main" id="{11C37698-4328-46F5-9750-E1A67182FE9B}"/>
              </a:ext>
            </a:extLst>
          </p:cNvPr>
          <p:cNvGrpSpPr/>
          <p:nvPr/>
        </p:nvGrpSpPr>
        <p:grpSpPr>
          <a:xfrm>
            <a:off x="6103522" y="2688870"/>
            <a:ext cx="335348" cy="274634"/>
            <a:chOff x="2642019" y="3859216"/>
            <a:chExt cx="335348" cy="274634"/>
          </a:xfrm>
        </p:grpSpPr>
        <p:cxnSp>
          <p:nvCxnSpPr>
            <p:cNvPr id="85" name="Rechte verbindingslijn met pijl 84">
              <a:extLst>
                <a:ext uri="{FF2B5EF4-FFF2-40B4-BE49-F238E27FC236}">
                  <a16:creationId xmlns:a16="http://schemas.microsoft.com/office/drawing/2014/main" id="{4E9501D4-0DB6-45DC-B180-3CBC0DB2FA9D}"/>
                </a:ext>
              </a:extLst>
            </p:cNvPr>
            <p:cNvCxnSpPr/>
            <p:nvPr/>
          </p:nvCxnSpPr>
          <p:spPr>
            <a:xfrm>
              <a:off x="2686050" y="4133850"/>
              <a:ext cx="239273" cy="0"/>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86" name="Tekstvak 85">
              <a:extLst>
                <a:ext uri="{FF2B5EF4-FFF2-40B4-BE49-F238E27FC236}">
                  <a16:creationId xmlns:a16="http://schemas.microsoft.com/office/drawing/2014/main" id="{A46BCE13-367C-4B8D-A937-47818BBA12B7}"/>
                </a:ext>
              </a:extLst>
            </p:cNvPr>
            <p:cNvSpPr txBox="1"/>
            <p:nvPr/>
          </p:nvSpPr>
          <p:spPr>
            <a:xfrm>
              <a:off x="2642019" y="3859216"/>
              <a:ext cx="33534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rPr>
                <a:t>go</a:t>
              </a:r>
            </a:p>
          </p:txBody>
        </p:sp>
      </p:grpSp>
      <p:grpSp>
        <p:nvGrpSpPr>
          <p:cNvPr id="87" name="Groep 86">
            <a:extLst>
              <a:ext uri="{FF2B5EF4-FFF2-40B4-BE49-F238E27FC236}">
                <a16:creationId xmlns:a16="http://schemas.microsoft.com/office/drawing/2014/main" id="{6130237F-9EBA-483D-8B78-1F1B23E90951}"/>
              </a:ext>
            </a:extLst>
          </p:cNvPr>
          <p:cNvGrpSpPr/>
          <p:nvPr/>
        </p:nvGrpSpPr>
        <p:grpSpPr>
          <a:xfrm>
            <a:off x="10082921" y="2728518"/>
            <a:ext cx="335348" cy="274634"/>
            <a:chOff x="2642019" y="3859216"/>
            <a:chExt cx="335348" cy="274634"/>
          </a:xfrm>
        </p:grpSpPr>
        <p:cxnSp>
          <p:nvCxnSpPr>
            <p:cNvPr id="88" name="Rechte verbindingslijn met pijl 87">
              <a:extLst>
                <a:ext uri="{FF2B5EF4-FFF2-40B4-BE49-F238E27FC236}">
                  <a16:creationId xmlns:a16="http://schemas.microsoft.com/office/drawing/2014/main" id="{7BD3F8BC-248C-4B7F-BAA9-AE1E3A0BCBA5}"/>
                </a:ext>
              </a:extLst>
            </p:cNvPr>
            <p:cNvCxnSpPr/>
            <p:nvPr/>
          </p:nvCxnSpPr>
          <p:spPr>
            <a:xfrm>
              <a:off x="2686050" y="4133850"/>
              <a:ext cx="239273" cy="0"/>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89" name="Tekstvak 88">
              <a:extLst>
                <a:ext uri="{FF2B5EF4-FFF2-40B4-BE49-F238E27FC236}">
                  <a16:creationId xmlns:a16="http://schemas.microsoft.com/office/drawing/2014/main" id="{02947CAB-7A4C-46C8-A384-64F2F95AECC4}"/>
                </a:ext>
              </a:extLst>
            </p:cNvPr>
            <p:cNvSpPr txBox="1"/>
            <p:nvPr/>
          </p:nvSpPr>
          <p:spPr>
            <a:xfrm>
              <a:off x="2642019" y="3859216"/>
              <a:ext cx="33534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rPr>
                <a:t>go</a:t>
              </a:r>
            </a:p>
          </p:txBody>
        </p:sp>
      </p:grpSp>
      <p:grpSp>
        <p:nvGrpSpPr>
          <p:cNvPr id="90" name="Groep 89">
            <a:extLst>
              <a:ext uri="{FF2B5EF4-FFF2-40B4-BE49-F238E27FC236}">
                <a16:creationId xmlns:a16="http://schemas.microsoft.com/office/drawing/2014/main" id="{C60523D7-1F4F-4F83-81CE-7A7688869FCB}"/>
              </a:ext>
            </a:extLst>
          </p:cNvPr>
          <p:cNvGrpSpPr/>
          <p:nvPr/>
        </p:nvGrpSpPr>
        <p:grpSpPr>
          <a:xfrm>
            <a:off x="8126955" y="2663289"/>
            <a:ext cx="335348" cy="274634"/>
            <a:chOff x="2642019" y="3859216"/>
            <a:chExt cx="335348" cy="274634"/>
          </a:xfrm>
        </p:grpSpPr>
        <p:cxnSp>
          <p:nvCxnSpPr>
            <p:cNvPr id="91" name="Rechte verbindingslijn met pijl 90">
              <a:extLst>
                <a:ext uri="{FF2B5EF4-FFF2-40B4-BE49-F238E27FC236}">
                  <a16:creationId xmlns:a16="http://schemas.microsoft.com/office/drawing/2014/main" id="{7FEE6D7F-DC39-4447-91E2-AFF9945C3117}"/>
                </a:ext>
              </a:extLst>
            </p:cNvPr>
            <p:cNvCxnSpPr/>
            <p:nvPr/>
          </p:nvCxnSpPr>
          <p:spPr>
            <a:xfrm>
              <a:off x="2686050" y="4133850"/>
              <a:ext cx="239273" cy="0"/>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92" name="Tekstvak 91">
              <a:extLst>
                <a:ext uri="{FF2B5EF4-FFF2-40B4-BE49-F238E27FC236}">
                  <a16:creationId xmlns:a16="http://schemas.microsoft.com/office/drawing/2014/main" id="{63B372AF-F6F0-4507-9982-197C8D23C487}"/>
                </a:ext>
              </a:extLst>
            </p:cNvPr>
            <p:cNvSpPr txBox="1"/>
            <p:nvPr/>
          </p:nvSpPr>
          <p:spPr>
            <a:xfrm>
              <a:off x="2642019" y="3859216"/>
              <a:ext cx="33534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rPr>
                <a:t>go</a:t>
              </a:r>
            </a:p>
          </p:txBody>
        </p:sp>
      </p:grpSp>
      <p:grpSp>
        <p:nvGrpSpPr>
          <p:cNvPr id="93" name="Groep 92">
            <a:extLst>
              <a:ext uri="{FF2B5EF4-FFF2-40B4-BE49-F238E27FC236}">
                <a16:creationId xmlns:a16="http://schemas.microsoft.com/office/drawing/2014/main" id="{2BD719F8-55B9-4B08-9F87-7025A21F8E81}"/>
              </a:ext>
            </a:extLst>
          </p:cNvPr>
          <p:cNvGrpSpPr/>
          <p:nvPr/>
        </p:nvGrpSpPr>
        <p:grpSpPr>
          <a:xfrm>
            <a:off x="1814064" y="3527281"/>
            <a:ext cx="343364" cy="276225"/>
            <a:chOff x="1771650" y="4048125"/>
            <a:chExt cx="343364" cy="276225"/>
          </a:xfrm>
        </p:grpSpPr>
        <p:cxnSp>
          <p:nvCxnSpPr>
            <p:cNvPr id="94" name="Rechte verbindingslijn met pijl 93">
              <a:extLst>
                <a:ext uri="{FF2B5EF4-FFF2-40B4-BE49-F238E27FC236}">
                  <a16:creationId xmlns:a16="http://schemas.microsoft.com/office/drawing/2014/main" id="{351EE67A-2232-4149-80B7-CA597DB36C7A}"/>
                </a:ext>
              </a:extLst>
            </p:cNvPr>
            <p:cNvCxnSpPr/>
            <p:nvPr/>
          </p:nvCxnSpPr>
          <p:spPr>
            <a:xfrm>
              <a:off x="1771650" y="4048125"/>
              <a:ext cx="0" cy="276225"/>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95" name="Tekstvak 94">
              <a:extLst>
                <a:ext uri="{FF2B5EF4-FFF2-40B4-BE49-F238E27FC236}">
                  <a16:creationId xmlns:a16="http://schemas.microsoft.com/office/drawing/2014/main" id="{3E6EEC4C-8DA5-40D5-A6F6-84D6B25DA863}"/>
                </a:ext>
              </a:extLst>
            </p:cNvPr>
            <p:cNvSpPr txBox="1"/>
            <p:nvPr/>
          </p:nvSpPr>
          <p:spPr>
            <a:xfrm>
              <a:off x="1771650" y="4048125"/>
              <a:ext cx="3433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kill</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96" name="Groep 95">
            <a:extLst>
              <a:ext uri="{FF2B5EF4-FFF2-40B4-BE49-F238E27FC236}">
                <a16:creationId xmlns:a16="http://schemas.microsoft.com/office/drawing/2014/main" id="{53A4AB75-D0E1-4827-ABFE-DECD31BEA5AA}"/>
              </a:ext>
            </a:extLst>
          </p:cNvPr>
          <p:cNvGrpSpPr/>
          <p:nvPr/>
        </p:nvGrpSpPr>
        <p:grpSpPr>
          <a:xfrm>
            <a:off x="9713909" y="3507538"/>
            <a:ext cx="343364" cy="276225"/>
            <a:chOff x="1771650" y="4048125"/>
            <a:chExt cx="343364" cy="276225"/>
          </a:xfrm>
        </p:grpSpPr>
        <p:cxnSp>
          <p:nvCxnSpPr>
            <p:cNvPr id="97" name="Rechte verbindingslijn met pijl 96">
              <a:extLst>
                <a:ext uri="{FF2B5EF4-FFF2-40B4-BE49-F238E27FC236}">
                  <a16:creationId xmlns:a16="http://schemas.microsoft.com/office/drawing/2014/main" id="{6F56E59A-CFF7-4914-879B-149CB3700FB9}"/>
                </a:ext>
              </a:extLst>
            </p:cNvPr>
            <p:cNvCxnSpPr/>
            <p:nvPr/>
          </p:nvCxnSpPr>
          <p:spPr>
            <a:xfrm>
              <a:off x="1771650" y="4048125"/>
              <a:ext cx="0" cy="276225"/>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98" name="Tekstvak 97">
              <a:extLst>
                <a:ext uri="{FF2B5EF4-FFF2-40B4-BE49-F238E27FC236}">
                  <a16:creationId xmlns:a16="http://schemas.microsoft.com/office/drawing/2014/main" id="{478CA5B3-8A1D-482E-B3B9-18F870F8AECF}"/>
                </a:ext>
              </a:extLst>
            </p:cNvPr>
            <p:cNvSpPr txBox="1"/>
            <p:nvPr/>
          </p:nvSpPr>
          <p:spPr>
            <a:xfrm>
              <a:off x="1771650" y="4048125"/>
              <a:ext cx="3433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kill</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99" name="Groep 98">
            <a:extLst>
              <a:ext uri="{FF2B5EF4-FFF2-40B4-BE49-F238E27FC236}">
                <a16:creationId xmlns:a16="http://schemas.microsoft.com/office/drawing/2014/main" id="{D87B0E31-501C-4F7C-B787-47DE08271CD9}"/>
              </a:ext>
            </a:extLst>
          </p:cNvPr>
          <p:cNvGrpSpPr/>
          <p:nvPr/>
        </p:nvGrpSpPr>
        <p:grpSpPr>
          <a:xfrm>
            <a:off x="7709790" y="3496384"/>
            <a:ext cx="343364" cy="276225"/>
            <a:chOff x="1771650" y="4048125"/>
            <a:chExt cx="343364" cy="276225"/>
          </a:xfrm>
        </p:grpSpPr>
        <p:cxnSp>
          <p:nvCxnSpPr>
            <p:cNvPr id="100" name="Rechte verbindingslijn met pijl 99">
              <a:extLst>
                <a:ext uri="{FF2B5EF4-FFF2-40B4-BE49-F238E27FC236}">
                  <a16:creationId xmlns:a16="http://schemas.microsoft.com/office/drawing/2014/main" id="{120836FD-2BAF-4412-A162-789154FEC54E}"/>
                </a:ext>
              </a:extLst>
            </p:cNvPr>
            <p:cNvCxnSpPr/>
            <p:nvPr/>
          </p:nvCxnSpPr>
          <p:spPr>
            <a:xfrm>
              <a:off x="1771650" y="4048125"/>
              <a:ext cx="0" cy="276225"/>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01" name="Tekstvak 100">
              <a:extLst>
                <a:ext uri="{FF2B5EF4-FFF2-40B4-BE49-F238E27FC236}">
                  <a16:creationId xmlns:a16="http://schemas.microsoft.com/office/drawing/2014/main" id="{F8044B8B-762B-43A8-B512-EF8A5FBDCC2C}"/>
                </a:ext>
              </a:extLst>
            </p:cNvPr>
            <p:cNvSpPr txBox="1"/>
            <p:nvPr/>
          </p:nvSpPr>
          <p:spPr>
            <a:xfrm>
              <a:off x="1771650" y="4048125"/>
              <a:ext cx="3433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kill</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02" name="Groep 101">
            <a:extLst>
              <a:ext uri="{FF2B5EF4-FFF2-40B4-BE49-F238E27FC236}">
                <a16:creationId xmlns:a16="http://schemas.microsoft.com/office/drawing/2014/main" id="{BA81D7DF-8819-41D5-B46E-BBAE90BA5BC0}"/>
              </a:ext>
            </a:extLst>
          </p:cNvPr>
          <p:cNvGrpSpPr/>
          <p:nvPr/>
        </p:nvGrpSpPr>
        <p:grpSpPr>
          <a:xfrm>
            <a:off x="5757892" y="3518693"/>
            <a:ext cx="343364" cy="276225"/>
            <a:chOff x="1771650" y="4048125"/>
            <a:chExt cx="343364" cy="276225"/>
          </a:xfrm>
        </p:grpSpPr>
        <p:cxnSp>
          <p:nvCxnSpPr>
            <p:cNvPr id="103" name="Rechte verbindingslijn met pijl 102">
              <a:extLst>
                <a:ext uri="{FF2B5EF4-FFF2-40B4-BE49-F238E27FC236}">
                  <a16:creationId xmlns:a16="http://schemas.microsoft.com/office/drawing/2014/main" id="{7CBB0F3F-EB90-44FF-A1AE-2F277F4B10EA}"/>
                </a:ext>
              </a:extLst>
            </p:cNvPr>
            <p:cNvCxnSpPr/>
            <p:nvPr/>
          </p:nvCxnSpPr>
          <p:spPr>
            <a:xfrm>
              <a:off x="1771650" y="4048125"/>
              <a:ext cx="0" cy="276225"/>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04" name="Tekstvak 103">
              <a:extLst>
                <a:ext uri="{FF2B5EF4-FFF2-40B4-BE49-F238E27FC236}">
                  <a16:creationId xmlns:a16="http://schemas.microsoft.com/office/drawing/2014/main" id="{A72F32AF-85BB-40E0-A2CB-FD59FB562370}"/>
                </a:ext>
              </a:extLst>
            </p:cNvPr>
            <p:cNvSpPr txBox="1"/>
            <p:nvPr/>
          </p:nvSpPr>
          <p:spPr>
            <a:xfrm>
              <a:off x="1771650" y="4048125"/>
              <a:ext cx="3433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kill</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05" name="Groep 104">
            <a:extLst>
              <a:ext uri="{FF2B5EF4-FFF2-40B4-BE49-F238E27FC236}">
                <a16:creationId xmlns:a16="http://schemas.microsoft.com/office/drawing/2014/main" id="{33B8BF57-7C61-4A3A-966B-B52FD5D634D1}"/>
              </a:ext>
            </a:extLst>
          </p:cNvPr>
          <p:cNvGrpSpPr/>
          <p:nvPr/>
        </p:nvGrpSpPr>
        <p:grpSpPr>
          <a:xfrm>
            <a:off x="3801736" y="3518693"/>
            <a:ext cx="343364" cy="276225"/>
            <a:chOff x="1771650" y="4048125"/>
            <a:chExt cx="343364" cy="276225"/>
          </a:xfrm>
        </p:grpSpPr>
        <p:cxnSp>
          <p:nvCxnSpPr>
            <p:cNvPr id="106" name="Rechte verbindingslijn met pijl 105">
              <a:extLst>
                <a:ext uri="{FF2B5EF4-FFF2-40B4-BE49-F238E27FC236}">
                  <a16:creationId xmlns:a16="http://schemas.microsoft.com/office/drawing/2014/main" id="{B0400FB8-BED5-49C3-95A3-8613DF26E392}"/>
                </a:ext>
              </a:extLst>
            </p:cNvPr>
            <p:cNvCxnSpPr/>
            <p:nvPr/>
          </p:nvCxnSpPr>
          <p:spPr>
            <a:xfrm>
              <a:off x="1771650" y="4048125"/>
              <a:ext cx="0" cy="276225"/>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07" name="Tekstvak 106">
              <a:extLst>
                <a:ext uri="{FF2B5EF4-FFF2-40B4-BE49-F238E27FC236}">
                  <a16:creationId xmlns:a16="http://schemas.microsoft.com/office/drawing/2014/main" id="{CA6FC402-EBD5-4227-925A-509639E093CB}"/>
                </a:ext>
              </a:extLst>
            </p:cNvPr>
            <p:cNvSpPr txBox="1"/>
            <p:nvPr/>
          </p:nvSpPr>
          <p:spPr>
            <a:xfrm>
              <a:off x="1771650" y="4048125"/>
              <a:ext cx="3433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kill</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08" name="Groep 107">
            <a:extLst>
              <a:ext uri="{FF2B5EF4-FFF2-40B4-BE49-F238E27FC236}">
                <a16:creationId xmlns:a16="http://schemas.microsoft.com/office/drawing/2014/main" id="{22A58349-0C3A-4C3B-ACE8-D36B749D8371}"/>
              </a:ext>
            </a:extLst>
          </p:cNvPr>
          <p:cNvGrpSpPr/>
          <p:nvPr/>
        </p:nvGrpSpPr>
        <p:grpSpPr>
          <a:xfrm>
            <a:off x="1812224" y="2139090"/>
            <a:ext cx="441146" cy="323850"/>
            <a:chOff x="2368057" y="3962400"/>
            <a:chExt cx="441146" cy="323850"/>
          </a:xfrm>
        </p:grpSpPr>
        <p:cxnSp>
          <p:nvCxnSpPr>
            <p:cNvPr id="109" name="Rechte verbindingslijn met pijl 108">
              <a:extLst>
                <a:ext uri="{FF2B5EF4-FFF2-40B4-BE49-F238E27FC236}">
                  <a16:creationId xmlns:a16="http://schemas.microsoft.com/office/drawing/2014/main" id="{CD46CE1A-838B-49E6-A62E-E1F72DB0641C}"/>
                </a:ext>
              </a:extLst>
            </p:cNvPr>
            <p:cNvCxnSpPr/>
            <p:nvPr/>
          </p:nvCxnSpPr>
          <p:spPr>
            <a:xfrm flipV="1">
              <a:off x="2381250" y="3962400"/>
              <a:ext cx="0" cy="323850"/>
            </a:xfrm>
            <a:prstGeom prst="straightConnector1">
              <a:avLst/>
            </a:prstGeom>
            <a:ln w="19050">
              <a:prstDash val="sysDash"/>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10" name="Tekstvak 109">
              <a:extLst>
                <a:ext uri="{FF2B5EF4-FFF2-40B4-BE49-F238E27FC236}">
                  <a16:creationId xmlns:a16="http://schemas.microsoft.com/office/drawing/2014/main" id="{D969B5A3-6E59-420F-9C1A-03A4BB2A2F21}"/>
                </a:ext>
              </a:extLst>
            </p:cNvPr>
            <p:cNvSpPr txBox="1"/>
            <p:nvPr/>
          </p:nvSpPr>
          <p:spPr>
            <a:xfrm>
              <a:off x="2368057" y="4003229"/>
              <a:ext cx="4411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hold</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11" name="Groep 110">
            <a:extLst>
              <a:ext uri="{FF2B5EF4-FFF2-40B4-BE49-F238E27FC236}">
                <a16:creationId xmlns:a16="http://schemas.microsoft.com/office/drawing/2014/main" id="{BA9967E8-9D4C-4B0D-A3AC-70132ECC26CE}"/>
              </a:ext>
            </a:extLst>
          </p:cNvPr>
          <p:cNvGrpSpPr/>
          <p:nvPr/>
        </p:nvGrpSpPr>
        <p:grpSpPr>
          <a:xfrm>
            <a:off x="9688691" y="2175978"/>
            <a:ext cx="441146" cy="323850"/>
            <a:chOff x="2368057" y="3962400"/>
            <a:chExt cx="441146" cy="323850"/>
          </a:xfrm>
        </p:grpSpPr>
        <p:cxnSp>
          <p:nvCxnSpPr>
            <p:cNvPr id="112" name="Rechte verbindingslijn met pijl 111">
              <a:extLst>
                <a:ext uri="{FF2B5EF4-FFF2-40B4-BE49-F238E27FC236}">
                  <a16:creationId xmlns:a16="http://schemas.microsoft.com/office/drawing/2014/main" id="{DCCBCAD0-7AAF-4529-8CC5-E5A13FB5F874}"/>
                </a:ext>
              </a:extLst>
            </p:cNvPr>
            <p:cNvCxnSpPr/>
            <p:nvPr/>
          </p:nvCxnSpPr>
          <p:spPr>
            <a:xfrm flipV="1">
              <a:off x="2381250" y="3962400"/>
              <a:ext cx="0" cy="323850"/>
            </a:xfrm>
            <a:prstGeom prst="straightConnector1">
              <a:avLst/>
            </a:prstGeom>
            <a:ln w="19050">
              <a:prstDash val="sysDash"/>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13" name="Tekstvak 112">
              <a:extLst>
                <a:ext uri="{FF2B5EF4-FFF2-40B4-BE49-F238E27FC236}">
                  <a16:creationId xmlns:a16="http://schemas.microsoft.com/office/drawing/2014/main" id="{C3113592-8630-4565-B7E1-C02C301ECEB9}"/>
                </a:ext>
              </a:extLst>
            </p:cNvPr>
            <p:cNvSpPr txBox="1"/>
            <p:nvPr/>
          </p:nvSpPr>
          <p:spPr>
            <a:xfrm>
              <a:off x="2368057" y="4003229"/>
              <a:ext cx="4411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hold</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14" name="Groep 113">
            <a:extLst>
              <a:ext uri="{FF2B5EF4-FFF2-40B4-BE49-F238E27FC236}">
                <a16:creationId xmlns:a16="http://schemas.microsoft.com/office/drawing/2014/main" id="{E3D7F9BE-3098-46DA-BB43-DF14FB563575}"/>
              </a:ext>
            </a:extLst>
          </p:cNvPr>
          <p:cNvGrpSpPr/>
          <p:nvPr/>
        </p:nvGrpSpPr>
        <p:grpSpPr>
          <a:xfrm>
            <a:off x="7697510" y="2175978"/>
            <a:ext cx="441146" cy="323850"/>
            <a:chOff x="2368057" y="3962400"/>
            <a:chExt cx="441146" cy="323850"/>
          </a:xfrm>
        </p:grpSpPr>
        <p:cxnSp>
          <p:nvCxnSpPr>
            <p:cNvPr id="115" name="Rechte verbindingslijn met pijl 114">
              <a:extLst>
                <a:ext uri="{FF2B5EF4-FFF2-40B4-BE49-F238E27FC236}">
                  <a16:creationId xmlns:a16="http://schemas.microsoft.com/office/drawing/2014/main" id="{08DED030-5B87-4AA6-8741-693086FA263A}"/>
                </a:ext>
              </a:extLst>
            </p:cNvPr>
            <p:cNvCxnSpPr/>
            <p:nvPr/>
          </p:nvCxnSpPr>
          <p:spPr>
            <a:xfrm flipV="1">
              <a:off x="2381250" y="3962400"/>
              <a:ext cx="0" cy="323850"/>
            </a:xfrm>
            <a:prstGeom prst="straightConnector1">
              <a:avLst/>
            </a:prstGeom>
            <a:ln w="19050">
              <a:prstDash val="sysDash"/>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16" name="Tekstvak 115">
              <a:extLst>
                <a:ext uri="{FF2B5EF4-FFF2-40B4-BE49-F238E27FC236}">
                  <a16:creationId xmlns:a16="http://schemas.microsoft.com/office/drawing/2014/main" id="{12A1D2BD-E9D0-4CAE-ACD9-21A1CDF9B8A3}"/>
                </a:ext>
              </a:extLst>
            </p:cNvPr>
            <p:cNvSpPr txBox="1"/>
            <p:nvPr/>
          </p:nvSpPr>
          <p:spPr>
            <a:xfrm>
              <a:off x="2368057" y="4003229"/>
              <a:ext cx="4411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hold</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17" name="Groep 116">
            <a:extLst>
              <a:ext uri="{FF2B5EF4-FFF2-40B4-BE49-F238E27FC236}">
                <a16:creationId xmlns:a16="http://schemas.microsoft.com/office/drawing/2014/main" id="{F19B9CFD-D7F7-4FA4-A757-81FDBE18AEAC}"/>
              </a:ext>
            </a:extLst>
          </p:cNvPr>
          <p:cNvGrpSpPr/>
          <p:nvPr/>
        </p:nvGrpSpPr>
        <p:grpSpPr>
          <a:xfrm>
            <a:off x="5752826" y="2139090"/>
            <a:ext cx="441146" cy="323850"/>
            <a:chOff x="2368057" y="3962400"/>
            <a:chExt cx="441146" cy="323850"/>
          </a:xfrm>
        </p:grpSpPr>
        <p:cxnSp>
          <p:nvCxnSpPr>
            <p:cNvPr id="118" name="Rechte verbindingslijn met pijl 117">
              <a:extLst>
                <a:ext uri="{FF2B5EF4-FFF2-40B4-BE49-F238E27FC236}">
                  <a16:creationId xmlns:a16="http://schemas.microsoft.com/office/drawing/2014/main" id="{EED4BAEC-3B2F-4962-9F5B-D098314997C2}"/>
                </a:ext>
              </a:extLst>
            </p:cNvPr>
            <p:cNvCxnSpPr/>
            <p:nvPr/>
          </p:nvCxnSpPr>
          <p:spPr>
            <a:xfrm flipV="1">
              <a:off x="2381250" y="3962400"/>
              <a:ext cx="0" cy="323850"/>
            </a:xfrm>
            <a:prstGeom prst="straightConnector1">
              <a:avLst/>
            </a:prstGeom>
            <a:ln w="19050">
              <a:prstDash val="sysDash"/>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19" name="Tekstvak 118">
              <a:extLst>
                <a:ext uri="{FF2B5EF4-FFF2-40B4-BE49-F238E27FC236}">
                  <a16:creationId xmlns:a16="http://schemas.microsoft.com/office/drawing/2014/main" id="{3568AB06-6FD9-4ECD-AA6A-313BAD2D186D}"/>
                </a:ext>
              </a:extLst>
            </p:cNvPr>
            <p:cNvSpPr txBox="1"/>
            <p:nvPr/>
          </p:nvSpPr>
          <p:spPr>
            <a:xfrm>
              <a:off x="2368057" y="4003229"/>
              <a:ext cx="4411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hold</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grpSp>
        <p:nvGrpSpPr>
          <p:cNvPr id="120" name="Groep 119">
            <a:extLst>
              <a:ext uri="{FF2B5EF4-FFF2-40B4-BE49-F238E27FC236}">
                <a16:creationId xmlns:a16="http://schemas.microsoft.com/office/drawing/2014/main" id="{29404595-68C7-4FA4-988D-1CC243C6CDFE}"/>
              </a:ext>
            </a:extLst>
          </p:cNvPr>
          <p:cNvGrpSpPr/>
          <p:nvPr/>
        </p:nvGrpSpPr>
        <p:grpSpPr>
          <a:xfrm>
            <a:off x="3782031" y="2176243"/>
            <a:ext cx="441146" cy="323850"/>
            <a:chOff x="2368057" y="3962400"/>
            <a:chExt cx="441146" cy="323850"/>
          </a:xfrm>
        </p:grpSpPr>
        <p:cxnSp>
          <p:nvCxnSpPr>
            <p:cNvPr id="121" name="Rechte verbindingslijn met pijl 120">
              <a:extLst>
                <a:ext uri="{FF2B5EF4-FFF2-40B4-BE49-F238E27FC236}">
                  <a16:creationId xmlns:a16="http://schemas.microsoft.com/office/drawing/2014/main" id="{FACBF734-5DF5-4F14-AF25-36514B19CECD}"/>
                </a:ext>
              </a:extLst>
            </p:cNvPr>
            <p:cNvCxnSpPr/>
            <p:nvPr/>
          </p:nvCxnSpPr>
          <p:spPr>
            <a:xfrm flipV="1">
              <a:off x="2381250" y="3962400"/>
              <a:ext cx="0" cy="323850"/>
            </a:xfrm>
            <a:prstGeom prst="straightConnector1">
              <a:avLst/>
            </a:prstGeom>
            <a:ln w="19050">
              <a:prstDash val="sysDash"/>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22" name="Tekstvak 121">
              <a:extLst>
                <a:ext uri="{FF2B5EF4-FFF2-40B4-BE49-F238E27FC236}">
                  <a16:creationId xmlns:a16="http://schemas.microsoft.com/office/drawing/2014/main" id="{9007BB53-129B-4FA3-B3CD-12C654F3EFE3}"/>
                </a:ext>
              </a:extLst>
            </p:cNvPr>
            <p:cNvSpPr txBox="1"/>
            <p:nvPr/>
          </p:nvSpPr>
          <p:spPr>
            <a:xfrm>
              <a:off x="2368057" y="4003229"/>
              <a:ext cx="4411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ea typeface="+mn-ea"/>
                  <a:cs typeface="+mn-cs"/>
                </a:rPr>
                <a:t>hold</a:t>
              </a:r>
              <a:endParaRPr kumimoji="0" lang="nl-NL" sz="105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ea typeface="+mn-ea"/>
                <a:cs typeface="+mn-cs"/>
              </a:endParaRPr>
            </a:p>
          </p:txBody>
        </p:sp>
      </p:grpSp>
      <p:cxnSp>
        <p:nvCxnSpPr>
          <p:cNvPr id="123" name="Rechte verbindingslijn met pijl 122">
            <a:extLst>
              <a:ext uri="{FF2B5EF4-FFF2-40B4-BE49-F238E27FC236}">
                <a16:creationId xmlns:a16="http://schemas.microsoft.com/office/drawing/2014/main" id="{39078A31-AC66-4A02-B71B-8D97DE62ED56}"/>
              </a:ext>
            </a:extLst>
          </p:cNvPr>
          <p:cNvCxnSpPr>
            <a:cxnSpLocks/>
          </p:cNvCxnSpPr>
          <p:nvPr/>
        </p:nvCxnSpPr>
        <p:spPr>
          <a:xfrm>
            <a:off x="420608" y="3905562"/>
            <a:ext cx="11504692" cy="0"/>
          </a:xfrm>
          <a:prstGeom prst="straightConnector1">
            <a:avLst/>
          </a:prstGeom>
          <a:ln w="19050">
            <a:headEnd type="oval" w="med" len="med"/>
            <a:tailEnd type="triangle"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24" name="Tekstvak 123">
            <a:extLst>
              <a:ext uri="{FF2B5EF4-FFF2-40B4-BE49-F238E27FC236}">
                <a16:creationId xmlns:a16="http://schemas.microsoft.com/office/drawing/2014/main" id="{0DAFC9C9-0F0C-4E4F-88FE-2ADFC94CCAEB}"/>
              </a:ext>
            </a:extLst>
          </p:cNvPr>
          <p:cNvSpPr txBox="1"/>
          <p:nvPr/>
        </p:nvSpPr>
        <p:spPr>
          <a:xfrm>
            <a:off x="2471639" y="3541002"/>
            <a:ext cx="71365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err="1">
                <a:ln>
                  <a:noFill/>
                </a:ln>
                <a:solidFill>
                  <a:srgbClr val="EEECE1">
                    <a:lumMod val="50000"/>
                  </a:srgbClr>
                </a:solidFill>
                <a:effectLst/>
                <a:uLnTx/>
                <a:uFillTx/>
                <a:ea typeface="+mn-ea"/>
                <a:cs typeface="+mn-cs"/>
              </a:rPr>
              <a:t>Scoping</a:t>
            </a:r>
            <a:endParaRPr kumimoji="0" lang="nl-NL" sz="1050" b="1" i="0" u="none" strike="noStrike" kern="1200" cap="none" spc="0" normalizeH="0" baseline="0" noProof="0" dirty="0">
              <a:ln>
                <a:noFill/>
              </a:ln>
              <a:solidFill>
                <a:srgbClr val="EEECE1">
                  <a:lumMod val="50000"/>
                </a:srgbClr>
              </a:solidFill>
              <a:effectLst/>
              <a:uLnTx/>
              <a:uFillTx/>
              <a:ea typeface="+mn-ea"/>
              <a:cs typeface="+mn-cs"/>
            </a:endParaRPr>
          </a:p>
        </p:txBody>
      </p:sp>
      <p:sp>
        <p:nvSpPr>
          <p:cNvPr id="125" name="Tekstvak 124">
            <a:extLst>
              <a:ext uri="{FF2B5EF4-FFF2-40B4-BE49-F238E27FC236}">
                <a16:creationId xmlns:a16="http://schemas.microsoft.com/office/drawing/2014/main" id="{A06AFE93-D8C5-43F3-89CE-CAEB2931907F}"/>
              </a:ext>
            </a:extLst>
          </p:cNvPr>
          <p:cNvSpPr txBox="1"/>
          <p:nvPr/>
        </p:nvSpPr>
        <p:spPr>
          <a:xfrm>
            <a:off x="4459847" y="3483487"/>
            <a:ext cx="784189"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 case</a:t>
            </a:r>
          </a:p>
        </p:txBody>
      </p:sp>
      <p:sp>
        <p:nvSpPr>
          <p:cNvPr id="126" name="Tekstvak 125">
            <a:extLst>
              <a:ext uri="{FF2B5EF4-FFF2-40B4-BE49-F238E27FC236}">
                <a16:creationId xmlns:a16="http://schemas.microsoft.com/office/drawing/2014/main" id="{C0BEFDEE-ACD1-430E-9158-88C081F0BC01}"/>
              </a:ext>
            </a:extLst>
          </p:cNvPr>
          <p:cNvSpPr txBox="1"/>
          <p:nvPr/>
        </p:nvSpPr>
        <p:spPr>
          <a:xfrm>
            <a:off x="6275356" y="3510499"/>
            <a:ext cx="10310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EECE1">
                    <a:lumMod val="50000"/>
                  </a:srgbClr>
                </a:solidFill>
                <a:effectLst/>
                <a:uLnTx/>
                <a:uFillTx/>
                <a:ea typeface="+mn-ea"/>
                <a:cs typeface="+mn-cs"/>
              </a:rPr>
              <a:t>Development</a:t>
            </a:r>
          </a:p>
        </p:txBody>
      </p:sp>
      <p:sp>
        <p:nvSpPr>
          <p:cNvPr id="127" name="Tekstvak 126">
            <a:extLst>
              <a:ext uri="{FF2B5EF4-FFF2-40B4-BE49-F238E27FC236}">
                <a16:creationId xmlns:a16="http://schemas.microsoft.com/office/drawing/2014/main" id="{794BC2E6-FED1-44F3-A9FB-328F83EDCF16}"/>
              </a:ext>
            </a:extLst>
          </p:cNvPr>
          <p:cNvSpPr txBox="1"/>
          <p:nvPr/>
        </p:nvSpPr>
        <p:spPr>
          <a:xfrm>
            <a:off x="8428954" y="3522939"/>
            <a:ext cx="6639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err="1">
                <a:ln>
                  <a:noFill/>
                </a:ln>
                <a:solidFill>
                  <a:srgbClr val="EEECE1">
                    <a:lumMod val="50000"/>
                  </a:srgbClr>
                </a:solidFill>
                <a:effectLst/>
                <a:uLnTx/>
                <a:uFillTx/>
                <a:ea typeface="+mn-ea"/>
                <a:cs typeface="+mn-cs"/>
              </a:rPr>
              <a:t>Testing</a:t>
            </a:r>
            <a:endParaRPr kumimoji="0" lang="nl-NL" sz="1050" b="1" i="0" u="none" strike="noStrike" kern="1200" cap="none" spc="0" normalizeH="0" baseline="0" noProof="0" dirty="0">
              <a:ln>
                <a:noFill/>
              </a:ln>
              <a:solidFill>
                <a:srgbClr val="EEECE1">
                  <a:lumMod val="50000"/>
                </a:srgbClr>
              </a:solidFill>
              <a:effectLst/>
              <a:uLnTx/>
              <a:uFillTx/>
              <a:ea typeface="+mn-ea"/>
              <a:cs typeface="+mn-cs"/>
            </a:endParaRPr>
          </a:p>
        </p:txBody>
      </p:sp>
      <p:sp>
        <p:nvSpPr>
          <p:cNvPr id="128" name="Tekstvak 127">
            <a:extLst>
              <a:ext uri="{FF2B5EF4-FFF2-40B4-BE49-F238E27FC236}">
                <a16:creationId xmlns:a16="http://schemas.microsoft.com/office/drawing/2014/main" id="{0EB86677-49B8-414D-9CD4-4A372464B9CD}"/>
              </a:ext>
            </a:extLst>
          </p:cNvPr>
          <p:cNvSpPr txBox="1"/>
          <p:nvPr/>
        </p:nvSpPr>
        <p:spPr>
          <a:xfrm>
            <a:off x="10387982" y="3522917"/>
            <a:ext cx="66236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err="1">
                <a:ln>
                  <a:noFill/>
                </a:ln>
                <a:solidFill>
                  <a:srgbClr val="EEECE1">
                    <a:lumMod val="50000"/>
                  </a:srgbClr>
                </a:solidFill>
                <a:effectLst/>
                <a:uLnTx/>
                <a:uFillTx/>
                <a:ea typeface="+mn-ea"/>
                <a:cs typeface="+mn-cs"/>
              </a:rPr>
              <a:t>Launch</a:t>
            </a:r>
            <a:endParaRPr kumimoji="0" lang="nl-NL" sz="1050" b="1" i="0" u="none" strike="noStrike" kern="1200" cap="none" spc="0" normalizeH="0" baseline="0" noProof="0" dirty="0">
              <a:ln>
                <a:noFill/>
              </a:ln>
              <a:solidFill>
                <a:srgbClr val="EEECE1">
                  <a:lumMod val="50000"/>
                </a:srgbClr>
              </a:solidFill>
              <a:effectLst/>
              <a:uLnTx/>
              <a:uFillTx/>
              <a:ea typeface="+mn-ea"/>
              <a:cs typeface="+mn-cs"/>
            </a:endParaRPr>
          </a:p>
        </p:txBody>
      </p:sp>
      <p:sp>
        <p:nvSpPr>
          <p:cNvPr id="129" name="Tekstvak 128">
            <a:extLst>
              <a:ext uri="{FF2B5EF4-FFF2-40B4-BE49-F238E27FC236}">
                <a16:creationId xmlns:a16="http://schemas.microsoft.com/office/drawing/2014/main" id="{FCB41EBE-7574-43C0-B9FA-03014E840F54}"/>
              </a:ext>
            </a:extLst>
          </p:cNvPr>
          <p:cNvSpPr txBox="1"/>
          <p:nvPr/>
        </p:nvSpPr>
        <p:spPr>
          <a:xfrm>
            <a:off x="1380150" y="3934496"/>
            <a:ext cx="835486"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C0504D">
                    <a:lumMod val="50000"/>
                  </a:srgbClr>
                </a:solidFill>
                <a:effectLst/>
                <a:uLnTx/>
                <a:uFillTx/>
                <a:ea typeface="+mn-ea"/>
                <a:cs typeface="+mn-cs"/>
              </a:rPr>
              <a:t>Screening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err="1">
                <a:ln>
                  <a:noFill/>
                </a:ln>
                <a:solidFill>
                  <a:srgbClr val="C0504D">
                    <a:lumMod val="50000"/>
                  </a:srgbClr>
                </a:solidFill>
                <a:effectLst/>
                <a:uLnTx/>
                <a:uFillTx/>
                <a:ea typeface="+mn-ea"/>
                <a:cs typeface="+mn-cs"/>
              </a:rPr>
              <a:t>ideëen</a:t>
            </a:r>
            <a:endParaRPr kumimoji="0" lang="nl-NL" sz="1050" b="1" i="0" u="none" strike="noStrike" kern="1200" cap="none" spc="0" normalizeH="0" baseline="0" noProof="0" dirty="0">
              <a:ln>
                <a:noFill/>
              </a:ln>
              <a:solidFill>
                <a:srgbClr val="C0504D">
                  <a:lumMod val="50000"/>
                </a:srgbClr>
              </a:solidFill>
              <a:effectLst/>
              <a:uLnTx/>
              <a:uFillTx/>
              <a:ea typeface="+mn-ea"/>
              <a:cs typeface="+mn-cs"/>
            </a:endParaRPr>
          </a:p>
        </p:txBody>
      </p:sp>
      <p:sp>
        <p:nvSpPr>
          <p:cNvPr id="130" name="Tekstvak 129">
            <a:extLst>
              <a:ext uri="{FF2B5EF4-FFF2-40B4-BE49-F238E27FC236}">
                <a16:creationId xmlns:a16="http://schemas.microsoft.com/office/drawing/2014/main" id="{C67017BB-38D6-44F2-8F72-2DA37E25CAA5}"/>
              </a:ext>
            </a:extLst>
          </p:cNvPr>
          <p:cNvSpPr txBox="1"/>
          <p:nvPr/>
        </p:nvSpPr>
        <p:spPr>
          <a:xfrm>
            <a:off x="10444921" y="4109990"/>
            <a:ext cx="954107" cy="415498"/>
          </a:xfrm>
          <a:prstGeom prst="rect">
            <a:avLst/>
          </a:prstGeom>
          <a:noFill/>
          <a:ln w="19050">
            <a:solidFill>
              <a:schemeClr val="accent2">
                <a:lumMod val="50000"/>
              </a:schemeClr>
            </a:solidFill>
            <a:prstDash val="sys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C0504D">
                    <a:lumMod val="50000"/>
                  </a:srgbClr>
                </a:solidFill>
                <a:effectLst/>
                <a:uLnTx/>
                <a:uFillTx/>
                <a:ea typeface="+mn-ea"/>
                <a:cs typeface="+mn-cs"/>
              </a:rPr>
              <a:t>Post-</a:t>
            </a:r>
            <a:r>
              <a:rPr kumimoji="0" lang="nl-NL" sz="1050" b="1" i="0" u="none" strike="noStrike" kern="1200" cap="none" spc="0" normalizeH="0" baseline="0" noProof="0" dirty="0" err="1">
                <a:ln>
                  <a:noFill/>
                </a:ln>
                <a:solidFill>
                  <a:srgbClr val="C0504D">
                    <a:lumMod val="50000"/>
                  </a:srgbClr>
                </a:solidFill>
                <a:effectLst/>
                <a:uLnTx/>
                <a:uFillTx/>
                <a:ea typeface="+mn-ea"/>
                <a:cs typeface="+mn-cs"/>
              </a:rPr>
              <a:t>launch</a:t>
            </a:r>
            <a:endParaRPr kumimoji="0" lang="nl-NL" sz="1050" b="1" i="0" u="none" strike="noStrike" kern="1200" cap="none" spc="0" normalizeH="0" baseline="0" noProof="0" dirty="0">
              <a:ln>
                <a:noFill/>
              </a:ln>
              <a:solidFill>
                <a:srgbClr val="C0504D">
                  <a:lumMod val="50000"/>
                </a:srgbClr>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C0504D">
                    <a:lumMod val="50000"/>
                  </a:srgbClr>
                </a:solidFill>
                <a:effectLst/>
                <a:uLnTx/>
                <a:uFillTx/>
                <a:ea typeface="+mn-ea"/>
                <a:cs typeface="+mn-cs"/>
              </a:rPr>
              <a:t>review</a:t>
            </a:r>
          </a:p>
        </p:txBody>
      </p:sp>
      <p:cxnSp>
        <p:nvCxnSpPr>
          <p:cNvPr id="131" name="Rechte verbindingslijn 130">
            <a:extLst>
              <a:ext uri="{FF2B5EF4-FFF2-40B4-BE49-F238E27FC236}">
                <a16:creationId xmlns:a16="http://schemas.microsoft.com/office/drawing/2014/main" id="{2D2578C1-47F2-4899-A001-507481C886DD}"/>
              </a:ext>
            </a:extLst>
          </p:cNvPr>
          <p:cNvCxnSpPr>
            <a:cxnSpLocks/>
          </p:cNvCxnSpPr>
          <p:nvPr/>
        </p:nvCxnSpPr>
        <p:spPr>
          <a:xfrm flipH="1" flipV="1">
            <a:off x="11392820" y="3143270"/>
            <a:ext cx="1" cy="960143"/>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Ovaal 131">
            <a:extLst>
              <a:ext uri="{FF2B5EF4-FFF2-40B4-BE49-F238E27FC236}">
                <a16:creationId xmlns:a16="http://schemas.microsoft.com/office/drawing/2014/main" id="{B3368862-B769-4737-A973-8851BC83D777}"/>
              </a:ext>
            </a:extLst>
          </p:cNvPr>
          <p:cNvSpPr/>
          <p:nvPr/>
        </p:nvSpPr>
        <p:spPr>
          <a:xfrm>
            <a:off x="11328476" y="2999900"/>
            <a:ext cx="143452" cy="16330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ea typeface="+mn-ea"/>
              <a:cs typeface="+mn-cs"/>
            </a:endParaRPr>
          </a:p>
        </p:txBody>
      </p:sp>
      <p:pic>
        <p:nvPicPr>
          <p:cNvPr id="133" name="Afbeelding 132">
            <a:extLst>
              <a:ext uri="{FF2B5EF4-FFF2-40B4-BE49-F238E27FC236}">
                <a16:creationId xmlns:a16="http://schemas.microsoft.com/office/drawing/2014/main" id="{0C7246AA-97AA-441B-9E01-80D2DB817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6" y="2293219"/>
            <a:ext cx="876227" cy="1125083"/>
          </a:xfrm>
          <a:prstGeom prst="rect">
            <a:avLst/>
          </a:prstGeom>
        </p:spPr>
      </p:pic>
      <p:pic>
        <p:nvPicPr>
          <p:cNvPr id="134" name="Afbeelding 133">
            <a:extLst>
              <a:ext uri="{FF2B5EF4-FFF2-40B4-BE49-F238E27FC236}">
                <a16:creationId xmlns:a16="http://schemas.microsoft.com/office/drawing/2014/main" id="{1FEB70C2-57FF-4E00-87A7-5979745BB3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3376" y="3518022"/>
            <a:ext cx="282748" cy="282748"/>
          </a:xfrm>
          <a:prstGeom prst="rect">
            <a:avLst/>
          </a:prstGeom>
        </p:spPr>
      </p:pic>
      <p:pic>
        <p:nvPicPr>
          <p:cNvPr id="135" name="Afbeelding 134">
            <a:extLst>
              <a:ext uri="{FF2B5EF4-FFF2-40B4-BE49-F238E27FC236}">
                <a16:creationId xmlns:a16="http://schemas.microsoft.com/office/drawing/2014/main" id="{B04A03AB-6817-4CF0-B2BF-6051B455E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3701" y="3518022"/>
            <a:ext cx="282748" cy="282748"/>
          </a:xfrm>
          <a:prstGeom prst="rect">
            <a:avLst/>
          </a:prstGeom>
        </p:spPr>
      </p:pic>
      <p:pic>
        <p:nvPicPr>
          <p:cNvPr id="136" name="Afbeelding 135">
            <a:extLst>
              <a:ext uri="{FF2B5EF4-FFF2-40B4-BE49-F238E27FC236}">
                <a16:creationId xmlns:a16="http://schemas.microsoft.com/office/drawing/2014/main" id="{67C702E4-89E8-49F4-A532-4B68011ADD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6045" y="3518022"/>
            <a:ext cx="282748" cy="282748"/>
          </a:xfrm>
          <a:prstGeom prst="rect">
            <a:avLst/>
          </a:prstGeom>
        </p:spPr>
      </p:pic>
      <p:pic>
        <p:nvPicPr>
          <p:cNvPr id="137" name="Afbeelding 136">
            <a:extLst>
              <a:ext uri="{FF2B5EF4-FFF2-40B4-BE49-F238E27FC236}">
                <a16:creationId xmlns:a16="http://schemas.microsoft.com/office/drawing/2014/main" id="{44FA408C-BF5A-4A69-9C41-84939F0C0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556" y="3518022"/>
            <a:ext cx="282748" cy="282748"/>
          </a:xfrm>
          <a:prstGeom prst="rect">
            <a:avLst/>
          </a:prstGeom>
        </p:spPr>
      </p:pic>
      <p:pic>
        <p:nvPicPr>
          <p:cNvPr id="138" name="Afbeelding 137">
            <a:extLst>
              <a:ext uri="{FF2B5EF4-FFF2-40B4-BE49-F238E27FC236}">
                <a16:creationId xmlns:a16="http://schemas.microsoft.com/office/drawing/2014/main" id="{95462C80-B482-4287-8E98-DF411FB597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318" y="3518022"/>
            <a:ext cx="282748" cy="282748"/>
          </a:xfrm>
          <a:prstGeom prst="rect">
            <a:avLst/>
          </a:prstGeom>
        </p:spPr>
      </p:pic>
      <p:pic>
        <p:nvPicPr>
          <p:cNvPr id="139" name="Afbeelding 138">
            <a:extLst>
              <a:ext uri="{FF2B5EF4-FFF2-40B4-BE49-F238E27FC236}">
                <a16:creationId xmlns:a16="http://schemas.microsoft.com/office/drawing/2014/main" id="{CF4AFBAC-1CFD-48FF-BFAC-0CC934567437}"/>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01078" y="5432257"/>
            <a:ext cx="1269910" cy="702419"/>
          </a:xfrm>
          <a:prstGeom prst="rect">
            <a:avLst/>
          </a:prstGeom>
        </p:spPr>
      </p:pic>
      <p:pic>
        <p:nvPicPr>
          <p:cNvPr id="140" name="Afbeelding 139">
            <a:extLst>
              <a:ext uri="{FF2B5EF4-FFF2-40B4-BE49-F238E27FC236}">
                <a16:creationId xmlns:a16="http://schemas.microsoft.com/office/drawing/2014/main" id="{86931E82-9EA9-4BF0-A53C-76A3A9103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7049" y="-13223"/>
            <a:ext cx="1313887" cy="1144800"/>
          </a:xfrm>
          <a:prstGeom prst="rect">
            <a:avLst/>
          </a:prstGeom>
        </p:spPr>
      </p:pic>
      <p:pic>
        <p:nvPicPr>
          <p:cNvPr id="141" name="Afbeelding 140">
            <a:extLst>
              <a:ext uri="{FF2B5EF4-FFF2-40B4-BE49-F238E27FC236}">
                <a16:creationId xmlns:a16="http://schemas.microsoft.com/office/drawing/2014/main" id="{6F1AEC9E-62CE-4A99-8F1D-3D04C812F05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71137" y="4030976"/>
            <a:ext cx="3010335" cy="2183422"/>
          </a:xfrm>
          <a:prstGeom prst="rect">
            <a:avLst/>
          </a:prstGeom>
        </p:spPr>
      </p:pic>
      <p:pic>
        <p:nvPicPr>
          <p:cNvPr id="142" name="Afbeelding 141">
            <a:extLst>
              <a:ext uri="{FF2B5EF4-FFF2-40B4-BE49-F238E27FC236}">
                <a16:creationId xmlns:a16="http://schemas.microsoft.com/office/drawing/2014/main" id="{C7D87E0B-D046-455B-81C6-16A3D0239D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1224" y="4989566"/>
            <a:ext cx="887979" cy="1140173"/>
          </a:xfrm>
          <a:prstGeom prst="rect">
            <a:avLst/>
          </a:prstGeom>
        </p:spPr>
      </p:pic>
      <p:sp>
        <p:nvSpPr>
          <p:cNvPr id="143" name="Tijdelijke aanduiding voor tekst 5">
            <a:extLst>
              <a:ext uri="{FF2B5EF4-FFF2-40B4-BE49-F238E27FC236}">
                <a16:creationId xmlns:a16="http://schemas.microsoft.com/office/drawing/2014/main" id="{723F39C8-91EC-4BA4-9ACD-7277FA3BE4C3}"/>
              </a:ext>
            </a:extLst>
          </p:cNvPr>
          <p:cNvSpPr>
            <a:spLocks noGrp="1"/>
          </p:cNvSpPr>
          <p:nvPr>
            <p:ph idx="1"/>
          </p:nvPr>
        </p:nvSpPr>
        <p:spPr>
          <a:xfrm>
            <a:off x="609600" y="1600203"/>
            <a:ext cx="10645391" cy="592936"/>
          </a:xfrm>
        </p:spPr>
        <p:txBody>
          <a:bodyPr>
            <a:normAutofit fontScale="70000" lnSpcReduction="20000"/>
          </a:bodyPr>
          <a:lstStyle/>
          <a:p>
            <a:pPr marL="0" indent="0">
              <a:buNone/>
            </a:pPr>
            <a:r>
              <a:rPr lang="nl-NL" sz="1400" dirty="0"/>
              <a:t>Het </a:t>
            </a:r>
            <a:r>
              <a:rPr lang="nl-NL" sz="1400" b="1" dirty="0"/>
              <a:t>Stage Gate model </a:t>
            </a:r>
            <a:r>
              <a:rPr lang="nl-NL" sz="1400" dirty="0"/>
              <a:t>beschrijft vijf fasen van het productontwikkelingsproces die worden afgewisseld met beslismomenten [‘Go-</a:t>
            </a:r>
            <a:r>
              <a:rPr lang="nl-NL" sz="1400" dirty="0" err="1"/>
              <a:t>Kill</a:t>
            </a:r>
            <a:r>
              <a:rPr lang="nl-NL" sz="1400" dirty="0"/>
              <a:t>’; ‘Go-</a:t>
            </a:r>
            <a:r>
              <a:rPr lang="nl-NL" sz="1400" dirty="0" err="1"/>
              <a:t>Hold</a:t>
            </a:r>
            <a:r>
              <a:rPr lang="nl-NL" sz="1400" dirty="0"/>
              <a:t>’]], ook wel </a:t>
            </a:r>
            <a:r>
              <a:rPr lang="nl-NL" sz="1400" i="1" dirty="0"/>
              <a:t>poorten</a:t>
            </a:r>
            <a:r>
              <a:rPr lang="nl-NL" sz="1400" dirty="0"/>
              <a:t> genoemd. </a:t>
            </a:r>
          </a:p>
          <a:p>
            <a:pPr marL="0" indent="0">
              <a:buNone/>
            </a:pPr>
            <a:endParaRPr lang="nl-NL" sz="1400" dirty="0">
              <a:latin typeface="Comic Sans MS" panose="030F0702030302020204" pitchFamily="66" charset="0"/>
            </a:endParaRPr>
          </a:p>
        </p:txBody>
      </p:sp>
    </p:spTree>
    <p:extLst>
      <p:ext uri="{BB962C8B-B14F-4D97-AF65-F5344CB8AC3E}">
        <p14:creationId xmlns:p14="http://schemas.microsoft.com/office/powerpoint/2010/main" val="890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In deze opdracht bespreekt u uw uitwerking van uw </a:t>
            </a:r>
            <a:r>
              <a:rPr lang="nl-NL" b="1" dirty="0"/>
              <a:t>moduleopdracht</a:t>
            </a:r>
            <a:r>
              <a:rPr lang="nl-NL" dirty="0"/>
              <a:t> met uw medestudenten en de docent. De manier waarop dit gebeurt, zal door de docent worden aangegeven.</a:t>
            </a:r>
          </a:p>
          <a:p>
            <a:pPr marL="0" indent="0">
              <a:buNone/>
            </a:pPr>
            <a:r>
              <a:rPr lang="nl-NL" dirty="0"/>
              <a:t>Zorg er wel voor goed voorbereid te zijn. Dit is uw laatste kans om gericht feedback te vragen en te krijgen. Hoe verder u gevorderd bent, hoe meer u aan deze bespreking heeft. Bereid vragen voor aan medestudenten en docent. Zorg ervoor dat u na afloop van de les geen onduidelijkheden meer heeft over wat er van u verwacht wordt. </a:t>
            </a:r>
          </a:p>
          <a:p>
            <a:pPr marL="0" indent="0">
              <a:buNone/>
            </a:pPr>
            <a:r>
              <a:rPr lang="nl-NL" dirty="0"/>
              <a:t>Bedenk wel dat de docent uw moduleopdracht niet beoordeelt.</a:t>
            </a:r>
          </a:p>
        </p:txBody>
      </p:sp>
      <p:sp>
        <p:nvSpPr>
          <p:cNvPr id="3" name="Titel 2"/>
          <p:cNvSpPr>
            <a:spLocks noGrp="1"/>
          </p:cNvSpPr>
          <p:nvPr>
            <p:ph type="title"/>
          </p:nvPr>
        </p:nvSpPr>
        <p:spPr/>
        <p:txBody>
          <a:bodyPr/>
          <a:lstStyle/>
          <a:p>
            <a:r>
              <a:rPr lang="nl-NL" dirty="0"/>
              <a:t>Moduleopdracht</a:t>
            </a:r>
            <a:br>
              <a:rPr lang="en-US"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80BB604B-8155-42B1-A758-EF7486B91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73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r>
              <a:rPr lang="nl-NL" dirty="0"/>
              <a:t>Bakker, </a:t>
            </a:r>
            <a:r>
              <a:rPr lang="nl-NL" dirty="0" err="1"/>
              <a:t>Renco</a:t>
            </a:r>
            <a:r>
              <a:rPr lang="nl-NL" dirty="0"/>
              <a:t> ; </a:t>
            </a:r>
            <a:r>
              <a:rPr lang="nl-NL" dirty="0" err="1"/>
              <a:t>Hardjono</a:t>
            </a:r>
            <a:r>
              <a:rPr lang="nl-NL" dirty="0"/>
              <a:t>, Teun. (2013). ‘</a:t>
            </a:r>
            <a:r>
              <a:rPr lang="nl-NL" i="1" dirty="0"/>
              <a:t>Horizontaal Organiseren</a:t>
            </a:r>
            <a:r>
              <a:rPr lang="nl-NL" dirty="0"/>
              <a:t>’. Deventer. Kluwer</a:t>
            </a:r>
          </a:p>
          <a:p>
            <a:r>
              <a:rPr lang="nl-NL" dirty="0"/>
              <a:t>Bakker, </a:t>
            </a:r>
            <a:r>
              <a:rPr lang="nl-NL" dirty="0" err="1"/>
              <a:t>Renco</a:t>
            </a:r>
            <a:r>
              <a:rPr lang="nl-NL" dirty="0"/>
              <a:t>; Labeur, </a:t>
            </a:r>
            <a:r>
              <a:rPr lang="nl-NL" dirty="0" err="1"/>
              <a:t>Rienke</a:t>
            </a:r>
            <a:r>
              <a:rPr lang="nl-NL" dirty="0"/>
              <a:t>; Spronk, Willem. (2011) ‘</a:t>
            </a:r>
            <a:r>
              <a:rPr lang="nl-NL" i="1" dirty="0"/>
              <a:t>Het Procesmanagement Modellenboek’</a:t>
            </a:r>
            <a:r>
              <a:rPr lang="nl-NL" dirty="0"/>
              <a:t>. Deventer. Kluwer</a:t>
            </a:r>
          </a:p>
          <a:p>
            <a:r>
              <a:rPr lang="nl-NL" dirty="0"/>
              <a:t>Downloads bij de lessen</a:t>
            </a:r>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Lesmateriaal</a:t>
            </a:r>
            <a:endParaRPr lang="en-US" sz="2800" b="0" dirty="0">
              <a:solidFill>
                <a:srgbClr val="231F20"/>
              </a:solidFill>
            </a:endParaRPr>
          </a:p>
        </p:txBody>
      </p:sp>
      <p:pic>
        <p:nvPicPr>
          <p:cNvPr id="7" name="Afbeelding 6" descr="Afbeelding met bus, zitten, monitor, wit&#10;&#10;Automatisch gegenereerde beschrijving">
            <a:extLst>
              <a:ext uri="{FF2B5EF4-FFF2-40B4-BE49-F238E27FC236}">
                <a16:creationId xmlns:a16="http://schemas.microsoft.com/office/drawing/2014/main" id="{F03F2835-509D-409C-81A6-EA955C9CA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163" y="2892779"/>
            <a:ext cx="2857500" cy="2990850"/>
          </a:xfrm>
          <a:prstGeom prst="rect">
            <a:avLst/>
          </a:prstGeom>
          <a:ln>
            <a:noFill/>
          </a:ln>
          <a:effectLst>
            <a:outerShdw blurRad="292100" dist="139700" dir="2700000" algn="tl" rotWithShape="0">
              <a:srgbClr val="333333">
                <a:alpha val="65000"/>
              </a:srgbClr>
            </a:outerShdw>
          </a:effectLst>
        </p:spPr>
      </p:pic>
      <p:pic>
        <p:nvPicPr>
          <p:cNvPr id="9" name="Afbeelding 8" descr="Afbeelding met taart, mensen&#10;&#10;Automatisch gegenereerde beschrijving">
            <a:extLst>
              <a:ext uri="{FF2B5EF4-FFF2-40B4-BE49-F238E27FC236}">
                <a16:creationId xmlns:a16="http://schemas.microsoft.com/office/drawing/2014/main" id="{9FB5EEDE-44C3-403D-94DF-17342E257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2672" y="2919293"/>
            <a:ext cx="2259707" cy="3274938"/>
          </a:xfrm>
          <a:prstGeom prst="rect">
            <a:avLst/>
          </a:prstGeom>
          <a:ln>
            <a:noFill/>
          </a:ln>
          <a:effectLst>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2D46EF3D-F4F8-4AEB-9D5C-CD2A6CFF9F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descr="Afbeelding met persoon, man, kostuum, kleding&#10;&#10;Automatisch gegenereerde beschrijving">
            <a:extLst>
              <a:ext uri="{FF2B5EF4-FFF2-40B4-BE49-F238E27FC236}">
                <a16:creationId xmlns:a16="http://schemas.microsoft.com/office/drawing/2014/main" id="{F7B4A169-1E90-4E96-B4CF-F19D16D28F1D}"/>
              </a:ext>
            </a:extLst>
          </p:cNvPr>
          <p:cNvPicPr>
            <a:picLocks noChangeAspect="1"/>
          </p:cNvPicPr>
          <p:nvPr/>
        </p:nvPicPr>
        <p:blipFill rotWithShape="1">
          <a:blip r:embed="rId6">
            <a:extLst>
              <a:ext uri="{28A0092B-C50C-407E-A947-70E740481C1C}">
                <a14:useLocalDpi xmlns:a14="http://schemas.microsoft.com/office/drawing/2010/main" val="0"/>
              </a:ext>
            </a:extLst>
          </a:blip>
          <a:srcRect l="20920" t="2121" r="19761" b="4642"/>
          <a:stretch/>
        </p:blipFill>
        <p:spPr>
          <a:xfrm>
            <a:off x="4855048" y="2942119"/>
            <a:ext cx="842852" cy="1324800"/>
          </a:xfrm>
          <a:prstGeom prst="rect">
            <a:avLst/>
          </a:prstGeom>
        </p:spPr>
      </p:pic>
      <p:pic>
        <p:nvPicPr>
          <p:cNvPr id="12" name="Afbeelding 11">
            <a:extLst>
              <a:ext uri="{FF2B5EF4-FFF2-40B4-BE49-F238E27FC236}">
                <a16:creationId xmlns:a16="http://schemas.microsoft.com/office/drawing/2014/main" id="{1AEC785F-6A30-4AD0-AC22-32C9B52F86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473" y="4294679"/>
            <a:ext cx="865108" cy="187051"/>
          </a:xfrm>
          <a:prstGeom prst="rect">
            <a:avLst/>
          </a:prstGeom>
        </p:spPr>
      </p:pic>
      <p:pic>
        <p:nvPicPr>
          <p:cNvPr id="14" name="Afbeelding 13">
            <a:extLst>
              <a:ext uri="{FF2B5EF4-FFF2-40B4-BE49-F238E27FC236}">
                <a16:creationId xmlns:a16="http://schemas.microsoft.com/office/drawing/2014/main" id="{7272FAC7-8B58-453D-9D6A-F669DB8E5C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0721"/>
          <a:stretch/>
        </p:blipFill>
        <p:spPr>
          <a:xfrm>
            <a:off x="1386075" y="4252818"/>
            <a:ext cx="865108" cy="308164"/>
          </a:xfrm>
          <a:prstGeom prst="rect">
            <a:avLst/>
          </a:prstGeom>
        </p:spPr>
      </p:pic>
      <p:pic>
        <p:nvPicPr>
          <p:cNvPr id="18" name="Afbeelding 17" descr="Afbeelding met tekening&#10;&#10;Automatisch gegenereerde beschrijving">
            <a:extLst>
              <a:ext uri="{FF2B5EF4-FFF2-40B4-BE49-F238E27FC236}">
                <a16:creationId xmlns:a16="http://schemas.microsoft.com/office/drawing/2014/main" id="{5EE14BC0-F7EB-4102-B0CD-6337D39DAC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002" y="4615743"/>
            <a:ext cx="1433712" cy="308164"/>
          </a:xfrm>
          <a:prstGeom prst="rect">
            <a:avLst/>
          </a:prstGeom>
        </p:spPr>
      </p:pic>
      <p:pic>
        <p:nvPicPr>
          <p:cNvPr id="20" name="Afbeelding 19" descr="Afbeelding met persoon, vrouw, man, zitten&#10;&#10;Automatisch gegenereerde beschrijving">
            <a:extLst>
              <a:ext uri="{FF2B5EF4-FFF2-40B4-BE49-F238E27FC236}">
                <a16:creationId xmlns:a16="http://schemas.microsoft.com/office/drawing/2014/main" id="{2B288B96-66BD-413D-8263-3D32D9D72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2294" y="2928709"/>
            <a:ext cx="1043150" cy="1324800"/>
          </a:xfrm>
          <a:prstGeom prst="rect">
            <a:avLst/>
          </a:prstGeom>
        </p:spPr>
      </p:pic>
      <p:pic>
        <p:nvPicPr>
          <p:cNvPr id="22" name="Afbeelding 21" descr="Afbeelding met man, persoon, kostuum, binnen&#10;&#10;Automatisch gegenereerde beschrijving">
            <a:extLst>
              <a:ext uri="{FF2B5EF4-FFF2-40B4-BE49-F238E27FC236}">
                <a16:creationId xmlns:a16="http://schemas.microsoft.com/office/drawing/2014/main" id="{765EAA3E-814A-4809-9578-E05CCBC76FE2}"/>
              </a:ext>
            </a:extLst>
          </p:cNvPr>
          <p:cNvPicPr>
            <a:picLocks noChangeAspect="1"/>
          </p:cNvPicPr>
          <p:nvPr/>
        </p:nvPicPr>
        <p:blipFill rotWithShape="1">
          <a:blip r:embed="rId11">
            <a:extLst>
              <a:ext uri="{28A0092B-C50C-407E-A947-70E740481C1C}">
                <a14:useLocalDpi xmlns:a14="http://schemas.microsoft.com/office/drawing/2010/main" val="0"/>
              </a:ext>
            </a:extLst>
          </a:blip>
          <a:srcRect l="15769" t="1227" r="32142" b="28662"/>
          <a:stretch/>
        </p:blipFill>
        <p:spPr>
          <a:xfrm>
            <a:off x="5828186" y="2960509"/>
            <a:ext cx="1008072" cy="1324800"/>
          </a:xfrm>
          <a:prstGeom prst="rect">
            <a:avLst/>
          </a:prstGeom>
        </p:spPr>
      </p:pic>
      <p:pic>
        <p:nvPicPr>
          <p:cNvPr id="23" name="Afbeelding 22" descr="Afbeelding met persoon, man, kostuum, kleding&#10;&#10;Automatisch gegenereerde beschrijving">
            <a:extLst>
              <a:ext uri="{FF2B5EF4-FFF2-40B4-BE49-F238E27FC236}">
                <a16:creationId xmlns:a16="http://schemas.microsoft.com/office/drawing/2014/main" id="{AD281DFB-17D8-4899-B2D8-B6AD0C17648A}"/>
              </a:ext>
            </a:extLst>
          </p:cNvPr>
          <p:cNvPicPr>
            <a:picLocks noChangeAspect="1"/>
          </p:cNvPicPr>
          <p:nvPr/>
        </p:nvPicPr>
        <p:blipFill rotWithShape="1">
          <a:blip r:embed="rId6">
            <a:extLst>
              <a:ext uri="{28A0092B-C50C-407E-A947-70E740481C1C}">
                <a14:useLocalDpi xmlns:a14="http://schemas.microsoft.com/office/drawing/2010/main" val="0"/>
              </a:ext>
            </a:extLst>
          </a:blip>
          <a:srcRect l="20920" t="2121" r="19761" b="4642"/>
          <a:stretch/>
        </p:blipFill>
        <p:spPr>
          <a:xfrm>
            <a:off x="431729" y="2942119"/>
            <a:ext cx="842852" cy="1324800"/>
          </a:xfrm>
          <a:prstGeom prst="rect">
            <a:avLst/>
          </a:prstGeom>
        </p:spPr>
      </p:pic>
      <p:pic>
        <p:nvPicPr>
          <p:cNvPr id="24" name="Afbeelding 23">
            <a:extLst>
              <a:ext uri="{FF2B5EF4-FFF2-40B4-BE49-F238E27FC236}">
                <a16:creationId xmlns:a16="http://schemas.microsoft.com/office/drawing/2014/main" id="{65A77A6F-2684-4209-AB28-D48FDE5CF0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315" y="4285309"/>
            <a:ext cx="865108" cy="187051"/>
          </a:xfrm>
          <a:prstGeom prst="rect">
            <a:avLst/>
          </a:prstGeom>
        </p:spPr>
      </p:pic>
      <p:pic>
        <p:nvPicPr>
          <p:cNvPr id="25" name="Afbeelding 24">
            <a:extLst>
              <a:ext uri="{FF2B5EF4-FFF2-40B4-BE49-F238E27FC236}">
                <a16:creationId xmlns:a16="http://schemas.microsoft.com/office/drawing/2014/main" id="{8C033EF5-DF77-4DEC-80B5-D6921D9B15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7829" y="4285309"/>
            <a:ext cx="865108" cy="187051"/>
          </a:xfrm>
          <a:prstGeom prst="rect">
            <a:avLst/>
          </a:prstGeom>
        </p:spPr>
      </p:pic>
      <p:pic>
        <p:nvPicPr>
          <p:cNvPr id="26" name="Afbeelding 25">
            <a:extLst>
              <a:ext uri="{FF2B5EF4-FFF2-40B4-BE49-F238E27FC236}">
                <a16:creationId xmlns:a16="http://schemas.microsoft.com/office/drawing/2014/main" id="{0921493A-3FCA-4B3B-BE56-050B5B426D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3115" y="4285309"/>
            <a:ext cx="865108" cy="187051"/>
          </a:xfrm>
          <a:prstGeom prst="rect">
            <a:avLst/>
          </a:prstGeom>
        </p:spPr>
      </p:pic>
      <p:pic>
        <p:nvPicPr>
          <p:cNvPr id="8" name="Afbeelding 7" descr="Afbeelding met persoon, man, stropdas, binnen&#10;&#10;Automatisch gegenereerde beschrijving">
            <a:extLst>
              <a:ext uri="{FF2B5EF4-FFF2-40B4-BE49-F238E27FC236}">
                <a16:creationId xmlns:a16="http://schemas.microsoft.com/office/drawing/2014/main" id="{45CA815A-B973-4095-9B5D-EFB7CD740FF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220" t="-1115" r="16664" b="6664"/>
          <a:stretch/>
        </p:blipFill>
        <p:spPr>
          <a:xfrm>
            <a:off x="1412353" y="2945604"/>
            <a:ext cx="857224" cy="1324800"/>
          </a:xfrm>
          <a:prstGeom prst="rect">
            <a:avLst/>
          </a:prstGeom>
        </p:spPr>
      </p:pic>
    </p:spTree>
    <p:extLst>
      <p:ext uri="{BB962C8B-B14F-4D97-AF65-F5344CB8AC3E}">
        <p14:creationId xmlns:p14="http://schemas.microsoft.com/office/powerpoint/2010/main" val="378638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dirty="0"/>
              <a:t>Deze module wordt afgesloten met een </a:t>
            </a:r>
            <a:r>
              <a:rPr lang="nl-NL" b="1" dirty="0">
                <a:solidFill>
                  <a:srgbClr val="C00000"/>
                </a:solidFill>
              </a:rPr>
              <a:t>moduleopdracht</a:t>
            </a:r>
            <a:r>
              <a:rPr lang="nl-NL" dirty="0"/>
              <a:t>. U maakt de moduleopdracht individueel en zelfstandig.</a:t>
            </a:r>
          </a:p>
          <a:p>
            <a:endParaRPr lang="nl-NL" dirty="0"/>
          </a:p>
          <a:p>
            <a:pPr marL="0" indent="0">
              <a:buNone/>
            </a:pPr>
            <a:r>
              <a:rPr lang="nl-NL" b="1" dirty="0">
                <a:solidFill>
                  <a:srgbClr val="C00000"/>
                </a:solidFill>
              </a:rPr>
              <a:t>Stap 1</a:t>
            </a:r>
            <a:r>
              <a:rPr lang="nl-NL" dirty="0"/>
              <a:t>: </a:t>
            </a:r>
            <a:r>
              <a:rPr lang="nl-NL" i="1" dirty="0"/>
              <a:t>Wat levert u in</a:t>
            </a:r>
            <a:r>
              <a:rPr lang="nl-NL" dirty="0"/>
              <a:t>?</a:t>
            </a:r>
          </a:p>
          <a:p>
            <a:r>
              <a:rPr lang="nl-NL" dirty="0"/>
              <a:t>In de moduleopdracht beoordeelt u de mate waarin procesmanagement in uw organisatie vorm heeft gekregen en verwerkt u een voorstel om procesmanagement op een hoger niveau te brengen. </a:t>
            </a:r>
          </a:p>
          <a:p>
            <a:r>
              <a:rPr lang="nl-NL" dirty="0"/>
              <a:t>Het voorstel is een </a:t>
            </a:r>
            <a:r>
              <a:rPr lang="nl-NL" i="1" dirty="0"/>
              <a:t>advies</a:t>
            </a:r>
            <a:r>
              <a:rPr lang="nl-NL" dirty="0"/>
              <a:t> aan de directie en heeft betrekking op de hele organisatie of Business unit.</a:t>
            </a:r>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Exameninformatie</a:t>
            </a:r>
            <a:r>
              <a:rPr lang="en-US" sz="2800" b="0" dirty="0">
                <a:solidFill>
                  <a:srgbClr val="231F20"/>
                </a:solidFill>
              </a:rPr>
              <a:t> [1]</a:t>
            </a:r>
          </a:p>
        </p:txBody>
      </p:sp>
      <p:pic>
        <p:nvPicPr>
          <p:cNvPr id="7" name="Picture 3">
            <a:extLst>
              <a:ext uri="{FF2B5EF4-FFF2-40B4-BE49-F238E27FC236}">
                <a16:creationId xmlns:a16="http://schemas.microsoft.com/office/drawing/2014/main" id="{6F163CFC-4890-463C-BA7B-5990911D01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16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b="1" dirty="0">
                <a:solidFill>
                  <a:srgbClr val="C00000"/>
                </a:solidFill>
              </a:rPr>
              <a:t>Stap 2</a:t>
            </a:r>
            <a:r>
              <a:rPr lang="nl-NL" dirty="0"/>
              <a:t>: </a:t>
            </a:r>
            <a:r>
              <a:rPr lang="nl-NL" i="1" dirty="0"/>
              <a:t>Waar moet de opdracht aan voldoen</a:t>
            </a:r>
            <a:r>
              <a:rPr lang="nl-NL" dirty="0"/>
              <a:t>?</a:t>
            </a:r>
          </a:p>
          <a:p>
            <a:pPr marL="0" indent="0">
              <a:buNone/>
            </a:pPr>
            <a:r>
              <a:rPr lang="nl-NL" dirty="0"/>
              <a:t>In uw moduleopdracht werkt u de volgende onderwerpen uit, </a:t>
            </a:r>
            <a:r>
              <a:rPr lang="nl-NL" i="1" dirty="0"/>
              <a:t>in de volgorde </a:t>
            </a:r>
            <a:r>
              <a:rPr lang="nl-NL" dirty="0"/>
              <a:t>waarin ze genoemd worden:</a:t>
            </a:r>
          </a:p>
          <a:p>
            <a:pPr marL="0" indent="0">
              <a:buNone/>
            </a:pPr>
            <a:r>
              <a:rPr lang="nl-NL" dirty="0"/>
              <a:t>1. Geef een </a:t>
            </a:r>
            <a:r>
              <a:rPr lang="nl-NL" b="1" dirty="0">
                <a:solidFill>
                  <a:srgbClr val="0070C0"/>
                </a:solidFill>
              </a:rPr>
              <a:t>Blauwdruk</a:t>
            </a:r>
            <a:r>
              <a:rPr lang="nl-NL" dirty="0"/>
              <a:t> [Bedrijfsprocesmodel] van de processen in uw organisatie (</a:t>
            </a:r>
            <a:r>
              <a:rPr lang="nl-NL" i="1" dirty="0"/>
              <a:t>richtlijn 1-2 pagina’s</a:t>
            </a:r>
            <a:r>
              <a:rPr lang="nl-NL" dirty="0"/>
              <a:t>): </a:t>
            </a:r>
          </a:p>
          <a:p>
            <a:pPr marL="457200" indent="-457200">
              <a:buFont typeface="+mj-lt"/>
              <a:buAutoNum type="arabicPeriod"/>
            </a:pPr>
            <a:r>
              <a:rPr lang="nl-NL" dirty="0"/>
              <a:t>U geeft hierin de verschillende soorten </a:t>
            </a:r>
            <a:r>
              <a:rPr lang="nl-NL" i="1" dirty="0"/>
              <a:t>processen</a:t>
            </a:r>
            <a:r>
              <a:rPr lang="nl-NL" dirty="0"/>
              <a:t> weer, die kunnen worden onderscheiden en hun </a:t>
            </a:r>
            <a:r>
              <a:rPr lang="nl-NL" i="1" dirty="0"/>
              <a:t>onderlinge samenhang</a:t>
            </a:r>
            <a:r>
              <a:rPr lang="nl-NL" dirty="0"/>
              <a:t>;</a:t>
            </a:r>
          </a:p>
          <a:p>
            <a:pPr marL="457200" indent="-457200">
              <a:buFont typeface="+mj-lt"/>
              <a:buAutoNum type="arabicPeriod"/>
            </a:pPr>
            <a:r>
              <a:rPr lang="nl-NL" dirty="0"/>
              <a:t>U beschrijft daarnaast meer in detail de </a:t>
            </a:r>
            <a:r>
              <a:rPr lang="nl-NL" i="1" dirty="0"/>
              <a:t>deelprocessen</a:t>
            </a:r>
            <a:r>
              <a:rPr lang="nl-NL" dirty="0"/>
              <a:t> waaruit het primaire proces is opgebouwd en hoe waarde wordt gerealiseerd.</a:t>
            </a:r>
          </a:p>
        </p:txBody>
      </p:sp>
      <p:sp>
        <p:nvSpPr>
          <p:cNvPr id="3" name="Titel 2"/>
          <p:cNvSpPr>
            <a:spLocks noGrp="1"/>
          </p:cNvSpPr>
          <p:nvPr>
            <p:ph type="title"/>
          </p:nvPr>
        </p:nvSpPr>
        <p:spPr/>
        <p:txBody>
          <a:bodyPr/>
          <a:lstStyle/>
          <a:p>
            <a:r>
              <a:rPr lang="en-US" dirty="0" err="1"/>
              <a:t>Introductie</a:t>
            </a:r>
            <a:br>
              <a:rPr lang="en-US" dirty="0"/>
            </a:br>
            <a:r>
              <a:rPr lang="en-US" sz="2800" b="0" dirty="0" err="1">
                <a:solidFill>
                  <a:srgbClr val="231F20"/>
                </a:solidFill>
              </a:rPr>
              <a:t>Exameninformatie</a:t>
            </a:r>
            <a:r>
              <a:rPr lang="en-US" sz="2800" b="0" dirty="0">
                <a:solidFill>
                  <a:srgbClr val="231F20"/>
                </a:solidFill>
              </a:rPr>
              <a:t> [2]</a:t>
            </a:r>
          </a:p>
        </p:txBody>
      </p:sp>
      <p:pic>
        <p:nvPicPr>
          <p:cNvPr id="4" name="Picture 3">
            <a:extLst>
              <a:ext uri="{FF2B5EF4-FFF2-40B4-BE49-F238E27FC236}">
                <a16:creationId xmlns:a16="http://schemas.microsoft.com/office/drawing/2014/main" id="{14C30F48-3FA8-4F5C-AE12-AFEC4D1D48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92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del">
  <a:themeElements>
    <a:clrScheme name="ISBW">
      <a:dk1>
        <a:sysClr val="windowText" lastClr="000000"/>
      </a:dk1>
      <a:lt1>
        <a:sysClr val="window" lastClr="FFFFFF"/>
      </a:lt1>
      <a:dk2>
        <a:srgbClr val="000000"/>
      </a:dk2>
      <a:lt2>
        <a:srgbClr val="EEECE1"/>
      </a:lt2>
      <a:accent1>
        <a:srgbClr val="E40521"/>
      </a:accent1>
      <a:accent2>
        <a:srgbClr val="000000"/>
      </a:accent2>
      <a:accent3>
        <a:srgbClr val="FB334B"/>
      </a:accent3>
      <a:accent4>
        <a:srgbClr val="7F7F7F"/>
      </a:accent4>
      <a:accent5>
        <a:srgbClr val="BFBFBF"/>
      </a:accent5>
      <a:accent6>
        <a:srgbClr val="E5E5E5"/>
      </a:accent6>
      <a:hlink>
        <a:srgbClr val="000000"/>
      </a:hlink>
      <a:folHlink>
        <a:srgbClr val="000000"/>
      </a:folHlink>
    </a:clrScheme>
    <a:fontScheme name="ISBW">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D91BD575C33F499C986BCEDDE3F9D3" ma:contentTypeVersion="0" ma:contentTypeDescription="Een nieuw document maken." ma:contentTypeScope="" ma:versionID="b705a1d3c76c633a358facb673a35341">
  <xsd:schema xmlns:xsd="http://www.w3.org/2001/XMLSchema" xmlns:xs="http://www.w3.org/2001/XMLSchema" xmlns:p="http://schemas.microsoft.com/office/2006/metadata/properties" targetNamespace="http://schemas.microsoft.com/office/2006/metadata/properties" ma:root="true" ma:fieldsID="a37cecf4ecd6e85edb2c96e2c007d3d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D0164E-18E5-45AE-ADB2-AF949EE82F0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0201E51-5307-4B56-806A-C17081ADEB55}">
  <ds:schemaRefs>
    <ds:schemaRef ds:uri="http://schemas.microsoft.com/sharepoint/v3/contenttype/forms"/>
  </ds:schemaRefs>
</ds:datastoreItem>
</file>

<file path=customXml/itemProps3.xml><?xml version="1.0" encoding="utf-8"?>
<ds:datastoreItem xmlns:ds="http://schemas.openxmlformats.org/officeDocument/2006/customXml" ds:itemID="{19CA86F4-DA9F-436F-97DB-DE2C843D2B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4413</TotalTime>
  <Words>13377</Words>
  <Application>Microsoft Office PowerPoint</Application>
  <PresentationFormat>Aangepast</PresentationFormat>
  <Paragraphs>1119</Paragraphs>
  <Slides>66</Slides>
  <Notes>52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66</vt:i4>
      </vt:variant>
    </vt:vector>
  </HeadingPairs>
  <TitlesOfParts>
    <vt:vector size="74" baseType="lpstr">
      <vt:lpstr>&amp;quot</vt:lpstr>
      <vt:lpstr>Arial</vt:lpstr>
      <vt:lpstr>Calibri</vt:lpstr>
      <vt:lpstr>Comic Sans MS</vt:lpstr>
      <vt:lpstr>opensansregular</vt:lpstr>
      <vt:lpstr>Symbol</vt:lpstr>
      <vt:lpstr>Wingdings 2</vt:lpstr>
      <vt:lpstr>Diamodel</vt:lpstr>
      <vt:lpstr>Management van Bedrijfsprocessen</vt:lpstr>
      <vt:lpstr>Introductie Contactinformatie</vt:lpstr>
      <vt:lpstr>Introductie Kennismaking</vt:lpstr>
      <vt:lpstr>Introductie Algemene leerdoelen</vt:lpstr>
      <vt:lpstr>Introductie ‘Rode draad’</vt:lpstr>
      <vt:lpstr>Introductie Lessen</vt:lpstr>
      <vt:lpstr>Introductie Lesmateriaal</vt:lpstr>
      <vt:lpstr>Introductie Exameninformatie [1]</vt:lpstr>
      <vt:lpstr>Introductie Exameninformatie [2]</vt:lpstr>
      <vt:lpstr>Introductie Exameninformatie [3]</vt:lpstr>
      <vt:lpstr>Introductie Exameninformatie [4]</vt:lpstr>
      <vt:lpstr>Introductie Exameninformatie [5]</vt:lpstr>
      <vt:lpstr>Les 1</vt:lpstr>
      <vt:lpstr>Discussiestellingen Groepsopdracht</vt:lpstr>
      <vt:lpstr>Paradigmashift Voorbereidingsopdracht</vt:lpstr>
      <vt:lpstr>Paradigmashift Voorbeeld</vt:lpstr>
      <vt:lpstr>Betekenisvelden Groepsopdracht [op basis van de voorbereidingsopdracht]</vt:lpstr>
      <vt:lpstr>Kleurdenken Leon de Caluwé &amp; Hans Vermaak</vt:lpstr>
      <vt:lpstr>Betekenisvelden 4 betekenisvelden voor begrijpen en vormgeven van procesmanagment</vt:lpstr>
      <vt:lpstr>Procesmodelleertalen SqEME®</vt:lpstr>
      <vt:lpstr>Organisatiestelsels T.Burns &amp; G.M.Stalker, 1961</vt:lpstr>
      <vt:lpstr>Kritisch kijken naar eigen organisatievorm Praktijkopdracht na de les</vt:lpstr>
      <vt:lpstr>Organisatievormen Voorbeelden</vt:lpstr>
      <vt:lpstr>Organisatievormen Celdeling Eckart Wintzen</vt:lpstr>
      <vt:lpstr>Les 2</vt:lpstr>
      <vt:lpstr>Bedrijfsprocesmodel Voorbereidingsopdracht</vt:lpstr>
      <vt:lpstr>Organisatieprocessen / ‘Blauwdruk’ Renco Bakker &amp; Teun Hardjono</vt:lpstr>
      <vt:lpstr>Bedrijfsprocesmodellen vergelijken Groepsopdracht</vt:lpstr>
      <vt:lpstr>Proces – IT match Groepsopdracht</vt:lpstr>
      <vt:lpstr>Strategic Alignment Model [S.A.M.] John C. Henderson &amp; N. Venkat Venkatraman, 1991 </vt:lpstr>
      <vt:lpstr>Procesontwerp: criteria vanuit belanghebbenden Praktijkopdracht na de les</vt:lpstr>
      <vt:lpstr>Les 3</vt:lpstr>
      <vt:lpstr>Deming cirkel voorbereidingsopdracht &gt; praktijkopdracht</vt:lpstr>
      <vt:lpstr>Deming cirkel William E.Deming, 1982 Walter A. Shewhart</vt:lpstr>
      <vt:lpstr>Opstellen van Prestatie indicatoren / KPI boom groepsopdracht</vt:lpstr>
      <vt:lpstr>Koppelschema KSF-Proces [1] groepsopdracht</vt:lpstr>
      <vt:lpstr>Koppelschema KSF-Proces [2] groepsopdracht</vt:lpstr>
      <vt:lpstr>Kritische Succes Factoren [K.S.F.’s] </vt:lpstr>
      <vt:lpstr>Kritische Succes Factoren [K.S.F.’s] Drs. André de Waal en Drs. Henk Bulthuis, 1995  </vt:lpstr>
      <vt:lpstr>Opstellen van een Balanced Score Card praktijkopdracht</vt:lpstr>
      <vt:lpstr>Balanced Scorecard Robert S. Kaplan &amp; David P. Norton</vt:lpstr>
      <vt:lpstr>Les 4</vt:lpstr>
      <vt:lpstr>Belbin voorbereidingsopdracht &gt; praktijkopdracht</vt:lpstr>
      <vt:lpstr>Groepsontwikkeling Meredith Belbin, 1981</vt:lpstr>
      <vt:lpstr>Groepsontwikkeling Meredith Belbin, 1981</vt:lpstr>
      <vt:lpstr>Opstellen van een team ontwikkelplan groepsopdracht</vt:lpstr>
      <vt:lpstr>Groepsontwikkeling Bruce W.Tuckman</vt:lpstr>
      <vt:lpstr>Succesbepalende factoren teamwork groepsopdracht</vt:lpstr>
      <vt:lpstr>Type leider volgens Quinn praktijkopdracht na de les</vt:lpstr>
      <vt:lpstr>Managementrollen Robert E. [‘Bob’] Quinn</vt:lpstr>
      <vt:lpstr>Les 5</vt:lpstr>
      <vt:lpstr>Kwaliteitssysteem in de eigen organisatie voorbereidingsopdracht &gt; praktijkopdracht</vt:lpstr>
      <vt:lpstr>D.M.A.I.C.</vt:lpstr>
      <vt:lpstr>Risico inschatting bij proces management groepsopdracht</vt:lpstr>
      <vt:lpstr>F.M.E.A. Failure Mode &amp; Effect Analysis</vt:lpstr>
      <vt:lpstr>Borging via systemen of mensen  groepsopdracht; discussieopdracht</vt:lpstr>
      <vt:lpstr>Opstellen van een audit methodiek [1] praktijkopdracht na de les</vt:lpstr>
      <vt:lpstr>Opstellen van een audit methodiek [2] praktijkopdracht na de les</vt:lpstr>
      <vt:lpstr>Opstellen van een audit methodiek [3] praktijkopdracht na de les</vt:lpstr>
      <vt:lpstr>Les 6</vt:lpstr>
      <vt:lpstr>BPR voorbereidingsopdracht</vt:lpstr>
      <vt:lpstr>Moduleopdracht voorbereidingsopdracht</vt:lpstr>
      <vt:lpstr>Verbeteren of vernieuwen groepsopdracht</vt:lpstr>
      <vt:lpstr>Procesmanagement </vt:lpstr>
      <vt:lpstr>Productontwikkeling dr. Robert G. [‘Bob’] Cooper </vt:lpstr>
      <vt:lpstr>Moduleopdracht groepsopdracht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Studio Max</dc:creator>
  <cp:lastModifiedBy>Harry Klijnen</cp:lastModifiedBy>
  <cp:revision>166</cp:revision>
  <dcterms:created xsi:type="dcterms:W3CDTF">2015-07-02T22:50:49Z</dcterms:created>
  <dcterms:modified xsi:type="dcterms:W3CDTF">2020-09-25T10:10:55Z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0x0101007BD91BD575C33F499C986BCEDDE3F9D3</vt:lpwstr>
  </property>
</Properties>
</file>