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3"/>
  </p:notesMasterIdLst>
  <p:handoutMasterIdLst>
    <p:handoutMasterId r:id="rId144"/>
  </p:handoutMasterIdLst>
  <p:sldIdLst>
    <p:sldId id="268" r:id="rId5"/>
    <p:sldId id="276" r:id="rId6"/>
    <p:sldId id="269" r:id="rId7"/>
    <p:sldId id="299" r:id="rId8"/>
    <p:sldId id="281" r:id="rId9"/>
    <p:sldId id="282" r:id="rId10"/>
    <p:sldId id="275" r:id="rId11"/>
    <p:sldId id="274" r:id="rId12"/>
    <p:sldId id="289" r:id="rId13"/>
    <p:sldId id="882" r:id="rId14"/>
    <p:sldId id="290" r:id="rId15"/>
    <p:sldId id="300" r:id="rId16"/>
    <p:sldId id="1617" r:id="rId17"/>
    <p:sldId id="1616" r:id="rId18"/>
    <p:sldId id="1610" r:id="rId19"/>
    <p:sldId id="1611" r:id="rId20"/>
    <p:sldId id="1613" r:id="rId21"/>
    <p:sldId id="1609" r:id="rId22"/>
    <p:sldId id="1612" r:id="rId23"/>
    <p:sldId id="1614" r:id="rId24"/>
    <p:sldId id="1615" r:id="rId25"/>
    <p:sldId id="301" r:id="rId26"/>
    <p:sldId id="302" r:id="rId27"/>
    <p:sldId id="1088" r:id="rId28"/>
    <p:sldId id="1089" r:id="rId29"/>
    <p:sldId id="1607" r:id="rId30"/>
    <p:sldId id="1608" r:id="rId31"/>
    <p:sldId id="284" r:id="rId32"/>
    <p:sldId id="1668" r:id="rId33"/>
    <p:sldId id="1619" r:id="rId34"/>
    <p:sldId id="1662" r:id="rId35"/>
    <p:sldId id="1506" r:id="rId36"/>
    <p:sldId id="900" r:id="rId37"/>
    <p:sldId id="902" r:id="rId38"/>
    <p:sldId id="904" r:id="rId39"/>
    <p:sldId id="932" r:id="rId40"/>
    <p:sldId id="931" r:id="rId41"/>
    <p:sldId id="906" r:id="rId42"/>
    <p:sldId id="907" r:id="rId43"/>
    <p:sldId id="929" r:id="rId44"/>
    <p:sldId id="1663" r:id="rId45"/>
    <p:sldId id="1664" r:id="rId46"/>
    <p:sldId id="1665" r:id="rId47"/>
    <p:sldId id="1666" r:id="rId48"/>
    <p:sldId id="1667" r:id="rId49"/>
    <p:sldId id="935" r:id="rId50"/>
    <p:sldId id="1618" r:id="rId51"/>
    <p:sldId id="285" r:id="rId52"/>
    <p:sldId id="1669" r:id="rId53"/>
    <p:sldId id="1676" r:id="rId54"/>
    <p:sldId id="1675" r:id="rId55"/>
    <p:sldId id="1577" r:id="rId56"/>
    <p:sldId id="1090" r:id="rId57"/>
    <p:sldId id="1091" r:id="rId58"/>
    <p:sldId id="1499" r:id="rId59"/>
    <p:sldId id="1670" r:id="rId60"/>
    <p:sldId id="1671" r:id="rId61"/>
    <p:sldId id="1672" r:id="rId62"/>
    <p:sldId id="1673" r:id="rId63"/>
    <p:sldId id="1677" r:id="rId64"/>
    <p:sldId id="1674" r:id="rId65"/>
    <p:sldId id="286" r:id="rId66"/>
    <p:sldId id="1703" r:id="rId67"/>
    <p:sldId id="1694" r:id="rId68"/>
    <p:sldId id="1695" r:id="rId69"/>
    <p:sldId id="1679" r:id="rId70"/>
    <p:sldId id="1680" r:id="rId71"/>
    <p:sldId id="1042" r:id="rId72"/>
    <p:sldId id="917" r:id="rId73"/>
    <p:sldId id="1043" r:id="rId74"/>
    <p:sldId id="959" r:id="rId75"/>
    <p:sldId id="1658" r:id="rId76"/>
    <p:sldId id="1009" r:id="rId77"/>
    <p:sldId id="1010" r:id="rId78"/>
    <p:sldId id="1015" r:id="rId79"/>
    <p:sldId id="1013" r:id="rId80"/>
    <p:sldId id="888" r:id="rId81"/>
    <p:sldId id="887" r:id="rId82"/>
    <p:sldId id="1012" r:id="rId83"/>
    <p:sldId id="914" r:id="rId84"/>
    <p:sldId id="915" r:id="rId85"/>
    <p:sldId id="1682" r:id="rId86"/>
    <p:sldId id="1637" r:id="rId87"/>
    <p:sldId id="402" r:id="rId88"/>
    <p:sldId id="1683" r:id="rId89"/>
    <p:sldId id="1651" r:id="rId90"/>
    <p:sldId id="1513" r:id="rId91"/>
    <p:sldId id="1515" r:id="rId92"/>
    <p:sldId id="1512" r:id="rId93"/>
    <p:sldId id="1511" r:id="rId94"/>
    <p:sldId id="1510" r:id="rId95"/>
    <p:sldId id="518" r:id="rId96"/>
    <p:sldId id="1516" r:id="rId97"/>
    <p:sldId id="1517" r:id="rId98"/>
    <p:sldId id="1518" r:id="rId99"/>
    <p:sldId id="1520" r:id="rId100"/>
    <p:sldId id="1684" r:id="rId101"/>
    <p:sldId id="1685" r:id="rId102"/>
    <p:sldId id="1686" r:id="rId103"/>
    <p:sldId id="1687" r:id="rId104"/>
    <p:sldId id="1688" r:id="rId105"/>
    <p:sldId id="1689" r:id="rId106"/>
    <p:sldId id="1690" r:id="rId107"/>
    <p:sldId id="1691" r:id="rId108"/>
    <p:sldId id="1705" r:id="rId109"/>
    <p:sldId id="974" r:id="rId110"/>
    <p:sldId id="977" r:id="rId111"/>
    <p:sldId id="976" r:id="rId112"/>
    <p:sldId id="975" r:id="rId113"/>
    <p:sldId id="985" r:id="rId114"/>
    <p:sldId id="984" r:id="rId115"/>
    <p:sldId id="1692" r:id="rId116"/>
    <p:sldId id="1696" r:id="rId117"/>
    <p:sldId id="1678" r:id="rId118"/>
    <p:sldId id="287" r:id="rId119"/>
    <p:sldId id="1704" r:id="rId120"/>
    <p:sldId id="1693" r:id="rId121"/>
    <p:sldId id="1707" r:id="rId122"/>
    <p:sldId id="1697" r:id="rId123"/>
    <p:sldId id="1699" r:id="rId124"/>
    <p:sldId id="858" r:id="rId125"/>
    <p:sldId id="857" r:id="rId126"/>
    <p:sldId id="1226" r:id="rId127"/>
    <p:sldId id="1227" r:id="rId128"/>
    <p:sldId id="809" r:id="rId129"/>
    <p:sldId id="808" r:id="rId130"/>
    <p:sldId id="815" r:id="rId131"/>
    <p:sldId id="817" r:id="rId132"/>
    <p:sldId id="818" r:id="rId133"/>
    <p:sldId id="819" r:id="rId134"/>
    <p:sldId id="886" r:id="rId135"/>
    <p:sldId id="697" r:id="rId136"/>
    <p:sldId id="1698" r:id="rId137"/>
    <p:sldId id="1700" r:id="rId138"/>
    <p:sldId id="1706" r:id="rId139"/>
    <p:sldId id="1702" r:id="rId140"/>
    <p:sldId id="1701" r:id="rId141"/>
    <p:sldId id="288" r:id="rId142"/>
  </p:sldIdLst>
  <p:sldSz cx="11522075" cy="64801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62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D81"/>
    <a:srgbClr val="E40521"/>
    <a:srgbClr val="329C24"/>
    <a:srgbClr val="2C6919"/>
    <a:srgbClr val="1F4E79"/>
    <a:srgbClr val="C35911"/>
    <a:srgbClr val="8F8F8F"/>
    <a:srgbClr val="1D446F"/>
    <a:srgbClr val="EBB827"/>
    <a:srgbClr val="023F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1858" autoAdjust="0"/>
  </p:normalViewPr>
  <p:slideViewPr>
    <p:cSldViewPr>
      <p:cViewPr varScale="1">
        <p:scale>
          <a:sx n="85" d="100"/>
          <a:sy n="85" d="100"/>
        </p:scale>
        <p:origin x="792" y="48"/>
      </p:cViewPr>
      <p:guideLst>
        <p:guide orient="horz" pos="2041"/>
        <p:guide pos="3629"/>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9766"/>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DBF80F-B8B5-4A1A-87A4-EC04D4EE4FEB}" type="doc">
      <dgm:prSet loTypeId="urn:microsoft.com/office/officeart/2005/8/layout/cycle8" loCatId="cycle" qsTypeId="urn:microsoft.com/office/officeart/2005/8/quickstyle/simple1" qsCatId="simple" csTypeId="urn:microsoft.com/office/officeart/2005/8/colors/accent6_5" csCatId="accent6" phldr="1"/>
      <dgm:spPr/>
      <dgm:t>
        <a:bodyPr/>
        <a:lstStyle/>
        <a:p>
          <a:endParaRPr lang="nl-NL"/>
        </a:p>
      </dgm:t>
    </dgm:pt>
    <dgm:pt modelId="{ADC705A9-8A9B-41E5-B3B9-B0DB966B3077}">
      <dgm:prSet phldrT="[Tekst]" custT="1"/>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Naam</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8189FA6-ED87-46D1-9907-FD43771B746C}" type="parTrans" cxnId="{28D28662-1143-4CFF-84AE-3BBC9A1AD639}">
      <dgm:prSet/>
      <dgm:spPr/>
      <dgm:t>
        <a:bodyPr/>
        <a:lstStyle/>
        <a:p>
          <a:endParaRPr lang="nl-NL">
            <a:latin typeface="Calibri" panose="020F0502020204030204" pitchFamily="34" charset="0"/>
            <a:cs typeface="Calibri" panose="020F0502020204030204" pitchFamily="34" charset="0"/>
          </a:endParaRPr>
        </a:p>
      </dgm:t>
    </dgm:pt>
    <dgm:pt modelId="{8BD670D8-41EA-4685-83DF-222F35FCBADE}" type="sibTrans" cxnId="{28D28662-1143-4CFF-84AE-3BBC9A1AD639}">
      <dgm:prSet/>
      <dgm:spPr/>
      <dgm:t>
        <a:bodyPr/>
        <a:lstStyle/>
        <a:p>
          <a:endParaRPr lang="nl-NL">
            <a:latin typeface="Calibri" panose="020F0502020204030204" pitchFamily="34" charset="0"/>
            <a:cs typeface="Calibri" panose="020F0502020204030204" pitchFamily="34" charset="0"/>
          </a:endParaRPr>
        </a:p>
      </dgm:t>
    </dgm:pt>
    <dgm:pt modelId="{CB5D9E6B-CA36-4E4D-8136-5331B4CD75AF}">
      <dgm:prSet phldrT="[Tekst]" custT="1"/>
      <dgm:spPr>
        <a:solidFill>
          <a:srgbClr val="006600"/>
        </a:solidFill>
      </dgm:spPr>
      <dgm:t>
        <a:bodyPr/>
        <a:lstStyle/>
        <a:p>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Afdeling</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606AAF9A-D92E-4B08-A697-7A6B0CCB8CDE}" type="parTrans" cxnId="{A7E03104-0FF6-46CA-AEE4-991A8E09A657}">
      <dgm:prSet/>
      <dgm:spPr/>
      <dgm:t>
        <a:bodyPr/>
        <a:lstStyle/>
        <a:p>
          <a:endParaRPr lang="nl-NL">
            <a:latin typeface="Calibri" panose="020F0502020204030204" pitchFamily="34" charset="0"/>
            <a:cs typeface="Calibri" panose="020F0502020204030204" pitchFamily="34" charset="0"/>
          </a:endParaRPr>
        </a:p>
      </dgm:t>
    </dgm:pt>
    <dgm:pt modelId="{DE7E5074-7B63-4644-BEB6-39D74DB7F44B}" type="sibTrans" cxnId="{A7E03104-0FF6-46CA-AEE4-991A8E09A657}">
      <dgm:prSet/>
      <dgm:spPr/>
      <dgm:t>
        <a:bodyPr/>
        <a:lstStyle/>
        <a:p>
          <a:endParaRPr lang="nl-NL">
            <a:latin typeface="Calibri" panose="020F0502020204030204" pitchFamily="34" charset="0"/>
            <a:cs typeface="Calibri" panose="020F0502020204030204" pitchFamily="34" charset="0"/>
          </a:endParaRPr>
        </a:p>
      </dgm:t>
    </dgm:pt>
    <dgm:pt modelId="{6F7C0A93-46F1-44FE-AC20-724BEEFB10EA}">
      <dgm:prSet phldrT="[Tekst]" custT="1"/>
      <dgm:spPr>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Functie</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D3B021B8-2800-43D6-A9F5-9018147C4395}" type="parTrans" cxnId="{E68545E6-0D4D-4284-BFB4-FFF18364A553}">
      <dgm:prSet/>
      <dgm:spPr/>
      <dgm:t>
        <a:bodyPr/>
        <a:lstStyle/>
        <a:p>
          <a:endParaRPr lang="nl-NL">
            <a:latin typeface="Calibri" panose="020F0502020204030204" pitchFamily="34" charset="0"/>
            <a:cs typeface="Calibri" panose="020F0502020204030204" pitchFamily="34" charset="0"/>
          </a:endParaRPr>
        </a:p>
      </dgm:t>
    </dgm:pt>
    <dgm:pt modelId="{9F3D151E-FCC1-4EF1-BA1F-BCF3EA023830}" type="sibTrans" cxnId="{E68545E6-0D4D-4284-BFB4-FFF18364A553}">
      <dgm:prSet/>
      <dgm:spPr/>
      <dgm:t>
        <a:bodyPr/>
        <a:lstStyle/>
        <a:p>
          <a:endParaRPr lang="nl-NL">
            <a:latin typeface="Calibri" panose="020F0502020204030204" pitchFamily="34" charset="0"/>
            <a:cs typeface="Calibri" panose="020F0502020204030204" pitchFamily="34" charset="0"/>
          </a:endParaRPr>
        </a:p>
      </dgm:t>
    </dgm:pt>
    <dgm:pt modelId="{25B38C50-4D87-4DA3-8211-8EDDA62FBC3D}">
      <dgm:prSe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Ervaring</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542C9764-A658-4E89-AF13-C5210B528DD3}" type="parTrans" cxnId="{F08AF474-510E-422C-92A0-6B859BD421BA}">
      <dgm:prSet/>
      <dgm:spPr/>
      <dgm:t>
        <a:bodyPr/>
        <a:lstStyle/>
        <a:p>
          <a:endParaRPr lang="nl-NL">
            <a:latin typeface="Calibri" panose="020F0502020204030204" pitchFamily="34" charset="0"/>
            <a:cs typeface="Calibri" panose="020F0502020204030204" pitchFamily="34" charset="0"/>
          </a:endParaRPr>
        </a:p>
      </dgm:t>
    </dgm:pt>
    <dgm:pt modelId="{3A45929D-F9E6-40ED-8D44-BFC9D0814900}" type="sibTrans" cxnId="{F08AF474-510E-422C-92A0-6B859BD421BA}">
      <dgm:prSet/>
      <dgm:spPr/>
      <dgm:t>
        <a:bodyPr/>
        <a:lstStyle/>
        <a:p>
          <a:endParaRPr lang="nl-NL">
            <a:latin typeface="Calibri" panose="020F0502020204030204" pitchFamily="34" charset="0"/>
            <a:cs typeface="Calibri" panose="020F0502020204030204" pitchFamily="34" charset="0"/>
          </a:endParaRPr>
        </a:p>
      </dgm:t>
    </dgm:pt>
    <dgm:pt modelId="{13CD9768-66F6-4CAD-B04B-55C1DCAF4759}">
      <dgm:prSet custT="1"/>
      <dgm:spPr>
        <a:solidFill>
          <a:srgbClr val="FFC000"/>
        </a:solidFill>
      </dgm:spPr>
      <dgm:t>
        <a:bodyPr/>
        <a:lstStyle/>
        <a:p>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Persoon</a:t>
          </a:r>
          <a:endParaRPr lang="nl-NL"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3CE91B04-A52F-4952-9948-5B8EBC57658A}" type="parTrans" cxnId="{3D70F6A8-8508-40D0-93B7-0FC594850C78}">
      <dgm:prSet/>
      <dgm:spPr/>
      <dgm:t>
        <a:bodyPr/>
        <a:lstStyle/>
        <a:p>
          <a:endParaRPr lang="nl-NL">
            <a:latin typeface="Calibri" panose="020F0502020204030204" pitchFamily="34" charset="0"/>
            <a:cs typeface="Calibri" panose="020F0502020204030204" pitchFamily="34" charset="0"/>
          </a:endParaRPr>
        </a:p>
      </dgm:t>
    </dgm:pt>
    <dgm:pt modelId="{3E030652-5BCF-4D26-9A3C-18491BF1F60A}" type="sibTrans" cxnId="{3D70F6A8-8508-40D0-93B7-0FC594850C78}">
      <dgm:prSet/>
      <dgm:spPr/>
      <dgm:t>
        <a:bodyPr/>
        <a:lstStyle/>
        <a:p>
          <a:endParaRPr lang="nl-NL">
            <a:latin typeface="Calibri" panose="020F0502020204030204" pitchFamily="34" charset="0"/>
            <a:cs typeface="Calibri" panose="020F0502020204030204" pitchFamily="34" charset="0"/>
          </a:endParaRPr>
        </a:p>
      </dgm:t>
    </dgm:pt>
    <dgm:pt modelId="{00C463BF-6432-45C7-ADCF-E219D93F3A29}" type="pres">
      <dgm:prSet presAssocID="{EFDBF80F-B8B5-4A1A-87A4-EC04D4EE4FEB}" presName="compositeShape" presStyleCnt="0">
        <dgm:presLayoutVars>
          <dgm:chMax val="7"/>
          <dgm:dir/>
          <dgm:resizeHandles val="exact"/>
        </dgm:presLayoutVars>
      </dgm:prSet>
      <dgm:spPr/>
    </dgm:pt>
    <dgm:pt modelId="{F5B4B219-1A62-48B6-97D3-E65A0B15D57E}" type="pres">
      <dgm:prSet presAssocID="{EFDBF80F-B8B5-4A1A-87A4-EC04D4EE4FEB}" presName="wedge1" presStyleLbl="node1" presStyleIdx="0" presStyleCnt="5"/>
      <dgm:spPr/>
    </dgm:pt>
    <dgm:pt modelId="{374E22D1-8D9E-46C3-BA71-9D770DB12781}" type="pres">
      <dgm:prSet presAssocID="{EFDBF80F-B8B5-4A1A-87A4-EC04D4EE4FEB}" presName="dummy1a" presStyleCnt="0"/>
      <dgm:spPr/>
    </dgm:pt>
    <dgm:pt modelId="{09ED2DAF-AAAF-47D8-B513-B72D16BFF973}" type="pres">
      <dgm:prSet presAssocID="{EFDBF80F-B8B5-4A1A-87A4-EC04D4EE4FEB}" presName="dummy1b" presStyleCnt="0"/>
      <dgm:spPr/>
    </dgm:pt>
    <dgm:pt modelId="{68D2CBA2-369E-44AD-BB9E-D77A1EC71CFB}" type="pres">
      <dgm:prSet presAssocID="{EFDBF80F-B8B5-4A1A-87A4-EC04D4EE4FEB}" presName="wedge1Tx" presStyleLbl="node1" presStyleIdx="0" presStyleCnt="5">
        <dgm:presLayoutVars>
          <dgm:chMax val="0"/>
          <dgm:chPref val="0"/>
          <dgm:bulletEnabled val="1"/>
        </dgm:presLayoutVars>
      </dgm:prSet>
      <dgm:spPr/>
    </dgm:pt>
    <dgm:pt modelId="{7AFAA9AF-70C2-4335-B8DA-976B12D3D8BA}" type="pres">
      <dgm:prSet presAssocID="{EFDBF80F-B8B5-4A1A-87A4-EC04D4EE4FEB}" presName="wedge2" presStyleLbl="node1" presStyleIdx="1" presStyleCnt="5"/>
      <dgm:spPr/>
    </dgm:pt>
    <dgm:pt modelId="{946760ED-298F-4CCB-A07F-46799EF1A2FD}" type="pres">
      <dgm:prSet presAssocID="{EFDBF80F-B8B5-4A1A-87A4-EC04D4EE4FEB}" presName="dummy2a" presStyleCnt="0"/>
      <dgm:spPr/>
    </dgm:pt>
    <dgm:pt modelId="{CCE986D8-27BE-4393-818E-250B7A08B7CA}" type="pres">
      <dgm:prSet presAssocID="{EFDBF80F-B8B5-4A1A-87A4-EC04D4EE4FEB}" presName="dummy2b" presStyleCnt="0"/>
      <dgm:spPr/>
    </dgm:pt>
    <dgm:pt modelId="{79D33864-C72C-4F50-939B-E13CD6DCC6EB}" type="pres">
      <dgm:prSet presAssocID="{EFDBF80F-B8B5-4A1A-87A4-EC04D4EE4FEB}" presName="wedge2Tx" presStyleLbl="node1" presStyleIdx="1" presStyleCnt="5">
        <dgm:presLayoutVars>
          <dgm:chMax val="0"/>
          <dgm:chPref val="0"/>
          <dgm:bulletEnabled val="1"/>
        </dgm:presLayoutVars>
      </dgm:prSet>
      <dgm:spPr/>
    </dgm:pt>
    <dgm:pt modelId="{C6205AF0-8693-40AC-B5FE-5A7C4BD09E70}" type="pres">
      <dgm:prSet presAssocID="{EFDBF80F-B8B5-4A1A-87A4-EC04D4EE4FEB}" presName="wedge3" presStyleLbl="node1" presStyleIdx="2" presStyleCnt="5"/>
      <dgm:spPr/>
    </dgm:pt>
    <dgm:pt modelId="{32224DC3-E801-41EA-A67E-B344E65EB54B}" type="pres">
      <dgm:prSet presAssocID="{EFDBF80F-B8B5-4A1A-87A4-EC04D4EE4FEB}" presName="dummy3a" presStyleCnt="0"/>
      <dgm:spPr/>
    </dgm:pt>
    <dgm:pt modelId="{F512873E-35C8-4982-8063-1EDC28D6D85D}" type="pres">
      <dgm:prSet presAssocID="{EFDBF80F-B8B5-4A1A-87A4-EC04D4EE4FEB}" presName="dummy3b" presStyleCnt="0"/>
      <dgm:spPr/>
    </dgm:pt>
    <dgm:pt modelId="{CACA0BB0-A507-42FC-8A41-70D59E48B32F}" type="pres">
      <dgm:prSet presAssocID="{EFDBF80F-B8B5-4A1A-87A4-EC04D4EE4FEB}" presName="wedge3Tx" presStyleLbl="node1" presStyleIdx="2" presStyleCnt="5">
        <dgm:presLayoutVars>
          <dgm:chMax val="0"/>
          <dgm:chPref val="0"/>
          <dgm:bulletEnabled val="1"/>
        </dgm:presLayoutVars>
      </dgm:prSet>
      <dgm:spPr/>
    </dgm:pt>
    <dgm:pt modelId="{3817D98E-C313-4EC9-A251-E674513DE416}" type="pres">
      <dgm:prSet presAssocID="{EFDBF80F-B8B5-4A1A-87A4-EC04D4EE4FEB}" presName="wedge4" presStyleLbl="node1" presStyleIdx="3" presStyleCnt="5" custLinFactNeighborX="387" custLinFactNeighborY="1038"/>
      <dgm:spPr/>
    </dgm:pt>
    <dgm:pt modelId="{DA08FD58-43BF-436C-A4CA-F9EF3C180017}" type="pres">
      <dgm:prSet presAssocID="{EFDBF80F-B8B5-4A1A-87A4-EC04D4EE4FEB}" presName="dummy4a" presStyleCnt="0"/>
      <dgm:spPr/>
    </dgm:pt>
    <dgm:pt modelId="{1A21BCA4-B91C-41B3-8FBF-912B85E19809}" type="pres">
      <dgm:prSet presAssocID="{EFDBF80F-B8B5-4A1A-87A4-EC04D4EE4FEB}" presName="dummy4b" presStyleCnt="0"/>
      <dgm:spPr/>
    </dgm:pt>
    <dgm:pt modelId="{40FCC415-A377-4004-BE40-3E240BD4009F}" type="pres">
      <dgm:prSet presAssocID="{EFDBF80F-B8B5-4A1A-87A4-EC04D4EE4FEB}" presName="wedge4Tx" presStyleLbl="node1" presStyleIdx="3" presStyleCnt="5">
        <dgm:presLayoutVars>
          <dgm:chMax val="0"/>
          <dgm:chPref val="0"/>
          <dgm:bulletEnabled val="1"/>
        </dgm:presLayoutVars>
      </dgm:prSet>
      <dgm:spPr/>
    </dgm:pt>
    <dgm:pt modelId="{FF11D68A-6EDF-4D41-A621-651A053F9033}" type="pres">
      <dgm:prSet presAssocID="{EFDBF80F-B8B5-4A1A-87A4-EC04D4EE4FEB}" presName="wedge5" presStyleLbl="node1" presStyleIdx="4" presStyleCnt="5"/>
      <dgm:spPr/>
    </dgm:pt>
    <dgm:pt modelId="{BDF38438-9C9C-4780-9761-DC606A45F6AC}" type="pres">
      <dgm:prSet presAssocID="{EFDBF80F-B8B5-4A1A-87A4-EC04D4EE4FEB}" presName="dummy5a" presStyleCnt="0"/>
      <dgm:spPr/>
    </dgm:pt>
    <dgm:pt modelId="{1F92B0BB-CADB-4E3C-BBB0-32C1891341C8}" type="pres">
      <dgm:prSet presAssocID="{EFDBF80F-B8B5-4A1A-87A4-EC04D4EE4FEB}" presName="dummy5b" presStyleCnt="0"/>
      <dgm:spPr/>
    </dgm:pt>
    <dgm:pt modelId="{1309E44E-B0BC-41A5-B8B0-7F2087180666}" type="pres">
      <dgm:prSet presAssocID="{EFDBF80F-B8B5-4A1A-87A4-EC04D4EE4FEB}" presName="wedge5Tx" presStyleLbl="node1" presStyleIdx="4" presStyleCnt="5">
        <dgm:presLayoutVars>
          <dgm:chMax val="0"/>
          <dgm:chPref val="0"/>
          <dgm:bulletEnabled val="1"/>
        </dgm:presLayoutVars>
      </dgm:prSet>
      <dgm:spPr/>
    </dgm:pt>
    <dgm:pt modelId="{34B0C2EA-603C-4433-877C-974BD1685017}" type="pres">
      <dgm:prSet presAssocID="{8BD670D8-41EA-4685-83DF-222F35FCBADE}" presName="arrowWedge1" presStyleLbl="fgSibTrans2D1" presStyleIdx="0"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635762FC-D13A-4D16-947E-C307F87937B1}" type="pres">
      <dgm:prSet presAssocID="{DE7E5074-7B63-4644-BEB6-39D74DB7F44B}" presName="arrowWedge2" presStyleLbl="fgSibTrans2D1" presStyleIdx="1"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866F2C5E-CD17-4AD8-92CD-1125EF757250}" type="pres">
      <dgm:prSet presAssocID="{9F3D151E-FCC1-4EF1-BA1F-BCF3EA023830}" presName="arrowWedge3" presStyleLbl="fgSibTrans2D1" presStyleIdx="2"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A87B8308-B73C-4108-A820-B735167EBB88}" type="pres">
      <dgm:prSet presAssocID="{3A45929D-F9E6-40ED-8D44-BFC9D0814900}" presName="arrowWedge4" presStyleLbl="fgSibTrans2D1" presStyleIdx="3"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A7BAB3AB-E22D-43BD-A8AE-375A3F708940}" type="pres">
      <dgm:prSet presAssocID="{3E030652-5BCF-4D26-9A3C-18491BF1F60A}" presName="arrowWedge5" presStyleLbl="fgSibTrans2D1" presStyleIdx="4" presStyleCnt="5"/>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Lst>
  <dgm:cxnLst>
    <dgm:cxn modelId="{A7E03104-0FF6-46CA-AEE4-991A8E09A657}" srcId="{EFDBF80F-B8B5-4A1A-87A4-EC04D4EE4FEB}" destId="{CB5D9E6B-CA36-4E4D-8136-5331B4CD75AF}" srcOrd="1" destOrd="0" parTransId="{606AAF9A-D92E-4B08-A697-7A6B0CCB8CDE}" sibTransId="{DE7E5074-7B63-4644-BEB6-39D74DB7F44B}"/>
    <dgm:cxn modelId="{B6F1E50A-05D6-4F5E-82B7-47097758A783}" type="presOf" srcId="{13CD9768-66F6-4CAD-B04B-55C1DCAF4759}" destId="{1309E44E-B0BC-41A5-B8B0-7F2087180666}" srcOrd="1" destOrd="0" presId="urn:microsoft.com/office/officeart/2005/8/layout/cycle8"/>
    <dgm:cxn modelId="{0E04651B-635D-44CB-AB16-849FF11951F0}" type="presOf" srcId="{6F7C0A93-46F1-44FE-AC20-724BEEFB10EA}" destId="{C6205AF0-8693-40AC-B5FE-5A7C4BD09E70}" srcOrd="0" destOrd="0" presId="urn:microsoft.com/office/officeart/2005/8/layout/cycle8"/>
    <dgm:cxn modelId="{712CDF2C-CBFD-412C-90BD-16D5C88ABCD1}" type="presOf" srcId="{6F7C0A93-46F1-44FE-AC20-724BEEFB10EA}" destId="{CACA0BB0-A507-42FC-8A41-70D59E48B32F}" srcOrd="1" destOrd="0" presId="urn:microsoft.com/office/officeart/2005/8/layout/cycle8"/>
    <dgm:cxn modelId="{BE63B62F-DE0A-4847-8F8A-BB34FE5BD8BE}" type="presOf" srcId="{CB5D9E6B-CA36-4E4D-8136-5331B4CD75AF}" destId="{7AFAA9AF-70C2-4335-B8DA-976B12D3D8BA}" srcOrd="0" destOrd="0" presId="urn:microsoft.com/office/officeart/2005/8/layout/cycle8"/>
    <dgm:cxn modelId="{06B16041-281D-468B-BDD5-1BBB48C84554}" type="presOf" srcId="{ADC705A9-8A9B-41E5-B3B9-B0DB966B3077}" destId="{F5B4B219-1A62-48B6-97D3-E65A0B15D57E}" srcOrd="0" destOrd="0" presId="urn:microsoft.com/office/officeart/2005/8/layout/cycle8"/>
    <dgm:cxn modelId="{28D28662-1143-4CFF-84AE-3BBC9A1AD639}" srcId="{EFDBF80F-B8B5-4A1A-87A4-EC04D4EE4FEB}" destId="{ADC705A9-8A9B-41E5-B3B9-B0DB966B3077}" srcOrd="0" destOrd="0" parTransId="{08189FA6-ED87-46D1-9907-FD43771B746C}" sibTransId="{8BD670D8-41EA-4685-83DF-222F35FCBADE}"/>
    <dgm:cxn modelId="{B08F6F74-9142-4C91-B635-9AD9CDB02E7D}" type="presOf" srcId="{CB5D9E6B-CA36-4E4D-8136-5331B4CD75AF}" destId="{79D33864-C72C-4F50-939B-E13CD6DCC6EB}" srcOrd="1" destOrd="0" presId="urn:microsoft.com/office/officeart/2005/8/layout/cycle8"/>
    <dgm:cxn modelId="{F08AF474-510E-422C-92A0-6B859BD421BA}" srcId="{EFDBF80F-B8B5-4A1A-87A4-EC04D4EE4FEB}" destId="{25B38C50-4D87-4DA3-8211-8EDDA62FBC3D}" srcOrd="3" destOrd="0" parTransId="{542C9764-A658-4E89-AF13-C5210B528DD3}" sibTransId="{3A45929D-F9E6-40ED-8D44-BFC9D0814900}"/>
    <dgm:cxn modelId="{7551ED81-9301-4FED-9ADC-47AB53CAA950}" type="presOf" srcId="{13CD9768-66F6-4CAD-B04B-55C1DCAF4759}" destId="{FF11D68A-6EDF-4D41-A621-651A053F9033}" srcOrd="0" destOrd="0" presId="urn:microsoft.com/office/officeart/2005/8/layout/cycle8"/>
    <dgm:cxn modelId="{22A26094-160A-4792-80EA-8581608D6D19}" type="presOf" srcId="{25B38C50-4D87-4DA3-8211-8EDDA62FBC3D}" destId="{3817D98E-C313-4EC9-A251-E674513DE416}" srcOrd="0" destOrd="0" presId="urn:microsoft.com/office/officeart/2005/8/layout/cycle8"/>
    <dgm:cxn modelId="{3D70F6A8-8508-40D0-93B7-0FC594850C78}" srcId="{EFDBF80F-B8B5-4A1A-87A4-EC04D4EE4FEB}" destId="{13CD9768-66F6-4CAD-B04B-55C1DCAF4759}" srcOrd="4" destOrd="0" parTransId="{3CE91B04-A52F-4952-9948-5B8EBC57658A}" sibTransId="{3E030652-5BCF-4D26-9A3C-18491BF1F60A}"/>
    <dgm:cxn modelId="{696031A9-C5A5-4DBF-81AD-56C424BFD2CE}" type="presOf" srcId="{25B38C50-4D87-4DA3-8211-8EDDA62FBC3D}" destId="{40FCC415-A377-4004-BE40-3E240BD4009F}" srcOrd="1" destOrd="0" presId="urn:microsoft.com/office/officeart/2005/8/layout/cycle8"/>
    <dgm:cxn modelId="{A9EFC2C6-F96A-4801-B0B2-3F8D80CB9DFC}" type="presOf" srcId="{EFDBF80F-B8B5-4A1A-87A4-EC04D4EE4FEB}" destId="{00C463BF-6432-45C7-ADCF-E219D93F3A29}" srcOrd="0" destOrd="0" presId="urn:microsoft.com/office/officeart/2005/8/layout/cycle8"/>
    <dgm:cxn modelId="{87CDDBD5-B9E4-433C-8570-61A46530D192}" type="presOf" srcId="{ADC705A9-8A9B-41E5-B3B9-B0DB966B3077}" destId="{68D2CBA2-369E-44AD-BB9E-D77A1EC71CFB}" srcOrd="1" destOrd="0" presId="urn:microsoft.com/office/officeart/2005/8/layout/cycle8"/>
    <dgm:cxn modelId="{E68545E6-0D4D-4284-BFB4-FFF18364A553}" srcId="{EFDBF80F-B8B5-4A1A-87A4-EC04D4EE4FEB}" destId="{6F7C0A93-46F1-44FE-AC20-724BEEFB10EA}" srcOrd="2" destOrd="0" parTransId="{D3B021B8-2800-43D6-A9F5-9018147C4395}" sibTransId="{9F3D151E-FCC1-4EF1-BA1F-BCF3EA023830}"/>
    <dgm:cxn modelId="{5DB7C85D-343B-4E68-BCC6-0EE3472E792B}" type="presParOf" srcId="{00C463BF-6432-45C7-ADCF-E219D93F3A29}" destId="{F5B4B219-1A62-48B6-97D3-E65A0B15D57E}" srcOrd="0" destOrd="0" presId="urn:microsoft.com/office/officeart/2005/8/layout/cycle8"/>
    <dgm:cxn modelId="{CB1A5D9B-EE60-4838-96B8-1ECED1A73A3B}" type="presParOf" srcId="{00C463BF-6432-45C7-ADCF-E219D93F3A29}" destId="{374E22D1-8D9E-46C3-BA71-9D770DB12781}" srcOrd="1" destOrd="0" presId="urn:microsoft.com/office/officeart/2005/8/layout/cycle8"/>
    <dgm:cxn modelId="{53F009AB-E42C-40A8-868E-EA3BB12F934C}" type="presParOf" srcId="{00C463BF-6432-45C7-ADCF-E219D93F3A29}" destId="{09ED2DAF-AAAF-47D8-B513-B72D16BFF973}" srcOrd="2" destOrd="0" presId="urn:microsoft.com/office/officeart/2005/8/layout/cycle8"/>
    <dgm:cxn modelId="{F721EA65-70B6-4532-BDB3-7FD0E16E0EE6}" type="presParOf" srcId="{00C463BF-6432-45C7-ADCF-E219D93F3A29}" destId="{68D2CBA2-369E-44AD-BB9E-D77A1EC71CFB}" srcOrd="3" destOrd="0" presId="urn:microsoft.com/office/officeart/2005/8/layout/cycle8"/>
    <dgm:cxn modelId="{777F4C70-55FA-4DBD-8AAD-8C0E87103A4B}" type="presParOf" srcId="{00C463BF-6432-45C7-ADCF-E219D93F3A29}" destId="{7AFAA9AF-70C2-4335-B8DA-976B12D3D8BA}" srcOrd="4" destOrd="0" presId="urn:microsoft.com/office/officeart/2005/8/layout/cycle8"/>
    <dgm:cxn modelId="{5B5B51F8-BDE2-4887-B6D3-7396FE8B871C}" type="presParOf" srcId="{00C463BF-6432-45C7-ADCF-E219D93F3A29}" destId="{946760ED-298F-4CCB-A07F-46799EF1A2FD}" srcOrd="5" destOrd="0" presId="urn:microsoft.com/office/officeart/2005/8/layout/cycle8"/>
    <dgm:cxn modelId="{DBED5902-3ACA-49AC-BBE0-27D2776C2583}" type="presParOf" srcId="{00C463BF-6432-45C7-ADCF-E219D93F3A29}" destId="{CCE986D8-27BE-4393-818E-250B7A08B7CA}" srcOrd="6" destOrd="0" presId="urn:microsoft.com/office/officeart/2005/8/layout/cycle8"/>
    <dgm:cxn modelId="{A758993C-D7DB-46D8-8C63-099C192F80B9}" type="presParOf" srcId="{00C463BF-6432-45C7-ADCF-E219D93F3A29}" destId="{79D33864-C72C-4F50-939B-E13CD6DCC6EB}" srcOrd="7" destOrd="0" presId="urn:microsoft.com/office/officeart/2005/8/layout/cycle8"/>
    <dgm:cxn modelId="{4B2223FB-03EA-4FD6-96A9-2DFA4D2633C3}" type="presParOf" srcId="{00C463BF-6432-45C7-ADCF-E219D93F3A29}" destId="{C6205AF0-8693-40AC-B5FE-5A7C4BD09E70}" srcOrd="8" destOrd="0" presId="urn:microsoft.com/office/officeart/2005/8/layout/cycle8"/>
    <dgm:cxn modelId="{47A90753-B5C8-403A-906E-8F953C0F310F}" type="presParOf" srcId="{00C463BF-6432-45C7-ADCF-E219D93F3A29}" destId="{32224DC3-E801-41EA-A67E-B344E65EB54B}" srcOrd="9" destOrd="0" presId="urn:microsoft.com/office/officeart/2005/8/layout/cycle8"/>
    <dgm:cxn modelId="{CA8C63EB-386F-45B4-99A3-4BA69F43BB7A}" type="presParOf" srcId="{00C463BF-6432-45C7-ADCF-E219D93F3A29}" destId="{F512873E-35C8-4982-8063-1EDC28D6D85D}" srcOrd="10" destOrd="0" presId="urn:microsoft.com/office/officeart/2005/8/layout/cycle8"/>
    <dgm:cxn modelId="{8864B01B-A78A-469B-A238-7169F9629C78}" type="presParOf" srcId="{00C463BF-6432-45C7-ADCF-E219D93F3A29}" destId="{CACA0BB0-A507-42FC-8A41-70D59E48B32F}" srcOrd="11" destOrd="0" presId="urn:microsoft.com/office/officeart/2005/8/layout/cycle8"/>
    <dgm:cxn modelId="{EDF5DDC4-ECE2-41D6-BD06-187BB733DC75}" type="presParOf" srcId="{00C463BF-6432-45C7-ADCF-E219D93F3A29}" destId="{3817D98E-C313-4EC9-A251-E674513DE416}" srcOrd="12" destOrd="0" presId="urn:microsoft.com/office/officeart/2005/8/layout/cycle8"/>
    <dgm:cxn modelId="{21B05186-83C4-4070-814C-52A45BA42448}" type="presParOf" srcId="{00C463BF-6432-45C7-ADCF-E219D93F3A29}" destId="{DA08FD58-43BF-436C-A4CA-F9EF3C180017}" srcOrd="13" destOrd="0" presId="urn:microsoft.com/office/officeart/2005/8/layout/cycle8"/>
    <dgm:cxn modelId="{6FBC54CE-4CD5-47F0-844B-4AACB0F90DEA}" type="presParOf" srcId="{00C463BF-6432-45C7-ADCF-E219D93F3A29}" destId="{1A21BCA4-B91C-41B3-8FBF-912B85E19809}" srcOrd="14" destOrd="0" presId="urn:microsoft.com/office/officeart/2005/8/layout/cycle8"/>
    <dgm:cxn modelId="{7DC35291-2D25-4CA8-B2E3-3A4CDDF56585}" type="presParOf" srcId="{00C463BF-6432-45C7-ADCF-E219D93F3A29}" destId="{40FCC415-A377-4004-BE40-3E240BD4009F}" srcOrd="15" destOrd="0" presId="urn:microsoft.com/office/officeart/2005/8/layout/cycle8"/>
    <dgm:cxn modelId="{C8BC41FF-693E-4FEE-A372-C197DDDD9579}" type="presParOf" srcId="{00C463BF-6432-45C7-ADCF-E219D93F3A29}" destId="{FF11D68A-6EDF-4D41-A621-651A053F9033}" srcOrd="16" destOrd="0" presId="urn:microsoft.com/office/officeart/2005/8/layout/cycle8"/>
    <dgm:cxn modelId="{13A68803-0FB6-4BF2-9795-54308AE10917}" type="presParOf" srcId="{00C463BF-6432-45C7-ADCF-E219D93F3A29}" destId="{BDF38438-9C9C-4780-9761-DC606A45F6AC}" srcOrd="17" destOrd="0" presId="urn:microsoft.com/office/officeart/2005/8/layout/cycle8"/>
    <dgm:cxn modelId="{E08392DE-1DAB-42E1-9E11-FD4EEA4F4181}" type="presParOf" srcId="{00C463BF-6432-45C7-ADCF-E219D93F3A29}" destId="{1F92B0BB-CADB-4E3C-BBB0-32C1891341C8}" srcOrd="18" destOrd="0" presId="urn:microsoft.com/office/officeart/2005/8/layout/cycle8"/>
    <dgm:cxn modelId="{3BC07A28-C210-4488-8FE1-452CEEBBBD57}" type="presParOf" srcId="{00C463BF-6432-45C7-ADCF-E219D93F3A29}" destId="{1309E44E-B0BC-41A5-B8B0-7F2087180666}" srcOrd="19" destOrd="0" presId="urn:microsoft.com/office/officeart/2005/8/layout/cycle8"/>
    <dgm:cxn modelId="{48AFD60F-D56A-4CB5-A535-269A0F9A9254}" type="presParOf" srcId="{00C463BF-6432-45C7-ADCF-E219D93F3A29}" destId="{34B0C2EA-603C-4433-877C-974BD1685017}" srcOrd="20" destOrd="0" presId="urn:microsoft.com/office/officeart/2005/8/layout/cycle8"/>
    <dgm:cxn modelId="{4C0DB9A6-9398-42EC-AC9D-B12D3268F21D}" type="presParOf" srcId="{00C463BF-6432-45C7-ADCF-E219D93F3A29}" destId="{635762FC-D13A-4D16-947E-C307F87937B1}" srcOrd="21" destOrd="0" presId="urn:microsoft.com/office/officeart/2005/8/layout/cycle8"/>
    <dgm:cxn modelId="{9C2E9626-F24F-4EB7-9EA7-995B5EA4060C}" type="presParOf" srcId="{00C463BF-6432-45C7-ADCF-E219D93F3A29}" destId="{866F2C5E-CD17-4AD8-92CD-1125EF757250}" srcOrd="22" destOrd="0" presId="urn:microsoft.com/office/officeart/2005/8/layout/cycle8"/>
    <dgm:cxn modelId="{68807A87-808A-41FF-B252-CC7208AA4314}" type="presParOf" srcId="{00C463BF-6432-45C7-ADCF-E219D93F3A29}" destId="{A87B8308-B73C-4108-A820-B735167EBB88}" srcOrd="23" destOrd="0" presId="urn:microsoft.com/office/officeart/2005/8/layout/cycle8"/>
    <dgm:cxn modelId="{408A91B7-EA95-40EE-B07D-57B5109E1001}" type="presParOf" srcId="{00C463BF-6432-45C7-ADCF-E219D93F3A29}" destId="{A7BAB3AB-E22D-43BD-A8AE-375A3F708940}"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053A72-8C60-4E69-8A50-398D169FAC1B}" type="doc">
      <dgm:prSet loTypeId="urn:microsoft.com/office/officeart/2005/8/layout/cycle8" loCatId="cycle" qsTypeId="urn:microsoft.com/office/officeart/2005/8/quickstyle/simple4" qsCatId="simple" csTypeId="urn:microsoft.com/office/officeart/2005/8/colors/colorful2" csCatId="colorful" phldr="1"/>
      <dgm:spPr/>
    </dgm:pt>
    <dgm:pt modelId="{15CCCFC6-F4A2-47F7-BF70-80AF0176D888}">
      <dgm:prSet phldrT="[Tekst]" custT="1"/>
      <dgm:spPr>
        <a:solidFill>
          <a:srgbClr val="00B050"/>
        </a:solidFill>
        <a:ln>
          <a:solidFill>
            <a:schemeClr val="bg1">
              <a:lumMod val="50000"/>
            </a:schemeClr>
          </a:solidFill>
        </a:ln>
        <a:effectLst>
          <a:innerShdw blurRad="63500" dist="50800" dir="13500000">
            <a:prstClr val="black">
              <a:alpha val="50000"/>
            </a:prstClr>
          </a:innerShdw>
        </a:effectLst>
      </dgm:spPr>
      <dgm:t>
        <a:bodyPr/>
        <a:lstStyle/>
        <a:p>
          <a:pPr>
            <a:spcAft>
              <a:spcPts val="0"/>
            </a:spcAft>
          </a:pPr>
          <a:r>
            <a:rPr lang="nl-NL" sz="3600" b="0" cap="none" spc="0" dirty="0">
              <a:ln w="0"/>
              <a:solidFill>
                <a:schemeClr val="bg1"/>
              </a:solidFill>
              <a:effectLst>
                <a:outerShdw blurRad="38100" dist="19050" dir="2700000" algn="tl" rotWithShape="0">
                  <a:schemeClr val="dk1">
                    <a:alpha val="40000"/>
                  </a:schemeClr>
                </a:outerShdw>
              </a:effectLst>
              <a:latin typeface="Comic Sans MS" panose="030F0702030302020204" pitchFamily="66" charset="0"/>
            </a:rPr>
            <a:t>0</a:t>
          </a:r>
        </a:p>
        <a:p>
          <a:pPr>
            <a:spcAft>
              <a:spcPts val="0"/>
            </a:spcAft>
          </a:pPr>
          <a:r>
            <a:rPr lang="nl-NL"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verliezen</a:t>
          </a:r>
        </a:p>
      </dgm:t>
    </dgm:pt>
    <dgm:pt modelId="{29E456F1-C919-42B5-A33D-A9FB85347358}" type="parTrans" cxnId="{E461B84B-3D22-4A35-B6BB-414AAD5EA028}">
      <dgm:prSet/>
      <dgm:spPr/>
      <dgm:t>
        <a:bodyPr/>
        <a:lstStyle/>
        <a:p>
          <a:endParaRPr lang="nl-NL"/>
        </a:p>
      </dgm:t>
    </dgm:pt>
    <dgm:pt modelId="{ACE9D077-E434-484C-9DF2-B405764EC2BF}" type="sibTrans" cxnId="{E461B84B-3D22-4A35-B6BB-414AAD5EA028}">
      <dgm:prSet/>
      <dgm:spPr/>
      <dgm:t>
        <a:bodyPr/>
        <a:lstStyle/>
        <a:p>
          <a:endParaRPr lang="nl-NL"/>
        </a:p>
      </dgm:t>
    </dgm:pt>
    <dgm:pt modelId="{9BEC0A38-484B-47B7-8AA2-6B98C34039F3}">
      <dgm:prSet phldrT="[Tekst]" custT="1"/>
      <dgm:spPr>
        <a:solidFill>
          <a:srgbClr val="EC9520"/>
        </a:solidFill>
        <a:ln>
          <a:solidFill>
            <a:schemeClr val="bg1">
              <a:lumMod val="50000"/>
            </a:schemeClr>
          </a:solidFill>
        </a:ln>
        <a:effectLst>
          <a:innerShdw blurRad="63500" dist="50800" dir="13500000">
            <a:prstClr val="black">
              <a:alpha val="50000"/>
            </a:prstClr>
          </a:innerShdw>
        </a:effectLst>
      </dgm:spPr>
      <dgm:t>
        <a:bodyPr/>
        <a:lstStyle/>
        <a:p>
          <a:pPr>
            <a:spcAft>
              <a:spcPts val="0"/>
            </a:spcAft>
          </a:pPr>
          <a:r>
            <a:rPr lang="nl-NL" sz="3600" b="0" cap="none" spc="0" dirty="0">
              <a:ln w="0"/>
              <a:solidFill>
                <a:schemeClr val="bg1"/>
              </a:solidFill>
              <a:effectLst>
                <a:outerShdw blurRad="38100" dist="19050" dir="2700000" algn="tl" rotWithShape="0">
                  <a:schemeClr val="dk1">
                    <a:alpha val="40000"/>
                  </a:schemeClr>
                </a:outerShdw>
              </a:effectLst>
              <a:latin typeface="Comic Sans MS" panose="030F0702030302020204" pitchFamily="66" charset="0"/>
            </a:rPr>
            <a:t>0</a:t>
          </a:r>
        </a:p>
        <a:p>
          <a:pPr>
            <a:spcAft>
              <a:spcPts val="0"/>
            </a:spcAft>
          </a:pPr>
          <a:r>
            <a:rPr lang="nl-NL"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ongevallen</a:t>
          </a:r>
        </a:p>
      </dgm:t>
    </dgm:pt>
    <dgm:pt modelId="{05863ADB-97BD-47F0-BFBF-30D1C5FA7918}" type="parTrans" cxnId="{ADC50349-3B6A-449A-987E-3889993DB688}">
      <dgm:prSet/>
      <dgm:spPr/>
      <dgm:t>
        <a:bodyPr/>
        <a:lstStyle/>
        <a:p>
          <a:endParaRPr lang="nl-NL"/>
        </a:p>
      </dgm:t>
    </dgm:pt>
    <dgm:pt modelId="{757881F7-5588-452A-B09A-175B53F69074}" type="sibTrans" cxnId="{ADC50349-3B6A-449A-987E-3889993DB688}">
      <dgm:prSet/>
      <dgm:spPr/>
      <dgm:t>
        <a:bodyPr/>
        <a:lstStyle/>
        <a:p>
          <a:endParaRPr lang="nl-NL"/>
        </a:p>
      </dgm:t>
    </dgm:pt>
    <dgm:pt modelId="{95EB1A6D-9FB4-4B9B-A87F-3161196EE646}">
      <dgm:prSet phldrT="[Tekst]" custT="1"/>
      <dgm:spPr>
        <a:solidFill>
          <a:srgbClr val="0070C0"/>
        </a:solidFill>
        <a:ln>
          <a:solidFill>
            <a:schemeClr val="bg1">
              <a:lumMod val="50000"/>
            </a:schemeClr>
          </a:solidFill>
        </a:ln>
        <a:effectLst>
          <a:innerShdw blurRad="63500" dist="50800" dir="13500000">
            <a:prstClr val="black">
              <a:alpha val="50000"/>
            </a:prstClr>
          </a:innerShdw>
        </a:effectLst>
      </dgm:spPr>
      <dgm:t>
        <a:bodyPr/>
        <a:lstStyle/>
        <a:p>
          <a:pPr>
            <a:spcAft>
              <a:spcPts val="0"/>
            </a:spcAft>
          </a:pPr>
          <a:r>
            <a:rPr lang="nl-NL" sz="3600" b="0" cap="none" spc="0" dirty="0">
              <a:ln w="0"/>
              <a:solidFill>
                <a:schemeClr val="bg1"/>
              </a:solidFill>
              <a:effectLst>
                <a:outerShdw blurRad="38100" dist="19050" dir="2700000" algn="tl" rotWithShape="0">
                  <a:schemeClr val="dk1">
                    <a:alpha val="40000"/>
                  </a:schemeClr>
                </a:outerShdw>
              </a:effectLst>
              <a:latin typeface="Comic Sans MS" panose="030F0702030302020204" pitchFamily="66" charset="0"/>
            </a:rPr>
            <a:t>0</a:t>
          </a:r>
          <a:r>
            <a:rPr lang="nl-NL" sz="3600" b="1" cap="none" spc="0"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rPr>
            <a:t> </a:t>
          </a:r>
        </a:p>
        <a:p>
          <a:pPr>
            <a:spcAft>
              <a:spcPts val="0"/>
            </a:spcAft>
          </a:pPr>
          <a:r>
            <a:rPr lang="nl-NL"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fouten</a:t>
          </a:r>
        </a:p>
      </dgm:t>
    </dgm:pt>
    <dgm:pt modelId="{24AC1BAB-FADE-49D7-ABF2-388AF29458CD}" type="parTrans" cxnId="{821B5547-7D8D-42D7-B33C-80400362409E}">
      <dgm:prSet/>
      <dgm:spPr/>
      <dgm:t>
        <a:bodyPr/>
        <a:lstStyle/>
        <a:p>
          <a:endParaRPr lang="nl-NL"/>
        </a:p>
      </dgm:t>
    </dgm:pt>
    <dgm:pt modelId="{050EDB0D-7621-49A0-9F47-DFAD8DF9EF9D}" type="sibTrans" cxnId="{821B5547-7D8D-42D7-B33C-80400362409E}">
      <dgm:prSet/>
      <dgm:spPr/>
      <dgm:t>
        <a:bodyPr/>
        <a:lstStyle/>
        <a:p>
          <a:endParaRPr lang="nl-NL"/>
        </a:p>
      </dgm:t>
    </dgm:pt>
    <dgm:pt modelId="{63CA648E-891C-4651-88DC-4E1D8E39AB50}" type="pres">
      <dgm:prSet presAssocID="{92053A72-8C60-4E69-8A50-398D169FAC1B}" presName="compositeShape" presStyleCnt="0">
        <dgm:presLayoutVars>
          <dgm:chMax val="7"/>
          <dgm:dir/>
          <dgm:resizeHandles val="exact"/>
        </dgm:presLayoutVars>
      </dgm:prSet>
      <dgm:spPr/>
    </dgm:pt>
    <dgm:pt modelId="{4B82CDC8-EDC6-426F-8664-D5D38CF805BD}" type="pres">
      <dgm:prSet presAssocID="{92053A72-8C60-4E69-8A50-398D169FAC1B}" presName="wedge1" presStyleLbl="node1" presStyleIdx="0" presStyleCnt="3"/>
      <dgm:spPr/>
    </dgm:pt>
    <dgm:pt modelId="{E19B4BFF-E157-4901-A7D3-5126C4397CD9}" type="pres">
      <dgm:prSet presAssocID="{92053A72-8C60-4E69-8A50-398D169FAC1B}" presName="dummy1a" presStyleCnt="0"/>
      <dgm:spPr/>
    </dgm:pt>
    <dgm:pt modelId="{C6A37A06-C595-41BD-9B0C-7373824D4896}" type="pres">
      <dgm:prSet presAssocID="{92053A72-8C60-4E69-8A50-398D169FAC1B}" presName="dummy1b" presStyleCnt="0"/>
      <dgm:spPr/>
    </dgm:pt>
    <dgm:pt modelId="{2153267D-E2E1-4B10-B094-6F8EE3B8BB9C}" type="pres">
      <dgm:prSet presAssocID="{92053A72-8C60-4E69-8A50-398D169FAC1B}" presName="wedge1Tx" presStyleLbl="node1" presStyleIdx="0" presStyleCnt="3">
        <dgm:presLayoutVars>
          <dgm:chMax val="0"/>
          <dgm:chPref val="0"/>
          <dgm:bulletEnabled val="1"/>
        </dgm:presLayoutVars>
      </dgm:prSet>
      <dgm:spPr/>
    </dgm:pt>
    <dgm:pt modelId="{231280F0-D0F8-4FFD-B849-B1A24BF94330}" type="pres">
      <dgm:prSet presAssocID="{92053A72-8C60-4E69-8A50-398D169FAC1B}" presName="wedge2" presStyleLbl="node1" presStyleIdx="1" presStyleCnt="3"/>
      <dgm:spPr/>
    </dgm:pt>
    <dgm:pt modelId="{2337A57E-1251-4ADF-9FDA-B6AF3FEF2A08}" type="pres">
      <dgm:prSet presAssocID="{92053A72-8C60-4E69-8A50-398D169FAC1B}" presName="dummy2a" presStyleCnt="0"/>
      <dgm:spPr/>
    </dgm:pt>
    <dgm:pt modelId="{9F2847E3-1767-4411-BF8B-1EDE47A09CD0}" type="pres">
      <dgm:prSet presAssocID="{92053A72-8C60-4E69-8A50-398D169FAC1B}" presName="dummy2b" presStyleCnt="0"/>
      <dgm:spPr/>
    </dgm:pt>
    <dgm:pt modelId="{4E244BAF-2586-4DDA-8F6A-70F8CEB9EF09}" type="pres">
      <dgm:prSet presAssocID="{92053A72-8C60-4E69-8A50-398D169FAC1B}" presName="wedge2Tx" presStyleLbl="node1" presStyleIdx="1" presStyleCnt="3">
        <dgm:presLayoutVars>
          <dgm:chMax val="0"/>
          <dgm:chPref val="0"/>
          <dgm:bulletEnabled val="1"/>
        </dgm:presLayoutVars>
      </dgm:prSet>
      <dgm:spPr/>
    </dgm:pt>
    <dgm:pt modelId="{F63E5B98-A3D3-435C-B921-DD1D8CAE9C79}" type="pres">
      <dgm:prSet presAssocID="{92053A72-8C60-4E69-8A50-398D169FAC1B}" presName="wedge3" presStyleLbl="node1" presStyleIdx="2" presStyleCnt="3"/>
      <dgm:spPr/>
    </dgm:pt>
    <dgm:pt modelId="{0B47C0A5-E9CE-4352-89F3-385B3EE7374B}" type="pres">
      <dgm:prSet presAssocID="{92053A72-8C60-4E69-8A50-398D169FAC1B}" presName="dummy3a" presStyleCnt="0"/>
      <dgm:spPr/>
    </dgm:pt>
    <dgm:pt modelId="{C31DD9AC-6C75-4116-B096-58864EC1878B}" type="pres">
      <dgm:prSet presAssocID="{92053A72-8C60-4E69-8A50-398D169FAC1B}" presName="dummy3b" presStyleCnt="0"/>
      <dgm:spPr/>
    </dgm:pt>
    <dgm:pt modelId="{E461389F-F1C7-4346-AC34-3F949967D78C}" type="pres">
      <dgm:prSet presAssocID="{92053A72-8C60-4E69-8A50-398D169FAC1B}" presName="wedge3Tx" presStyleLbl="node1" presStyleIdx="2" presStyleCnt="3">
        <dgm:presLayoutVars>
          <dgm:chMax val="0"/>
          <dgm:chPref val="0"/>
          <dgm:bulletEnabled val="1"/>
        </dgm:presLayoutVars>
      </dgm:prSet>
      <dgm:spPr/>
    </dgm:pt>
    <dgm:pt modelId="{3666EC0F-46C0-46E7-8221-B93ADC019B62}" type="pres">
      <dgm:prSet presAssocID="{ACE9D077-E434-484C-9DF2-B405764EC2BF}" presName="arrowWedge1" presStyleLbl="fgSibTrans2D1" presStyleIdx="0" presStyleCnt="3"/>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AC50CC16-9621-4FEF-92FF-29E768DE37FB}" type="pres">
      <dgm:prSet presAssocID="{757881F7-5588-452A-B09A-175B53F69074}" presName="arrowWedge2" presStyleLbl="fgSibTrans2D1" presStyleIdx="1" presStyleCnt="3"/>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 modelId="{34600B2B-7166-4F20-A4A2-86575E511DA4}" type="pres">
      <dgm:prSet presAssocID="{050EDB0D-7621-49A0-9F47-DFAD8DF9EF9D}" presName="arrowWedge3" presStyleLbl="fgSibTrans2D1" presStyleIdx="2" presStyleCnt="3"/>
      <dgm:spPr>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dgm:spPr>
    </dgm:pt>
  </dgm:ptLst>
  <dgm:cxnLst>
    <dgm:cxn modelId="{821B5547-7D8D-42D7-B33C-80400362409E}" srcId="{92053A72-8C60-4E69-8A50-398D169FAC1B}" destId="{95EB1A6D-9FB4-4B9B-A87F-3161196EE646}" srcOrd="2" destOrd="0" parTransId="{24AC1BAB-FADE-49D7-ABF2-388AF29458CD}" sibTransId="{050EDB0D-7621-49A0-9F47-DFAD8DF9EF9D}"/>
    <dgm:cxn modelId="{ADC50349-3B6A-449A-987E-3889993DB688}" srcId="{92053A72-8C60-4E69-8A50-398D169FAC1B}" destId="{9BEC0A38-484B-47B7-8AA2-6B98C34039F3}" srcOrd="1" destOrd="0" parTransId="{05863ADB-97BD-47F0-BFBF-30D1C5FA7918}" sibTransId="{757881F7-5588-452A-B09A-175B53F69074}"/>
    <dgm:cxn modelId="{E461B84B-3D22-4A35-B6BB-414AAD5EA028}" srcId="{92053A72-8C60-4E69-8A50-398D169FAC1B}" destId="{15CCCFC6-F4A2-47F7-BF70-80AF0176D888}" srcOrd="0" destOrd="0" parTransId="{29E456F1-C919-42B5-A33D-A9FB85347358}" sibTransId="{ACE9D077-E434-484C-9DF2-B405764EC2BF}"/>
    <dgm:cxn modelId="{0302D854-1DC8-4FA6-8DB3-36BE40015BCA}" type="presOf" srcId="{95EB1A6D-9FB4-4B9B-A87F-3161196EE646}" destId="{F63E5B98-A3D3-435C-B921-DD1D8CAE9C79}" srcOrd="0" destOrd="0" presId="urn:microsoft.com/office/officeart/2005/8/layout/cycle8"/>
    <dgm:cxn modelId="{D91D4C83-4469-42F5-9A91-9524864C0DF9}" type="presOf" srcId="{15CCCFC6-F4A2-47F7-BF70-80AF0176D888}" destId="{4B82CDC8-EDC6-426F-8664-D5D38CF805BD}" srcOrd="0" destOrd="0" presId="urn:microsoft.com/office/officeart/2005/8/layout/cycle8"/>
    <dgm:cxn modelId="{2ECC0B85-9D79-44EA-84B2-5A269DC81FCE}" type="presOf" srcId="{95EB1A6D-9FB4-4B9B-A87F-3161196EE646}" destId="{E461389F-F1C7-4346-AC34-3F949967D78C}" srcOrd="1" destOrd="0" presId="urn:microsoft.com/office/officeart/2005/8/layout/cycle8"/>
    <dgm:cxn modelId="{66B249A6-52B2-4525-9C29-D7EA0CDE0440}" type="presOf" srcId="{92053A72-8C60-4E69-8A50-398D169FAC1B}" destId="{63CA648E-891C-4651-88DC-4E1D8E39AB50}" srcOrd="0" destOrd="0" presId="urn:microsoft.com/office/officeart/2005/8/layout/cycle8"/>
    <dgm:cxn modelId="{C0356BAA-5048-43F0-A773-D1BA2F733B7E}" type="presOf" srcId="{9BEC0A38-484B-47B7-8AA2-6B98C34039F3}" destId="{231280F0-D0F8-4FFD-B849-B1A24BF94330}" srcOrd="0" destOrd="0" presId="urn:microsoft.com/office/officeart/2005/8/layout/cycle8"/>
    <dgm:cxn modelId="{0DD764AC-94F5-4821-AC67-68EC607B175C}" type="presOf" srcId="{9BEC0A38-484B-47B7-8AA2-6B98C34039F3}" destId="{4E244BAF-2586-4DDA-8F6A-70F8CEB9EF09}" srcOrd="1" destOrd="0" presId="urn:microsoft.com/office/officeart/2005/8/layout/cycle8"/>
    <dgm:cxn modelId="{526DF7DF-B5CD-4ED0-B32E-7893EBDF92F6}" type="presOf" srcId="{15CCCFC6-F4A2-47F7-BF70-80AF0176D888}" destId="{2153267D-E2E1-4B10-B094-6F8EE3B8BB9C}" srcOrd="1" destOrd="0" presId="urn:microsoft.com/office/officeart/2005/8/layout/cycle8"/>
    <dgm:cxn modelId="{69BEA01A-BEAA-49C2-8687-C1383217E17E}" type="presParOf" srcId="{63CA648E-891C-4651-88DC-4E1D8E39AB50}" destId="{4B82CDC8-EDC6-426F-8664-D5D38CF805BD}" srcOrd="0" destOrd="0" presId="urn:microsoft.com/office/officeart/2005/8/layout/cycle8"/>
    <dgm:cxn modelId="{DAB448FD-77B3-4177-B122-B0E104EBEEC0}" type="presParOf" srcId="{63CA648E-891C-4651-88DC-4E1D8E39AB50}" destId="{E19B4BFF-E157-4901-A7D3-5126C4397CD9}" srcOrd="1" destOrd="0" presId="urn:microsoft.com/office/officeart/2005/8/layout/cycle8"/>
    <dgm:cxn modelId="{FFE0695D-985D-4C0E-9FEB-39300DD7F244}" type="presParOf" srcId="{63CA648E-891C-4651-88DC-4E1D8E39AB50}" destId="{C6A37A06-C595-41BD-9B0C-7373824D4896}" srcOrd="2" destOrd="0" presId="urn:microsoft.com/office/officeart/2005/8/layout/cycle8"/>
    <dgm:cxn modelId="{1BCDE9CF-B2C5-4F89-84B7-727C3CDC4650}" type="presParOf" srcId="{63CA648E-891C-4651-88DC-4E1D8E39AB50}" destId="{2153267D-E2E1-4B10-B094-6F8EE3B8BB9C}" srcOrd="3" destOrd="0" presId="urn:microsoft.com/office/officeart/2005/8/layout/cycle8"/>
    <dgm:cxn modelId="{87567429-01A9-4AF7-ADFE-BC39CE315308}" type="presParOf" srcId="{63CA648E-891C-4651-88DC-4E1D8E39AB50}" destId="{231280F0-D0F8-4FFD-B849-B1A24BF94330}" srcOrd="4" destOrd="0" presId="urn:microsoft.com/office/officeart/2005/8/layout/cycle8"/>
    <dgm:cxn modelId="{C2D6FCA5-B684-4B20-95BC-D2F2F51FBCB3}" type="presParOf" srcId="{63CA648E-891C-4651-88DC-4E1D8E39AB50}" destId="{2337A57E-1251-4ADF-9FDA-B6AF3FEF2A08}" srcOrd="5" destOrd="0" presId="urn:microsoft.com/office/officeart/2005/8/layout/cycle8"/>
    <dgm:cxn modelId="{BECDAB26-07A7-4547-A446-41A1DAF1A0A6}" type="presParOf" srcId="{63CA648E-891C-4651-88DC-4E1D8E39AB50}" destId="{9F2847E3-1767-4411-BF8B-1EDE47A09CD0}" srcOrd="6" destOrd="0" presId="urn:microsoft.com/office/officeart/2005/8/layout/cycle8"/>
    <dgm:cxn modelId="{8A51F6D6-9B8C-42C3-81F8-FFEF415F1381}" type="presParOf" srcId="{63CA648E-891C-4651-88DC-4E1D8E39AB50}" destId="{4E244BAF-2586-4DDA-8F6A-70F8CEB9EF09}" srcOrd="7" destOrd="0" presId="urn:microsoft.com/office/officeart/2005/8/layout/cycle8"/>
    <dgm:cxn modelId="{F0878080-8A26-434F-A90F-5195A7433B1F}" type="presParOf" srcId="{63CA648E-891C-4651-88DC-4E1D8E39AB50}" destId="{F63E5B98-A3D3-435C-B921-DD1D8CAE9C79}" srcOrd="8" destOrd="0" presId="urn:microsoft.com/office/officeart/2005/8/layout/cycle8"/>
    <dgm:cxn modelId="{2FBEB02E-770A-43B3-A035-C44BF355C565}" type="presParOf" srcId="{63CA648E-891C-4651-88DC-4E1D8E39AB50}" destId="{0B47C0A5-E9CE-4352-89F3-385B3EE7374B}" srcOrd="9" destOrd="0" presId="urn:microsoft.com/office/officeart/2005/8/layout/cycle8"/>
    <dgm:cxn modelId="{03340450-D687-4F97-9388-0ED4D96503E4}" type="presParOf" srcId="{63CA648E-891C-4651-88DC-4E1D8E39AB50}" destId="{C31DD9AC-6C75-4116-B096-58864EC1878B}" srcOrd="10" destOrd="0" presId="urn:microsoft.com/office/officeart/2005/8/layout/cycle8"/>
    <dgm:cxn modelId="{FE176099-7C03-41A7-932C-8728EDFB2F1B}" type="presParOf" srcId="{63CA648E-891C-4651-88DC-4E1D8E39AB50}" destId="{E461389F-F1C7-4346-AC34-3F949967D78C}" srcOrd="11" destOrd="0" presId="urn:microsoft.com/office/officeart/2005/8/layout/cycle8"/>
    <dgm:cxn modelId="{06EA39BB-3C95-42B6-824C-B8D52D8BCF6D}" type="presParOf" srcId="{63CA648E-891C-4651-88DC-4E1D8E39AB50}" destId="{3666EC0F-46C0-46E7-8221-B93ADC019B62}" srcOrd="12" destOrd="0" presId="urn:microsoft.com/office/officeart/2005/8/layout/cycle8"/>
    <dgm:cxn modelId="{B906BB29-E729-4D0D-8C41-CBB19EFB8855}" type="presParOf" srcId="{63CA648E-891C-4651-88DC-4E1D8E39AB50}" destId="{AC50CC16-9621-4FEF-92FF-29E768DE37FB}" srcOrd="13" destOrd="0" presId="urn:microsoft.com/office/officeart/2005/8/layout/cycle8"/>
    <dgm:cxn modelId="{16C23027-36A7-44D9-A893-D4620C493981}" type="presParOf" srcId="{63CA648E-891C-4651-88DC-4E1D8E39AB50}" destId="{34600B2B-7166-4F20-A4A2-86575E511DA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4B219-1A62-48B6-97D3-E65A0B15D57E}">
      <dsp:nvSpPr>
        <dsp:cNvPr id="0" name=""/>
        <dsp:cNvSpPr/>
      </dsp:nvSpPr>
      <dsp:spPr>
        <a:xfrm>
          <a:off x="1297332" y="239516"/>
          <a:ext cx="3250305" cy="3250305"/>
        </a:xfrm>
        <a:prstGeom prst="pie">
          <a:avLst>
            <a:gd name="adj1" fmla="val 16200000"/>
            <a:gd name="adj2" fmla="val 20520000"/>
          </a:avLst>
        </a:prstGeom>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Naam</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992908" y="785877"/>
        <a:ext cx="1044740" cy="696493"/>
      </dsp:txXfrm>
    </dsp:sp>
    <dsp:sp modelId="{7AFAA9AF-70C2-4335-B8DA-976B12D3D8BA}">
      <dsp:nvSpPr>
        <dsp:cNvPr id="0" name=""/>
        <dsp:cNvSpPr/>
      </dsp:nvSpPr>
      <dsp:spPr>
        <a:xfrm>
          <a:off x="1325192" y="326191"/>
          <a:ext cx="3250305" cy="3250305"/>
        </a:xfrm>
        <a:prstGeom prst="pie">
          <a:avLst>
            <a:gd name="adj1" fmla="val 20520000"/>
            <a:gd name="adj2" fmla="val 324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Afdeling</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418543" y="1811271"/>
        <a:ext cx="967352" cy="773882"/>
      </dsp:txXfrm>
    </dsp:sp>
    <dsp:sp modelId="{C6205AF0-8693-40AC-B5FE-5A7C4BD09E70}">
      <dsp:nvSpPr>
        <dsp:cNvPr id="0" name=""/>
        <dsp:cNvSpPr/>
      </dsp:nvSpPr>
      <dsp:spPr>
        <a:xfrm>
          <a:off x="1251673" y="379589"/>
          <a:ext cx="3250305" cy="3250305"/>
        </a:xfrm>
        <a:prstGeom prst="pie">
          <a:avLst>
            <a:gd name="adj1" fmla="val 3240000"/>
            <a:gd name="adj2" fmla="val 7560000"/>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Functie</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412496" y="2662541"/>
        <a:ext cx="928658" cy="851270"/>
      </dsp:txXfrm>
    </dsp:sp>
    <dsp:sp modelId="{3817D98E-C313-4EC9-A251-E674513DE416}">
      <dsp:nvSpPr>
        <dsp:cNvPr id="0" name=""/>
        <dsp:cNvSpPr/>
      </dsp:nvSpPr>
      <dsp:spPr>
        <a:xfrm>
          <a:off x="1190733" y="359929"/>
          <a:ext cx="3250305" cy="3250305"/>
        </a:xfrm>
        <a:prstGeom prst="pie">
          <a:avLst>
            <a:gd name="adj1" fmla="val 7560000"/>
            <a:gd name="adj2" fmla="val 11880000"/>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Ervaring</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380334" y="1845009"/>
        <a:ext cx="967352" cy="773882"/>
      </dsp:txXfrm>
    </dsp:sp>
    <dsp:sp modelId="{FF11D68A-6EDF-4D41-A621-651A053F9033}">
      <dsp:nvSpPr>
        <dsp:cNvPr id="0" name=""/>
        <dsp:cNvSpPr/>
      </dsp:nvSpPr>
      <dsp:spPr>
        <a:xfrm>
          <a:off x="1206014" y="239516"/>
          <a:ext cx="3250305" cy="3250305"/>
        </a:xfrm>
        <a:prstGeom prst="pie">
          <a:avLst>
            <a:gd name="adj1" fmla="val 1188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Persoon</a:t>
          </a:r>
          <a:endParaRPr lang="nl-NL" sz="1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716002" y="785877"/>
        <a:ext cx="1044740" cy="696493"/>
      </dsp:txXfrm>
    </dsp:sp>
    <dsp:sp modelId="{34B0C2EA-603C-4433-877C-974BD1685017}">
      <dsp:nvSpPr>
        <dsp:cNvPr id="0" name=""/>
        <dsp:cNvSpPr/>
      </dsp:nvSpPr>
      <dsp:spPr>
        <a:xfrm>
          <a:off x="1095969" y="38307"/>
          <a:ext cx="3652723" cy="3652723"/>
        </a:xfrm>
        <a:prstGeom prst="circularArrow">
          <a:avLst>
            <a:gd name="adj1" fmla="val 5085"/>
            <a:gd name="adj2" fmla="val 327528"/>
            <a:gd name="adj3" fmla="val 20192361"/>
            <a:gd name="adj4" fmla="val 16200324"/>
            <a:gd name="adj5" fmla="val 5932"/>
          </a:avLst>
        </a:prstGeom>
        <a:solidFill>
          <a:schemeClr val="accent6">
            <a:shade val="90000"/>
            <a:hueOff val="0"/>
            <a:satOff val="0"/>
            <a:lumOff val="0"/>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 modelId="{635762FC-D13A-4D16-947E-C307F87937B1}">
      <dsp:nvSpPr>
        <dsp:cNvPr id="0" name=""/>
        <dsp:cNvSpPr/>
      </dsp:nvSpPr>
      <dsp:spPr>
        <a:xfrm>
          <a:off x="1124207" y="124953"/>
          <a:ext cx="3652723" cy="3652723"/>
        </a:xfrm>
        <a:prstGeom prst="circularArrow">
          <a:avLst>
            <a:gd name="adj1" fmla="val 5085"/>
            <a:gd name="adj2" fmla="val 327528"/>
            <a:gd name="adj3" fmla="val 2912753"/>
            <a:gd name="adj4" fmla="val 20519953"/>
            <a:gd name="adj5" fmla="val 5932"/>
          </a:avLst>
        </a:prstGeom>
        <a:solidFill>
          <a:schemeClr val="accent6">
            <a:shade val="90000"/>
            <a:hueOff val="0"/>
            <a:satOff val="0"/>
            <a:lumOff val="2343"/>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 modelId="{866F2C5E-CD17-4AD8-92CD-1125EF757250}">
      <dsp:nvSpPr>
        <dsp:cNvPr id="0" name=""/>
        <dsp:cNvSpPr/>
      </dsp:nvSpPr>
      <dsp:spPr>
        <a:xfrm>
          <a:off x="1050464" y="178514"/>
          <a:ext cx="3652723" cy="3652723"/>
        </a:xfrm>
        <a:prstGeom prst="circularArrow">
          <a:avLst>
            <a:gd name="adj1" fmla="val 5085"/>
            <a:gd name="adj2" fmla="val 327528"/>
            <a:gd name="adj3" fmla="val 7232777"/>
            <a:gd name="adj4" fmla="val 3239695"/>
            <a:gd name="adj5" fmla="val 5932"/>
          </a:avLst>
        </a:prstGeom>
        <a:solidFill>
          <a:schemeClr val="accent6">
            <a:shade val="90000"/>
            <a:hueOff val="0"/>
            <a:satOff val="0"/>
            <a:lumOff val="4686"/>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 modelId="{A87B8308-B73C-4108-A820-B735167EBB88}">
      <dsp:nvSpPr>
        <dsp:cNvPr id="0" name=""/>
        <dsp:cNvSpPr/>
      </dsp:nvSpPr>
      <dsp:spPr>
        <a:xfrm>
          <a:off x="989299" y="158691"/>
          <a:ext cx="3652723" cy="3652723"/>
        </a:xfrm>
        <a:prstGeom prst="circularArrow">
          <a:avLst>
            <a:gd name="adj1" fmla="val 5085"/>
            <a:gd name="adj2" fmla="val 327528"/>
            <a:gd name="adj3" fmla="val 11552519"/>
            <a:gd name="adj4" fmla="val 7559718"/>
            <a:gd name="adj5" fmla="val 5932"/>
          </a:avLst>
        </a:prstGeom>
        <a:solidFill>
          <a:schemeClr val="accent6">
            <a:shade val="90000"/>
            <a:hueOff val="0"/>
            <a:satOff val="0"/>
            <a:lumOff val="7029"/>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 modelId="{A7BAB3AB-E22D-43BD-A8AE-375A3F708940}">
      <dsp:nvSpPr>
        <dsp:cNvPr id="0" name=""/>
        <dsp:cNvSpPr/>
      </dsp:nvSpPr>
      <dsp:spPr>
        <a:xfrm>
          <a:off x="1004958" y="38307"/>
          <a:ext cx="3652723" cy="3652723"/>
        </a:xfrm>
        <a:prstGeom prst="circularArrow">
          <a:avLst>
            <a:gd name="adj1" fmla="val 5085"/>
            <a:gd name="adj2" fmla="val 327528"/>
            <a:gd name="adj3" fmla="val 15872148"/>
            <a:gd name="adj4" fmla="val 11880111"/>
            <a:gd name="adj5" fmla="val 5932"/>
          </a:avLst>
        </a:prstGeom>
        <a:solidFill>
          <a:schemeClr val="accent6">
            <a:shade val="90000"/>
            <a:hueOff val="0"/>
            <a:satOff val="0"/>
            <a:lumOff val="9372"/>
            <a:alphaOff val="0"/>
          </a:schemeClr>
        </a:soli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2CDC8-EDC6-426F-8664-D5D38CF805BD}">
      <dsp:nvSpPr>
        <dsp:cNvPr id="0" name=""/>
        <dsp:cNvSpPr/>
      </dsp:nvSpPr>
      <dsp:spPr>
        <a:xfrm>
          <a:off x="1333668" y="249606"/>
          <a:ext cx="3225687" cy="3225687"/>
        </a:xfrm>
        <a:prstGeom prst="pie">
          <a:avLst>
            <a:gd name="adj1" fmla="val 16200000"/>
            <a:gd name="adj2" fmla="val 1800000"/>
          </a:avLst>
        </a:prstGeom>
        <a:solidFill>
          <a:srgbClr val="00B050"/>
        </a:solidFill>
        <a:ln>
          <a:solidFill>
            <a:schemeClr val="bg1">
              <a:lumMod val="50000"/>
            </a:schemeClr>
          </a:solidFill>
        </a:ln>
        <a:effectLst>
          <a:innerShdw blurRad="63500" dist="50800" dir="135000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ts val="0"/>
            </a:spcAft>
            <a:buNone/>
          </a:pPr>
          <a:r>
            <a:rPr lang="nl-NL" sz="3600" b="0" kern="1200" cap="none" spc="0" dirty="0">
              <a:ln w="0"/>
              <a:solidFill>
                <a:schemeClr val="bg1"/>
              </a:solidFill>
              <a:effectLst>
                <a:outerShdw blurRad="38100" dist="19050" dir="2700000" algn="tl" rotWithShape="0">
                  <a:schemeClr val="dk1">
                    <a:alpha val="40000"/>
                  </a:schemeClr>
                </a:outerShdw>
              </a:effectLst>
              <a:latin typeface="Comic Sans MS" panose="030F0702030302020204" pitchFamily="66" charset="0"/>
            </a:rPr>
            <a:t>0</a:t>
          </a:r>
        </a:p>
        <a:p>
          <a:pPr marL="0" lvl="0" indent="0" algn="ctr" defTabSz="1600200">
            <a:lnSpc>
              <a:spcPct val="90000"/>
            </a:lnSpc>
            <a:spcBef>
              <a:spcPct val="0"/>
            </a:spcBef>
            <a:spcAft>
              <a:spcPts val="0"/>
            </a:spcAft>
            <a:buNone/>
          </a:pPr>
          <a:r>
            <a:rPr lang="nl-NL" sz="1600" kern="1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verliezen</a:t>
          </a:r>
        </a:p>
      </dsp:txBody>
      <dsp:txXfrm>
        <a:off x="3033682" y="933145"/>
        <a:ext cx="1152031" cy="960026"/>
      </dsp:txXfrm>
    </dsp:sp>
    <dsp:sp modelId="{231280F0-D0F8-4FFD-B849-B1A24BF94330}">
      <dsp:nvSpPr>
        <dsp:cNvPr id="0" name=""/>
        <dsp:cNvSpPr/>
      </dsp:nvSpPr>
      <dsp:spPr>
        <a:xfrm>
          <a:off x="1267234" y="364809"/>
          <a:ext cx="3225687" cy="3225687"/>
        </a:xfrm>
        <a:prstGeom prst="pie">
          <a:avLst>
            <a:gd name="adj1" fmla="val 1800000"/>
            <a:gd name="adj2" fmla="val 9000000"/>
          </a:avLst>
        </a:prstGeom>
        <a:solidFill>
          <a:srgbClr val="EC9520"/>
        </a:solidFill>
        <a:ln>
          <a:solidFill>
            <a:schemeClr val="bg1">
              <a:lumMod val="50000"/>
            </a:schemeClr>
          </a:solidFill>
        </a:ln>
        <a:effectLst>
          <a:innerShdw blurRad="63500" dist="50800" dir="135000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ts val="0"/>
            </a:spcAft>
            <a:buNone/>
          </a:pPr>
          <a:r>
            <a:rPr lang="nl-NL" sz="3600" b="0" kern="1200" cap="none" spc="0" dirty="0">
              <a:ln w="0"/>
              <a:solidFill>
                <a:schemeClr val="bg1"/>
              </a:solidFill>
              <a:effectLst>
                <a:outerShdw blurRad="38100" dist="19050" dir="2700000" algn="tl" rotWithShape="0">
                  <a:schemeClr val="dk1">
                    <a:alpha val="40000"/>
                  </a:schemeClr>
                </a:outerShdw>
              </a:effectLst>
              <a:latin typeface="Comic Sans MS" panose="030F0702030302020204" pitchFamily="66" charset="0"/>
            </a:rPr>
            <a:t>0</a:t>
          </a:r>
        </a:p>
        <a:p>
          <a:pPr marL="0" lvl="0" indent="0" algn="ctr" defTabSz="1600200">
            <a:lnSpc>
              <a:spcPct val="90000"/>
            </a:lnSpc>
            <a:spcBef>
              <a:spcPct val="0"/>
            </a:spcBef>
            <a:spcAft>
              <a:spcPts val="0"/>
            </a:spcAft>
            <a:buNone/>
          </a:pPr>
          <a:r>
            <a:rPr lang="nl-NL" sz="1600" kern="1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ongevallen</a:t>
          </a:r>
        </a:p>
      </dsp:txBody>
      <dsp:txXfrm>
        <a:off x="2035255" y="2457666"/>
        <a:ext cx="1728046" cy="844822"/>
      </dsp:txXfrm>
    </dsp:sp>
    <dsp:sp modelId="{F63E5B98-A3D3-435C-B921-DD1D8CAE9C79}">
      <dsp:nvSpPr>
        <dsp:cNvPr id="0" name=""/>
        <dsp:cNvSpPr/>
      </dsp:nvSpPr>
      <dsp:spPr>
        <a:xfrm>
          <a:off x="1200800" y="249606"/>
          <a:ext cx="3225687" cy="3225687"/>
        </a:xfrm>
        <a:prstGeom prst="pie">
          <a:avLst>
            <a:gd name="adj1" fmla="val 9000000"/>
            <a:gd name="adj2" fmla="val 16200000"/>
          </a:avLst>
        </a:prstGeom>
        <a:solidFill>
          <a:srgbClr val="0070C0"/>
        </a:solidFill>
        <a:ln>
          <a:solidFill>
            <a:schemeClr val="bg1">
              <a:lumMod val="50000"/>
            </a:schemeClr>
          </a:solidFill>
        </a:ln>
        <a:effectLst>
          <a:innerShdw blurRad="63500" dist="50800" dir="135000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ts val="0"/>
            </a:spcAft>
            <a:buNone/>
          </a:pPr>
          <a:r>
            <a:rPr lang="nl-NL" sz="3600" b="0" kern="1200" cap="none" spc="0" dirty="0">
              <a:ln w="0"/>
              <a:solidFill>
                <a:schemeClr val="bg1"/>
              </a:solidFill>
              <a:effectLst>
                <a:outerShdw blurRad="38100" dist="19050" dir="2700000" algn="tl" rotWithShape="0">
                  <a:schemeClr val="dk1">
                    <a:alpha val="40000"/>
                  </a:schemeClr>
                </a:outerShdw>
              </a:effectLst>
              <a:latin typeface="Comic Sans MS" panose="030F0702030302020204" pitchFamily="66" charset="0"/>
            </a:rPr>
            <a:t>0</a:t>
          </a:r>
          <a:r>
            <a:rPr lang="nl-NL" sz="3600" b="1" kern="1200" cap="none" spc="0" dirty="0">
              <a:ln w="6600">
                <a:solidFill>
                  <a:schemeClr val="accent2"/>
                </a:solidFill>
                <a:prstDash val="solid"/>
              </a:ln>
              <a:solidFill>
                <a:srgbClr val="FFFFFF"/>
              </a:solidFill>
              <a:effectLst>
                <a:outerShdw dist="38100" dir="2700000" algn="tl" rotWithShape="0">
                  <a:schemeClr val="accent2"/>
                </a:outerShdw>
              </a:effectLst>
              <a:latin typeface="Comic Sans MS" panose="030F0702030302020204" pitchFamily="66" charset="0"/>
            </a:rPr>
            <a:t> </a:t>
          </a:r>
        </a:p>
        <a:p>
          <a:pPr marL="0" lvl="0" indent="0" algn="ctr" defTabSz="1600200">
            <a:lnSpc>
              <a:spcPct val="90000"/>
            </a:lnSpc>
            <a:spcBef>
              <a:spcPct val="0"/>
            </a:spcBef>
            <a:spcAft>
              <a:spcPts val="0"/>
            </a:spcAft>
            <a:buNone/>
          </a:pPr>
          <a:r>
            <a:rPr lang="nl-NL" sz="1600" kern="1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fouten</a:t>
          </a:r>
        </a:p>
      </dsp:txBody>
      <dsp:txXfrm>
        <a:off x="1574442" y="933145"/>
        <a:ext cx="1152031" cy="960026"/>
      </dsp:txXfrm>
    </dsp:sp>
    <dsp:sp modelId="{3666EC0F-46C0-46E7-8221-B93ADC019B62}">
      <dsp:nvSpPr>
        <dsp:cNvPr id="0" name=""/>
        <dsp:cNvSpPr/>
      </dsp:nvSpPr>
      <dsp:spPr>
        <a:xfrm>
          <a:off x="1134248" y="49921"/>
          <a:ext cx="3625058" cy="3625058"/>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sp>
    <dsp:sp modelId="{AC50CC16-9621-4FEF-92FF-29E768DE37FB}">
      <dsp:nvSpPr>
        <dsp:cNvPr id="0" name=""/>
        <dsp:cNvSpPr/>
      </dsp:nvSpPr>
      <dsp:spPr>
        <a:xfrm>
          <a:off x="1067548" y="164920"/>
          <a:ext cx="3625058" cy="3625058"/>
        </a:xfrm>
        <a:prstGeom prst="circularArrow">
          <a:avLst>
            <a:gd name="adj1" fmla="val 5085"/>
            <a:gd name="adj2" fmla="val 327528"/>
            <a:gd name="adj3" fmla="val 8671970"/>
            <a:gd name="adj4" fmla="val 1800502"/>
            <a:gd name="adj5" fmla="val 5932"/>
          </a:avLst>
        </a:prstGeom>
        <a:gradFill rotWithShape="0">
          <a:gsLst>
            <a:gs pos="0">
              <a:schemeClr val="accent2">
                <a:hueOff val="10583970"/>
                <a:satOff val="48077"/>
                <a:lumOff val="29607"/>
                <a:alphaOff val="0"/>
                <a:shade val="51000"/>
                <a:satMod val="130000"/>
              </a:schemeClr>
            </a:gs>
            <a:gs pos="80000">
              <a:schemeClr val="accent2">
                <a:hueOff val="10583970"/>
                <a:satOff val="48077"/>
                <a:lumOff val="29607"/>
                <a:alphaOff val="0"/>
                <a:shade val="93000"/>
                <a:satMod val="130000"/>
              </a:schemeClr>
            </a:gs>
            <a:gs pos="100000">
              <a:schemeClr val="accent2">
                <a:hueOff val="10583970"/>
                <a:satOff val="48077"/>
                <a:lumOff val="29607"/>
                <a:alphaOff val="0"/>
                <a:shade val="94000"/>
                <a:satMod val="135000"/>
              </a:schemeClr>
            </a:gs>
          </a:gsLst>
          <a:lin ang="16200000" scaled="0"/>
        </a:gra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sp>
    <dsp:sp modelId="{34600B2B-7166-4F20-A4A2-86575E511DA4}">
      <dsp:nvSpPr>
        <dsp:cNvPr id="0" name=""/>
        <dsp:cNvSpPr/>
      </dsp:nvSpPr>
      <dsp:spPr>
        <a:xfrm>
          <a:off x="1000848" y="49921"/>
          <a:ext cx="3625058" cy="3625058"/>
        </a:xfrm>
        <a:prstGeom prst="circularArrow">
          <a:avLst>
            <a:gd name="adj1" fmla="val 5085"/>
            <a:gd name="adj2" fmla="val 327528"/>
            <a:gd name="adj3" fmla="val 15873039"/>
            <a:gd name="adj4" fmla="val 9000000"/>
            <a:gd name="adj5" fmla="val 5932"/>
          </a:avLst>
        </a:prstGeom>
        <a:gradFill rotWithShape="0">
          <a:gsLst>
            <a:gs pos="0">
              <a:schemeClr val="accent2">
                <a:hueOff val="21167941"/>
                <a:satOff val="96154"/>
                <a:lumOff val="59215"/>
                <a:alphaOff val="0"/>
                <a:shade val="51000"/>
                <a:satMod val="130000"/>
              </a:schemeClr>
            </a:gs>
            <a:gs pos="80000">
              <a:schemeClr val="accent2">
                <a:hueOff val="21167941"/>
                <a:satOff val="96154"/>
                <a:lumOff val="59215"/>
                <a:alphaOff val="0"/>
                <a:shade val="93000"/>
                <a:satMod val="130000"/>
              </a:schemeClr>
            </a:gs>
            <a:gs pos="100000">
              <a:schemeClr val="accent2">
                <a:hueOff val="21167941"/>
                <a:satOff val="96154"/>
                <a:lumOff val="59215"/>
                <a:alphaOff val="0"/>
                <a:shade val="94000"/>
                <a:satMod val="135000"/>
              </a:schemeClr>
            </a:gs>
          </a:gsLst>
          <a:lin ang="16200000" scaled="0"/>
        </a:gradFill>
        <a:ln w="34925">
          <a:solidFill>
            <a:srgbClr val="FFFFFF"/>
          </a:solidFill>
        </a:ln>
        <a:effectLst>
          <a:outerShdw blurRad="317500" dir="2700000" algn="ctr" rotWithShape="0">
            <a:srgbClr val="000000">
              <a:alpha val="43000"/>
            </a:srgbClr>
          </a:outerShdw>
        </a:effectLst>
        <a:scene3d>
          <a:camera prst="perspectiveFront"/>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F587F9-8A55-4FF2-9887-38CA6161193D}" type="datetimeFigureOut">
              <a:rPr lang="en-US" smtClean="0"/>
              <a:t>11/17/2020</a:t>
            </a:fld>
            <a:endParaRPr lang="en-US"/>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B06708-2A28-46DF-A8B2-08DD2AD206CF}" type="slidenum">
              <a:rPr lang="en-US" smtClean="0"/>
              <a:t>‹nr.›</a:t>
            </a:fld>
            <a:endParaRPr lang="en-US"/>
          </a:p>
        </p:txBody>
      </p:sp>
    </p:spTree>
    <p:extLst>
      <p:ext uri="{BB962C8B-B14F-4D97-AF65-F5344CB8AC3E}">
        <p14:creationId xmlns:p14="http://schemas.microsoft.com/office/powerpoint/2010/main" val="1908449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9CBD91-0D6A-48E6-8BBE-29B1098CC996}" type="datetimeFigureOut">
              <a:rPr lang="en-US" smtClean="0"/>
              <a:t>11/17/2020</a:t>
            </a:fld>
            <a:endParaRPr lang="en-US"/>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247769-9A30-4133-BBCC-0F86BCEC1DF3}" type="slidenum">
              <a:rPr lang="en-US" smtClean="0"/>
              <a:t>‹nr.›</a:t>
            </a:fld>
            <a:endParaRPr lang="en-US"/>
          </a:p>
        </p:txBody>
      </p:sp>
    </p:spTree>
    <p:extLst>
      <p:ext uri="{BB962C8B-B14F-4D97-AF65-F5344CB8AC3E}">
        <p14:creationId xmlns:p14="http://schemas.microsoft.com/office/powerpoint/2010/main" val="423009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123management.nl/0/020_structuur/a212_structuur_05_processtructuur_pdca.html" TargetMode="External"/><Relationship Id="rId2" Type="http://schemas.openxmlformats.org/officeDocument/2006/relationships/slide" Target="../slides/slide119.xml"/><Relationship Id="rId1" Type="http://schemas.openxmlformats.org/officeDocument/2006/relationships/notesMaster" Target="../notesMasters/notesMaster1.xml"/><Relationship Id="rId4" Type="http://schemas.openxmlformats.org/officeDocument/2006/relationships/hyperlink" Target="http://www.patagonia-bv.com/kwaliteitsmanagementsystemen/pdca-plan-do-check-act/"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www.procesverbeteren.nl/TOC/ToC.php"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4</a:t>
            </a:fld>
            <a:endParaRPr lang="en-US"/>
          </a:p>
        </p:txBody>
      </p:sp>
    </p:spTree>
    <p:extLst>
      <p:ext uri="{BB962C8B-B14F-4D97-AF65-F5344CB8AC3E}">
        <p14:creationId xmlns:p14="http://schemas.microsoft.com/office/powerpoint/2010/main" val="10627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Teun </a:t>
            </a:r>
            <a:r>
              <a:rPr lang="nl-NL" dirty="0" err="1"/>
              <a:t>Hardjono</a:t>
            </a:r>
            <a:r>
              <a:rPr lang="nl-NL" dirty="0"/>
              <a:t> en </a:t>
            </a:r>
            <a:r>
              <a:rPr lang="nl-NL" dirty="0" err="1"/>
              <a:t>Renco</a:t>
            </a:r>
            <a:r>
              <a:rPr lang="nl-NL" dirty="0"/>
              <a:t> Bakker signaleren een rode draad in de definities van processen: het gaat bij processen om een ordening van activiteiten, de start wordt gevormd door input, het proces zelf transformeert deze input tot output, en voegt zodoende waarde toe aan het (deel)product ten behoeve van de klant.</a:t>
            </a:r>
          </a:p>
          <a:p>
            <a:endParaRPr lang="nl-NL" dirty="0"/>
          </a:p>
          <a:p>
            <a:r>
              <a:rPr lang="nl-NL" b="0" i="1" dirty="0">
                <a:solidFill>
                  <a:srgbClr val="333333"/>
                </a:solidFill>
                <a:effectLst/>
                <a:latin typeface="Arial" panose="020B0604020202020204" pitchFamily="34" charset="0"/>
              </a:rPr>
              <a:t>Ordening van activiteiten</a:t>
            </a:r>
            <a:br>
              <a:rPr lang="nl-NL" dirty="0"/>
            </a:br>
            <a:r>
              <a:rPr lang="nl-NL" b="0" i="0" dirty="0">
                <a:solidFill>
                  <a:srgbClr val="333333"/>
                </a:solidFill>
                <a:effectLst/>
                <a:latin typeface="Arial" panose="020B0604020202020204" pitchFamily="34" charset="0"/>
              </a:rPr>
              <a:t>Het gaat om het bijeenbrengen van een serie of groep van activiteiten die verband met elkaar houden</a:t>
            </a:r>
            <a:br>
              <a:rPr lang="nl-NL" dirty="0"/>
            </a:br>
            <a:br>
              <a:rPr lang="nl-NL" dirty="0"/>
            </a:br>
            <a:r>
              <a:rPr lang="nl-NL" b="0" i="1" dirty="0">
                <a:solidFill>
                  <a:srgbClr val="333333"/>
                </a:solidFill>
                <a:effectLst/>
                <a:latin typeface="Arial" panose="020B0604020202020204" pitchFamily="34" charset="0"/>
              </a:rPr>
              <a:t>Ordening naar producten en diensten</a:t>
            </a:r>
            <a:br>
              <a:rPr lang="nl-NL" b="0" i="1"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Het verband tussen deze serie of groep van activiteiten wordt gevormd door hun bijdrage aan producten of diensten. Of de activiteiten binnen een afdeling worden uitgevoerd of binnen een bepaalde tijdsperiode plaatsvinden, is dus niet relevant. Het gaat om alle activiteiten die nodig zijn om een bepaald product of bepaalde dienst voor te brengen.</a:t>
            </a:r>
            <a:br>
              <a:rPr lang="nl-NL" dirty="0"/>
            </a:br>
            <a:br>
              <a:rPr lang="nl-NL" dirty="0"/>
            </a:br>
            <a:r>
              <a:rPr lang="nl-NL" b="0" i="1" dirty="0">
                <a:solidFill>
                  <a:srgbClr val="333333"/>
                </a:solidFill>
                <a:effectLst/>
                <a:latin typeface="Arial" panose="020B0604020202020204" pitchFamily="34" charset="0"/>
              </a:rPr>
              <a:t>Volgordelijkheid en afhankelijkheid</a:t>
            </a:r>
            <a:br>
              <a:rPr lang="nl-NL" dirty="0"/>
            </a:br>
            <a:r>
              <a:rPr lang="nl-NL" b="0" i="0" dirty="0">
                <a:solidFill>
                  <a:srgbClr val="333333"/>
                </a:solidFill>
                <a:effectLst/>
                <a:latin typeface="Arial" panose="020B0604020202020204" pitchFamily="34" charset="0"/>
              </a:rPr>
              <a:t>Het verband tussen de activiteiten wordt stapsgewijs aangegeven en afhankelijkheden worden in de juiste volgorde geplaatst. Zodoende wordt duidelijk welke stappen de voorwaarden vormen voor de overige, en welke stappen dus kritisch zijn voor het verloop van het verdere proces.</a:t>
            </a:r>
            <a:br>
              <a:rPr lang="nl-NL" dirty="0"/>
            </a:br>
            <a:br>
              <a:rPr lang="nl-NL" dirty="0"/>
            </a:br>
            <a:r>
              <a:rPr lang="nl-NL" b="0" i="1" dirty="0">
                <a:solidFill>
                  <a:srgbClr val="333333"/>
                </a:solidFill>
                <a:effectLst/>
                <a:latin typeface="Arial" panose="020B0604020202020204" pitchFamily="34" charset="0"/>
              </a:rPr>
              <a:t>Vaste structuur</a:t>
            </a:r>
            <a:br>
              <a:rPr lang="nl-NL" b="0" i="1"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Ieder proces kan in drie aspecten worden verdeeld, namelijk </a:t>
            </a:r>
            <a:r>
              <a:rPr lang="nl-NL" b="0" i="1" dirty="0">
                <a:solidFill>
                  <a:srgbClr val="333333"/>
                </a:solidFill>
                <a:effectLst/>
                <a:latin typeface="Arial" panose="020B0604020202020204" pitchFamily="34" charset="0"/>
              </a:rPr>
              <a:t>input, transformatie </a:t>
            </a:r>
            <a:r>
              <a:rPr lang="nl-NL" b="0" i="0" dirty="0">
                <a:solidFill>
                  <a:srgbClr val="333333"/>
                </a:solidFill>
                <a:effectLst/>
                <a:latin typeface="Arial" panose="020B0604020202020204" pitchFamily="34" charset="0"/>
              </a:rPr>
              <a:t>en </a:t>
            </a:r>
            <a:r>
              <a:rPr lang="nl-NL" b="0" i="1" dirty="0">
                <a:solidFill>
                  <a:srgbClr val="333333"/>
                </a:solidFill>
                <a:effectLst/>
                <a:latin typeface="Arial" panose="020B0604020202020204" pitchFamily="34" charset="0"/>
              </a:rPr>
              <a:t>output</a:t>
            </a:r>
            <a:r>
              <a:rPr lang="nl-NL" b="0" i="0" dirty="0">
                <a:solidFill>
                  <a:srgbClr val="333333"/>
                </a:solidFill>
                <a:effectLst/>
                <a:latin typeface="Arial" panose="020B0604020202020204" pitchFamily="34" charset="0"/>
              </a:rPr>
              <a:t>.</a:t>
            </a:r>
            <a:br>
              <a:rPr lang="nl-NL" dirty="0"/>
            </a:br>
            <a:br>
              <a:rPr lang="nl-NL" dirty="0"/>
            </a:br>
            <a:r>
              <a:rPr lang="nl-NL" b="0" i="1" dirty="0">
                <a:solidFill>
                  <a:srgbClr val="333333"/>
                </a:solidFill>
                <a:effectLst/>
                <a:latin typeface="Arial" panose="020B0604020202020204" pitchFamily="34" charset="0"/>
              </a:rPr>
              <a:t>Input</a:t>
            </a:r>
            <a:br>
              <a:rPr lang="nl-NL" b="0" i="1" dirty="0">
                <a:solidFill>
                  <a:srgbClr val="333333"/>
                </a:solidFill>
                <a:effectLst/>
                <a:latin typeface="Arial" panose="020B0604020202020204" pitchFamily="34" charset="0"/>
              </a:rPr>
            </a:br>
            <a:r>
              <a:rPr lang="nl-NL" b="0" i="0" dirty="0" err="1">
                <a:solidFill>
                  <a:srgbClr val="333333"/>
                </a:solidFill>
                <a:effectLst/>
                <a:latin typeface="Arial" panose="020B0604020202020204" pitchFamily="34" charset="0"/>
              </a:rPr>
              <a:t>Input</a:t>
            </a:r>
            <a:r>
              <a:rPr lang="nl-NL" b="0" i="0" dirty="0">
                <a:solidFill>
                  <a:srgbClr val="333333"/>
                </a:solidFill>
                <a:effectLst/>
                <a:latin typeface="Arial" panose="020B0604020202020204" pitchFamily="34" charset="0"/>
              </a:rPr>
              <a:t> zijn middelen, gebeurtenissen, signalen of triggers die een proces nodig heeft om een product voort te brengen. Input geeft de beginsituatie weer, en is in feite de aanleiding tot het proces. Dit kan zijn een </a:t>
            </a:r>
            <a:r>
              <a:rPr lang="nl-NL" b="0" i="0" dirty="0" err="1">
                <a:solidFill>
                  <a:srgbClr val="333333"/>
                </a:solidFill>
                <a:effectLst/>
                <a:latin typeface="Arial" panose="020B0604020202020204" pitchFamily="34" charset="0"/>
              </a:rPr>
              <a:t>halffabrikaat</a:t>
            </a:r>
            <a:r>
              <a:rPr lang="nl-NL" b="0" i="0" dirty="0">
                <a:solidFill>
                  <a:srgbClr val="333333"/>
                </a:solidFill>
                <a:effectLst/>
                <a:latin typeface="Arial" panose="020B0604020202020204" pitchFamily="34" charset="0"/>
              </a:rPr>
              <a:t> dat verwerkt moet worden of informatie die aanleiding geeft handelingen te gaan verrichten.</a:t>
            </a:r>
            <a:br>
              <a:rPr lang="nl-NL" dirty="0"/>
            </a:br>
            <a:br>
              <a:rPr lang="nl-NL" dirty="0"/>
            </a:br>
            <a:r>
              <a:rPr lang="nl-NL" b="0" i="1" dirty="0">
                <a:solidFill>
                  <a:srgbClr val="333333"/>
                </a:solidFill>
                <a:effectLst/>
                <a:latin typeface="Arial" panose="020B0604020202020204" pitchFamily="34" charset="0"/>
              </a:rPr>
              <a:t>Transformatie</a:t>
            </a:r>
            <a:br>
              <a:rPr lang="nl-NL" b="0" i="1"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De input moet worden verwerkt tot output. Dit is de transformatie: het bewerken van de input tot de uiteindelijke output, door het toevoegen van waarde.</a:t>
            </a:r>
            <a:br>
              <a:rPr lang="nl-NL" dirty="0"/>
            </a:br>
            <a:br>
              <a:rPr lang="nl-NL" dirty="0"/>
            </a:br>
            <a:r>
              <a:rPr lang="nl-NL" b="0" i="1" dirty="0">
                <a:solidFill>
                  <a:srgbClr val="333333"/>
                </a:solidFill>
                <a:effectLst/>
                <a:latin typeface="Arial" panose="020B0604020202020204" pitchFamily="34" charset="0"/>
              </a:rPr>
              <a:t>Output</a:t>
            </a:r>
            <a:br>
              <a:rPr lang="nl-NL" b="0" i="1"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De output is datgene wat het proces uiteindelijk voortbrengt. Dit kan een eindproduct zijn voor de klant, maar ook een deelproduct dat op zijn beurt input is voor een volgend proces.</a:t>
            </a:r>
            <a:br>
              <a:rPr lang="nl-NL" dirty="0"/>
            </a:br>
            <a:br>
              <a:rPr lang="nl-NL" dirty="0"/>
            </a:br>
            <a:r>
              <a:rPr lang="nl-NL" b="0" i="1" dirty="0">
                <a:solidFill>
                  <a:srgbClr val="333333"/>
                </a:solidFill>
                <a:effectLst/>
                <a:latin typeface="Arial" panose="020B0604020202020204" pitchFamily="34" charset="0"/>
              </a:rPr>
              <a:t>Waardetoevoeging</a:t>
            </a:r>
            <a:br>
              <a:rPr lang="nl-NL" b="0" i="1"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Tijdens de transformatie wordt aan de input waarde toegevoegd. Er worden tijd, energie en kosten gespendeerd om de transformatie te doen plaatsvinden. Deze tijd, energie en kosten zijn daarna blijvend geïncorporeerd in het product. De waarde wordt toegevoegd voor de klant, extern of intern, en uiteindelijk ook door hem beoordeeld. Een proces kan worden gezien als een </a:t>
            </a:r>
            <a:r>
              <a:rPr lang="nl-NL" b="0" i="1" dirty="0" err="1">
                <a:solidFill>
                  <a:srgbClr val="333333"/>
                </a:solidFill>
                <a:effectLst/>
                <a:latin typeface="Arial" panose="020B0604020202020204" pitchFamily="34" charset="0"/>
              </a:rPr>
              <a:t>value</a:t>
            </a:r>
            <a:r>
              <a:rPr lang="nl-NL" b="0" i="1" dirty="0">
                <a:solidFill>
                  <a:srgbClr val="333333"/>
                </a:solidFill>
                <a:effectLst/>
                <a:latin typeface="Arial" panose="020B0604020202020204" pitchFamily="34" charset="0"/>
              </a:rPr>
              <a:t> chain</a:t>
            </a:r>
            <a:r>
              <a:rPr lang="nl-NL" b="0" i="0" dirty="0">
                <a:solidFill>
                  <a:srgbClr val="333333"/>
                </a:solidFill>
                <a:effectLst/>
                <a:latin typeface="Arial" panose="020B0604020202020204" pitchFamily="34" charset="0"/>
              </a:rPr>
              <a:t>, waarbij iedere stap bijdraagt in de totstandkoming van een product of dienst en waarde toevoegt ten opzichte van voorafgaande stappen.</a:t>
            </a:r>
            <a:br>
              <a:rPr lang="nl-NL" dirty="0"/>
            </a:br>
            <a:br>
              <a:rPr lang="nl-NL" dirty="0"/>
            </a:br>
            <a:r>
              <a:rPr lang="nl-NL" b="0" i="1" dirty="0" err="1">
                <a:solidFill>
                  <a:srgbClr val="333333"/>
                </a:solidFill>
                <a:effectLst/>
                <a:latin typeface="Arial" panose="020B0604020202020204" pitchFamily="34" charset="0"/>
              </a:rPr>
              <a:t>Consumers</a:t>
            </a:r>
            <a:r>
              <a:rPr lang="nl-NL" b="0" i="1" dirty="0">
                <a:solidFill>
                  <a:srgbClr val="333333"/>
                </a:solidFill>
                <a:effectLst/>
                <a:latin typeface="Arial" panose="020B0604020202020204" pitchFamily="34" charset="0"/>
              </a:rPr>
              <a:t> of resources</a:t>
            </a:r>
            <a:br>
              <a:rPr lang="nl-NL" b="0" i="1"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Processen kunnen worden uitgedrukt en doorgelicht in termen van toegevoegde waarde, maar ook in termen van kapitaal, mensen, tijd, gereedschap/hulpmiddelen en materiaal dat vereist is om die waarde te produceren. Deze resources zijn nodig om de procesprestaties te kunnen verrichten en de input tot output te kunnen transformeren.</a:t>
            </a:r>
            <a:br>
              <a:rPr lang="nl-NL" dirty="0"/>
            </a:br>
            <a:br>
              <a:rPr lang="nl-NL" dirty="0"/>
            </a:br>
            <a:r>
              <a:rPr lang="nl-NL" b="0" i="1" dirty="0">
                <a:solidFill>
                  <a:srgbClr val="333333"/>
                </a:solidFill>
                <a:effectLst/>
                <a:latin typeface="Arial" panose="020B0604020202020204" pitchFamily="34" charset="0"/>
              </a:rPr>
              <a:t>Interfaces en interdependenties</a:t>
            </a:r>
            <a:br>
              <a:rPr lang="nl-NL" b="0" i="1"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Doordat processen afgebakend zijn, is er altijd een proces dat eraan voorafgaat, een proces dat erop volgt, een proces dat het bestuurt, een proces dat het ondersteunt, enzovoorts. De identificatie van deze raakvlakken en aansluitingen tussen processen zijn kritisch en cruciaal voor de besturing en de beheersing ervan, en uiteindelijk zeer bepalend voor de effectiviteit en efficiency van de totale set voortbrengingsprocessen en daarmee de organisatieprestatie. Als een organisatie de afhankelijkheden niet goed in kaart heeft gebracht, kan dat leiden tot </a:t>
            </a:r>
            <a:r>
              <a:rPr lang="nl-NL" b="0" i="0" dirty="0" err="1">
                <a:solidFill>
                  <a:srgbClr val="333333"/>
                </a:solidFill>
                <a:effectLst/>
                <a:latin typeface="Arial" panose="020B0604020202020204" pitchFamily="34" charset="0"/>
              </a:rPr>
              <a:t>suboptimalisatie</a:t>
            </a:r>
            <a:r>
              <a:rPr lang="nl-NL" b="0" i="0" dirty="0">
                <a:solidFill>
                  <a:srgbClr val="333333"/>
                </a:solidFill>
                <a:effectLst/>
                <a:latin typeface="Arial" panose="020B0604020202020204" pitchFamily="34" charset="0"/>
              </a:rPr>
              <a:t> (een verbetering in een deelproces met een ongunstig effect op een ander proces, waardoor de totaalprestatie vermindert).</a:t>
            </a:r>
            <a:endParaRPr lang="nl-NL" dirty="0"/>
          </a:p>
          <a:p>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15</a:t>
            </a:fld>
            <a:endParaRPr lang="en-US"/>
          </a:p>
        </p:txBody>
      </p:sp>
    </p:spTree>
    <p:extLst>
      <p:ext uri="{BB962C8B-B14F-4D97-AF65-F5344CB8AC3E}">
        <p14:creationId xmlns:p14="http://schemas.microsoft.com/office/powerpoint/2010/main" val="8942256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Een voorbeeldvraag zou kunnen zijn:</a:t>
            </a:r>
          </a:p>
          <a:p>
            <a:pPr algn="l">
              <a:buFont typeface="Arial" panose="020B0604020202020204" pitchFamily="34" charset="0"/>
              <a:buChar char="•"/>
            </a:pPr>
            <a:r>
              <a:rPr lang="nl-NL" b="0" i="0" dirty="0">
                <a:solidFill>
                  <a:srgbClr val="383737"/>
                </a:solidFill>
                <a:effectLst/>
                <a:latin typeface="opensansregular"/>
              </a:rPr>
              <a:t> Vraag: Er zijn verschillende manieren om processen in te delen. Een van die manieren is: primaire, secundaire en besturingsprocessen. Geef een voorbeeld van deze soorten processen voor een bank. Motiveer je antwoord.</a:t>
            </a:r>
          </a:p>
          <a:p>
            <a:pPr algn="l">
              <a:buFont typeface="Arial" panose="020B0604020202020204" pitchFamily="34" charset="0"/>
              <a:buChar char="•"/>
            </a:pPr>
            <a:r>
              <a:rPr lang="nl-NL" b="0" i="0" dirty="0">
                <a:solidFill>
                  <a:srgbClr val="383737"/>
                </a:solidFill>
                <a:effectLst/>
                <a:latin typeface="opensansregular"/>
              </a:rPr>
              <a:t> Antwoord: De missie van een bank is zoiets als: </a:t>
            </a:r>
            <a:r>
              <a:rPr lang="nl-NL" b="1" i="0" dirty="0">
                <a:solidFill>
                  <a:srgbClr val="383737"/>
                </a:solidFill>
                <a:effectLst/>
                <a:latin typeface="opensansregular"/>
              </a:rPr>
              <a:t>Financiële dienstverlening verzorgen</a:t>
            </a:r>
            <a:r>
              <a:rPr lang="nl-NL" b="0" i="0" dirty="0">
                <a:solidFill>
                  <a:srgbClr val="383737"/>
                </a:solidFill>
                <a:effectLst/>
                <a:latin typeface="opensansregular"/>
              </a:rPr>
              <a:t>.</a:t>
            </a:r>
          </a:p>
          <a:p>
            <a:pPr marL="742950" lvl="1" indent="-285750" algn="l">
              <a:buFont typeface="Arial" panose="020B0604020202020204" pitchFamily="34" charset="0"/>
              <a:buChar char="•"/>
            </a:pPr>
            <a:r>
              <a:rPr lang="nl-NL" b="0" i="0" dirty="0">
                <a:solidFill>
                  <a:srgbClr val="383737"/>
                </a:solidFill>
                <a:effectLst/>
                <a:latin typeface="opensansregular"/>
              </a:rPr>
              <a:t>Een primair proces is dan: het verstrekken van kredieten aan particulieren. </a:t>
            </a:r>
          </a:p>
          <a:p>
            <a:pPr marL="742950" lvl="1" indent="-285750" algn="l">
              <a:buFont typeface="Arial" panose="020B0604020202020204" pitchFamily="34" charset="0"/>
              <a:buChar char="•"/>
            </a:pPr>
            <a:r>
              <a:rPr lang="nl-NL" b="0" i="0" dirty="0">
                <a:solidFill>
                  <a:srgbClr val="383737"/>
                </a:solidFill>
                <a:effectLst/>
                <a:latin typeface="opensansregular"/>
              </a:rPr>
              <a:t>Een secundair proces is bijvoorbeeld: het onderhouden van de gebouwen.</a:t>
            </a:r>
          </a:p>
          <a:p>
            <a:pPr marL="742950" lvl="1" indent="-285750" algn="l">
              <a:buFont typeface="Arial" panose="020B0604020202020204" pitchFamily="34" charset="0"/>
              <a:buChar char="•"/>
            </a:pPr>
            <a:r>
              <a:rPr lang="nl-NL" b="0" i="0" dirty="0">
                <a:solidFill>
                  <a:srgbClr val="383737"/>
                </a:solidFill>
                <a:effectLst/>
                <a:latin typeface="opensansregular"/>
              </a:rPr>
              <a:t>Een besturingsproces is bijvoorbeeld: het uitvoeren van interne audits m.b.t. de juistheid en rechtmatigheid.</a:t>
            </a:r>
          </a:p>
          <a:p>
            <a:pPr algn="l">
              <a:buFont typeface="Arial" panose="020B0604020202020204" pitchFamily="34" charset="0"/>
              <a:buChar char="•"/>
            </a:pPr>
            <a:r>
              <a:rPr lang="nl-NL" b="0" i="0" dirty="0">
                <a:solidFill>
                  <a:srgbClr val="383737"/>
                </a:solidFill>
                <a:effectLst/>
                <a:latin typeface="opensansregular"/>
              </a:rPr>
              <a:t>Referentie: Praktijkmanagement in de praktijk, p. 25 en 26.  </a:t>
            </a:r>
          </a:p>
          <a:p>
            <a:pPr algn="l">
              <a:buFont typeface="Arial" panose="020B0604020202020204" pitchFamily="34" charset="0"/>
              <a:buChar char="•"/>
            </a:pPr>
            <a:r>
              <a:rPr lang="nl-NL" b="0" i="0" dirty="0">
                <a:solidFill>
                  <a:srgbClr val="383737"/>
                </a:solidFill>
                <a:effectLst/>
                <a:latin typeface="opensansregular"/>
              </a:rPr>
              <a:t>Aansluiting op:</a:t>
            </a:r>
          </a:p>
          <a:p>
            <a:pPr marL="742950" lvl="1" indent="-285750" algn="l">
              <a:buFont typeface="Arial" panose="020B0604020202020204" pitchFamily="34" charset="0"/>
              <a:buChar char="•"/>
            </a:pPr>
            <a:r>
              <a:rPr lang="nl-NL" b="0" i="0" dirty="0">
                <a:solidFill>
                  <a:srgbClr val="383737"/>
                </a:solidFill>
                <a:effectLst/>
                <a:latin typeface="opensansregular"/>
              </a:rPr>
              <a:t>lesleerdoel 2: verschillende typen processen onderscheiden.</a:t>
            </a:r>
          </a:p>
          <a:p>
            <a:pPr marL="742950" lvl="1" indent="-285750" algn="l">
              <a:buFont typeface="Arial" panose="020B0604020202020204" pitchFamily="34" charset="0"/>
              <a:buChar char="•"/>
            </a:pPr>
            <a:r>
              <a:rPr lang="nl-NL" b="0" i="0" dirty="0">
                <a:solidFill>
                  <a:srgbClr val="383737"/>
                </a:solidFill>
                <a:effectLst/>
                <a:latin typeface="opensansregular"/>
              </a:rPr>
              <a:t>algemeen leerdoel 2: processen in organisaties identificeren.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625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Het onderwerp van deze les is procesoptimalisatie. Nadat we ons in de vorige les hebben beziggehouden met het analyseren van processen en met behulp van analysetechnieken problemen hebben opgespoord, bespreken we in deze les een aantal bekende verbetermethoden. Aan de orde komen onder andere:</a:t>
            </a:r>
          </a:p>
          <a:p>
            <a:pPr algn="l">
              <a:buFont typeface="Arial" panose="020B0604020202020204" pitchFamily="34" charset="0"/>
              <a:buChar char="•"/>
            </a:pPr>
            <a:r>
              <a:rPr lang="nl-NL" b="0" i="0" dirty="0">
                <a:solidFill>
                  <a:srgbClr val="383737"/>
                </a:solidFill>
                <a:effectLst/>
                <a:latin typeface="opensansregular"/>
              </a:rPr>
              <a:t> Six Sigma</a:t>
            </a:r>
          </a:p>
          <a:p>
            <a:pPr algn="l">
              <a:buFont typeface="Arial" panose="020B0604020202020204" pitchFamily="34" charset="0"/>
              <a:buChar char="•"/>
            </a:pPr>
            <a:r>
              <a:rPr lang="nl-NL" b="0" i="0" dirty="0">
                <a:solidFill>
                  <a:srgbClr val="383737"/>
                </a:solidFill>
                <a:effectLst/>
                <a:latin typeface="opensansregular"/>
              </a:rPr>
              <a:t> </a:t>
            </a:r>
            <a:r>
              <a:rPr lang="nl-NL" b="0" i="0" dirty="0" err="1">
                <a:solidFill>
                  <a:srgbClr val="383737"/>
                </a:solidFill>
                <a:effectLst/>
                <a:latin typeface="opensansregular"/>
              </a:rPr>
              <a:t>Lean</a:t>
            </a:r>
            <a:r>
              <a:rPr lang="nl-NL" b="0" i="0" dirty="0">
                <a:solidFill>
                  <a:srgbClr val="383737"/>
                </a:solidFill>
                <a:effectLst/>
                <a:latin typeface="opensansregular"/>
              </a:rPr>
              <a:t> Management</a:t>
            </a:r>
          </a:p>
          <a:p>
            <a:pPr algn="l">
              <a:buFont typeface="Arial" panose="020B0604020202020204" pitchFamily="34" charset="0"/>
              <a:buChar char="•"/>
            </a:pPr>
            <a:r>
              <a:rPr lang="nl-NL" b="0" i="0" dirty="0">
                <a:solidFill>
                  <a:srgbClr val="383737"/>
                </a:solidFill>
                <a:effectLst/>
                <a:latin typeface="opensansregular"/>
              </a:rPr>
              <a:t> </a:t>
            </a:r>
            <a:r>
              <a:rPr lang="nl-NL" b="0" i="0" dirty="0" err="1">
                <a:solidFill>
                  <a:srgbClr val="383737"/>
                </a:solidFill>
                <a:effectLst/>
                <a:latin typeface="opensansregular"/>
              </a:rPr>
              <a:t>Theory</a:t>
            </a:r>
            <a:r>
              <a:rPr lang="nl-NL" b="0" i="0" dirty="0">
                <a:solidFill>
                  <a:srgbClr val="383737"/>
                </a:solidFill>
                <a:effectLst/>
                <a:latin typeface="opensansregular"/>
              </a:rPr>
              <a:t> of </a:t>
            </a:r>
            <a:r>
              <a:rPr lang="nl-NL" b="0" i="0" dirty="0" err="1">
                <a:solidFill>
                  <a:srgbClr val="383737"/>
                </a:solidFill>
                <a:effectLst/>
                <a:latin typeface="opensansregular"/>
              </a:rPr>
              <a:t>Constraints</a:t>
            </a:r>
            <a:r>
              <a:rPr lang="nl-NL" b="0" i="0" dirty="0">
                <a:solidFill>
                  <a:srgbClr val="383737"/>
                </a:solidFill>
                <a:effectLst/>
                <a:latin typeface="opensansregular"/>
              </a:rPr>
              <a:t> (TOC)</a:t>
            </a:r>
          </a:p>
          <a:p>
            <a:pPr algn="l">
              <a:buFont typeface="Arial" panose="020B0604020202020204" pitchFamily="34" charset="0"/>
              <a:buChar char="•"/>
            </a:pPr>
            <a:r>
              <a:rPr lang="nl-NL" b="0" i="0" dirty="0">
                <a:solidFill>
                  <a:srgbClr val="383737"/>
                </a:solidFill>
                <a:effectLst/>
                <a:latin typeface="opensansregular"/>
              </a:rPr>
              <a:t> Total </a:t>
            </a:r>
            <a:r>
              <a:rPr lang="nl-NL" b="0" i="0" dirty="0" err="1">
                <a:solidFill>
                  <a:srgbClr val="383737"/>
                </a:solidFill>
                <a:effectLst/>
                <a:latin typeface="opensansregular"/>
              </a:rPr>
              <a:t>Productive</a:t>
            </a:r>
            <a:r>
              <a:rPr lang="nl-NL" b="0" i="0" dirty="0">
                <a:solidFill>
                  <a:srgbClr val="383737"/>
                </a:solidFill>
                <a:effectLst/>
                <a:latin typeface="opensansregular"/>
              </a:rPr>
              <a:t> Maintenance (TPM)</a:t>
            </a:r>
          </a:p>
          <a:p>
            <a:pPr algn="l">
              <a:buFont typeface="Arial" panose="020B0604020202020204" pitchFamily="34" charset="0"/>
              <a:buChar char="•"/>
            </a:pPr>
            <a:r>
              <a:rPr lang="nl-NL" b="0" i="0" dirty="0">
                <a:solidFill>
                  <a:srgbClr val="383737"/>
                </a:solidFill>
                <a:effectLst/>
                <a:latin typeface="opensansregular"/>
              </a:rPr>
              <a:t> Quick Response Manufacturing (QRM)</a:t>
            </a:r>
          </a:p>
          <a:p>
            <a:pPr algn="l"/>
            <a:r>
              <a:rPr lang="nl-NL" b="0" i="0" dirty="0">
                <a:solidFill>
                  <a:srgbClr val="383737"/>
                </a:solidFill>
                <a:effectLst/>
                <a:latin typeface="opensansregular"/>
              </a:rPr>
              <a:t>Al deze technieken kennen een specifieke invalshoek. De technieken kennen ook zeker overeenkomsten en worden soms in combinaties toegepast zoals het wellicht bekende </a:t>
            </a:r>
            <a:r>
              <a:rPr lang="nl-NL" b="0" i="0" dirty="0" err="1">
                <a:solidFill>
                  <a:srgbClr val="383737"/>
                </a:solidFill>
                <a:effectLst/>
                <a:latin typeface="opensansregular"/>
              </a:rPr>
              <a:t>Lean</a:t>
            </a:r>
            <a:r>
              <a:rPr lang="nl-NL" b="0" i="0" dirty="0">
                <a:solidFill>
                  <a:srgbClr val="383737"/>
                </a:solidFill>
                <a:effectLst/>
                <a:latin typeface="opensansregular"/>
              </a:rPr>
              <a:t> Six Sigma.</a:t>
            </a:r>
            <a:br>
              <a:rPr lang="nl-NL" b="0" i="0" dirty="0">
                <a:solidFill>
                  <a:srgbClr val="383737"/>
                </a:solidFill>
                <a:effectLst/>
                <a:latin typeface="opensansregular"/>
              </a:rPr>
            </a:br>
            <a:br>
              <a:rPr lang="nl-NL" b="0" i="0" dirty="0">
                <a:solidFill>
                  <a:srgbClr val="383737"/>
                </a:solidFill>
                <a:effectLst/>
                <a:latin typeface="opensansregular"/>
              </a:rPr>
            </a:br>
            <a:r>
              <a:rPr lang="nl-NL" b="0" i="0" dirty="0">
                <a:solidFill>
                  <a:srgbClr val="383737"/>
                </a:solidFill>
                <a:effectLst/>
                <a:latin typeface="opensansregular"/>
              </a:rPr>
              <a:t>De basis voor verbetertechnieken is de </a:t>
            </a:r>
            <a:r>
              <a:rPr lang="nl-NL" b="1" i="0" dirty="0">
                <a:solidFill>
                  <a:srgbClr val="383737"/>
                </a:solidFill>
                <a:effectLst/>
                <a:latin typeface="opensansregular"/>
              </a:rPr>
              <a:t>Plan-Do-Check-Act-cyclus</a:t>
            </a:r>
            <a:r>
              <a:rPr lang="nl-NL" b="0" i="0" dirty="0">
                <a:solidFill>
                  <a:srgbClr val="383737"/>
                </a:solidFill>
                <a:effectLst/>
                <a:latin typeface="opensansregular"/>
              </a:rPr>
              <a:t> van </a:t>
            </a:r>
            <a:r>
              <a:rPr lang="nl-NL" b="0" i="0" dirty="0" err="1">
                <a:solidFill>
                  <a:srgbClr val="383737"/>
                </a:solidFill>
                <a:effectLst/>
                <a:latin typeface="opensansregular"/>
              </a:rPr>
              <a:t>Deming</a:t>
            </a:r>
            <a:r>
              <a:rPr lang="nl-NL" b="0" i="0" dirty="0">
                <a:solidFill>
                  <a:srgbClr val="383737"/>
                </a:solidFill>
                <a:effectLst/>
                <a:latin typeface="opensansregular"/>
              </a:rPr>
              <a:t>: </a:t>
            </a:r>
            <a:r>
              <a:rPr lang="nl-NL" b="0" i="1" dirty="0">
                <a:solidFill>
                  <a:srgbClr val="383737"/>
                </a:solidFill>
                <a:effectLst/>
                <a:latin typeface="opensansregular"/>
              </a:rPr>
              <a:t>planmatig continu verbeteren</a:t>
            </a:r>
            <a:r>
              <a:rPr lang="nl-NL" b="0" i="0" dirty="0">
                <a:solidFill>
                  <a:srgbClr val="383737"/>
                </a:solidFill>
                <a:effectLst/>
                <a:latin typeface="opensansregular"/>
              </a:rPr>
              <a:t>.</a:t>
            </a:r>
            <a:br>
              <a:rPr lang="nl-NL" b="0" i="0" dirty="0">
                <a:solidFill>
                  <a:srgbClr val="383737"/>
                </a:solidFill>
                <a:effectLst/>
                <a:latin typeface="opensansregular"/>
              </a:rPr>
            </a:br>
            <a:br>
              <a:rPr lang="nl-NL" b="0" i="0" dirty="0">
                <a:solidFill>
                  <a:srgbClr val="383737"/>
                </a:solidFill>
                <a:effectLst/>
                <a:latin typeface="opensansregular"/>
              </a:rPr>
            </a:br>
            <a:r>
              <a:rPr lang="nl-NL" b="0" i="0" dirty="0">
                <a:solidFill>
                  <a:srgbClr val="383737"/>
                </a:solidFill>
                <a:effectLst/>
                <a:latin typeface="opensansregular"/>
              </a:rPr>
              <a:t>Vaak wordt er onderscheid gemaakt tussen verbeteren van het bestaande of echt vernieuwen. Bij vernieuwen wordt dan gesproken over innovatie. De techniek bekend onder de naam Business </a:t>
            </a:r>
            <a:r>
              <a:rPr lang="nl-NL" b="0" i="0" dirty="0" err="1">
                <a:solidFill>
                  <a:srgbClr val="383737"/>
                </a:solidFill>
                <a:effectLst/>
                <a:latin typeface="opensansregular"/>
              </a:rPr>
              <a:t>Process</a:t>
            </a:r>
            <a:r>
              <a:rPr lang="nl-NL" b="0" i="0" dirty="0">
                <a:solidFill>
                  <a:srgbClr val="383737"/>
                </a:solidFill>
                <a:effectLst/>
                <a:latin typeface="opensansregular"/>
              </a:rPr>
              <a:t> </a:t>
            </a:r>
            <a:r>
              <a:rPr lang="nl-NL" b="0" i="0" dirty="0" err="1">
                <a:solidFill>
                  <a:srgbClr val="383737"/>
                </a:solidFill>
                <a:effectLst/>
                <a:latin typeface="opensansregular"/>
              </a:rPr>
              <a:t>Reengineering</a:t>
            </a:r>
            <a:r>
              <a:rPr lang="nl-NL" b="0" i="0" dirty="0">
                <a:solidFill>
                  <a:srgbClr val="383737"/>
                </a:solidFill>
                <a:effectLst/>
                <a:latin typeface="opensansregular"/>
              </a:rPr>
              <a:t> of </a:t>
            </a:r>
            <a:r>
              <a:rPr lang="nl-NL" b="0" i="0" dirty="0" err="1">
                <a:solidFill>
                  <a:srgbClr val="383737"/>
                </a:solidFill>
                <a:effectLst/>
                <a:latin typeface="opensansregular"/>
              </a:rPr>
              <a:t>Redesign</a:t>
            </a:r>
            <a:r>
              <a:rPr lang="nl-NL" b="0" i="0" dirty="0">
                <a:solidFill>
                  <a:srgbClr val="383737"/>
                </a:solidFill>
                <a:effectLst/>
                <a:latin typeface="opensansregular"/>
              </a:rPr>
              <a:t> is hier een voorbeeld van.</a:t>
            </a:r>
            <a:br>
              <a:rPr lang="nl-NL" b="0" i="0" dirty="0">
                <a:solidFill>
                  <a:srgbClr val="383737"/>
                </a:solidFill>
                <a:effectLst/>
                <a:latin typeface="opensansregular"/>
              </a:rPr>
            </a:br>
            <a:br>
              <a:rPr lang="nl-NL" b="0" i="0" dirty="0">
                <a:solidFill>
                  <a:srgbClr val="383737"/>
                </a:solidFill>
                <a:effectLst/>
                <a:latin typeface="opensansregular"/>
              </a:rPr>
            </a:br>
            <a:r>
              <a:rPr lang="nl-NL" b="0" i="0" dirty="0">
                <a:solidFill>
                  <a:srgbClr val="383737"/>
                </a:solidFill>
                <a:effectLst/>
                <a:latin typeface="opensansregular"/>
              </a:rPr>
              <a:t>In deze les gaan we ook echt zelf aan de slag om een niet zo efficiënt proces te verbeteren. Je kunt dan samen met je medestudenten alle kennis die je je tot nu toe eigen hebt gemaakt, in de praktijk brengen.</a:t>
            </a:r>
          </a:p>
          <a:p>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115</a:t>
            </a:fld>
            <a:endParaRPr lang="en-US"/>
          </a:p>
        </p:txBody>
      </p:sp>
    </p:spTree>
    <p:extLst>
      <p:ext uri="{BB962C8B-B14F-4D97-AF65-F5344CB8AC3E}">
        <p14:creationId xmlns:p14="http://schemas.microsoft.com/office/powerpoint/2010/main" val="517810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82778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49262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Voorbeelden zijn overal te vinden. Enkele voorbeelden:</a:t>
            </a:r>
          </a:p>
          <a:p>
            <a:pPr algn="l">
              <a:buFont typeface="Arial" panose="020B0604020202020204" pitchFamily="34" charset="0"/>
              <a:buChar char="•"/>
            </a:pPr>
            <a:r>
              <a:rPr lang="nl-NL" b="0" i="0" u="sng" dirty="0">
                <a:solidFill>
                  <a:srgbClr val="31855D"/>
                </a:solidFill>
                <a:effectLst/>
                <a:latin typeface="opensansregular"/>
                <a:hlinkClick r:id="rId3"/>
              </a:rPr>
              <a:t>Wat is een PDCA of </a:t>
            </a:r>
            <a:r>
              <a:rPr lang="nl-NL" b="0" i="0" u="sng" dirty="0" err="1">
                <a:solidFill>
                  <a:srgbClr val="31855D"/>
                </a:solidFill>
                <a:effectLst/>
                <a:latin typeface="opensansregular"/>
                <a:hlinkClick r:id="rId3"/>
              </a:rPr>
              <a:t>Deming</a:t>
            </a:r>
            <a:r>
              <a:rPr lang="nl-NL" b="0" i="0" u="sng" dirty="0">
                <a:solidFill>
                  <a:srgbClr val="31855D"/>
                </a:solidFill>
                <a:effectLst/>
                <a:latin typeface="opensansregular"/>
                <a:hlinkClick r:id="rId3"/>
              </a:rPr>
              <a:t>-cirkel?</a:t>
            </a:r>
            <a:endParaRPr lang="nl-NL" b="0" i="0" dirty="0">
              <a:solidFill>
                <a:srgbClr val="383737"/>
              </a:solidFill>
              <a:effectLst/>
              <a:latin typeface="opensansregular"/>
            </a:endParaRPr>
          </a:p>
          <a:p>
            <a:pPr algn="l">
              <a:buFont typeface="Arial" panose="020B0604020202020204" pitchFamily="34" charset="0"/>
              <a:buChar char="•"/>
            </a:pPr>
            <a:r>
              <a:rPr lang="nl-NL" b="0" i="0" u="sng" dirty="0">
                <a:solidFill>
                  <a:srgbClr val="31855D"/>
                </a:solidFill>
                <a:effectLst/>
                <a:latin typeface="opensansregular"/>
                <a:hlinkClick r:id="rId4"/>
              </a:rPr>
              <a:t>Plan-Do-Check-Act cirkel effectief voor procesbeheersing</a:t>
            </a:r>
            <a:endParaRPr lang="nl-NL" b="0" i="0" dirty="0">
              <a:solidFill>
                <a:srgbClr val="383737"/>
              </a:solidFill>
              <a:effectLst/>
              <a:latin typeface="opensansregular"/>
            </a:endParaRPr>
          </a:p>
          <a:p>
            <a:pPr algn="l"/>
            <a:endParaRPr lang="nl-NL" b="0" i="0" dirty="0">
              <a:solidFill>
                <a:srgbClr val="383737"/>
              </a:solidFill>
              <a:effectLst/>
              <a:latin typeface="opensansregular"/>
            </a:endParaRPr>
          </a:p>
          <a:p>
            <a:pPr algn="l"/>
            <a:r>
              <a:rPr lang="nl-NL" b="0" i="0" dirty="0">
                <a:solidFill>
                  <a:srgbClr val="383737"/>
                </a:solidFill>
                <a:effectLst/>
                <a:latin typeface="opensansregular"/>
              </a:rPr>
              <a:t>Als download is nog een voorbeeld uit het onderwijs toegevoegd.</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1297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4872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Six Sigma is een data-gedreven en projectmatige (</a:t>
            </a:r>
            <a:r>
              <a:rPr lang="nl-NL" dirty="0" err="1"/>
              <a:t>kwaliteits</a:t>
            </a:r>
            <a:r>
              <a:rPr lang="nl-NL" dirty="0"/>
              <a:t>)verbetermethode, die gericht de kans vergroot dat </a:t>
            </a:r>
            <a:r>
              <a:rPr lang="nl-NL" dirty="0" err="1"/>
              <a:t>critical-to-quality</a:t>
            </a:r>
            <a:r>
              <a:rPr lang="nl-NL" dirty="0"/>
              <a:t> eigenschappen (</a:t>
            </a:r>
            <a:r>
              <a:rPr lang="nl-NL" dirty="0" err="1"/>
              <a:t>CTQ’s</a:t>
            </a:r>
            <a:r>
              <a:rPr lang="nl-NL" dirty="0"/>
              <a:t>) voldoen aan de specificaties. De term Six Sigma verwijst letterlijk naar een foutkans kleiner dan 0,00034%, maar dit is een arbitrair gekozen kwaliteitsniveau. Soms is dat te ambitieus, andere keren weer onvoldoende. Veel belangrijker is dat per verbeterproject de </a:t>
            </a:r>
            <a:r>
              <a:rPr lang="nl-NL" dirty="0" err="1"/>
              <a:t>process</a:t>
            </a:r>
            <a:r>
              <a:rPr lang="nl-NL" dirty="0"/>
              <a:t> </a:t>
            </a:r>
            <a:r>
              <a:rPr lang="nl-NL" dirty="0" err="1"/>
              <a:t>capability</a:t>
            </a:r>
            <a:r>
              <a:rPr lang="nl-NL" dirty="0"/>
              <a:t> toeneemt: er zijn minder defecten in de vorm van </a:t>
            </a:r>
            <a:r>
              <a:rPr lang="nl-NL" dirty="0" err="1"/>
              <a:t>CTQ’s</a:t>
            </a:r>
            <a:r>
              <a:rPr lang="nl-NL" dirty="0"/>
              <a:t> waaraan niet wordt voldaan. </a:t>
            </a:r>
            <a:r>
              <a:rPr lang="nl-NL" dirty="0" err="1"/>
              <a:t>CTQ’s</a:t>
            </a:r>
            <a:r>
              <a:rPr lang="nl-NL" dirty="0"/>
              <a:t> zijn meestal dingen die de klant belangrijk vindt, maar het kan ook gaan om andere aspecten, zoals milieu- of veiligheidsdoelen. Six Sigma verbeterprojecten zijn in de regel diepgaand en vrij langdurig. Ze zijn het meest geëigend als er geen voor de hand liggende oplossing is. </a:t>
            </a:r>
          </a:p>
          <a:p>
            <a:r>
              <a:rPr lang="nl-NL" dirty="0"/>
              <a:t>Naast het meetbaar verbeteren van </a:t>
            </a:r>
            <a:r>
              <a:rPr lang="nl-NL" dirty="0" err="1"/>
              <a:t>CTQ’s</a:t>
            </a:r>
            <a:r>
              <a:rPr lang="nl-NL" dirty="0"/>
              <a:t> is typerend voor Six Sigma, dat verbeterprojecten verlopen via de DMAIC-cyclus. Die cyclus omvat de fasen </a:t>
            </a:r>
            <a:r>
              <a:rPr lang="nl-NL" dirty="0" err="1"/>
              <a:t>Define</a:t>
            </a:r>
            <a:r>
              <a:rPr lang="nl-NL" dirty="0"/>
              <a:t> (Welke </a:t>
            </a:r>
            <a:r>
              <a:rPr lang="nl-NL" dirty="0" err="1"/>
              <a:t>CTQ’s</a:t>
            </a:r>
            <a:r>
              <a:rPr lang="nl-NL" dirty="0"/>
              <a:t> gaan we meten), </a:t>
            </a:r>
            <a:r>
              <a:rPr lang="nl-NL" dirty="0" err="1"/>
              <a:t>Measure</a:t>
            </a:r>
            <a:r>
              <a:rPr lang="nl-NL" dirty="0"/>
              <a:t> (hoe gaan we meten), </a:t>
            </a:r>
            <a:r>
              <a:rPr lang="nl-NL" dirty="0" err="1"/>
              <a:t>Analyze</a:t>
            </a:r>
            <a:r>
              <a:rPr lang="nl-NL" dirty="0"/>
              <a:t> (welke factoren beïnvloeden de </a:t>
            </a:r>
            <a:r>
              <a:rPr lang="nl-NL" dirty="0" err="1"/>
              <a:t>CTQ’s</a:t>
            </a:r>
            <a:r>
              <a:rPr lang="nl-NL" dirty="0"/>
              <a:t> het meest), </a:t>
            </a:r>
            <a:r>
              <a:rPr lang="nl-NL" dirty="0" err="1"/>
              <a:t>Improve</a:t>
            </a:r>
            <a:r>
              <a:rPr lang="nl-NL" dirty="0"/>
              <a:t> (zorg dat je meer grip krijgt op de </a:t>
            </a:r>
            <a:r>
              <a:rPr lang="nl-NL" dirty="0" err="1"/>
              <a:t>CTQ’s</a:t>
            </a:r>
            <a:r>
              <a:rPr lang="nl-NL" dirty="0"/>
              <a:t>) en Control (zorg dat je terugval voorkomt). </a:t>
            </a:r>
          </a:p>
          <a:p>
            <a:endParaRPr lang="nl-NL" dirty="0"/>
          </a:p>
          <a:p>
            <a:r>
              <a:rPr lang="nl-NL" dirty="0"/>
              <a:t>Een derde kenmerk van Six Sigma is de organisatiestructuur, die kwaliteitsverbetering </a:t>
            </a:r>
            <a:r>
              <a:rPr lang="nl-NL" dirty="0" err="1"/>
              <a:t>bedrijfsbreed</a:t>
            </a:r>
            <a:r>
              <a:rPr lang="nl-NL" dirty="0"/>
              <a:t> mogelijk maakt. Green en Black </a:t>
            </a:r>
            <a:r>
              <a:rPr lang="nl-NL" dirty="0" err="1"/>
              <a:t>Belts</a:t>
            </a:r>
            <a:r>
              <a:rPr lang="nl-NL" dirty="0"/>
              <a:t> hebben de rol van DMAIC-projectmanager. Deze verbeter-experts worden door ‘proceseigenaren’, de </a:t>
            </a:r>
            <a:r>
              <a:rPr lang="nl-NL" dirty="0" err="1"/>
              <a:t>champions</a:t>
            </a:r>
            <a:r>
              <a:rPr lang="nl-NL" dirty="0"/>
              <a:t>, uitgenodigd om kwaliteitsproblemen op te lossen. Hypothesevorming en kansberekening spelen bij het speurwerk van de </a:t>
            </a:r>
            <a:r>
              <a:rPr lang="nl-NL" dirty="0" err="1"/>
              <a:t>Belts</a:t>
            </a:r>
            <a:r>
              <a:rPr lang="nl-NL" dirty="0"/>
              <a:t> een belangrijke rol.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346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Define</a:t>
            </a:r>
            <a:r>
              <a:rPr lang="nl-NL" dirty="0"/>
              <a:t> (Definitiefase):</a:t>
            </a:r>
          </a:p>
          <a:p>
            <a:endParaRPr lang="nl-NL" dirty="0"/>
          </a:p>
          <a:p>
            <a:r>
              <a:rPr lang="nl-NL" dirty="0"/>
              <a:t>Selecteer projecten op basis van hun verwachte bijdrage aan de strategische doelstellingen (te veel wachttijd, veel ongelukken, veel onregelmatigheid, verminderen van afwijkingen bij producten/diensten of het verminderen van uitval en kosten binnen de organisatie). </a:t>
            </a:r>
          </a:p>
          <a:p>
            <a:endParaRPr lang="nl-NL" dirty="0"/>
          </a:p>
          <a:p>
            <a:r>
              <a:rPr lang="nl-NL" b="1" dirty="0" err="1"/>
              <a:t>Measure</a:t>
            </a:r>
            <a:r>
              <a:rPr lang="nl-NL" b="1" dirty="0"/>
              <a:t> </a:t>
            </a:r>
            <a:r>
              <a:rPr lang="nl-NL" dirty="0"/>
              <a:t>(Meetfase):</a:t>
            </a:r>
          </a:p>
          <a:p>
            <a:endParaRPr lang="nl-NL" dirty="0"/>
          </a:p>
          <a:p>
            <a:r>
              <a:rPr lang="nl-NL" dirty="0"/>
              <a:t>Door gebruik te maken van de beschikbare Six Sigma tools is het doel van deze fase om een helder inzicht te verkrijgen in de huidige status van de kwaliteit van het proces. </a:t>
            </a:r>
          </a:p>
          <a:p>
            <a:r>
              <a:rPr lang="nl-NL" dirty="0"/>
              <a:t>Stel een meetplan op en zorg ervoor dat je meetmethodieken verantwoord zijn (valideer). Tevens worden de aanwezige risico’s (risk management) in het proces geschat door gebruik te maken van daarvoor geschikte methodiek als Failure Mode </a:t>
            </a:r>
            <a:r>
              <a:rPr lang="nl-NL" dirty="0" err="1"/>
              <a:t>and</a:t>
            </a:r>
            <a:r>
              <a:rPr lang="nl-NL" dirty="0"/>
              <a:t> Effect Analysis.</a:t>
            </a:r>
          </a:p>
          <a:p>
            <a:endParaRPr lang="nl-NL" dirty="0"/>
          </a:p>
          <a:p>
            <a:r>
              <a:rPr lang="nl-NL" b="1" dirty="0"/>
              <a:t>Analyse</a:t>
            </a:r>
            <a:r>
              <a:rPr lang="nl-NL" dirty="0"/>
              <a:t> (Analysefase):</a:t>
            </a:r>
          </a:p>
          <a:p>
            <a:endParaRPr lang="nl-NL" dirty="0"/>
          </a:p>
          <a:p>
            <a:r>
              <a:rPr lang="nl-NL" dirty="0"/>
              <a:t>Analyseer alle harde data (en ook alle beschikbare zachte gegevens) en krijg daardoor inzicht in de mogelijke verbanden tussen de gekozen focus en allerlei beïnvloedende factoren. </a:t>
            </a:r>
          </a:p>
          <a:p>
            <a:r>
              <a:rPr lang="nl-NL" dirty="0"/>
              <a:t>De analyse fase is van groot belang omdat hier de diepgang in kennis wordt verworven om het </a:t>
            </a:r>
            <a:r>
              <a:rPr lang="nl-NL" dirty="0" err="1"/>
              <a:t>process</a:t>
            </a:r>
            <a:r>
              <a:rPr lang="nl-NL" dirty="0"/>
              <a:t> daarna te kunnen verbeteren en de besparingen te realiseren.</a:t>
            </a:r>
          </a:p>
          <a:p>
            <a:endParaRPr lang="nl-NL" dirty="0"/>
          </a:p>
          <a:p>
            <a:r>
              <a:rPr lang="nl-NL" b="1" dirty="0" err="1"/>
              <a:t>Improve</a:t>
            </a:r>
            <a:r>
              <a:rPr lang="nl-NL" dirty="0"/>
              <a:t> (Verbeteren):</a:t>
            </a:r>
          </a:p>
          <a:p>
            <a:endParaRPr lang="nl-NL" dirty="0"/>
          </a:p>
          <a:p>
            <a:r>
              <a:rPr lang="nl-NL" dirty="0"/>
              <a:t>Kies uit alle inzichten die zaken die te bestempelen zijn als de “grote vissen”. Dat zijn de verbeteringen die veel winst opleveren. Organiseer deze als verbeteracties. Ken eigenaren toe aan </a:t>
            </a:r>
            <a:r>
              <a:rPr lang="nl-NL" dirty="0" err="1"/>
              <a:t>aan</a:t>
            </a:r>
            <a:r>
              <a:rPr lang="nl-NL" dirty="0"/>
              <a:t> alle gewenste uitkomsten en volg de implementatie. </a:t>
            </a:r>
          </a:p>
          <a:p>
            <a:endParaRPr lang="nl-NL" dirty="0"/>
          </a:p>
          <a:p>
            <a:r>
              <a:rPr lang="nl-NL" b="1" dirty="0"/>
              <a:t>Control </a:t>
            </a:r>
            <a:r>
              <a:rPr lang="nl-NL" dirty="0"/>
              <a:t>(Borgingsfase)</a:t>
            </a:r>
          </a:p>
          <a:p>
            <a:endParaRPr lang="nl-NL" dirty="0"/>
          </a:p>
          <a:p>
            <a:r>
              <a:rPr lang="nl-NL" dirty="0"/>
              <a:t>Borg systematisch de verbeteringen en zorg daarmee dat de winst (inzichten en voordelen) een plek krijgen in het “</a:t>
            </a:r>
            <a:r>
              <a:rPr lang="nl-NL" dirty="0" err="1"/>
              <a:t>going</a:t>
            </a:r>
            <a:r>
              <a:rPr lang="nl-NL" dirty="0"/>
              <a:t> concern” deel van de organisatie. Belangrijkste aandachtspunt van deze fase dat de juiste maatregelen genomen worden om ervoor te zorgen dat het proces in de loop van de tijd niet terugvalt naar het oude niveau.</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7735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LEAN zoals het bedoeld is, is een methode om vanuit de wensen van de klant processen te analyseren, verspillingen weg te nemen en processen te laten "stromen". </a:t>
            </a:r>
            <a:r>
              <a:rPr lang="nl-NL" dirty="0" err="1"/>
              <a:t>Lean</a:t>
            </a:r>
            <a:r>
              <a:rPr lang="nl-NL" dirty="0"/>
              <a:t> gaat er vanuit dat de klant niet voor verspillingen betaalt. Immers verspillingen zijn geen toegevoegde waarde. </a:t>
            </a:r>
            <a:r>
              <a:rPr lang="nl-NL" dirty="0" err="1"/>
              <a:t>Lean</a:t>
            </a:r>
            <a:r>
              <a:rPr lang="nl-NL" dirty="0"/>
              <a:t> maakt gebruik van de kennis die bij de mensen in de organisatie aanwezig is en betrekt hen bij de verbeterprocessen. Door ballast weg te nemen, creëer je ruimte om nieuwe projecten, nieuwe opdrachten, verbeteringen e.d. aan te pakken. Het “</a:t>
            </a:r>
            <a:r>
              <a:rPr lang="nl-NL" dirty="0" err="1"/>
              <a:t>Leanen</a:t>
            </a:r>
            <a:r>
              <a:rPr lang="nl-NL" dirty="0"/>
              <a:t>” van een proces of een organisatie is eigenlijk een continu proces. In crisis tijden zie je echter dat onder het mom van </a:t>
            </a:r>
            <a:r>
              <a:rPr lang="nl-NL" dirty="0" err="1"/>
              <a:t>Lean</a:t>
            </a:r>
            <a:r>
              <a:rPr lang="nl-NL" dirty="0"/>
              <a:t>, Fte's worden gesneden en bezuinigingen worden doorgevoerd. Maar zo is </a:t>
            </a:r>
            <a:r>
              <a:rPr lang="nl-NL" dirty="0" err="1"/>
              <a:t>Lean</a:t>
            </a:r>
            <a:r>
              <a:rPr lang="nl-NL" dirty="0"/>
              <a:t> niet bedoeld. Vermindering van Fte's kan uiteraard wel een gevolg zijn maar is geen doel op zich.</a:t>
            </a:r>
          </a:p>
          <a:p>
            <a:endParaRPr lang="nl-NL" dirty="0"/>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124</a:t>
            </a:fld>
            <a:endParaRPr lang="nl-NL"/>
          </a:p>
        </p:txBody>
      </p:sp>
    </p:spTree>
    <p:extLst>
      <p:ext uri="{BB962C8B-B14F-4D97-AF65-F5344CB8AC3E}">
        <p14:creationId xmlns:p14="http://schemas.microsoft.com/office/powerpoint/2010/main" val="3306982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resultaat van </a:t>
            </a:r>
            <a:r>
              <a:rPr lang="nl-NL" dirty="0" err="1"/>
              <a:t>Lean</a:t>
            </a:r>
            <a:r>
              <a:rPr lang="nl-NL" dirty="0"/>
              <a:t> Six Sigma is sneller én beter werken: een kortere doorlooptijd, in combinatie met een gestegen kwaliteit. </a:t>
            </a:r>
            <a:r>
              <a:rPr lang="nl-NL" dirty="0" err="1"/>
              <a:t>Lean</a:t>
            </a:r>
            <a:r>
              <a:rPr lang="nl-NL" dirty="0"/>
              <a:t> Six Sigma zorgt dus voor een slanke (</a:t>
            </a:r>
            <a:r>
              <a:rPr lang="nl-NL" dirty="0" err="1"/>
              <a:t>Lean</a:t>
            </a:r>
            <a:r>
              <a:rPr lang="nl-NL" dirty="0"/>
              <a:t>) én perfecte (Six Sigma) bedrijfsorganisatie.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23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5067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Goal:</a:t>
            </a:r>
          </a:p>
          <a:p>
            <a:r>
              <a:rPr lang="nl-NL" dirty="0"/>
              <a:t>In een spannend detectiveverhaal vecht hoofdpersonage Alex </a:t>
            </a:r>
            <a:r>
              <a:rPr lang="nl-NL" dirty="0" err="1"/>
              <a:t>Rogo</a:t>
            </a:r>
            <a:r>
              <a:rPr lang="nl-NL" dirty="0"/>
              <a:t> voor het behoud van zijn bedrijf (en zijn huwelijk). Met hulp van </a:t>
            </a:r>
            <a:r>
              <a:rPr lang="nl-NL" dirty="0" err="1"/>
              <a:t>Jonah</a:t>
            </a:r>
            <a:r>
              <a:rPr lang="nl-NL" dirty="0"/>
              <a:t>, een oude vriend uit zijn studententijd, slaagt hij erin om conventionele denkwijzen aan de kant te schuiven en op een originele wijze te handelen. Elk proces blijkt beperkingen te hebben die echte groei en ontwikkeling belemmeren. Het verhaal verklaart de basisprincipes van de beperkingentheorie, de </a:t>
            </a:r>
            <a:r>
              <a:rPr lang="nl-NL" dirty="0" err="1"/>
              <a:t>Theory</a:t>
            </a:r>
            <a:r>
              <a:rPr lang="nl-NL" dirty="0"/>
              <a:t> of </a:t>
            </a:r>
            <a:r>
              <a:rPr lang="nl-NL" dirty="0" err="1"/>
              <a:t>Constraints</a:t>
            </a:r>
            <a:r>
              <a:rPr lang="nl-NL" dirty="0"/>
              <a:t>, die door </a:t>
            </a:r>
            <a:r>
              <a:rPr lang="nl-NL" dirty="0" err="1"/>
              <a:t>Eliyahu</a:t>
            </a:r>
            <a:r>
              <a:rPr lang="nl-NL" dirty="0"/>
              <a:t> </a:t>
            </a:r>
            <a:r>
              <a:rPr lang="nl-NL" dirty="0" err="1"/>
              <a:t>Goldratt</a:t>
            </a:r>
            <a:r>
              <a:rPr lang="nl-NL" dirty="0"/>
              <a:t> werd ontwikkeld.</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6812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4104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9571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3889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0003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946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grasmaaier met een levertijd van 2 dagen kan makkelijk een MCT hebben van 26 dagen. Dit houdt in dat 26 dagen voor ontvangst het proces reeds gestart is om de grasmaaier uiteindelijk te kunnen leveren.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2719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geen standaard uitwerking mogelijk. Enkele referentie artikelen:</a:t>
            </a:r>
          </a:p>
          <a:p>
            <a:endParaRPr lang="nl-NL" dirty="0"/>
          </a:p>
          <a:p>
            <a:r>
              <a:rPr lang="nl-NL" dirty="0"/>
              <a:t>Over mislukkingen en valkuilen (toegang vereist gratis lidmaatschap): "</a:t>
            </a:r>
            <a:r>
              <a:rPr lang="nl-NL" i="1" dirty="0"/>
              <a:t>Implementeren van </a:t>
            </a:r>
            <a:r>
              <a:rPr lang="nl-NL" i="1" dirty="0" err="1"/>
              <a:t>Lean</a:t>
            </a:r>
            <a:r>
              <a:rPr lang="nl-NL" dirty="0"/>
              <a:t>"</a:t>
            </a:r>
          </a:p>
          <a:p>
            <a:r>
              <a:rPr lang="nl-NL" dirty="0"/>
              <a:t>De positieve milieuaspecten van </a:t>
            </a:r>
            <a:r>
              <a:rPr lang="nl-NL" dirty="0" err="1"/>
              <a:t>Lean</a:t>
            </a:r>
            <a:r>
              <a:rPr lang="nl-NL" dirty="0"/>
              <a:t>: Succesvol </a:t>
            </a:r>
            <a:r>
              <a:rPr lang="nl-NL" dirty="0" err="1"/>
              <a:t>Lean</a:t>
            </a:r>
            <a:r>
              <a:rPr lang="nl-NL" dirty="0"/>
              <a:t> en Green</a:t>
            </a:r>
          </a:p>
          <a:p>
            <a:r>
              <a:rPr lang="nl-NL" dirty="0"/>
              <a:t>QRM bij Bosch: Slimste bedrijf</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1943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83737"/>
                </a:solidFill>
                <a:effectLst/>
                <a:latin typeface="opensansregular"/>
              </a:rPr>
              <a:t>Deze opdracht focust op het verbeteren van de </a:t>
            </a:r>
            <a:r>
              <a:rPr lang="nl-NL" b="0" i="1" dirty="0">
                <a:solidFill>
                  <a:srgbClr val="383737"/>
                </a:solidFill>
                <a:effectLst/>
                <a:latin typeface="opensansregular"/>
              </a:rPr>
              <a:t>effectiviteit</a:t>
            </a:r>
            <a:r>
              <a:rPr lang="nl-NL" b="0" i="0" dirty="0">
                <a:solidFill>
                  <a:srgbClr val="383737"/>
                </a:solidFill>
                <a:effectLst/>
                <a:latin typeface="opensansregular"/>
              </a:rPr>
              <a:t> en </a:t>
            </a:r>
            <a:r>
              <a:rPr lang="nl-NL" b="0" i="1" dirty="0">
                <a:solidFill>
                  <a:srgbClr val="383737"/>
                </a:solidFill>
                <a:effectLst/>
                <a:latin typeface="opensansregular"/>
              </a:rPr>
              <a:t>efficiëntie</a:t>
            </a:r>
            <a:r>
              <a:rPr lang="nl-NL" b="0" i="0" dirty="0">
                <a:solidFill>
                  <a:srgbClr val="383737"/>
                </a:solidFill>
                <a:effectLst/>
                <a:latin typeface="opensansregular"/>
              </a:rPr>
              <a:t> van processen. </a:t>
            </a:r>
            <a:r>
              <a:rPr lang="nl-NL" b="0" i="1" dirty="0">
                <a:solidFill>
                  <a:srgbClr val="383737"/>
                </a:solidFill>
                <a:effectLst/>
                <a:latin typeface="opensansregular"/>
              </a:rPr>
              <a:t>Minder verspilling, snellere doorlooptijd, constantere kwaliteit, verlaging voorraden</a:t>
            </a:r>
            <a:r>
              <a:rPr lang="nl-NL" b="0" i="0" dirty="0">
                <a:solidFill>
                  <a:srgbClr val="383737"/>
                </a:solidFill>
                <a:effectLst/>
                <a:latin typeface="opensansregular"/>
              </a:rPr>
              <a:t> en dergelijke.</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6117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118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a:ea typeface="+mn-ea"/>
                <a:cs typeface="+mn-cs"/>
              </a:rPr>
              <a:t>Primaire processen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Processen die resulteren in een product of dienst, bestemd voor de externe klant. Deze processen zijn vaak direct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ordergerelateerd</a:t>
            </a:r>
            <a:r>
              <a:rPr kumimoji="0" lang="nl-NL" sz="1200" b="0" i="0" u="none" strike="noStrike" kern="1200" cap="none" spc="0" normalizeH="0" baseline="0" noProof="0" dirty="0">
                <a:ln>
                  <a:noFill/>
                </a:ln>
                <a:solidFill>
                  <a:prstClr val="black"/>
                </a:solidFill>
                <a:effectLst/>
                <a:uLnTx/>
                <a:uFillTx/>
                <a:latin typeface="Calibri"/>
                <a:ea typeface="+mn-ea"/>
                <a:cs typeface="+mn-cs"/>
              </a:rPr>
              <a:t>: ze worden gestart op basis van een overeenkomst tot levering van een product of dienst met een klant. Een primair proces houdt verband met de business van de organisatie en is direct gekoppeld aan een product en eventueel een markt (product/</a:t>
            </a:r>
            <a:r>
              <a:rPr kumimoji="0" lang="nl-NL" sz="1200" b="0" i="0" u="none" strike="noStrike" kern="1200" cap="none" spc="0" normalizeH="0" baseline="0" noProof="0" dirty="0" err="1">
                <a:ln>
                  <a:noFill/>
                </a:ln>
                <a:solidFill>
                  <a:prstClr val="black"/>
                </a:solidFill>
                <a:effectLst/>
                <a:uLnTx/>
                <a:uFillTx/>
                <a:latin typeface="Calibri"/>
                <a:ea typeface="+mn-ea"/>
                <a:cs typeface="+mn-cs"/>
              </a:rPr>
              <a:t>markt-combinaties</a:t>
            </a:r>
            <a:r>
              <a:rPr kumimoji="0" lang="nl-NL"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a:ea typeface="+mn-ea"/>
                <a:cs typeface="+mn-cs"/>
              </a:rPr>
              <a:t>Ondersteunende processen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Processen die producten of diensten voortbrengen die onzichtbaar zijn voor de (uiteindelijke) externe klant, maar wel essentieel zijn voor het effectief kunnen uitvoeren van het primaire proces. Ze hebben een interne klant die werkzaam is in het primaire proces.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a:ea typeface="+mn-ea"/>
                <a:cs typeface="+mn-cs"/>
              </a:rPr>
              <a:t>Besturingsprocessen</a:t>
            </a:r>
            <a:r>
              <a:rPr kumimoji="0" lang="nl-NL" sz="1200" b="0" i="0" u="none" strike="noStrike" kern="1200" cap="none" spc="0" normalizeH="0" baseline="0" noProof="0" dirty="0">
                <a:ln>
                  <a:noFill/>
                </a:ln>
                <a:solidFill>
                  <a:prstClr val="black"/>
                </a:solidFill>
                <a:effectLst/>
                <a:uLnTx/>
                <a:uFillTx/>
                <a:latin typeface="Calibri"/>
                <a:ea typeface="+mn-ea"/>
                <a:cs typeface="+mn-cs"/>
              </a:rPr>
              <a:t> (ook wel: </a:t>
            </a:r>
            <a:r>
              <a:rPr kumimoji="0" lang="nl-NL" sz="1200" b="0" i="1" u="none" strike="noStrike" kern="1200" cap="none" spc="0" normalizeH="0" baseline="0" noProof="0" dirty="0">
                <a:ln>
                  <a:noFill/>
                </a:ln>
                <a:solidFill>
                  <a:prstClr val="black"/>
                </a:solidFill>
                <a:effectLst/>
                <a:uLnTx/>
                <a:uFillTx/>
                <a:latin typeface="Calibri"/>
                <a:ea typeface="+mn-ea"/>
                <a:cs typeface="+mn-cs"/>
              </a:rPr>
              <a:t>conditionerende processen, management processen</a:t>
            </a:r>
            <a:r>
              <a:rPr kumimoji="0" lang="nl-NL"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Processen die de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omstandigheen</a:t>
            </a:r>
            <a:r>
              <a:rPr kumimoji="0" lang="nl-NL" sz="1200" b="0" i="0" u="none" strike="noStrike" kern="1200" cap="none" spc="0" normalizeH="0" baseline="0" noProof="0" dirty="0">
                <a:ln>
                  <a:noFill/>
                </a:ln>
                <a:solidFill>
                  <a:prstClr val="black"/>
                </a:solidFill>
                <a:effectLst/>
                <a:uLnTx/>
                <a:uFillTx/>
                <a:latin typeface="Calibri"/>
                <a:ea typeface="+mn-ea"/>
                <a:cs typeface="+mn-cs"/>
              </a:rPr>
              <a:t> creëren waaronder de primaire en ondersteunende processen kunnen worden uitgevoerd.</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50437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83737"/>
                </a:solidFill>
                <a:effectLst/>
                <a:latin typeface="opensansregular"/>
              </a:rPr>
              <a:t>Geen standaardantwoord mogelijk. Aandachtspunten zijn kwaliteit issues, aantal medewerkers, ploegenroosters, productiecapaciteit enzovoort.</a:t>
            </a:r>
            <a:br>
              <a:rPr lang="nl-NL" dirty="0"/>
            </a:br>
            <a:br>
              <a:rPr lang="nl-NL" dirty="0"/>
            </a:br>
            <a:r>
              <a:rPr lang="nl-NL" b="0" i="0" dirty="0">
                <a:solidFill>
                  <a:srgbClr val="383737"/>
                </a:solidFill>
                <a:effectLst/>
                <a:latin typeface="opensansregular"/>
              </a:rPr>
              <a:t>Verdere referentie: </a:t>
            </a:r>
            <a:r>
              <a:rPr lang="nl-NL" b="0" i="0" u="sng" dirty="0">
                <a:solidFill>
                  <a:srgbClr val="31855D"/>
                </a:solidFill>
                <a:effectLst/>
                <a:latin typeface="opensansregular"/>
                <a:hlinkClick r:id="rId3"/>
              </a:rPr>
              <a:t>TOC</a:t>
            </a:r>
            <a:endParaRPr lang="nl-NL" b="0" i="0" u="sng" dirty="0">
              <a:solidFill>
                <a:srgbClr val="31855D"/>
              </a:solidFill>
              <a:effectLst/>
              <a:latin typeface="opensansregular"/>
            </a:endParaRPr>
          </a:p>
          <a:p>
            <a:endParaRPr lang="nl-NL" b="0" i="0" u="sng" dirty="0">
              <a:solidFill>
                <a:srgbClr val="31855D"/>
              </a:solidFill>
              <a:effectLst/>
              <a:latin typeface="opensansregular"/>
            </a:endParaRPr>
          </a:p>
          <a:p>
            <a:r>
              <a:rPr lang="nl-NL" dirty="0"/>
              <a:t>De </a:t>
            </a:r>
            <a:r>
              <a:rPr lang="nl-NL" dirty="0" err="1"/>
              <a:t>Theory</a:t>
            </a:r>
            <a:r>
              <a:rPr lang="nl-NL" dirty="0"/>
              <a:t> of </a:t>
            </a:r>
            <a:r>
              <a:rPr lang="nl-NL" dirty="0" err="1"/>
              <a:t>constraints</a:t>
            </a:r>
            <a:r>
              <a:rPr lang="nl-NL" dirty="0"/>
              <a:t> (TOC) of beperkingentheorie is een managementtheorie, ontwikkeld door </a:t>
            </a:r>
            <a:r>
              <a:rPr lang="nl-NL" dirty="0" err="1"/>
              <a:t>Eliyahu</a:t>
            </a:r>
            <a:r>
              <a:rPr lang="nl-NL" dirty="0"/>
              <a:t> </a:t>
            </a:r>
            <a:r>
              <a:rPr lang="nl-NL" dirty="0" err="1"/>
              <a:t>Goldratt</a:t>
            </a:r>
            <a:r>
              <a:rPr lang="nl-NL" dirty="0"/>
              <a:t>.</a:t>
            </a:r>
          </a:p>
          <a:p>
            <a:endParaRPr lang="nl-NL" dirty="0"/>
          </a:p>
          <a:p>
            <a:r>
              <a:rPr lang="nl-NL" dirty="0"/>
              <a:t>Het komt erop neer dat er in elk proces knelpunten zijn, knooppunten van deelprocessen die gepasseerd moeten worden alvorens de volgende deelprocessen in gang gezet kunnen worden. Hierdoor ontstaat er een plafond voor de capaciteit van een systeem. Het knelpunt (ook wel de bottleneck, flessenhals, genoemd) in het systeem blijkt vaak met eenvoudige middelen op te lossen. Door een beperkte investering is men vaak in staat om een grote verbetering voor het totale proces door te voeren. </a:t>
            </a:r>
            <a:r>
              <a:rPr lang="nl-NL" dirty="0" err="1"/>
              <a:t>Goldratt</a:t>
            </a:r>
            <a:r>
              <a:rPr lang="nl-NL" dirty="0"/>
              <a:t> zegt ook wel dat een uur gewonnen op de bottleneck een uur gewonnen is voor het totale proces. Een uur gewonnen op een niet-bottleneck is een verloren inspanning.</a:t>
            </a:r>
          </a:p>
          <a:p>
            <a:endParaRPr lang="nl-NL" dirty="0"/>
          </a:p>
          <a:p>
            <a:r>
              <a:rPr lang="nl-NL" dirty="0"/>
              <a:t>De hoofdaanname van de </a:t>
            </a:r>
            <a:r>
              <a:rPr lang="nl-NL" dirty="0" err="1"/>
              <a:t>Theory</a:t>
            </a:r>
            <a:r>
              <a:rPr lang="nl-NL" dirty="0"/>
              <a:t> of </a:t>
            </a:r>
            <a:r>
              <a:rPr lang="nl-NL" dirty="0" err="1"/>
              <a:t>constraints</a:t>
            </a:r>
            <a:r>
              <a:rPr lang="nl-NL" dirty="0"/>
              <a:t> is dat organisaties gemeten en gecontroleerd kunnen worden aan de hand van 3 factoren:</a:t>
            </a:r>
          </a:p>
          <a:p>
            <a:endParaRPr lang="nl-NL" dirty="0"/>
          </a:p>
          <a:p>
            <a:r>
              <a:rPr lang="nl-NL" b="1" dirty="0"/>
              <a:t>Throughput</a:t>
            </a:r>
            <a:r>
              <a:rPr lang="nl-NL" dirty="0"/>
              <a:t> - De snelheid waarmee het totale proces geld genereert door verkopen (=verkoopprijzen - grondstofkosten).</a:t>
            </a:r>
          </a:p>
          <a:p>
            <a:r>
              <a:rPr lang="nl-NL" b="1" dirty="0"/>
              <a:t>Inventory</a:t>
            </a:r>
            <a:r>
              <a:rPr lang="nl-NL" dirty="0"/>
              <a:t>. - Al het geld dat nodig is om zaken aan te schaffen die men uiteindelijk weer wil verkopen (dit is geen toegevoegde waarde!).</a:t>
            </a:r>
          </a:p>
          <a:p>
            <a:r>
              <a:rPr lang="nl-NL" b="1" dirty="0"/>
              <a:t>Operating </a:t>
            </a:r>
            <a:r>
              <a:rPr lang="nl-NL" b="1" dirty="0" err="1"/>
              <a:t>expense</a:t>
            </a:r>
            <a:r>
              <a:rPr lang="nl-NL" b="1" dirty="0"/>
              <a:t> </a:t>
            </a:r>
            <a:r>
              <a:rPr lang="nl-NL" dirty="0"/>
              <a:t>- Al het geld dat nodig is om de </a:t>
            </a:r>
            <a:r>
              <a:rPr lang="nl-NL" dirty="0" err="1"/>
              <a:t>inventory</a:t>
            </a:r>
            <a:r>
              <a:rPr lang="nl-NL" dirty="0"/>
              <a:t> om te zetten in </a:t>
            </a:r>
            <a:r>
              <a:rPr lang="nl-NL" dirty="0" err="1"/>
              <a:t>throughput</a:t>
            </a:r>
            <a:r>
              <a:rPr lang="nl-NL" dirty="0"/>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80835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Een voorbeeldvraag zou kunnen zijn:</a:t>
            </a:r>
          </a:p>
          <a:p>
            <a:pPr algn="l">
              <a:buFont typeface="Arial" panose="020B0604020202020204" pitchFamily="34" charset="0"/>
              <a:buChar char="•"/>
            </a:pPr>
            <a:r>
              <a:rPr lang="nl-NL" b="0" i="0" dirty="0">
                <a:solidFill>
                  <a:srgbClr val="383737"/>
                </a:solidFill>
                <a:effectLst/>
                <a:latin typeface="opensansregular"/>
              </a:rPr>
              <a:t> Vraag: Er zijn verschillende manieren om processen in te delen. Een van die manieren is: primaire, secundaire en besturingsprocessen. Geef een voorbeeld van deze soorten processen voor een bank. Motiveer je antwoord.</a:t>
            </a:r>
          </a:p>
          <a:p>
            <a:pPr algn="l">
              <a:buFont typeface="Arial" panose="020B0604020202020204" pitchFamily="34" charset="0"/>
              <a:buChar char="•"/>
            </a:pPr>
            <a:r>
              <a:rPr lang="nl-NL" b="0" i="0" dirty="0">
                <a:solidFill>
                  <a:srgbClr val="383737"/>
                </a:solidFill>
                <a:effectLst/>
                <a:latin typeface="opensansregular"/>
              </a:rPr>
              <a:t> Antwoord: De missie van een bank is zoiets als: </a:t>
            </a:r>
            <a:r>
              <a:rPr lang="nl-NL" b="1" i="0" dirty="0">
                <a:solidFill>
                  <a:srgbClr val="383737"/>
                </a:solidFill>
                <a:effectLst/>
                <a:latin typeface="opensansregular"/>
              </a:rPr>
              <a:t>Financiële dienstverlening verzorgen</a:t>
            </a:r>
            <a:r>
              <a:rPr lang="nl-NL" b="0" i="0" dirty="0">
                <a:solidFill>
                  <a:srgbClr val="383737"/>
                </a:solidFill>
                <a:effectLst/>
                <a:latin typeface="opensansregular"/>
              </a:rPr>
              <a:t>.</a:t>
            </a:r>
          </a:p>
          <a:p>
            <a:pPr marL="742950" lvl="1" indent="-285750" algn="l">
              <a:buFont typeface="Arial" panose="020B0604020202020204" pitchFamily="34" charset="0"/>
              <a:buChar char="•"/>
            </a:pPr>
            <a:r>
              <a:rPr lang="nl-NL" b="0" i="0" dirty="0">
                <a:solidFill>
                  <a:srgbClr val="383737"/>
                </a:solidFill>
                <a:effectLst/>
                <a:latin typeface="opensansregular"/>
              </a:rPr>
              <a:t>Een primair proces is dan: het verstrekken van kredieten aan particulieren. </a:t>
            </a:r>
          </a:p>
          <a:p>
            <a:pPr marL="742950" lvl="1" indent="-285750" algn="l">
              <a:buFont typeface="Arial" panose="020B0604020202020204" pitchFamily="34" charset="0"/>
              <a:buChar char="•"/>
            </a:pPr>
            <a:r>
              <a:rPr lang="nl-NL" b="0" i="0" dirty="0">
                <a:solidFill>
                  <a:srgbClr val="383737"/>
                </a:solidFill>
                <a:effectLst/>
                <a:latin typeface="opensansregular"/>
              </a:rPr>
              <a:t>Een secundair proces is bijvoorbeeld: het onderhouden van de gebouwen.</a:t>
            </a:r>
          </a:p>
          <a:p>
            <a:pPr marL="742950" lvl="1" indent="-285750" algn="l">
              <a:buFont typeface="Arial" panose="020B0604020202020204" pitchFamily="34" charset="0"/>
              <a:buChar char="•"/>
            </a:pPr>
            <a:r>
              <a:rPr lang="nl-NL" b="0" i="0" dirty="0">
                <a:solidFill>
                  <a:srgbClr val="383737"/>
                </a:solidFill>
                <a:effectLst/>
                <a:latin typeface="opensansregular"/>
              </a:rPr>
              <a:t>Een besturingsproces is bijvoorbeeld: het uitvoeren van interne audits m.b.t. de juistheid en rechtmatigheid.</a:t>
            </a:r>
          </a:p>
          <a:p>
            <a:pPr algn="l">
              <a:buFont typeface="Arial" panose="020B0604020202020204" pitchFamily="34" charset="0"/>
              <a:buChar char="•"/>
            </a:pPr>
            <a:r>
              <a:rPr lang="nl-NL" b="0" i="0" dirty="0">
                <a:solidFill>
                  <a:srgbClr val="383737"/>
                </a:solidFill>
                <a:effectLst/>
                <a:latin typeface="opensansregular"/>
              </a:rPr>
              <a:t>Referentie: Praktijkmanagement in de praktijk, p. 25 en 26.  </a:t>
            </a:r>
          </a:p>
          <a:p>
            <a:pPr algn="l">
              <a:buFont typeface="Arial" panose="020B0604020202020204" pitchFamily="34" charset="0"/>
              <a:buChar char="•"/>
            </a:pPr>
            <a:r>
              <a:rPr lang="nl-NL" b="0" i="0" dirty="0">
                <a:solidFill>
                  <a:srgbClr val="383737"/>
                </a:solidFill>
                <a:effectLst/>
                <a:latin typeface="opensansregular"/>
              </a:rPr>
              <a:t>Aansluiting op:</a:t>
            </a:r>
          </a:p>
          <a:p>
            <a:pPr marL="742950" lvl="1" indent="-285750" algn="l">
              <a:buFont typeface="Arial" panose="020B0604020202020204" pitchFamily="34" charset="0"/>
              <a:buChar char="•"/>
            </a:pPr>
            <a:r>
              <a:rPr lang="nl-NL" b="0" i="0" dirty="0">
                <a:solidFill>
                  <a:srgbClr val="383737"/>
                </a:solidFill>
                <a:effectLst/>
                <a:latin typeface="opensansregular"/>
              </a:rPr>
              <a:t>lesleerdoel 2: verschillende typen processen onderscheiden.</a:t>
            </a:r>
          </a:p>
          <a:p>
            <a:pPr marL="742950" lvl="1" indent="-285750" algn="l">
              <a:buFont typeface="Arial" panose="020B0604020202020204" pitchFamily="34" charset="0"/>
              <a:buChar char="•"/>
            </a:pPr>
            <a:r>
              <a:rPr lang="nl-NL" b="0" i="0" dirty="0">
                <a:solidFill>
                  <a:srgbClr val="383737"/>
                </a:solidFill>
                <a:effectLst/>
                <a:latin typeface="opensansregular"/>
              </a:rPr>
              <a:t>algemeen leerdoel 2: processen in organisaties identificeren.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77915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vorige les hebben we allerlei </a:t>
            </a:r>
            <a:r>
              <a:rPr lang="nl-NL" i="1" dirty="0"/>
              <a:t>verbetermethoden</a:t>
            </a:r>
            <a:r>
              <a:rPr lang="nl-NL" dirty="0"/>
              <a:t> aan de orde gesteld. Een daarvan diepen we in deze les verder uit: </a:t>
            </a:r>
            <a:r>
              <a:rPr lang="nl-NL" b="1" dirty="0" err="1"/>
              <a:t>Lean</a:t>
            </a:r>
            <a:r>
              <a:rPr lang="nl-NL" b="1" dirty="0"/>
              <a:t> Management.</a:t>
            </a:r>
          </a:p>
          <a:p>
            <a:endParaRPr lang="nl-NL" dirty="0"/>
          </a:p>
          <a:p>
            <a:r>
              <a:rPr lang="nl-NL" dirty="0" err="1"/>
              <a:t>Lean</a:t>
            </a:r>
            <a:r>
              <a:rPr lang="nl-NL" dirty="0"/>
              <a:t> is een methode die in veel organisaties wordt toegepast, al dan niet in combinatie met Six Sigma.</a:t>
            </a:r>
          </a:p>
          <a:p>
            <a:endParaRPr lang="nl-NL" dirty="0"/>
          </a:p>
          <a:p>
            <a:r>
              <a:rPr lang="nl-NL" dirty="0"/>
              <a:t>De focus bij </a:t>
            </a:r>
            <a:r>
              <a:rPr lang="nl-NL" dirty="0" err="1"/>
              <a:t>Lean</a:t>
            </a:r>
            <a:r>
              <a:rPr lang="nl-NL" dirty="0"/>
              <a:t> ligt op het realiseren en optimaliseren van </a:t>
            </a:r>
            <a:r>
              <a:rPr lang="nl-NL" i="1" dirty="0" err="1"/>
              <a:t>waardetoevoegende</a:t>
            </a:r>
            <a:r>
              <a:rPr lang="nl-NL" i="1" dirty="0"/>
              <a:t> activiteiten </a:t>
            </a:r>
            <a:r>
              <a:rPr lang="nl-NL" dirty="0"/>
              <a:t>voor de klant. Hierbij gaat </a:t>
            </a:r>
            <a:r>
              <a:rPr lang="nl-NL" dirty="0" err="1"/>
              <a:t>Lean</a:t>
            </a:r>
            <a:r>
              <a:rPr lang="nl-NL" dirty="0"/>
              <a:t> op zoek naar </a:t>
            </a:r>
            <a:r>
              <a:rPr lang="nl-NL" b="1" dirty="0"/>
              <a:t>verspillingen</a:t>
            </a:r>
            <a:r>
              <a:rPr lang="nl-NL" dirty="0"/>
              <a:t> (activiteiten die geen waarde toevoegen). </a:t>
            </a:r>
          </a:p>
          <a:p>
            <a:endParaRPr lang="nl-NL" dirty="0"/>
          </a:p>
          <a:p>
            <a:r>
              <a:rPr lang="nl-NL" dirty="0"/>
              <a:t>In het laatste deel van de les wordt uitgebreid aandacht besteed aan de vragen die je nog over de leerstof hebt en worden de ins en outs van het examen besproken. Hoe beter je jezelf voorbereidt en vooraf vragen formuleert over zaken die nog niet duidelijk zijn, hoe meer je haalt uit deze les.</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138</a:t>
            </a:fld>
            <a:endParaRPr lang="en-US"/>
          </a:p>
        </p:txBody>
      </p:sp>
    </p:spTree>
    <p:extLst>
      <p:ext uri="{BB962C8B-B14F-4D97-AF65-F5344CB8AC3E}">
        <p14:creationId xmlns:p14="http://schemas.microsoft.com/office/powerpoint/2010/main" val="516031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18</a:t>
            </a:fld>
            <a:endParaRPr lang="en-US"/>
          </a:p>
        </p:txBody>
      </p:sp>
    </p:spTree>
    <p:extLst>
      <p:ext uri="{BB962C8B-B14F-4D97-AF65-F5344CB8AC3E}">
        <p14:creationId xmlns:p14="http://schemas.microsoft.com/office/powerpoint/2010/main" val="405273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Functionele processen</a:t>
            </a:r>
          </a:p>
          <a:p>
            <a:r>
              <a:rPr lang="nl-NL" dirty="0"/>
              <a:t>Proces dat geheel binnen één functiegebied of afdeling wordt uitgevoerd, zonder raakvlakken met andere afdelingen. De afdelingsgrenzen vormen de </a:t>
            </a:r>
            <a:r>
              <a:rPr lang="nl-NL" i="1" dirty="0"/>
              <a:t>procesbegrenzing</a:t>
            </a:r>
            <a:r>
              <a:rPr lang="nl-NL" dirty="0"/>
              <a:t>.</a:t>
            </a:r>
          </a:p>
          <a:p>
            <a:endParaRPr lang="nl-NL" dirty="0"/>
          </a:p>
          <a:p>
            <a:r>
              <a:rPr lang="nl-NL" b="1" dirty="0" err="1"/>
              <a:t>Functieoverstijgende</a:t>
            </a:r>
            <a:r>
              <a:rPr lang="nl-NL" b="1" dirty="0"/>
              <a:t> processen</a:t>
            </a:r>
          </a:p>
          <a:p>
            <a:r>
              <a:rPr lang="nl-NL" dirty="0"/>
              <a:t>Processen waarbij meerdere </a:t>
            </a:r>
            <a:r>
              <a:rPr lang="nl-NL" i="1" dirty="0"/>
              <a:t>functionele afdelingen </a:t>
            </a:r>
            <a:r>
              <a:rPr lang="nl-NL" dirty="0"/>
              <a:t>tezamen werken aan één eindproduct.</a:t>
            </a:r>
          </a:p>
          <a:p>
            <a:endParaRPr lang="nl-NL" dirty="0"/>
          </a:p>
          <a:p>
            <a:r>
              <a:rPr lang="nl-NL" b="1" dirty="0" err="1"/>
              <a:t>Organisatieoverstijgende</a:t>
            </a:r>
            <a:r>
              <a:rPr lang="nl-NL" b="1" dirty="0"/>
              <a:t> processen</a:t>
            </a:r>
          </a:p>
          <a:p>
            <a:r>
              <a:rPr lang="nl-NL" dirty="0"/>
              <a:t>Processen die niet binnen één organisatie worden uitgevoerd, maar waaraan meerdere organisaties deelnemen. De benadering en </a:t>
            </a:r>
            <a:r>
              <a:rPr lang="nl-NL" dirty="0" err="1"/>
              <a:t>begrenzingworden</a:t>
            </a:r>
            <a:r>
              <a:rPr lang="nl-NL" dirty="0"/>
              <a:t> niet vanuit de organisatie, maar vanuit de bedrijfskolom of de keten aangegeven.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78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u="none" dirty="0">
                <a:solidFill>
                  <a:srgbClr val="333333"/>
                </a:solidFill>
                <a:effectLst/>
                <a:latin typeface="Arial" panose="020B0604020202020204" pitchFamily="34" charset="0"/>
              </a:rPr>
              <a:t>Strategisch niveau</a:t>
            </a:r>
            <a:br>
              <a:rPr lang="nl-NL" b="0" i="0" u="sng"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Processen gericht op het </a:t>
            </a:r>
            <a:r>
              <a:rPr lang="nl-NL" b="0" i="1" dirty="0">
                <a:solidFill>
                  <a:srgbClr val="333333"/>
                </a:solidFill>
                <a:effectLst/>
                <a:latin typeface="Arial" panose="020B0604020202020204" pitchFamily="34" charset="0"/>
              </a:rPr>
              <a:t>formuleren van beleid &amp; strategie</a:t>
            </a:r>
            <a:r>
              <a:rPr lang="nl-NL" b="0" i="0" dirty="0">
                <a:solidFill>
                  <a:srgbClr val="333333"/>
                </a:solidFill>
                <a:effectLst/>
                <a:latin typeface="Arial" panose="020B0604020202020204" pitchFamily="34" charset="0"/>
              </a:rPr>
              <a:t>, gevolgd door de </a:t>
            </a:r>
            <a:r>
              <a:rPr lang="nl-NL" b="0" i="1" dirty="0">
                <a:solidFill>
                  <a:srgbClr val="333333"/>
                </a:solidFill>
                <a:effectLst/>
                <a:latin typeface="Arial" panose="020B0604020202020204" pitchFamily="34" charset="0"/>
              </a:rPr>
              <a:t>uitvoering</a:t>
            </a:r>
            <a:r>
              <a:rPr lang="nl-NL" b="0" i="0" dirty="0">
                <a:solidFill>
                  <a:srgbClr val="333333"/>
                </a:solidFill>
                <a:effectLst/>
                <a:latin typeface="Arial" panose="020B0604020202020204" pitchFamily="34" charset="0"/>
              </a:rPr>
              <a:t> en </a:t>
            </a:r>
            <a:r>
              <a:rPr lang="nl-NL" b="0" i="1" dirty="0">
                <a:solidFill>
                  <a:srgbClr val="333333"/>
                </a:solidFill>
                <a:effectLst/>
                <a:latin typeface="Arial" panose="020B0604020202020204" pitchFamily="34" charset="0"/>
              </a:rPr>
              <a:t>controle</a:t>
            </a:r>
            <a:r>
              <a:rPr lang="nl-NL" b="0" i="0" dirty="0">
                <a:solidFill>
                  <a:srgbClr val="333333"/>
                </a:solidFill>
                <a:effectLst/>
                <a:latin typeface="Arial" panose="020B0604020202020204" pitchFamily="34" charset="0"/>
              </a:rPr>
              <a:t> daarvan. Het strategisch niveau geeft kaders aan waarbinnen het tactische niveau moet opereren.</a:t>
            </a:r>
            <a:br>
              <a:rPr lang="nl-NL" dirty="0"/>
            </a:br>
            <a:br>
              <a:rPr lang="nl-NL" dirty="0"/>
            </a:br>
            <a:r>
              <a:rPr lang="nl-NL" b="1" i="0" u="none" dirty="0">
                <a:solidFill>
                  <a:srgbClr val="333333"/>
                </a:solidFill>
                <a:effectLst/>
                <a:latin typeface="Arial" panose="020B0604020202020204" pitchFamily="34" charset="0"/>
              </a:rPr>
              <a:t>Tactisch niveau </a:t>
            </a:r>
            <a:r>
              <a:rPr lang="nl-NL" b="0" i="1" u="none" dirty="0">
                <a:solidFill>
                  <a:srgbClr val="333333"/>
                </a:solidFill>
                <a:effectLst/>
                <a:latin typeface="Arial" panose="020B0604020202020204" pitchFamily="34" charset="0"/>
              </a:rPr>
              <a:t>(ook wel: besturingsniveau)</a:t>
            </a:r>
            <a:br>
              <a:rPr lang="nl-NL" b="0" i="1" u="sng"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Processen die horen binnen één van de vier functionele gebieden: </a:t>
            </a:r>
            <a:r>
              <a:rPr lang="nl-NL" b="0" i="1" dirty="0">
                <a:solidFill>
                  <a:srgbClr val="333333"/>
                </a:solidFill>
                <a:effectLst/>
                <a:latin typeface="Arial" panose="020B0604020202020204" pitchFamily="34" charset="0"/>
              </a:rPr>
              <a:t>marketing, technologie, personeel &amp; organisatie</a:t>
            </a:r>
            <a:r>
              <a:rPr lang="nl-NL" b="0" i="0" dirty="0">
                <a:solidFill>
                  <a:srgbClr val="333333"/>
                </a:solidFill>
                <a:effectLst/>
                <a:latin typeface="Arial" panose="020B0604020202020204" pitchFamily="34" charset="0"/>
              </a:rPr>
              <a:t> en </a:t>
            </a:r>
            <a:r>
              <a:rPr lang="nl-NL" b="0" i="1" dirty="0">
                <a:solidFill>
                  <a:srgbClr val="333333"/>
                </a:solidFill>
                <a:effectLst/>
                <a:latin typeface="Arial" panose="020B0604020202020204" pitchFamily="34" charset="0"/>
              </a:rPr>
              <a:t>informatie</a:t>
            </a:r>
            <a:r>
              <a:rPr lang="nl-NL" b="0" i="0" dirty="0">
                <a:solidFill>
                  <a:srgbClr val="333333"/>
                </a:solidFill>
                <a:effectLst/>
                <a:latin typeface="Arial" panose="020B0604020202020204" pitchFamily="34" charset="0"/>
              </a:rPr>
              <a:t>.</a:t>
            </a:r>
            <a:br>
              <a:rPr lang="nl-NL" dirty="0"/>
            </a:br>
            <a:br>
              <a:rPr lang="nl-NL" dirty="0"/>
            </a:br>
            <a:r>
              <a:rPr lang="nl-NL" b="1" i="0" u="none" dirty="0">
                <a:solidFill>
                  <a:srgbClr val="333333"/>
                </a:solidFill>
                <a:effectLst/>
                <a:latin typeface="Arial" panose="020B0604020202020204" pitchFamily="34" charset="0"/>
              </a:rPr>
              <a:t>Operationeel niveau </a:t>
            </a:r>
            <a:r>
              <a:rPr lang="nl-NL" b="0" i="1" u="none" dirty="0">
                <a:solidFill>
                  <a:srgbClr val="333333"/>
                </a:solidFill>
                <a:effectLst/>
                <a:latin typeface="Arial" panose="020B0604020202020204" pitchFamily="34" charset="0"/>
              </a:rPr>
              <a:t>(ook wel: uitvoerend niveau)</a:t>
            </a:r>
            <a:br>
              <a:rPr lang="nl-NL" b="0" i="1" u="sng"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Activiteiten die worden verricht met een directe bijdrage aan de </a:t>
            </a:r>
            <a:r>
              <a:rPr lang="nl-NL" b="0" i="1" dirty="0">
                <a:solidFill>
                  <a:srgbClr val="333333"/>
                </a:solidFill>
                <a:effectLst/>
                <a:latin typeface="Arial" panose="020B0604020202020204" pitchFamily="34" charset="0"/>
              </a:rPr>
              <a:t>vorming</a:t>
            </a:r>
            <a:r>
              <a:rPr lang="nl-NL" b="0" i="0" dirty="0">
                <a:solidFill>
                  <a:srgbClr val="333333"/>
                </a:solidFill>
                <a:effectLst/>
                <a:latin typeface="Arial" panose="020B0604020202020204" pitchFamily="34" charset="0"/>
              </a:rPr>
              <a:t> en </a:t>
            </a:r>
            <a:r>
              <a:rPr lang="nl-NL" b="0" i="1" dirty="0">
                <a:solidFill>
                  <a:srgbClr val="333333"/>
                </a:solidFill>
                <a:effectLst/>
                <a:latin typeface="Arial" panose="020B0604020202020204" pitchFamily="34" charset="0"/>
              </a:rPr>
              <a:t>totstandkoming</a:t>
            </a:r>
            <a:r>
              <a:rPr lang="nl-NL" b="0" i="0" dirty="0">
                <a:solidFill>
                  <a:srgbClr val="333333"/>
                </a:solidFill>
                <a:effectLst/>
                <a:latin typeface="Arial" panose="020B0604020202020204" pitchFamily="34" charset="0"/>
              </a:rPr>
              <a:t> </a:t>
            </a:r>
            <a:r>
              <a:rPr lang="nl-NL" b="0" i="1" dirty="0">
                <a:solidFill>
                  <a:srgbClr val="333333"/>
                </a:solidFill>
                <a:effectLst/>
                <a:latin typeface="Arial" panose="020B0604020202020204" pitchFamily="34" charset="0"/>
              </a:rPr>
              <a:t>van het eindproduct </a:t>
            </a:r>
            <a:r>
              <a:rPr lang="nl-NL" b="0" i="0" dirty="0">
                <a:solidFill>
                  <a:srgbClr val="333333"/>
                </a:solidFill>
                <a:effectLst/>
                <a:latin typeface="Arial" panose="020B0604020202020204" pitchFamily="34" charset="0"/>
              </a:rPr>
              <a:t>zoals dat door de klant zal worden geleverd.</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1822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Organisatieprocessen</a:t>
            </a:r>
          </a:p>
          <a:p>
            <a:r>
              <a:rPr lang="nl-NL" dirty="0"/>
              <a:t>Processen die betrekking hebben op onderdelen van organiseren. Organisatieprocessen kunnen in drie categorieën worden ingedeeld: </a:t>
            </a:r>
            <a:r>
              <a:rPr lang="nl-NL" i="1" dirty="0"/>
              <a:t>werkprocessen, gedragsprocessen en veranderingsprocessen.</a:t>
            </a:r>
          </a:p>
          <a:p>
            <a:endParaRPr lang="nl-NL" i="1" dirty="0"/>
          </a:p>
          <a:p>
            <a:r>
              <a:rPr lang="nl-NL" b="1" dirty="0"/>
              <a:t>Managementprocessen</a:t>
            </a:r>
          </a:p>
          <a:p>
            <a:r>
              <a:rPr lang="nl-NL" dirty="0"/>
              <a:t>Processen die managers van de organisatie helpen de organisatie op te bouwen, vorm te geven en aan te sturen zodat de doelstellingen van de organisatie worden bereikt. Managementprocessen kunnen in drie categorieën worden ingedeeld: </a:t>
            </a:r>
            <a:r>
              <a:rPr lang="nl-NL" i="1" dirty="0"/>
              <a:t>richtingbepalende processen, onderhandelings</a:t>
            </a:r>
            <a:r>
              <a:rPr lang="nl-NL" dirty="0"/>
              <a:t>- en </a:t>
            </a:r>
            <a:r>
              <a:rPr lang="nl-NL" i="1" dirty="0"/>
              <a:t>verkoopprocessen</a:t>
            </a:r>
            <a:r>
              <a:rPr lang="nl-NL" dirty="0"/>
              <a:t> en </a:t>
            </a:r>
            <a:r>
              <a:rPr lang="nl-NL" i="1" dirty="0"/>
              <a:t>monitorings</a:t>
            </a:r>
            <a:r>
              <a:rPr lang="nl-NL" dirty="0"/>
              <a:t>- en </a:t>
            </a:r>
            <a:r>
              <a:rPr lang="nl-NL" i="1" dirty="0"/>
              <a:t>besturingsprocessen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82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a:t>
            </a:r>
            <a:r>
              <a:rPr lang="nl-NL" b="1" dirty="0"/>
              <a:t>hoofdstuk 1 </a:t>
            </a:r>
            <a:r>
              <a:rPr lang="nl-NL" dirty="0"/>
              <a:t>van het boek </a:t>
            </a:r>
            <a:r>
              <a:rPr lang="nl-NL" i="1" dirty="0"/>
              <a:t>Procesmanagement in de praktijk </a:t>
            </a:r>
            <a:r>
              <a:rPr lang="nl-NL" dirty="0"/>
              <a:t>wordt de definitie van een </a:t>
            </a:r>
            <a:r>
              <a:rPr lang="nl-NL" b="1" dirty="0"/>
              <a:t>proces</a:t>
            </a:r>
            <a:r>
              <a:rPr lang="nl-NL" dirty="0"/>
              <a:t> en een </a:t>
            </a:r>
            <a:r>
              <a:rPr lang="nl-NL" b="1" dirty="0"/>
              <a:t>primair proces</a:t>
            </a:r>
            <a:r>
              <a:rPr lang="nl-NL" dirty="0"/>
              <a:t> beschreven. </a:t>
            </a:r>
          </a:p>
          <a:p>
            <a:endParaRPr lang="nl-NL" dirty="0"/>
          </a:p>
          <a:p>
            <a:r>
              <a:rPr lang="nl-NL" b="1" dirty="0"/>
              <a:t>Primair proces</a:t>
            </a:r>
            <a:r>
              <a:rPr lang="nl-NL" dirty="0"/>
              <a:t>: het proces waarmee het belangrijkste doel van de organisatie wordt gerealiseerd</a:t>
            </a:r>
          </a:p>
          <a:p>
            <a:endParaRPr lang="nl-NL" dirty="0"/>
          </a:p>
          <a:p>
            <a:r>
              <a:rPr lang="nl-NL" dirty="0"/>
              <a:t>Ook worden </a:t>
            </a:r>
            <a:r>
              <a:rPr lang="nl-NL" i="1" dirty="0"/>
              <a:t>voorbeelden </a:t>
            </a:r>
            <a:r>
              <a:rPr lang="nl-NL" dirty="0"/>
              <a:t>genoemd van een primair proces, bijvoorbeeld het bakken en verkopen van brood voor een bakkerij. Van meel (input) wordt brood (output) gemaakt en voor dat brood betalen we graag wat meer dan voor meel. Er is waarde gerealiseerd via arbeid en met bakkerijmachines en dergelijke.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78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standaardantwoord mogelijk. Het boek </a:t>
            </a:r>
            <a:r>
              <a:rPr lang="nl-NL" i="1" dirty="0"/>
              <a:t>Procesmanagement in de Praktijk </a:t>
            </a:r>
            <a:r>
              <a:rPr lang="nl-NL" dirty="0"/>
              <a:t>geeft in </a:t>
            </a:r>
            <a:r>
              <a:rPr lang="nl-NL" b="1" dirty="0"/>
              <a:t>figuur 1.10 </a:t>
            </a:r>
            <a:r>
              <a:rPr lang="nl-NL" dirty="0"/>
              <a:t>(pagina 37) en </a:t>
            </a:r>
            <a:r>
              <a:rPr lang="nl-NL" b="1" dirty="0"/>
              <a:t>figuur 1.14 </a:t>
            </a:r>
            <a:r>
              <a:rPr lang="nl-NL" dirty="0"/>
              <a:t>(pagina 53) voorbeelden.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072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Engelse tekst van het boek van Slack waarin de 4 V's worden behandeld, spreekt Slack over </a:t>
            </a:r>
            <a:r>
              <a:rPr lang="nl-NL" i="1" dirty="0" err="1"/>
              <a:t>Visibility</a:t>
            </a:r>
            <a:r>
              <a:rPr lang="nl-NL" dirty="0"/>
              <a:t>; dat is precies het omgekeerde van </a:t>
            </a:r>
            <a:r>
              <a:rPr lang="nl-NL" i="1" dirty="0"/>
              <a:t>Verborgenheid</a:t>
            </a:r>
            <a:r>
              <a:rPr lang="nl-NL" dirty="0"/>
              <a:t>.</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24</a:t>
            </a:fld>
            <a:endParaRPr lang="en-US"/>
          </a:p>
        </p:txBody>
      </p:sp>
    </p:spTree>
    <p:extLst>
      <p:ext uri="{BB962C8B-B14F-4D97-AF65-F5344CB8AC3E}">
        <p14:creationId xmlns:p14="http://schemas.microsoft.com/office/powerpoint/2010/main" val="204254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6</a:t>
            </a:fld>
            <a:endParaRPr lang="en-US"/>
          </a:p>
        </p:txBody>
      </p:sp>
    </p:spTree>
    <p:extLst>
      <p:ext uri="{BB962C8B-B14F-4D97-AF65-F5344CB8AC3E}">
        <p14:creationId xmlns:p14="http://schemas.microsoft.com/office/powerpoint/2010/main" val="374700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719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Primair proces</a:t>
            </a:r>
            <a:r>
              <a:rPr lang="nl-NL" dirty="0"/>
              <a:t>: het proces waarmee het belangrijkste doel van de organisatie wordt gerealiseerd</a:t>
            </a:r>
          </a:p>
          <a:p>
            <a:r>
              <a:rPr lang="nl-NL" b="1" dirty="0"/>
              <a:t>Secundair proces</a:t>
            </a:r>
            <a:r>
              <a:rPr lang="nl-NL" dirty="0"/>
              <a:t>: ondersteunende processen die nodig zijn om het primaire proces te kunnen realiseren</a:t>
            </a:r>
          </a:p>
          <a:p>
            <a:r>
              <a:rPr lang="nl-NL" b="1" dirty="0"/>
              <a:t>Besturingsproces</a:t>
            </a:r>
            <a:r>
              <a:rPr lang="nl-NL" dirty="0"/>
              <a:t>: het proces waarmee primaire processen en secundaire processen worden (bij)gestuurd</a:t>
            </a:r>
          </a:p>
          <a:p>
            <a:endParaRPr lang="nl-NL" dirty="0"/>
          </a:p>
          <a:p>
            <a:r>
              <a:rPr lang="nl-NL" dirty="0"/>
              <a:t>In de download op </a:t>
            </a:r>
            <a:r>
              <a:rPr lang="nl-NL" dirty="0" err="1"/>
              <a:t>econnect</a:t>
            </a:r>
            <a:r>
              <a:rPr lang="nl-NL" dirty="0"/>
              <a:t> zijn voorbeelden toegevoegd van hoe processen ontrafeld kunnen worden.</a:t>
            </a:r>
          </a:p>
          <a:p>
            <a:endParaRPr lang="nl-NL" dirty="0"/>
          </a:p>
          <a:p>
            <a:r>
              <a:rPr lang="nl-NL" dirty="0"/>
              <a:t>Let wel: soms worden primaire processen ook wel </a:t>
            </a:r>
            <a:r>
              <a:rPr lang="nl-NL" i="1" dirty="0"/>
              <a:t>voortbrengingsprocessen </a:t>
            </a:r>
            <a:r>
              <a:rPr lang="nl-NL" dirty="0"/>
              <a:t>genoemd, en secundaire processen worden </a:t>
            </a:r>
            <a:r>
              <a:rPr lang="nl-NL" i="1" dirty="0"/>
              <a:t>ondersteunende processen </a:t>
            </a:r>
            <a:r>
              <a:rPr lang="nl-NL" dirty="0"/>
              <a:t>genoemd.</a:t>
            </a:r>
          </a:p>
          <a:p>
            <a:endParaRPr lang="nl-NL" dirty="0"/>
          </a:p>
          <a:p>
            <a:r>
              <a:rPr lang="nl-NL" dirty="0"/>
              <a:t>Een blauwdruk laat zien hoe waarde wordt toegevoegd en waar de organisatie zich op wil concentreren. Een organigram geeft alleen functies en commando-/rapportagelijnen weer.</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26</a:t>
            </a:fld>
            <a:endParaRPr lang="en-US"/>
          </a:p>
        </p:txBody>
      </p:sp>
    </p:spTree>
    <p:extLst>
      <p:ext uri="{BB962C8B-B14F-4D97-AF65-F5344CB8AC3E}">
        <p14:creationId xmlns:p14="http://schemas.microsoft.com/office/powerpoint/2010/main" val="481056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Een voorbeeldvraag zou kunnen zijn:</a:t>
            </a:r>
          </a:p>
          <a:p>
            <a:pPr algn="l">
              <a:buFont typeface="Arial" panose="020B0604020202020204" pitchFamily="34" charset="0"/>
              <a:buChar char="•"/>
            </a:pPr>
            <a:r>
              <a:rPr lang="nl-NL" b="0" i="0" dirty="0">
                <a:solidFill>
                  <a:srgbClr val="383737"/>
                </a:solidFill>
                <a:effectLst/>
                <a:latin typeface="opensansregular"/>
              </a:rPr>
              <a:t> Vraag: Er zijn verschillende manieren om processen in te delen. Een van die manieren is: primaire, secundaire en besturingsprocessen. Geef een voorbeeld van deze soorten processen voor een bank. Motiveer je antwoord.</a:t>
            </a:r>
          </a:p>
          <a:p>
            <a:pPr algn="l">
              <a:buFont typeface="Arial" panose="020B0604020202020204" pitchFamily="34" charset="0"/>
              <a:buChar char="•"/>
            </a:pPr>
            <a:r>
              <a:rPr lang="nl-NL" b="0" i="0" dirty="0">
                <a:solidFill>
                  <a:srgbClr val="383737"/>
                </a:solidFill>
                <a:effectLst/>
                <a:latin typeface="opensansregular"/>
              </a:rPr>
              <a:t> Antwoord: De missie van een bank is zoiets als: Financiële dienstverlening verzorgen.</a:t>
            </a:r>
          </a:p>
          <a:p>
            <a:pPr marL="742950" lvl="1" indent="-285750" algn="l">
              <a:buFont typeface="Arial" panose="020B0604020202020204" pitchFamily="34" charset="0"/>
              <a:buChar char="•"/>
            </a:pPr>
            <a:r>
              <a:rPr lang="nl-NL" b="0" i="0" dirty="0">
                <a:solidFill>
                  <a:srgbClr val="383737"/>
                </a:solidFill>
                <a:effectLst/>
                <a:latin typeface="opensansregular"/>
              </a:rPr>
              <a:t>Een primair proces is dan: het verstrekken van kredieten aan particulieren. </a:t>
            </a:r>
          </a:p>
          <a:p>
            <a:pPr marL="742950" lvl="1" indent="-285750" algn="l">
              <a:buFont typeface="Arial" panose="020B0604020202020204" pitchFamily="34" charset="0"/>
              <a:buChar char="•"/>
            </a:pPr>
            <a:r>
              <a:rPr lang="nl-NL" b="0" i="0" dirty="0">
                <a:solidFill>
                  <a:srgbClr val="383737"/>
                </a:solidFill>
                <a:effectLst/>
                <a:latin typeface="opensansregular"/>
              </a:rPr>
              <a:t>Een secundair proces is bijvoorbeeld: het onderhouden van de gebouwen.</a:t>
            </a:r>
          </a:p>
          <a:p>
            <a:pPr marL="742950" lvl="1" indent="-285750" algn="l">
              <a:buFont typeface="Arial" panose="020B0604020202020204" pitchFamily="34" charset="0"/>
              <a:buChar char="•"/>
            </a:pPr>
            <a:r>
              <a:rPr lang="nl-NL" b="0" i="0" dirty="0">
                <a:solidFill>
                  <a:srgbClr val="383737"/>
                </a:solidFill>
                <a:effectLst/>
                <a:latin typeface="opensansregular"/>
              </a:rPr>
              <a:t>Een besturingsproces is bijvoorbeeld: het uitvoeren van interne audits m.b.t. de juistheid en rechtmatigheid.</a:t>
            </a:r>
          </a:p>
          <a:p>
            <a:pPr algn="l">
              <a:buFont typeface="Arial" panose="020B0604020202020204" pitchFamily="34" charset="0"/>
              <a:buChar char="•"/>
            </a:pPr>
            <a:r>
              <a:rPr lang="nl-NL" b="0" i="0" dirty="0">
                <a:solidFill>
                  <a:srgbClr val="383737"/>
                </a:solidFill>
                <a:effectLst/>
                <a:latin typeface="opensansregular"/>
              </a:rPr>
              <a:t>Referentie: Praktijkmanagement in de praktijk, p. 25 en 26.  </a:t>
            </a:r>
          </a:p>
          <a:p>
            <a:pPr algn="l">
              <a:buFont typeface="Arial" panose="020B0604020202020204" pitchFamily="34" charset="0"/>
              <a:buChar char="•"/>
            </a:pPr>
            <a:r>
              <a:rPr lang="nl-NL" b="0" i="0" dirty="0">
                <a:solidFill>
                  <a:srgbClr val="383737"/>
                </a:solidFill>
                <a:effectLst/>
                <a:latin typeface="opensansregular"/>
              </a:rPr>
              <a:t>Aansluiting op:</a:t>
            </a:r>
          </a:p>
          <a:p>
            <a:pPr marL="742950" lvl="1" indent="-285750" algn="l">
              <a:buFont typeface="Arial" panose="020B0604020202020204" pitchFamily="34" charset="0"/>
              <a:buChar char="•"/>
            </a:pPr>
            <a:r>
              <a:rPr lang="nl-NL" b="0" i="0" dirty="0">
                <a:solidFill>
                  <a:srgbClr val="383737"/>
                </a:solidFill>
                <a:effectLst/>
                <a:latin typeface="opensansregular"/>
              </a:rPr>
              <a:t>lesleerdoel 2: verschillende typen processen onderscheiden.</a:t>
            </a:r>
          </a:p>
          <a:p>
            <a:pPr marL="742950" lvl="1" indent="-285750" algn="l">
              <a:buFont typeface="Arial" panose="020B0604020202020204" pitchFamily="34" charset="0"/>
              <a:buChar char="•"/>
            </a:pPr>
            <a:r>
              <a:rPr lang="nl-NL" b="0" i="0" dirty="0">
                <a:solidFill>
                  <a:srgbClr val="383737"/>
                </a:solidFill>
                <a:effectLst/>
                <a:latin typeface="opensansregular"/>
              </a:rPr>
              <a:t>algemeen leerdoel 2: processen in organisaties identificeren.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059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vorige les heb je kennisgemaakt met het </a:t>
            </a:r>
            <a:r>
              <a:rPr lang="nl-NL" i="1" dirty="0" err="1"/>
              <a:t>procesdenken</a:t>
            </a:r>
            <a:r>
              <a:rPr lang="nl-NL" dirty="0"/>
              <a:t>. Door procesmatig naar een organisatie te kijken, wordt duidelijk hoe een organisatie waarde toevoegt en van een bepaalde input een output realiseert die aan de eisen van de klant (en andere betrokkenen) voldoet. Mensen werken samen in processen richting een afgesproken doel.</a:t>
            </a:r>
          </a:p>
          <a:p>
            <a:endParaRPr lang="nl-NL" dirty="0"/>
          </a:p>
          <a:p>
            <a:r>
              <a:rPr lang="nl-NL" dirty="0"/>
              <a:t>Om een organisatie goed te besturen, om duidelijk te maken hoe het beste gewerkt kan worden, om medewerkers snel en doeltreffend in te werken, om het werk van elkaar te kunnen overnemen, om risico's op het maken van fouten te verminderen, is het nodig om processen te beschrijven. In deze les gaan we in op de manier waarop we dat kunnen aanpakken. We bespreken het belang van het vastleggen van processen via een geschikte procesarchitectuur, we stellen aan de orde wat we wel en niet gaan vastleggen, waarbij het begrip risico een cruciale rol speelt en we stellen aan de orde hoe processen geborgd kunnen worden.</a:t>
            </a:r>
          </a:p>
          <a:p>
            <a:endParaRPr lang="nl-NL" dirty="0"/>
          </a:p>
          <a:p>
            <a:r>
              <a:rPr lang="nl-NL" dirty="0"/>
              <a:t>Cruciaal is om goed na te denken over hoe ver je moet gaan met het beschrijven van processen. Worden alle details beschreven, dan ligt bureaucratie op de loer, is onderhoud van procesbeschrijvingen veel werk en zijn mensen minder geneigd de beschrijvingen te lezen omdat men "</a:t>
            </a:r>
            <a:r>
              <a:rPr lang="nl-NL" i="1" dirty="0"/>
              <a:t>het toch wel weet</a:t>
            </a:r>
            <a:r>
              <a:rPr lang="nl-NL" dirty="0"/>
              <a:t>". Beschrijf je te weinig, dan regel je niets. Hebben medewerkers veel kennis van zaken en zijn ze hoogopgeleid, dan zijn details waarschijnlijk minder nodig dan wanneer de organisatie veelvuldig met nieuwe en tijdelijke mensen werkt.</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28</a:t>
            </a:fld>
            <a:endParaRPr lang="en-US"/>
          </a:p>
        </p:txBody>
      </p:sp>
    </p:spTree>
    <p:extLst>
      <p:ext uri="{BB962C8B-B14F-4D97-AF65-F5344CB8AC3E}">
        <p14:creationId xmlns:p14="http://schemas.microsoft.com/office/powerpoint/2010/main" val="1255215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004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7638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353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542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stroomdiagram of stroomschema, ook wel flowsheet of flowchart, is een schematische voorstelling van een proces. Het wordt over het algemeen gebruikt om een proces makkelijker te visualiseren, of om fouten in het proces te kunnen vinden. Over het algemeen bevat een stroomdiagram een startpunt, eindpunten, invoer, uitvoer, mogelijke paden en de beslissingen die tot mogelijke paden leiden. Deze worden volgens vaste conventies weergegeven. ISO heeft hier in 1985 de standaard ISO 5807 voor opgesteld.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12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51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wij aan de leiding van een organisatie vragen wat de organisatie doet en hoe ze is georganiseerd, komt in 9 van de 10 gevallen een organisatieschema op tafel. Zo'n organogram leert ons welke functies er zijn, wie wat doet, wie aan wie rapporteert en wie de leidinggevende is van wie.</a:t>
            </a:r>
          </a:p>
          <a:p>
            <a:endParaRPr lang="nl-NL" dirty="0"/>
          </a:p>
          <a:p>
            <a:r>
              <a:rPr lang="nl-NL" dirty="0"/>
              <a:t>Zo'n schema leert ons niet hoe het product of de dienst tot stand komt. We zien niet direct wat de organisatie ingaat (input), welke activiteiten er plaatsvinden en wat de organisatie uitgaat (output). Als wij door een procesbril naar een organisatie kijken, vragen we ons met name die dingen af: hoe wordt hier waarde toegevoegd, wat gebeurt er nu precies, hoe bereikt de organisatie haar doelen? Functies zijn dan veel minder interessant dan activiteiten.</a:t>
            </a:r>
          </a:p>
          <a:p>
            <a:r>
              <a:rPr lang="nl-NL" dirty="0"/>
              <a:t>Als we procesmatig naar een organisatie kijken, zien we reeksen van aaneengeschakelde activiteiten: processen. We kunnen een organisatie zien als een kluwen van allerlei processen.</a:t>
            </a:r>
          </a:p>
          <a:p>
            <a:endParaRPr lang="nl-NL" dirty="0"/>
          </a:p>
          <a:p>
            <a:r>
              <a:rPr lang="nl-NL" dirty="0"/>
              <a:t>In deze eerste les proberen we deze kluwen wat te ontrafelen en onderscheid te maken in verschillende typen processen. Processen die dát realiseren waarvoor de organisatie is opgericht, noemen we primaire processen. Er zijn ook andere processen, die gaan we in deze les bespreken. Ook komt aan de orde welke stappen er gezet moeten worden om processen echt te kunnen managen:</a:t>
            </a:r>
          </a:p>
          <a:p>
            <a:endParaRPr lang="nl-NL" dirty="0"/>
          </a:p>
          <a:p>
            <a:pPr marL="171450" indent="-171450">
              <a:buFont typeface="Arial" panose="020B0604020202020204" pitchFamily="34" charset="0"/>
              <a:buChar char="•"/>
            </a:pPr>
            <a:r>
              <a:rPr lang="nl-NL" dirty="0"/>
              <a:t>Processen </a:t>
            </a:r>
            <a:r>
              <a:rPr lang="nl-NL" i="1" dirty="0"/>
              <a:t>beschrijven</a:t>
            </a:r>
          </a:p>
          <a:p>
            <a:pPr marL="171450" indent="-171450">
              <a:buFont typeface="Arial" panose="020B0604020202020204" pitchFamily="34" charset="0"/>
              <a:buChar char="•"/>
            </a:pPr>
            <a:r>
              <a:rPr lang="nl-NL" dirty="0"/>
              <a:t>Processen </a:t>
            </a:r>
            <a:r>
              <a:rPr lang="nl-NL" i="1" dirty="0"/>
              <a:t>besturen</a:t>
            </a:r>
          </a:p>
          <a:p>
            <a:pPr marL="171450" indent="-171450">
              <a:buFont typeface="Arial" panose="020B0604020202020204" pitchFamily="34" charset="0"/>
              <a:buChar char="•"/>
            </a:pPr>
            <a:r>
              <a:rPr lang="nl-NL" dirty="0"/>
              <a:t>Processen </a:t>
            </a:r>
            <a:r>
              <a:rPr lang="nl-NL" i="1" dirty="0"/>
              <a:t>analyseren</a:t>
            </a:r>
          </a:p>
          <a:p>
            <a:pPr marL="171450" indent="-171450">
              <a:buFont typeface="Arial" panose="020B0604020202020204" pitchFamily="34" charset="0"/>
              <a:buChar char="•"/>
            </a:pPr>
            <a:r>
              <a:rPr lang="nl-NL" dirty="0"/>
              <a:t>Processen </a:t>
            </a:r>
            <a:r>
              <a:rPr lang="nl-NL" i="1" dirty="0"/>
              <a:t>verbeteren</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8</a:t>
            </a:fld>
            <a:endParaRPr lang="en-US"/>
          </a:p>
        </p:txBody>
      </p:sp>
    </p:spTree>
    <p:extLst>
      <p:ext uri="{BB962C8B-B14F-4D97-AF65-F5344CB8AC3E}">
        <p14:creationId xmlns:p14="http://schemas.microsoft.com/office/powerpoint/2010/main" val="1693255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SIPOC is een methode om het transformatieproces binnen een bedrijf dat producten en/of diensten maakt en levert, goed te kunnen beschrijven. Het is een hulpmiddel bij procesverbetering dat de in- en uitvoer van één of meerdere processen in tabelvorm samenvat. SIPOC is een acroniem dat staat voor Suppliers, </a:t>
            </a:r>
            <a:r>
              <a:rPr lang="nl-NL" dirty="0" err="1"/>
              <a:t>Inputs</a:t>
            </a:r>
            <a:r>
              <a:rPr lang="nl-NL" dirty="0"/>
              <a:t>, Proces, Output en </a:t>
            </a:r>
            <a:r>
              <a:rPr lang="nl-NL" dirty="0" err="1"/>
              <a:t>Customers</a:t>
            </a:r>
            <a:r>
              <a:rPr lang="nl-NL" dirty="0"/>
              <a:t> (leveranciers, input, proces, output/resultaat en klanten), die de kolommen vormen. Het model vindt z’n oorsprong in de jaren tachtig van de vorige eeuw en is een onderdeel binnen kwaliteitssystemen als Six Sigma, </a:t>
            </a:r>
            <a:r>
              <a:rPr lang="nl-NL" dirty="0" err="1"/>
              <a:t>Gemba</a:t>
            </a:r>
            <a:r>
              <a:rPr lang="nl-NL" dirty="0"/>
              <a:t> </a:t>
            </a:r>
            <a:r>
              <a:rPr lang="nl-NL" dirty="0" err="1"/>
              <a:t>Kaizen</a:t>
            </a:r>
            <a:r>
              <a:rPr lang="nl-NL" dirty="0"/>
              <a:t> en </a:t>
            </a:r>
            <a:r>
              <a:rPr lang="nl-NL" dirty="0" err="1"/>
              <a:t>Lean</a:t>
            </a:r>
            <a:r>
              <a:rPr lang="nl-NL" dirty="0"/>
              <a:t> manufacturing.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560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IDEF</a:t>
            </a:r>
            <a:r>
              <a:rPr lang="nl-NL" dirty="0"/>
              <a:t> (</a:t>
            </a:r>
            <a:r>
              <a:rPr lang="nl-NL" dirty="0" err="1"/>
              <a:t>international</a:t>
            </a:r>
            <a:r>
              <a:rPr lang="nl-NL" dirty="0"/>
              <a:t> </a:t>
            </a:r>
            <a:r>
              <a:rPr lang="nl-NL" dirty="0" err="1"/>
              <a:t>definition</a:t>
            </a:r>
            <a:r>
              <a:rPr lang="nl-NL" dirty="0"/>
              <a:t>) is een methode om processen vast te leggen. (...) Het processchema kent een input en een output. De klant is direct in beeld gebracht. Typisch voor dit format is het in beeld brengen van de </a:t>
            </a:r>
            <a:r>
              <a:rPr lang="nl-NL" b="1" dirty="0"/>
              <a:t>stuurinformatie</a:t>
            </a:r>
            <a:r>
              <a:rPr lang="nl-NL" dirty="0"/>
              <a:t> aan de bovenkant en de (hulp)</a:t>
            </a:r>
            <a:r>
              <a:rPr lang="nl-NL" b="1" dirty="0"/>
              <a:t>middelen</a:t>
            </a:r>
            <a:r>
              <a:rPr lang="nl-NL" dirty="0"/>
              <a:t> aan de onderzijde. De stuurinformatie betreft hier de regels en voorschriften die beheersing van het proces tot gevolg hebben. Het kunnen bijvoorbeeld ook formulieren zijn. Aan de onderzijde wordt in beeld gebracht welke middelen nodig of beschikbaar zijn om het proces uit te voeren. Het gaat dan niet om middelen die in het proces verbruikt of bewerkt worden (dus geen grondstoffen), maar wel om mensen, machines, systemen en dergelijke. De charme van deze systematiek is de overzichtelijkheid. De eenvoud van het schema dwingt haast vanzelf om grote stappen in het werkproces te beschrijven. Het proces moet namelijk in dit ene plaatje passen. Heb je meer dan acht stappen, dan moet je een abstractieniveau hoger zijn. Pagina's lange stroomschema, waartoe andere systemen soms uitnodigen, worden zo voorkomen. Op deze manier is de essentie van een werkproces in één oogopslag te zien.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06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304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SqEME</a:t>
            </a:r>
            <a:r>
              <a:rPr lang="nl-NL" dirty="0"/>
              <a:t> wordt al jarenlang succesvol toegepast in verschillende sectoren. Het wordt gezien als een eigentijdse invulling van het managen van processen. In 2002 kwam de eerste druk uit van Procesmanagement en de </a:t>
            </a:r>
            <a:r>
              <a:rPr lang="nl-NL" dirty="0" err="1"/>
              <a:t>SqEME</a:t>
            </a:r>
            <a:r>
              <a:rPr lang="nl-NL" dirty="0"/>
              <a:t>-benadering , waarvan nu een compleet herziene druk is verschenen. In deze derde druk is een aantal belangrijke aanvullingen aangebracht.</a:t>
            </a:r>
          </a:p>
          <a:p>
            <a:endParaRPr lang="nl-NL" dirty="0"/>
          </a:p>
          <a:p>
            <a:endParaRPr lang="nl-NL" dirty="0"/>
          </a:p>
          <a:p>
            <a:r>
              <a:rPr lang="nl-NL" dirty="0" err="1"/>
              <a:t>SqEME</a:t>
            </a:r>
            <a:r>
              <a:rPr lang="nl-NL" dirty="0"/>
              <a:t> als methodologie bekijkt een proces in de organisatie vanuit vier verschillende invalshoeken, die vensters worden genoemd:</a:t>
            </a:r>
          </a:p>
          <a:p>
            <a:r>
              <a:rPr lang="nl-NL" dirty="0"/>
              <a:t>Constitutie = ‘Blauwdruk’, de wezenlijke kenmerken van de organisatie</a:t>
            </a:r>
          </a:p>
          <a:p>
            <a:r>
              <a:rPr lang="nl-NL" dirty="0"/>
              <a:t>Chemie = ‘Berichtenverkeer’, de interactie tussen mensen in en buiten de organisatie</a:t>
            </a:r>
          </a:p>
          <a:p>
            <a:r>
              <a:rPr lang="nl-NL" dirty="0"/>
              <a:t>Constructie = ‘Bestek’, tastbare en zichtbare structuur van de organisatie</a:t>
            </a:r>
          </a:p>
          <a:p>
            <a:r>
              <a:rPr lang="nl-NL" dirty="0"/>
              <a:t>Correspondentie = ‘Bureaublad’, beoordeling van het functioneren van de organisatie</a:t>
            </a:r>
          </a:p>
          <a:p>
            <a:endParaRPr lang="nl-NL" dirty="0"/>
          </a:p>
          <a:p>
            <a:r>
              <a:rPr lang="nl-NL" dirty="0"/>
              <a:t>Met behulp van deze vier vensters kijkt u op een andere manier naar organisaties. U krijgt hierdoor meer inzicht in de procesarchitectuur, uw horizontale organisatie en u leert hoe om te gaan met IT.</a:t>
            </a:r>
          </a:p>
          <a:p>
            <a:endParaRPr lang="nl-NL" dirty="0"/>
          </a:p>
          <a:p>
            <a:r>
              <a:rPr lang="nl-NL" dirty="0"/>
              <a:t>De nieuwe druk start met een theoretisch overzicht over de ontwikkeling en het belang van procesmanagement, waarna de </a:t>
            </a:r>
            <a:r>
              <a:rPr lang="nl-NL" dirty="0" err="1"/>
              <a:t>SqEME</a:t>
            </a:r>
            <a:r>
              <a:rPr lang="nl-NL" dirty="0"/>
              <a:t>-benadering wordt toegelicht. Tevens geeft de derde druk meer concrete informatie over onderwerpen als stijl, scope, rol en focus van een procesverantwoordelijke. Tot slot wordt aan de hand van checklijsten, tips en stappenplannen uitvoerig beschreven hoe de </a:t>
            </a:r>
            <a:r>
              <a:rPr lang="nl-NL" dirty="0" err="1"/>
              <a:t>SqEME</a:t>
            </a:r>
            <a:r>
              <a:rPr lang="nl-NL" dirty="0"/>
              <a:t> methodiek kan worden toegepast in verschillende organisaties.</a:t>
            </a:r>
          </a:p>
          <a:p>
            <a:endParaRPr lang="nl-NL" dirty="0"/>
          </a:p>
          <a:p>
            <a:r>
              <a:rPr lang="nl-NL" dirty="0"/>
              <a:t>Op de </a:t>
            </a:r>
            <a:r>
              <a:rPr lang="nl-NL" dirty="0" err="1"/>
              <a:t>SqEME</a:t>
            </a:r>
            <a:r>
              <a:rPr lang="nl-NL" dirty="0"/>
              <a:t>-website vindt u een overzicht van de tools die op dit moment worden gebruikt ter ondersteuning van de </a:t>
            </a:r>
            <a:r>
              <a:rPr lang="nl-NL" dirty="0" err="1"/>
              <a:t>SqEME</a:t>
            </a:r>
            <a:r>
              <a:rPr lang="nl-NL" dirty="0"/>
              <a:t>-methodologie.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150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917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040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398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965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386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3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9</a:t>
            </a:fld>
            <a:endParaRPr lang="en-US"/>
          </a:p>
        </p:txBody>
      </p:sp>
    </p:spTree>
    <p:extLst>
      <p:ext uri="{BB962C8B-B14F-4D97-AF65-F5344CB8AC3E}">
        <p14:creationId xmlns:p14="http://schemas.microsoft.com/office/powerpoint/2010/main" val="2733810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Een voorbeeldvraag zou kunnen zijn:</a:t>
            </a:r>
          </a:p>
          <a:p>
            <a:pPr algn="l">
              <a:buFont typeface="Arial" panose="020B0604020202020204" pitchFamily="34" charset="0"/>
              <a:buChar char="•"/>
            </a:pPr>
            <a:r>
              <a:rPr lang="nl-NL" b="0" i="0" dirty="0">
                <a:solidFill>
                  <a:srgbClr val="383737"/>
                </a:solidFill>
                <a:effectLst/>
                <a:latin typeface="opensansregular"/>
              </a:rPr>
              <a:t> Vraag: Er zijn verschillende manieren om processen in te delen. Een van die manieren is: primaire, secundaire en besturingsprocessen. Geef een voorbeeld van deze soorten processen voor een bank. Motiveer je antwoord.</a:t>
            </a:r>
          </a:p>
          <a:p>
            <a:pPr algn="l">
              <a:buFont typeface="Arial" panose="020B0604020202020204" pitchFamily="34" charset="0"/>
              <a:buChar char="•"/>
            </a:pPr>
            <a:r>
              <a:rPr lang="nl-NL" b="0" i="0" dirty="0">
                <a:solidFill>
                  <a:srgbClr val="383737"/>
                </a:solidFill>
                <a:effectLst/>
                <a:latin typeface="opensansregular"/>
              </a:rPr>
              <a:t> Antwoord: De missie van een bank is zoiets als: </a:t>
            </a:r>
            <a:r>
              <a:rPr lang="nl-NL" b="1" i="0" dirty="0">
                <a:solidFill>
                  <a:srgbClr val="383737"/>
                </a:solidFill>
                <a:effectLst/>
                <a:latin typeface="opensansregular"/>
              </a:rPr>
              <a:t>Financiële dienstverlening verzorgen</a:t>
            </a:r>
            <a:r>
              <a:rPr lang="nl-NL" b="0" i="0" dirty="0">
                <a:solidFill>
                  <a:srgbClr val="383737"/>
                </a:solidFill>
                <a:effectLst/>
                <a:latin typeface="opensansregular"/>
              </a:rPr>
              <a:t>.</a:t>
            </a:r>
          </a:p>
          <a:p>
            <a:pPr marL="742950" lvl="1" indent="-285750" algn="l">
              <a:buFont typeface="Arial" panose="020B0604020202020204" pitchFamily="34" charset="0"/>
              <a:buChar char="•"/>
            </a:pPr>
            <a:r>
              <a:rPr lang="nl-NL" b="0" i="0" dirty="0">
                <a:solidFill>
                  <a:srgbClr val="383737"/>
                </a:solidFill>
                <a:effectLst/>
                <a:latin typeface="opensansregular"/>
              </a:rPr>
              <a:t>Een primair proces is dan: het verstrekken van kredieten aan particulieren. </a:t>
            </a:r>
          </a:p>
          <a:p>
            <a:pPr marL="742950" lvl="1" indent="-285750" algn="l">
              <a:buFont typeface="Arial" panose="020B0604020202020204" pitchFamily="34" charset="0"/>
              <a:buChar char="•"/>
            </a:pPr>
            <a:r>
              <a:rPr lang="nl-NL" b="0" i="0" dirty="0">
                <a:solidFill>
                  <a:srgbClr val="383737"/>
                </a:solidFill>
                <a:effectLst/>
                <a:latin typeface="opensansregular"/>
              </a:rPr>
              <a:t>Een secundair proces is bijvoorbeeld: het onderhouden van de gebouwen.</a:t>
            </a:r>
          </a:p>
          <a:p>
            <a:pPr marL="742950" lvl="1" indent="-285750" algn="l">
              <a:buFont typeface="Arial" panose="020B0604020202020204" pitchFamily="34" charset="0"/>
              <a:buChar char="•"/>
            </a:pPr>
            <a:r>
              <a:rPr lang="nl-NL" b="0" i="0" dirty="0">
                <a:solidFill>
                  <a:srgbClr val="383737"/>
                </a:solidFill>
                <a:effectLst/>
                <a:latin typeface="opensansregular"/>
              </a:rPr>
              <a:t>Een besturingsproces is bijvoorbeeld: het uitvoeren van interne audits m.b.t. de juistheid en rechtmatigheid.</a:t>
            </a:r>
          </a:p>
          <a:p>
            <a:pPr algn="l">
              <a:buFont typeface="Arial" panose="020B0604020202020204" pitchFamily="34" charset="0"/>
              <a:buChar char="•"/>
            </a:pPr>
            <a:r>
              <a:rPr lang="nl-NL" b="0" i="0" dirty="0">
                <a:solidFill>
                  <a:srgbClr val="383737"/>
                </a:solidFill>
                <a:effectLst/>
                <a:latin typeface="opensansregular"/>
              </a:rPr>
              <a:t>Referentie: Praktijkmanagement in de praktijk, p. 25 en 26.  </a:t>
            </a:r>
          </a:p>
          <a:p>
            <a:pPr algn="l">
              <a:buFont typeface="Arial" panose="020B0604020202020204" pitchFamily="34" charset="0"/>
              <a:buChar char="•"/>
            </a:pPr>
            <a:r>
              <a:rPr lang="nl-NL" b="0" i="0" dirty="0">
                <a:solidFill>
                  <a:srgbClr val="383737"/>
                </a:solidFill>
                <a:effectLst/>
                <a:latin typeface="opensansregular"/>
              </a:rPr>
              <a:t>Aansluiting op:</a:t>
            </a:r>
          </a:p>
          <a:p>
            <a:pPr marL="742950" lvl="1" indent="-285750" algn="l">
              <a:buFont typeface="Arial" panose="020B0604020202020204" pitchFamily="34" charset="0"/>
              <a:buChar char="•"/>
            </a:pPr>
            <a:r>
              <a:rPr lang="nl-NL" b="0" i="0" dirty="0">
                <a:solidFill>
                  <a:srgbClr val="383737"/>
                </a:solidFill>
                <a:effectLst/>
                <a:latin typeface="opensansregular"/>
              </a:rPr>
              <a:t>lesleerdoel 2: verschillende typen processen onderscheiden.</a:t>
            </a:r>
          </a:p>
          <a:p>
            <a:pPr marL="742950" lvl="1" indent="-285750" algn="l">
              <a:buFont typeface="Arial" panose="020B0604020202020204" pitchFamily="34" charset="0"/>
              <a:buChar char="•"/>
            </a:pPr>
            <a:r>
              <a:rPr lang="nl-NL" b="0" i="0" dirty="0">
                <a:solidFill>
                  <a:srgbClr val="383737"/>
                </a:solidFill>
                <a:effectLst/>
                <a:latin typeface="opensansregular"/>
              </a:rPr>
              <a:t>algemeen leerdoel 2: processen in organisaties identificeren.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175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in de vorige les besproken is hoe processen kunnen worden vastgelegd, gaan we in deze les bekijken op welke manier we processen kunnen besturen. Om te kunnen sturen is het essentieel te weten wat het doel is. Zonder doel weten we immers niet of we op de goede weg zijn.</a:t>
            </a:r>
          </a:p>
          <a:p>
            <a:endParaRPr lang="nl-NL" dirty="0"/>
          </a:p>
          <a:p>
            <a:r>
              <a:rPr lang="nl-NL" dirty="0"/>
              <a:t>Om processen te besturen verzamelen we informatie die ons vertelt of we onze doelen halen of dat we moeten ingrijpen. We maken hierbij gebruik van </a:t>
            </a:r>
            <a:r>
              <a:rPr lang="nl-NL" i="1" dirty="0"/>
              <a:t>prestatie-indicatoren</a:t>
            </a:r>
            <a:r>
              <a:rPr lang="nl-NL" dirty="0"/>
              <a:t>. Een prestatie-indicator bestaat altijd uit een </a:t>
            </a:r>
            <a:r>
              <a:rPr lang="nl-NL" i="1" dirty="0"/>
              <a:t>meetbare grootheid </a:t>
            </a:r>
            <a:r>
              <a:rPr lang="nl-NL" dirty="0"/>
              <a:t>en een </a:t>
            </a:r>
            <a:r>
              <a:rPr lang="nl-NL" i="1" dirty="0"/>
              <a:t>streefwaarde</a:t>
            </a:r>
            <a:r>
              <a:rPr lang="nl-NL" dirty="0"/>
              <a:t> (ook wel maatstaf en norm genoemd).</a:t>
            </a:r>
          </a:p>
          <a:p>
            <a:endParaRPr lang="nl-NL" dirty="0"/>
          </a:p>
          <a:p>
            <a:r>
              <a:rPr lang="nl-NL" dirty="0"/>
              <a:t>Een belangrijke vraag die we ons moeten stellen is: Wat is een goede prestatie-indicator? Een bekende uitspraak is 'Meten is weten', maar je hoort ook 'Met meten wordt de meeste tijd versleten'. Hiermee wordt aangegeven dat er in organisaties veel wordt gemeten en wordt vastgelegd. Maar of al deze informatie ook echt voor besturing wordt gebruikt, is maar de vraag.</a:t>
            </a:r>
          </a:p>
          <a:p>
            <a:r>
              <a:rPr lang="nl-NL" dirty="0"/>
              <a:t>Goede prestatie-indicatoren worden afgeleid van de organisatiestrategie en de bij deze strategie horende kritische succesfactoren, ook wel kritieke succesfactoren genoemd. Hierdoor wordt ervoor gezorgd dat de processen die we met deze indicatoren besturen, ook de organisatiestrategie realiseren.</a:t>
            </a:r>
          </a:p>
          <a:p>
            <a:endParaRPr lang="nl-NL" dirty="0"/>
          </a:p>
          <a:p>
            <a:r>
              <a:rPr lang="nl-NL" dirty="0"/>
              <a:t>Omdat het besturen van processen gebaseerd is op goede en snel beschikbare informatie, is procesmanagement nauw verbonden met informatiemanagement en IT. Daarom stippen we deze vakgebieden hier ook even aan.</a:t>
            </a:r>
          </a:p>
          <a:p>
            <a:endParaRPr lang="nl-NL" dirty="0"/>
          </a:p>
          <a:p>
            <a:r>
              <a:rPr lang="nl-NL" dirty="0"/>
              <a:t>In hoofdstuk 3.1 van het boek Procesmanagement in de praktijk wordt uitgelegd hoe een organisatiestrategie tot stand komt. Voor deze module is begrip van dit proces van belang. Lees dit hoofdstuk aandachtig door. Over de inhoud van hoofdstuk 3.1 worden </a:t>
            </a:r>
            <a:r>
              <a:rPr lang="nl-NL" b="1" dirty="0"/>
              <a:t>geen </a:t>
            </a:r>
            <a:r>
              <a:rPr lang="nl-NL" dirty="0"/>
              <a:t>examenvragen gesteld.</a:t>
            </a:r>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48</a:t>
            </a:fld>
            <a:endParaRPr lang="en-US"/>
          </a:p>
        </p:txBody>
      </p:sp>
    </p:spTree>
    <p:extLst>
      <p:ext uri="{BB962C8B-B14F-4D97-AF65-F5344CB8AC3E}">
        <p14:creationId xmlns:p14="http://schemas.microsoft.com/office/powerpoint/2010/main" val="2304216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232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124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KSF’s</a:t>
            </a:r>
            <a:r>
              <a:rPr lang="nl-NL" dirty="0"/>
              <a:t> worden ook wel zoekvelden (of aandachtsvelden of meetvelden) genoemd</a:t>
            </a:r>
          </a:p>
          <a:p>
            <a:endParaRPr lang="nl-NL" dirty="0"/>
          </a:p>
          <a:p>
            <a:r>
              <a:rPr lang="nl-NL" dirty="0"/>
              <a:t>Maak een onderscheid tussen </a:t>
            </a:r>
            <a:r>
              <a:rPr lang="nl-NL" dirty="0" err="1"/>
              <a:t>KSF’s</a:t>
            </a:r>
            <a:r>
              <a:rPr lang="nl-NL" dirty="0"/>
              <a:t> die nodig zijn om te kunnen concurreren in een markt (</a:t>
            </a:r>
            <a:r>
              <a:rPr lang="nl-NL" i="1" dirty="0"/>
              <a:t>'tickets </a:t>
            </a:r>
            <a:r>
              <a:rPr lang="nl-NL" i="1" dirty="0" err="1"/>
              <a:t>to</a:t>
            </a:r>
            <a:r>
              <a:rPr lang="nl-NL" i="1" dirty="0"/>
              <a:t> </a:t>
            </a:r>
            <a:r>
              <a:rPr lang="nl-NL" i="1" dirty="0" err="1"/>
              <a:t>ride</a:t>
            </a:r>
            <a:r>
              <a:rPr lang="nl-NL" dirty="0"/>
              <a:t>' = </a:t>
            </a:r>
            <a:r>
              <a:rPr lang="nl-NL" dirty="0" err="1"/>
              <a:t>qualifiers</a:t>
            </a:r>
            <a:r>
              <a:rPr lang="nl-NL" dirty="0"/>
              <a:t>), en </a:t>
            </a:r>
            <a:r>
              <a:rPr lang="nl-NL" dirty="0" err="1"/>
              <a:t>KSF’s</a:t>
            </a:r>
            <a:r>
              <a:rPr lang="nl-NL" dirty="0"/>
              <a:t> die echt onderscheidend zijn van de concurrentie (</a:t>
            </a:r>
            <a:r>
              <a:rPr lang="nl-NL" i="1" dirty="0"/>
              <a:t>'tickets </a:t>
            </a:r>
            <a:r>
              <a:rPr lang="nl-NL" i="1" dirty="0" err="1"/>
              <a:t>to</a:t>
            </a:r>
            <a:r>
              <a:rPr lang="nl-NL" i="1" dirty="0"/>
              <a:t> </a:t>
            </a:r>
            <a:r>
              <a:rPr lang="nl-NL" i="1" dirty="0" err="1"/>
              <a:t>heaven</a:t>
            </a:r>
            <a:r>
              <a:rPr lang="nl-NL" i="1" dirty="0"/>
              <a:t>' </a:t>
            </a:r>
            <a:r>
              <a:rPr lang="nl-NL" dirty="0"/>
              <a:t>= winners).</a:t>
            </a:r>
          </a:p>
          <a:p>
            <a:endParaRPr lang="nl-NL" dirty="0"/>
          </a:p>
          <a:p>
            <a:r>
              <a:rPr lang="nl-NL" dirty="0" err="1"/>
              <a:t>KSF’s</a:t>
            </a:r>
            <a:r>
              <a:rPr lang="nl-NL" dirty="0"/>
              <a:t> en </a:t>
            </a:r>
            <a:r>
              <a:rPr lang="nl-NL" dirty="0" err="1"/>
              <a:t>PI’s</a:t>
            </a:r>
            <a:r>
              <a:rPr lang="nl-NL" dirty="0"/>
              <a:t> worden opgenomen in een BSC of </a:t>
            </a:r>
            <a:r>
              <a:rPr lang="nl-NL" i="1" dirty="0"/>
              <a:t>Performance dashboard</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C42BC-B26E-438D-8422-7401B9B8BBD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126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een </a:t>
            </a:r>
            <a:r>
              <a:rPr lang="nl-NL" b="1" dirty="0"/>
              <a:t>effectieve besturing </a:t>
            </a:r>
            <a:r>
              <a:rPr lang="nl-NL" dirty="0"/>
              <a:t>van de organisatie te realiseren, doorloopt u de volgende vier stappen:</a:t>
            </a:r>
          </a:p>
          <a:p>
            <a:pPr marL="171450" indent="-171450">
              <a:buFont typeface="Courier New" panose="02070309020205020404" pitchFamily="49" charset="0"/>
              <a:buChar char="o"/>
            </a:pPr>
            <a:r>
              <a:rPr lang="nl-NL" dirty="0"/>
              <a:t>Organisatie strategie vaststellen;</a:t>
            </a:r>
          </a:p>
          <a:p>
            <a:pPr marL="171450" indent="-171450">
              <a:buFont typeface="Courier New" panose="02070309020205020404" pitchFamily="49" charset="0"/>
              <a:buChar char="o"/>
            </a:pPr>
            <a:r>
              <a:rPr lang="nl-NL" dirty="0"/>
              <a:t>Procesdoelen formuleren;</a:t>
            </a:r>
          </a:p>
          <a:p>
            <a:pPr marL="171450" indent="-171450">
              <a:buFont typeface="Courier New" panose="02070309020205020404" pitchFamily="49" charset="0"/>
              <a:buChar char="o"/>
            </a:pPr>
            <a:r>
              <a:rPr lang="nl-NL" dirty="0"/>
              <a:t>Stuurinformatie genereren;</a:t>
            </a:r>
          </a:p>
          <a:p>
            <a:pPr marL="171450" indent="-171450">
              <a:buFont typeface="Courier New" panose="02070309020205020404" pitchFamily="49" charset="0"/>
              <a:buChar char="o"/>
            </a:pPr>
            <a:r>
              <a:rPr lang="nl-NL" dirty="0"/>
              <a:t>Processen besturen.</a:t>
            </a:r>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53</a:t>
            </a:fld>
            <a:endParaRPr lang="nl-NL"/>
          </a:p>
        </p:txBody>
      </p:sp>
    </p:spTree>
    <p:extLst>
      <p:ext uri="{BB962C8B-B14F-4D97-AF65-F5344CB8AC3E}">
        <p14:creationId xmlns:p14="http://schemas.microsoft.com/office/powerpoint/2010/main" val="297152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indicator wordt gevormd door de </a:t>
            </a:r>
            <a:r>
              <a:rPr lang="nl-NL" b="1" dirty="0"/>
              <a:t>maatstaf</a:t>
            </a:r>
            <a:r>
              <a:rPr lang="nl-NL" dirty="0"/>
              <a:t> en de </a:t>
            </a:r>
            <a:r>
              <a:rPr lang="nl-NL" b="1" dirty="0"/>
              <a:t>norm</a:t>
            </a:r>
            <a:r>
              <a:rPr lang="nl-NL" dirty="0"/>
              <a:t>, waarbij het bepalen van de maatstaf meestal aanzienlijk meer tijd kost dan het bepalen van de norm. De verbinding maatstaf-norm wordt aan de hand van een voorbeeld uitgelegd. Stel het zoekveld is ‘tevreden klanten’. Eerst wordt bepaald wat de maatstaven voor ‘</a:t>
            </a:r>
            <a:r>
              <a:rPr lang="nl-NL" i="1" dirty="0"/>
              <a:t>tevreden klanten</a:t>
            </a:r>
            <a:r>
              <a:rPr lang="nl-NL" dirty="0"/>
              <a:t>’ zijn, vervolgens worden hier normen aan verbonden. Met een beperkt aantal maatstaven (maximaal drie) wordt geprobeerd het zoekveld af te dekken</a:t>
            </a:r>
          </a:p>
          <a:p>
            <a:endParaRPr lang="nl-NL" dirty="0"/>
          </a:p>
          <a:p>
            <a:r>
              <a:rPr lang="nl-NL" dirty="0"/>
              <a:t>Voor elk van de gekozen maatstaven wordt vervolgens een streefnorm bepaald. De norm kan in de tijd worden aangepast, de maatstaf hoeft dan niet te veranderen. De maatstaf en de norm beschrijven samen de gewenste indicatorscore.</a:t>
            </a:r>
          </a:p>
          <a:p>
            <a:endParaRPr lang="nl-NL" dirty="0"/>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55</a:t>
            </a:fld>
            <a:endParaRPr lang="nl-NL"/>
          </a:p>
        </p:txBody>
      </p:sp>
    </p:spTree>
    <p:extLst>
      <p:ext uri="{BB962C8B-B14F-4D97-AF65-F5344CB8AC3E}">
        <p14:creationId xmlns:p14="http://schemas.microsoft.com/office/powerpoint/2010/main" val="3463498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Op deze doelstelling is veel commentaar te geven.</a:t>
            </a:r>
          </a:p>
          <a:p>
            <a:pPr algn="l">
              <a:buFont typeface="+mj-lt"/>
              <a:buAutoNum type="arabicPeriod"/>
            </a:pPr>
            <a:r>
              <a:rPr lang="nl-NL" b="0" i="0" dirty="0">
                <a:solidFill>
                  <a:srgbClr val="383737"/>
                </a:solidFill>
                <a:effectLst/>
                <a:latin typeface="opensansregular"/>
              </a:rPr>
              <a:t>Hoe is een klacht gedefinieerd?</a:t>
            </a:r>
          </a:p>
          <a:p>
            <a:pPr algn="l">
              <a:buFont typeface="+mj-lt"/>
              <a:buAutoNum type="arabicPeriod"/>
            </a:pPr>
            <a:r>
              <a:rPr lang="nl-NL" b="0" i="0" dirty="0">
                <a:solidFill>
                  <a:srgbClr val="383737"/>
                </a:solidFill>
                <a:effectLst/>
                <a:latin typeface="opensansregular"/>
              </a:rPr>
              <a:t>Gaat het over het aantal klachten of om het geld dat ermee gemoeid is?</a:t>
            </a:r>
          </a:p>
          <a:p>
            <a:pPr algn="l">
              <a:buFont typeface="+mj-lt"/>
              <a:buAutoNum type="arabicPeriod"/>
            </a:pPr>
            <a:r>
              <a:rPr lang="nl-NL" b="0" i="0" dirty="0">
                <a:solidFill>
                  <a:srgbClr val="383737"/>
                </a:solidFill>
                <a:effectLst/>
                <a:latin typeface="opensansregular"/>
              </a:rPr>
              <a:t>Wanneer moet de doelstelling zijn bereikt?</a:t>
            </a:r>
          </a:p>
          <a:p>
            <a:pPr algn="l">
              <a:buFont typeface="+mj-lt"/>
              <a:buAutoNum type="arabicPeriod"/>
            </a:pPr>
            <a:r>
              <a:rPr lang="nl-NL" b="0" i="0" dirty="0">
                <a:solidFill>
                  <a:srgbClr val="383737"/>
                </a:solidFill>
                <a:effectLst/>
                <a:latin typeface="opensansregular"/>
              </a:rPr>
              <a:t>Wat moet er concreet bereikt worden?</a:t>
            </a:r>
          </a:p>
          <a:p>
            <a:pPr algn="l"/>
            <a:r>
              <a:rPr lang="nl-NL" b="0" i="0" dirty="0">
                <a:solidFill>
                  <a:srgbClr val="383737"/>
                </a:solidFill>
                <a:effectLst/>
                <a:latin typeface="opensansregular"/>
              </a:rPr>
              <a:t>Voorbeeld van een verbeterde doelstelling:</a:t>
            </a:r>
            <a:br>
              <a:rPr lang="nl-NL" b="0" i="0" dirty="0">
                <a:solidFill>
                  <a:srgbClr val="383737"/>
                </a:solidFill>
                <a:effectLst/>
                <a:latin typeface="opensansregular"/>
              </a:rPr>
            </a:br>
            <a:br>
              <a:rPr lang="nl-NL" b="0" i="0" dirty="0">
                <a:solidFill>
                  <a:srgbClr val="383737"/>
                </a:solidFill>
                <a:effectLst/>
                <a:latin typeface="opensansregular"/>
              </a:rPr>
            </a:br>
            <a:r>
              <a:rPr lang="nl-NL" b="0" i="0" dirty="0">
                <a:solidFill>
                  <a:srgbClr val="383737"/>
                </a:solidFill>
                <a:effectLst/>
                <a:latin typeface="opensansregular"/>
              </a:rPr>
              <a:t>"Het aantal klachten dat leidt tot het retourneren van goederen, moet over het jaar 2017 met 50% zijn teruggebracht ten opzichte van 2016."</a:t>
            </a:r>
            <a:br>
              <a:rPr lang="nl-NL" b="0" i="0" dirty="0">
                <a:solidFill>
                  <a:srgbClr val="383737"/>
                </a:solidFill>
                <a:effectLst/>
                <a:latin typeface="opensansregular"/>
              </a:rPr>
            </a:br>
            <a:br>
              <a:rPr lang="nl-NL" b="0" i="0" dirty="0">
                <a:solidFill>
                  <a:srgbClr val="383737"/>
                </a:solidFill>
                <a:effectLst/>
                <a:latin typeface="opensansregular"/>
              </a:rPr>
            </a:br>
            <a:r>
              <a:rPr lang="nl-NL" b="0" i="0" dirty="0">
                <a:solidFill>
                  <a:srgbClr val="383737"/>
                </a:solidFill>
                <a:effectLst/>
                <a:latin typeface="opensansregular"/>
              </a:rPr>
              <a:t>Er zijn natuurlijk allerlei goede varianten mogelijk.</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103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 uitwerking te geven. Deze opdracht sluit aan bij de theorie van hoofdstuk 3 van het boek Procesmanagement in de praktijk.</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59368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0811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600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standaardantwoord mogelijk.</a:t>
            </a:r>
          </a:p>
          <a:p>
            <a:endParaRPr lang="nl-NL" dirty="0"/>
          </a:p>
          <a:p>
            <a:r>
              <a:rPr lang="nl-NL" dirty="0"/>
              <a:t>Een voorbeeld zou kunnen zijn:</a:t>
            </a:r>
          </a:p>
          <a:p>
            <a:endParaRPr lang="nl-NL" dirty="0"/>
          </a:p>
          <a:p>
            <a:pPr marL="171450" indent="-171450">
              <a:buFont typeface="Arial" panose="020B0604020202020204" pitchFamily="34" charset="0"/>
              <a:buChar char="•"/>
            </a:pPr>
            <a:r>
              <a:rPr lang="nl-NL" dirty="0"/>
              <a:t>Wat: Informatie over geproduceerde aantallen</a:t>
            </a:r>
          </a:p>
          <a:p>
            <a:pPr marL="171450" indent="-171450">
              <a:buFont typeface="Arial" panose="020B0604020202020204" pitchFamily="34" charset="0"/>
              <a:buChar char="•"/>
            </a:pPr>
            <a:r>
              <a:rPr lang="nl-NL" dirty="0"/>
              <a:t>Bron: Tel-sensoren aan productielijnen</a:t>
            </a:r>
          </a:p>
          <a:p>
            <a:pPr marL="171450" indent="-171450">
              <a:buFont typeface="Arial" panose="020B0604020202020204" pitchFamily="34" charset="0"/>
              <a:buChar char="•"/>
            </a:pPr>
            <a:r>
              <a:rPr lang="nl-NL" dirty="0"/>
              <a:t>Geautomatiseerd systeem onder verantwoordelijkheid van de productieleider</a:t>
            </a:r>
          </a:p>
          <a:p>
            <a:pPr marL="171450" indent="-171450">
              <a:buFont typeface="Arial" panose="020B0604020202020204" pitchFamily="34" charset="0"/>
              <a:buChar char="•"/>
            </a:pPr>
            <a:r>
              <a:rPr lang="nl-NL" dirty="0"/>
              <a:t>Frequentie: </a:t>
            </a:r>
            <a:r>
              <a:rPr lang="nl-NL" dirty="0" err="1"/>
              <a:t>Realtime</a:t>
            </a:r>
            <a:r>
              <a:rPr lang="nl-NL" dirty="0"/>
              <a:t>, continu</a:t>
            </a:r>
          </a:p>
          <a:p>
            <a:pPr marL="171450" indent="-171450">
              <a:buFont typeface="Arial" panose="020B0604020202020204" pitchFamily="34" charset="0"/>
              <a:buChar char="•"/>
            </a:pPr>
            <a:r>
              <a:rPr lang="nl-NL" dirty="0"/>
              <a:t>Opslag: Centrale database</a:t>
            </a:r>
          </a:p>
          <a:p>
            <a:pPr marL="171450" indent="-171450">
              <a:buFont typeface="Arial" panose="020B0604020202020204" pitchFamily="34" charset="0"/>
              <a:buChar char="•"/>
            </a:pPr>
            <a:r>
              <a:rPr lang="nl-NL" dirty="0"/>
              <a:t>Software: SAP</a:t>
            </a:r>
          </a:p>
          <a:p>
            <a:pPr marL="171450" indent="-171450">
              <a:buFont typeface="Arial" panose="020B0604020202020204" pitchFamily="34" charset="0"/>
              <a:buChar char="•"/>
            </a:pPr>
            <a:r>
              <a:rPr lang="nl-NL" dirty="0"/>
              <a:t>Publicatie: Week overzichten in aantallen gemiddeld per dag</a:t>
            </a:r>
          </a:p>
          <a:p>
            <a:pPr marL="171450" indent="-171450">
              <a:buFont typeface="Arial" panose="020B0604020202020204" pitchFamily="34" charset="0"/>
              <a:buChar char="•"/>
            </a:pPr>
            <a:r>
              <a:rPr lang="nl-NL" dirty="0"/>
              <a:t>Actie: Wordt gebruikt om productie te besturen. Achterstanden worden de week erop ingelopen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643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Een voorbeeldvraag zou kunnen zijn:</a:t>
            </a:r>
          </a:p>
          <a:p>
            <a:pPr algn="l">
              <a:buFont typeface="Arial" panose="020B0604020202020204" pitchFamily="34" charset="0"/>
              <a:buChar char="•"/>
            </a:pPr>
            <a:r>
              <a:rPr lang="nl-NL" b="0" i="0" dirty="0">
                <a:solidFill>
                  <a:srgbClr val="383737"/>
                </a:solidFill>
                <a:effectLst/>
                <a:latin typeface="opensansregular"/>
              </a:rPr>
              <a:t> Vraag: Er zijn verschillende manieren om processen in te delen. Een van die manieren is: primaire, secundaire en besturingsprocessen. Geef een voorbeeld van deze soorten processen voor een bank. Motiveer je antwoord.</a:t>
            </a:r>
          </a:p>
          <a:p>
            <a:pPr algn="l">
              <a:buFont typeface="Arial" panose="020B0604020202020204" pitchFamily="34" charset="0"/>
              <a:buChar char="•"/>
            </a:pPr>
            <a:r>
              <a:rPr lang="nl-NL" b="0" i="0" dirty="0">
                <a:solidFill>
                  <a:srgbClr val="383737"/>
                </a:solidFill>
                <a:effectLst/>
                <a:latin typeface="opensansregular"/>
              </a:rPr>
              <a:t> Antwoord: De missie van een bank is zoiets als: </a:t>
            </a:r>
            <a:r>
              <a:rPr lang="nl-NL" b="1" i="0" dirty="0">
                <a:solidFill>
                  <a:srgbClr val="383737"/>
                </a:solidFill>
                <a:effectLst/>
                <a:latin typeface="opensansregular"/>
              </a:rPr>
              <a:t>Financiële dienstverlening verzorgen</a:t>
            </a:r>
            <a:r>
              <a:rPr lang="nl-NL" b="0" i="0" dirty="0">
                <a:solidFill>
                  <a:srgbClr val="383737"/>
                </a:solidFill>
                <a:effectLst/>
                <a:latin typeface="opensansregular"/>
              </a:rPr>
              <a:t>.</a:t>
            </a:r>
          </a:p>
          <a:p>
            <a:pPr marL="742950" lvl="1" indent="-285750" algn="l">
              <a:buFont typeface="Arial" panose="020B0604020202020204" pitchFamily="34" charset="0"/>
              <a:buChar char="•"/>
            </a:pPr>
            <a:r>
              <a:rPr lang="nl-NL" b="0" i="0" dirty="0">
                <a:solidFill>
                  <a:srgbClr val="383737"/>
                </a:solidFill>
                <a:effectLst/>
                <a:latin typeface="opensansregular"/>
              </a:rPr>
              <a:t>Een primair proces is dan: het verstrekken van kredieten aan particulieren. </a:t>
            </a:r>
          </a:p>
          <a:p>
            <a:pPr marL="742950" lvl="1" indent="-285750" algn="l">
              <a:buFont typeface="Arial" panose="020B0604020202020204" pitchFamily="34" charset="0"/>
              <a:buChar char="•"/>
            </a:pPr>
            <a:r>
              <a:rPr lang="nl-NL" b="0" i="0" dirty="0">
                <a:solidFill>
                  <a:srgbClr val="383737"/>
                </a:solidFill>
                <a:effectLst/>
                <a:latin typeface="opensansregular"/>
              </a:rPr>
              <a:t>Een secundair proces is bijvoorbeeld: het onderhouden van de gebouwen.</a:t>
            </a:r>
          </a:p>
          <a:p>
            <a:pPr marL="742950" lvl="1" indent="-285750" algn="l">
              <a:buFont typeface="Arial" panose="020B0604020202020204" pitchFamily="34" charset="0"/>
              <a:buChar char="•"/>
            </a:pPr>
            <a:r>
              <a:rPr lang="nl-NL" b="0" i="0" dirty="0">
                <a:solidFill>
                  <a:srgbClr val="383737"/>
                </a:solidFill>
                <a:effectLst/>
                <a:latin typeface="opensansregular"/>
              </a:rPr>
              <a:t>Een besturingsproces is bijvoorbeeld: het uitvoeren van interne audits m.b.t. de juistheid en rechtmatigheid.</a:t>
            </a:r>
          </a:p>
          <a:p>
            <a:pPr algn="l">
              <a:buFont typeface="Arial" panose="020B0604020202020204" pitchFamily="34" charset="0"/>
              <a:buChar char="•"/>
            </a:pPr>
            <a:r>
              <a:rPr lang="nl-NL" b="0" i="0" dirty="0">
                <a:solidFill>
                  <a:srgbClr val="383737"/>
                </a:solidFill>
                <a:effectLst/>
                <a:latin typeface="opensansregular"/>
              </a:rPr>
              <a:t>Referentie: Praktijkmanagement in de praktijk, p. 25 en 26.  </a:t>
            </a:r>
          </a:p>
          <a:p>
            <a:pPr algn="l">
              <a:buFont typeface="Arial" panose="020B0604020202020204" pitchFamily="34" charset="0"/>
              <a:buChar char="•"/>
            </a:pPr>
            <a:r>
              <a:rPr lang="nl-NL" b="0" i="0" dirty="0">
                <a:solidFill>
                  <a:srgbClr val="383737"/>
                </a:solidFill>
                <a:effectLst/>
                <a:latin typeface="opensansregular"/>
              </a:rPr>
              <a:t>Aansluiting op:</a:t>
            </a:r>
          </a:p>
          <a:p>
            <a:pPr marL="742950" lvl="1" indent="-285750" algn="l">
              <a:buFont typeface="Arial" panose="020B0604020202020204" pitchFamily="34" charset="0"/>
              <a:buChar char="•"/>
            </a:pPr>
            <a:r>
              <a:rPr lang="nl-NL" b="0" i="0" dirty="0">
                <a:solidFill>
                  <a:srgbClr val="383737"/>
                </a:solidFill>
                <a:effectLst/>
                <a:latin typeface="opensansregular"/>
              </a:rPr>
              <a:t>lesleerdoel 2: verschillende typen processen onderscheiden.</a:t>
            </a:r>
          </a:p>
          <a:p>
            <a:pPr marL="742950" lvl="1" indent="-285750" algn="l">
              <a:buFont typeface="Arial" panose="020B0604020202020204" pitchFamily="34" charset="0"/>
              <a:buChar char="•"/>
            </a:pPr>
            <a:r>
              <a:rPr lang="nl-NL" b="0" i="0" dirty="0">
                <a:solidFill>
                  <a:srgbClr val="383737"/>
                </a:solidFill>
                <a:effectLst/>
                <a:latin typeface="opensansregular"/>
              </a:rPr>
              <a:t>algemeen leerdoel 2: processen in organisaties identificeren.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184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83737"/>
                </a:solidFill>
                <a:effectLst/>
                <a:latin typeface="opensansregular"/>
              </a:rPr>
              <a:t>In de vorige les stond proces- en informatiemanagement centraal. De hoofdboodschap van de les was, dat om processen goed te kunnen besturen, te beheersen en te verbeteren het kunnen beschikken over juiste en tijdige informatie over de prestaties cruciaal is. We hebben in die les aandacht besteed aan het kiezen en opstellen van prestatie-indicatoren.</a:t>
            </a:r>
            <a:br>
              <a:rPr lang="nl-NL" b="0" i="0" dirty="0">
                <a:solidFill>
                  <a:srgbClr val="383737"/>
                </a:solidFill>
                <a:effectLst/>
                <a:latin typeface="opensansregular"/>
              </a:rPr>
            </a:br>
            <a:r>
              <a:rPr lang="nl-NL" b="0" i="0" dirty="0">
                <a:solidFill>
                  <a:srgbClr val="383737"/>
                </a:solidFill>
                <a:effectLst/>
                <a:latin typeface="opensansregular"/>
              </a:rPr>
              <a:t>In deze les gaan we processen analyseren. We gaan hierbij na of we het gewenste resultaat ook bereikt hebben. We richten de pijlen dan op diverse aspecten:</a:t>
            </a:r>
          </a:p>
          <a:p>
            <a:pPr algn="l">
              <a:buFont typeface="Arial" panose="020B0604020202020204" pitchFamily="34" charset="0"/>
              <a:buChar char="•"/>
            </a:pPr>
            <a:r>
              <a:rPr lang="nl-NL" b="0" i="0" dirty="0">
                <a:solidFill>
                  <a:srgbClr val="383737"/>
                </a:solidFill>
                <a:effectLst/>
                <a:latin typeface="opensansregular"/>
              </a:rPr>
              <a:t> analyse van de </a:t>
            </a:r>
            <a:r>
              <a:rPr lang="nl-NL" b="1" i="0" dirty="0">
                <a:solidFill>
                  <a:srgbClr val="383737"/>
                </a:solidFill>
                <a:effectLst/>
                <a:latin typeface="opensansregular"/>
              </a:rPr>
              <a:t>effectiviteit</a:t>
            </a:r>
            <a:r>
              <a:rPr lang="nl-NL" b="0" i="0" dirty="0">
                <a:solidFill>
                  <a:srgbClr val="383737"/>
                </a:solidFill>
                <a:effectLst/>
                <a:latin typeface="opensansregular"/>
              </a:rPr>
              <a:t>: worden de organisatiedoelen bereikt?</a:t>
            </a:r>
          </a:p>
          <a:p>
            <a:pPr algn="l">
              <a:buFont typeface="Arial" panose="020B0604020202020204" pitchFamily="34" charset="0"/>
              <a:buChar char="•"/>
            </a:pPr>
            <a:r>
              <a:rPr lang="nl-NL" b="0" i="0" dirty="0">
                <a:solidFill>
                  <a:srgbClr val="383737"/>
                </a:solidFill>
                <a:effectLst/>
                <a:latin typeface="opensansregular"/>
              </a:rPr>
              <a:t> analyse van het </a:t>
            </a:r>
            <a:r>
              <a:rPr lang="nl-NL" b="1" i="0" dirty="0">
                <a:solidFill>
                  <a:srgbClr val="383737"/>
                </a:solidFill>
                <a:effectLst/>
                <a:latin typeface="opensansregular"/>
              </a:rPr>
              <a:t>procesverloop</a:t>
            </a:r>
            <a:r>
              <a:rPr lang="nl-NL" b="0" i="0" dirty="0">
                <a:solidFill>
                  <a:srgbClr val="383737"/>
                </a:solidFill>
                <a:effectLst/>
                <a:latin typeface="opensansregular"/>
              </a:rPr>
              <a:t>: verlopen de processen volgens de procesbeschrijvingen?</a:t>
            </a:r>
          </a:p>
          <a:p>
            <a:pPr algn="l">
              <a:buFont typeface="Arial" panose="020B0604020202020204" pitchFamily="34" charset="0"/>
              <a:buChar char="•"/>
            </a:pPr>
            <a:r>
              <a:rPr lang="nl-NL" b="0" i="0" dirty="0">
                <a:solidFill>
                  <a:srgbClr val="383737"/>
                </a:solidFill>
                <a:effectLst/>
                <a:latin typeface="opensansregular"/>
              </a:rPr>
              <a:t> analyse van de </a:t>
            </a:r>
            <a:r>
              <a:rPr lang="nl-NL" b="1" i="0" dirty="0">
                <a:solidFill>
                  <a:srgbClr val="383737"/>
                </a:solidFill>
                <a:effectLst/>
                <a:latin typeface="opensansregular"/>
              </a:rPr>
              <a:t>performance</a:t>
            </a:r>
            <a:r>
              <a:rPr lang="nl-NL" b="0" i="0" dirty="0">
                <a:solidFill>
                  <a:srgbClr val="383737"/>
                </a:solidFill>
                <a:effectLst/>
                <a:latin typeface="opensansregular"/>
              </a:rPr>
              <a:t> van een proces: hierbij kijken we naar:</a:t>
            </a:r>
          </a:p>
          <a:p>
            <a:pPr marL="742950" lvl="1" indent="-285750" algn="l">
              <a:buFont typeface="Arial" panose="020B0604020202020204" pitchFamily="34" charset="0"/>
              <a:buChar char="•"/>
            </a:pPr>
            <a:r>
              <a:rPr lang="nl-NL" b="0" i="0" dirty="0">
                <a:solidFill>
                  <a:srgbClr val="383737"/>
                </a:solidFill>
                <a:effectLst/>
                <a:latin typeface="opensansregular"/>
              </a:rPr>
              <a:t>de </a:t>
            </a:r>
            <a:r>
              <a:rPr lang="nl-NL" b="0" i="1" dirty="0">
                <a:solidFill>
                  <a:srgbClr val="383737"/>
                </a:solidFill>
                <a:effectLst/>
                <a:latin typeface="opensansregular"/>
              </a:rPr>
              <a:t>kwaliteit</a:t>
            </a:r>
            <a:r>
              <a:rPr lang="nl-NL" b="0" i="0" dirty="0">
                <a:solidFill>
                  <a:srgbClr val="383737"/>
                </a:solidFill>
                <a:effectLst/>
                <a:latin typeface="opensansregular"/>
              </a:rPr>
              <a:t>;</a:t>
            </a:r>
          </a:p>
          <a:p>
            <a:pPr marL="742950" lvl="1" indent="-285750" algn="l">
              <a:buFont typeface="Arial" panose="020B0604020202020204" pitchFamily="34" charset="0"/>
              <a:buChar char="•"/>
            </a:pPr>
            <a:r>
              <a:rPr lang="nl-NL" b="0" i="0" dirty="0">
                <a:solidFill>
                  <a:srgbClr val="383737"/>
                </a:solidFill>
                <a:effectLst/>
                <a:latin typeface="opensansregular"/>
              </a:rPr>
              <a:t>de </a:t>
            </a:r>
            <a:r>
              <a:rPr lang="nl-NL" b="0" i="1" dirty="0">
                <a:solidFill>
                  <a:srgbClr val="383737"/>
                </a:solidFill>
                <a:effectLst/>
                <a:latin typeface="opensansregular"/>
              </a:rPr>
              <a:t>betrouwbaarheid</a:t>
            </a:r>
            <a:r>
              <a:rPr lang="nl-NL" b="0" i="0" dirty="0">
                <a:solidFill>
                  <a:srgbClr val="383737"/>
                </a:solidFill>
                <a:effectLst/>
                <a:latin typeface="opensansregular"/>
              </a:rPr>
              <a:t>;</a:t>
            </a:r>
          </a:p>
          <a:p>
            <a:pPr marL="742950" lvl="1" indent="-285750" algn="l">
              <a:buFont typeface="Arial" panose="020B0604020202020204" pitchFamily="34" charset="0"/>
              <a:buChar char="•"/>
            </a:pPr>
            <a:r>
              <a:rPr lang="nl-NL" b="0" i="0" dirty="0">
                <a:solidFill>
                  <a:srgbClr val="383737"/>
                </a:solidFill>
                <a:effectLst/>
                <a:latin typeface="opensansregular"/>
              </a:rPr>
              <a:t>de </a:t>
            </a:r>
            <a:r>
              <a:rPr lang="nl-NL" b="0" i="1" dirty="0">
                <a:solidFill>
                  <a:srgbClr val="383737"/>
                </a:solidFill>
                <a:effectLst/>
                <a:latin typeface="opensansregular"/>
              </a:rPr>
              <a:t>flexibiliteit</a:t>
            </a:r>
            <a:r>
              <a:rPr lang="nl-NL" b="0" i="0" dirty="0">
                <a:solidFill>
                  <a:srgbClr val="383737"/>
                </a:solidFill>
                <a:effectLst/>
                <a:latin typeface="opensansregular"/>
              </a:rPr>
              <a:t>;</a:t>
            </a:r>
          </a:p>
          <a:p>
            <a:pPr marL="742950" lvl="1" indent="-285750" algn="l">
              <a:buFont typeface="Arial" panose="020B0604020202020204" pitchFamily="34" charset="0"/>
              <a:buChar char="•"/>
            </a:pPr>
            <a:r>
              <a:rPr lang="nl-NL" b="0" i="0" dirty="0">
                <a:solidFill>
                  <a:srgbClr val="383737"/>
                </a:solidFill>
                <a:effectLst/>
                <a:latin typeface="opensansregular"/>
              </a:rPr>
              <a:t>de </a:t>
            </a:r>
            <a:r>
              <a:rPr lang="nl-NL" b="0" i="1" dirty="0">
                <a:solidFill>
                  <a:srgbClr val="383737"/>
                </a:solidFill>
                <a:effectLst/>
                <a:latin typeface="opensansregular"/>
              </a:rPr>
              <a:t>kosten</a:t>
            </a:r>
            <a:r>
              <a:rPr lang="nl-NL" b="0" i="0" dirty="0">
                <a:solidFill>
                  <a:srgbClr val="383737"/>
                </a:solidFill>
                <a:effectLst/>
                <a:latin typeface="opensansregular"/>
              </a:rPr>
              <a:t>;</a:t>
            </a:r>
          </a:p>
          <a:p>
            <a:pPr marL="742950" lvl="1" indent="-285750" algn="l">
              <a:buFont typeface="Arial" panose="020B0604020202020204" pitchFamily="34" charset="0"/>
              <a:buChar char="•"/>
            </a:pPr>
            <a:r>
              <a:rPr lang="nl-NL" b="0" i="0" dirty="0">
                <a:solidFill>
                  <a:srgbClr val="383737"/>
                </a:solidFill>
                <a:effectLst/>
                <a:latin typeface="opensansregular"/>
              </a:rPr>
              <a:t>de </a:t>
            </a:r>
            <a:r>
              <a:rPr lang="nl-NL" b="0" i="1" dirty="0">
                <a:solidFill>
                  <a:srgbClr val="383737"/>
                </a:solidFill>
                <a:effectLst/>
                <a:latin typeface="opensansregular"/>
              </a:rPr>
              <a:t>doorlooptijd</a:t>
            </a:r>
            <a:r>
              <a:rPr lang="nl-NL" b="0" i="0" dirty="0">
                <a:solidFill>
                  <a:srgbClr val="383737"/>
                </a:solidFill>
                <a:effectLst/>
                <a:latin typeface="opensansregular"/>
              </a:rPr>
              <a:t>.</a:t>
            </a:r>
          </a:p>
          <a:p>
            <a:pPr algn="l"/>
            <a:r>
              <a:rPr lang="nl-NL" b="0" i="0" dirty="0">
                <a:solidFill>
                  <a:srgbClr val="383737"/>
                </a:solidFill>
                <a:effectLst/>
                <a:latin typeface="opensansregular"/>
              </a:rPr>
              <a:t>Diverse instrumenten staan ons ter beschikking bij de analyse van de processen. De meeste instrumenten zijn op zich niet erg ingewikkeld. En daar zit hun kracht. De besproken instrumenten, zoals een visgraatdiagram en een </a:t>
            </a:r>
            <a:r>
              <a:rPr lang="nl-NL" b="0" i="0" dirty="0" err="1">
                <a:solidFill>
                  <a:srgbClr val="383737"/>
                </a:solidFill>
                <a:effectLst/>
                <a:latin typeface="opensansregular"/>
              </a:rPr>
              <a:t>Pareto</a:t>
            </a:r>
            <a:r>
              <a:rPr lang="nl-NL" b="0" i="0" dirty="0">
                <a:solidFill>
                  <a:srgbClr val="383737"/>
                </a:solidFill>
                <a:effectLst/>
                <a:latin typeface="opensansregular"/>
              </a:rPr>
              <a:t>-analyse zijn eigenlijk door iedereen in de praktijk te gebruiken en lenen zich uitstekend om de discussie te focussen, te voorkomen dat er te snel conclusies worden getrokken en ze helpen bij het systematisch aanpakken van problemen.</a:t>
            </a:r>
          </a:p>
          <a:p>
            <a:endParaRPr lang="nl-NL" dirty="0"/>
          </a:p>
        </p:txBody>
      </p:sp>
      <p:sp>
        <p:nvSpPr>
          <p:cNvPr id="4" name="Tijdelijke aanduiding voor dianummer 3"/>
          <p:cNvSpPr>
            <a:spLocks noGrp="1"/>
          </p:cNvSpPr>
          <p:nvPr>
            <p:ph type="sldNum" sz="quarter" idx="5"/>
          </p:nvPr>
        </p:nvSpPr>
        <p:spPr/>
        <p:txBody>
          <a:bodyPr/>
          <a:lstStyle/>
          <a:p>
            <a:fld id="{57247769-9A30-4133-BBCC-0F86BCEC1DF3}" type="slidenum">
              <a:rPr lang="en-US" smtClean="0"/>
              <a:t>62</a:t>
            </a:fld>
            <a:endParaRPr lang="en-US"/>
          </a:p>
        </p:txBody>
      </p:sp>
    </p:spTree>
    <p:extLst>
      <p:ext uri="{BB962C8B-B14F-4D97-AF65-F5344CB8AC3E}">
        <p14:creationId xmlns:p14="http://schemas.microsoft.com/office/powerpoint/2010/main" val="3962211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388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Geen standaardantwoord mogelijk.</a:t>
            </a:r>
          </a:p>
          <a:p>
            <a:endParaRPr lang="nl-NL" dirty="0"/>
          </a:p>
          <a:p>
            <a:r>
              <a:rPr lang="nl-NL" dirty="0"/>
              <a:t>Een voorbeeld zou kunnen zijn:</a:t>
            </a:r>
          </a:p>
          <a:p>
            <a:endParaRPr lang="nl-NL" dirty="0"/>
          </a:p>
          <a:p>
            <a:pPr marL="171450" indent="-171450">
              <a:buFont typeface="Arial" panose="020B0604020202020204" pitchFamily="34" charset="0"/>
              <a:buChar char="•"/>
            </a:pPr>
            <a:r>
              <a:rPr lang="nl-NL" dirty="0"/>
              <a:t>Wat: Informatie over geproduceerde aantallen</a:t>
            </a:r>
          </a:p>
          <a:p>
            <a:pPr marL="171450" indent="-171450">
              <a:buFont typeface="Arial" panose="020B0604020202020204" pitchFamily="34" charset="0"/>
              <a:buChar char="•"/>
            </a:pPr>
            <a:r>
              <a:rPr lang="nl-NL" dirty="0"/>
              <a:t>Bron: Tel-sensoren aan productielijnen</a:t>
            </a:r>
          </a:p>
          <a:p>
            <a:pPr marL="171450" indent="-171450">
              <a:buFont typeface="Arial" panose="020B0604020202020204" pitchFamily="34" charset="0"/>
              <a:buChar char="•"/>
            </a:pPr>
            <a:r>
              <a:rPr lang="nl-NL" dirty="0"/>
              <a:t>Geautomatiseerd systeem onder verantwoordelijkheid van de productieleider</a:t>
            </a:r>
          </a:p>
          <a:p>
            <a:pPr marL="171450" indent="-171450">
              <a:buFont typeface="Arial" panose="020B0604020202020204" pitchFamily="34" charset="0"/>
              <a:buChar char="•"/>
            </a:pPr>
            <a:r>
              <a:rPr lang="nl-NL" dirty="0"/>
              <a:t>Frequentie: </a:t>
            </a:r>
            <a:r>
              <a:rPr lang="nl-NL" dirty="0" err="1"/>
              <a:t>Realtime</a:t>
            </a:r>
            <a:r>
              <a:rPr lang="nl-NL" dirty="0"/>
              <a:t>, continu</a:t>
            </a:r>
          </a:p>
          <a:p>
            <a:pPr marL="171450" indent="-171450">
              <a:buFont typeface="Arial" panose="020B0604020202020204" pitchFamily="34" charset="0"/>
              <a:buChar char="•"/>
            </a:pPr>
            <a:r>
              <a:rPr lang="nl-NL" dirty="0"/>
              <a:t>Opslag: Centrale database</a:t>
            </a:r>
          </a:p>
          <a:p>
            <a:pPr marL="171450" indent="-171450">
              <a:buFont typeface="Arial" panose="020B0604020202020204" pitchFamily="34" charset="0"/>
              <a:buChar char="•"/>
            </a:pPr>
            <a:r>
              <a:rPr lang="nl-NL" dirty="0"/>
              <a:t>Software: SAP</a:t>
            </a:r>
          </a:p>
          <a:p>
            <a:pPr marL="171450" indent="-171450">
              <a:buFont typeface="Arial" panose="020B0604020202020204" pitchFamily="34" charset="0"/>
              <a:buChar char="•"/>
            </a:pPr>
            <a:r>
              <a:rPr lang="nl-NL" dirty="0"/>
              <a:t>Publicatie: Week overzichten in aantallen gemiddeld per dag</a:t>
            </a:r>
          </a:p>
          <a:p>
            <a:pPr marL="171450" indent="-171450">
              <a:buFont typeface="Arial" panose="020B0604020202020204" pitchFamily="34" charset="0"/>
              <a:buChar char="•"/>
            </a:pPr>
            <a:r>
              <a:rPr lang="nl-NL" dirty="0"/>
              <a:t>Actie: Wordt gebruikt om productie te besturen. Achterstanden worden de week erop ingelopen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624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1247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2371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analyse van processen kunt u richten op de volgende aspecten:</a:t>
            </a:r>
          </a:p>
          <a:p>
            <a:pPr marL="171450" indent="-171450">
              <a:buFont typeface="Arial" panose="020B0604020202020204" pitchFamily="34" charset="0"/>
              <a:buChar char="•"/>
            </a:pPr>
            <a:r>
              <a:rPr lang="nl-NL" dirty="0"/>
              <a:t>Analyse van de </a:t>
            </a:r>
            <a:r>
              <a:rPr lang="nl-NL" b="1" dirty="0"/>
              <a:t>effectiviteit </a:t>
            </a:r>
            <a:r>
              <a:rPr lang="nl-NL" dirty="0"/>
              <a:t>van procesmanagement: draagt de inrichting van de processen nog steeds bij aan de doelen van uw organisatie?</a:t>
            </a:r>
          </a:p>
          <a:p>
            <a:pPr marL="171450" indent="-171450">
              <a:buFont typeface="Arial" panose="020B0604020202020204" pitchFamily="34" charset="0"/>
              <a:buChar char="•"/>
            </a:pPr>
            <a:r>
              <a:rPr lang="nl-NL" dirty="0"/>
              <a:t>Analyse van het </a:t>
            </a:r>
            <a:r>
              <a:rPr lang="nl-NL" b="1" dirty="0"/>
              <a:t>procesverloop</a:t>
            </a:r>
            <a:r>
              <a:rPr lang="nl-NL" dirty="0"/>
              <a:t>: verloopt het proces zoals u dat hebt gepland en het in de procesbeschrijvingen is vastgelegd?</a:t>
            </a:r>
          </a:p>
          <a:p>
            <a:pPr marL="171450" indent="-171450">
              <a:buFont typeface="Arial" panose="020B0604020202020204" pitchFamily="34" charset="0"/>
              <a:buChar char="•"/>
            </a:pPr>
            <a:r>
              <a:rPr lang="nl-NL" dirty="0"/>
              <a:t>Analyse van de </a:t>
            </a:r>
            <a:r>
              <a:rPr lang="nl-NL" b="1" dirty="0"/>
              <a:t>performance</a:t>
            </a:r>
            <a:r>
              <a:rPr lang="nl-NL" dirty="0"/>
              <a:t> van het proces: kwaliteit, betrouwbaarheid, flexibiliteit, kosten, doorlooptijd.</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9405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532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68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0804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4331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mn-lt"/>
                <a:ea typeface="+mn-ea"/>
                <a:cs typeface="+mn-cs"/>
              </a:rPr>
              <a:t>GAP-model [‘Klovenmodel’]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Het SERV.QUAL-model wordt ook wel het </a:t>
            </a:r>
            <a:r>
              <a:rPr kumimoji="0" lang="nl-NL" sz="1200" b="0" i="1" u="none" strike="noStrike" kern="1200" cap="none" spc="0" normalizeH="0" baseline="0" noProof="0" dirty="0">
                <a:ln>
                  <a:noFill/>
                </a:ln>
                <a:solidFill>
                  <a:prstClr val="black"/>
                </a:solidFill>
                <a:effectLst/>
                <a:uLnTx/>
                <a:uFillTx/>
                <a:latin typeface="+mn-lt"/>
                <a:ea typeface="+mn-ea"/>
                <a:cs typeface="+mn-cs"/>
              </a:rPr>
              <a:t>GAP-model</a:t>
            </a:r>
            <a:r>
              <a:rPr kumimoji="0" lang="nl-NL" sz="1200" b="0" i="0" u="none" strike="noStrike" kern="1200" cap="none" spc="0" normalizeH="0" baseline="0" noProof="0" dirty="0">
                <a:ln>
                  <a:noFill/>
                </a:ln>
                <a:solidFill>
                  <a:prstClr val="black"/>
                </a:solidFill>
                <a:effectLst/>
                <a:uLnTx/>
                <a:uFillTx/>
                <a:latin typeface="+mn-lt"/>
                <a:ea typeface="+mn-ea"/>
                <a:cs typeface="+mn-cs"/>
              </a:rPr>
              <a:t> genoemd, omdat het een vijftal </a:t>
            </a:r>
            <a:r>
              <a:rPr kumimoji="0" lang="nl-NL" sz="1200" b="0" i="0" u="none" strike="noStrike" kern="1200" cap="none" spc="0" normalizeH="0" baseline="0" noProof="0" dirty="0" err="1">
                <a:ln>
                  <a:noFill/>
                </a:ln>
                <a:solidFill>
                  <a:prstClr val="black"/>
                </a:solidFill>
                <a:effectLst/>
                <a:uLnTx/>
                <a:uFillTx/>
                <a:latin typeface="+mn-lt"/>
                <a:ea typeface="+mn-ea"/>
                <a:cs typeface="+mn-cs"/>
              </a:rPr>
              <a:t>Gaps</a:t>
            </a:r>
            <a:r>
              <a:rPr kumimoji="0" lang="nl-NL" sz="1200" b="0" i="0" u="none" strike="noStrike" kern="1200" cap="none" spc="0" normalizeH="0" baseline="0" noProof="0" dirty="0">
                <a:ln>
                  <a:noFill/>
                </a:ln>
                <a:solidFill>
                  <a:prstClr val="black"/>
                </a:solidFill>
                <a:effectLst/>
                <a:uLnTx/>
                <a:uFillTx/>
                <a:latin typeface="+mn-lt"/>
                <a:ea typeface="+mn-ea"/>
                <a:cs typeface="+mn-cs"/>
              </a:rPr>
              <a:t> (verschil tussen daadwerkelijke en wenselijke situatie) identificeert.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Gap 1: ‘</a:t>
            </a:r>
            <a:r>
              <a:rPr kumimoji="0" lang="nl-NL" sz="1200" b="0" i="1" u="none" strike="noStrike" kern="1200" cap="none" spc="0" normalizeH="0" baseline="0" noProof="0" dirty="0" err="1">
                <a:ln>
                  <a:noFill/>
                </a:ln>
                <a:solidFill>
                  <a:prstClr val="black"/>
                </a:solidFill>
                <a:effectLst/>
                <a:uLnTx/>
                <a:uFillTx/>
                <a:latin typeface="+mn-lt"/>
                <a:ea typeface="+mn-ea"/>
                <a:cs typeface="+mn-cs"/>
              </a:rPr>
              <a:t>Listening</a:t>
            </a:r>
            <a:r>
              <a:rPr kumimoji="0" lang="nl-NL" sz="1200" b="0" i="1" u="none" strike="noStrike" kern="1200" cap="none" spc="0" normalizeH="0" baseline="0" noProof="0" dirty="0">
                <a:ln>
                  <a:noFill/>
                </a:ln>
                <a:solidFill>
                  <a:prstClr val="black"/>
                </a:solidFill>
                <a:effectLst/>
                <a:uLnTx/>
                <a:uFillTx/>
                <a:latin typeface="+mn-lt"/>
                <a:ea typeface="+mn-ea"/>
                <a:cs typeface="+mn-cs"/>
              </a:rPr>
              <a:t> Gap</a:t>
            </a:r>
            <a:r>
              <a:rPr kumimoji="0" lang="nl-NL" sz="1200" b="0" i="0" u="none" strike="noStrike" kern="1200" cap="none" spc="0" normalizeH="0" baseline="0" noProof="0" dirty="0">
                <a:ln>
                  <a:noFill/>
                </a:ln>
                <a:solidFill>
                  <a:prstClr val="black"/>
                </a:solidFill>
                <a:effectLst/>
                <a:uLnTx/>
                <a:uFillTx/>
                <a:latin typeface="+mn-lt"/>
                <a:ea typeface="+mn-ea"/>
                <a:cs typeface="+mn-cs"/>
              </a:rPr>
              <a:t>’: Beleid wordt niet gericht op de verwachtingen van de consument.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Gap 2: ‘</a:t>
            </a:r>
            <a:r>
              <a:rPr kumimoji="0" lang="nl-NL" sz="1200" b="0" i="1" u="none" strike="noStrike" kern="1200" cap="none" spc="0" normalizeH="0" baseline="0" noProof="0" dirty="0">
                <a:ln>
                  <a:noFill/>
                </a:ln>
                <a:solidFill>
                  <a:prstClr val="black"/>
                </a:solidFill>
                <a:effectLst/>
                <a:uLnTx/>
                <a:uFillTx/>
                <a:latin typeface="+mn-lt"/>
                <a:ea typeface="+mn-ea"/>
                <a:cs typeface="+mn-cs"/>
              </a:rPr>
              <a:t>Service Design &amp; Standards Gap</a:t>
            </a:r>
            <a:r>
              <a:rPr kumimoji="0" lang="nl-NL" sz="1200" b="0" i="0" u="none" strike="noStrike" kern="1200" cap="none" spc="0" normalizeH="0" baseline="0" noProof="0" dirty="0">
                <a:ln>
                  <a:noFill/>
                </a:ln>
                <a:solidFill>
                  <a:prstClr val="black"/>
                </a:solidFill>
                <a:effectLst/>
                <a:uLnTx/>
                <a:uFillTx/>
                <a:latin typeface="+mn-lt"/>
                <a:ea typeface="+mn-ea"/>
                <a:cs typeface="+mn-cs"/>
              </a:rPr>
              <a:t>’: Kwaliteitsbeleid wordt op een verkeerde wijze vertaald naar regels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Gap 3: ‘</a:t>
            </a:r>
            <a:r>
              <a:rPr kumimoji="0" lang="nl-NL" sz="1200" b="0" i="1" u="none" strike="noStrike" kern="1200" cap="none" spc="0" normalizeH="0" baseline="0" noProof="0" dirty="0">
                <a:ln>
                  <a:noFill/>
                </a:ln>
                <a:solidFill>
                  <a:prstClr val="black"/>
                </a:solidFill>
                <a:effectLst/>
                <a:uLnTx/>
                <a:uFillTx/>
                <a:latin typeface="+mn-lt"/>
                <a:ea typeface="+mn-ea"/>
                <a:cs typeface="+mn-cs"/>
              </a:rPr>
              <a:t>Service Performance Gap</a:t>
            </a:r>
            <a:r>
              <a:rPr kumimoji="0" lang="nl-NL" sz="1200" b="0" i="0" u="none" strike="noStrike" kern="1200" cap="none" spc="0" normalizeH="0" baseline="0" noProof="0" dirty="0">
                <a:ln>
                  <a:noFill/>
                </a:ln>
                <a:solidFill>
                  <a:prstClr val="black"/>
                </a:solidFill>
                <a:effectLst/>
                <a:uLnTx/>
                <a:uFillTx/>
                <a:latin typeface="+mn-lt"/>
                <a:ea typeface="+mn-ea"/>
                <a:cs typeface="+mn-cs"/>
              </a:rPr>
              <a:t>’: De dienstverlening is niet overeenkomstig het opgestelde beleid en de regels.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Gap 4: ‘</a:t>
            </a:r>
            <a:r>
              <a:rPr kumimoji="0" lang="nl-NL" sz="1200" b="0" i="1" u="none" strike="noStrike" kern="1200" cap="none" spc="0" normalizeH="0" baseline="0" noProof="0" dirty="0">
                <a:ln>
                  <a:noFill/>
                </a:ln>
                <a:solidFill>
                  <a:prstClr val="black"/>
                </a:solidFill>
                <a:effectLst/>
                <a:uLnTx/>
                <a:uFillTx/>
                <a:latin typeface="+mn-lt"/>
                <a:ea typeface="+mn-ea"/>
                <a:cs typeface="+mn-cs"/>
              </a:rPr>
              <a:t>Communication Gap</a:t>
            </a:r>
            <a:r>
              <a:rPr kumimoji="0" lang="nl-NL" sz="1200" b="0" i="0" u="none" strike="noStrike" kern="1200" cap="none" spc="0" normalizeH="0" baseline="0" noProof="0" dirty="0">
                <a:ln>
                  <a:noFill/>
                </a:ln>
                <a:solidFill>
                  <a:prstClr val="black"/>
                </a:solidFill>
                <a:effectLst/>
                <a:uLnTx/>
                <a:uFillTx/>
                <a:latin typeface="+mn-lt"/>
                <a:ea typeface="+mn-ea"/>
                <a:cs typeface="+mn-cs"/>
              </a:rPr>
              <a:t>’: De beloften die in de communicatie gedaan worden, zijn niet overeenkomstig de kwaliteit van dienstverlening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Alle </a:t>
            </a:r>
            <a:r>
              <a:rPr kumimoji="0" lang="nl-NL" sz="1200" b="0" i="0" u="none" strike="noStrike" kern="1200" cap="none" spc="0" normalizeH="0" baseline="0" noProof="0" dirty="0" err="1">
                <a:ln>
                  <a:noFill/>
                </a:ln>
                <a:solidFill>
                  <a:prstClr val="black"/>
                </a:solidFill>
                <a:effectLst/>
                <a:uLnTx/>
                <a:uFillTx/>
                <a:latin typeface="+mn-lt"/>
                <a:ea typeface="+mn-ea"/>
                <a:cs typeface="+mn-cs"/>
              </a:rPr>
              <a:t>Gaps</a:t>
            </a:r>
            <a:r>
              <a:rPr kumimoji="0" lang="nl-NL" sz="1200" b="0" i="0" u="none" strike="noStrike" kern="1200" cap="none" spc="0" normalizeH="0" baseline="0" noProof="0" dirty="0">
                <a:ln>
                  <a:noFill/>
                </a:ln>
                <a:solidFill>
                  <a:prstClr val="black"/>
                </a:solidFill>
                <a:effectLst/>
                <a:uLnTx/>
                <a:uFillTx/>
                <a:latin typeface="+mn-lt"/>
                <a:ea typeface="+mn-ea"/>
                <a:cs typeface="+mn-cs"/>
              </a:rPr>
              <a:t> samen vormen de laatste gap 5: Het verschil tussen </a:t>
            </a:r>
            <a:r>
              <a:rPr kumimoji="0" lang="nl-NL" sz="1200" b="0" i="1" u="none" strike="noStrike" kern="1200" cap="none" spc="0" normalizeH="0" baseline="0" noProof="0" dirty="0">
                <a:ln>
                  <a:noFill/>
                </a:ln>
                <a:solidFill>
                  <a:prstClr val="black"/>
                </a:solidFill>
                <a:effectLst/>
                <a:uLnTx/>
                <a:uFillTx/>
                <a:latin typeface="+mn-lt"/>
                <a:ea typeface="+mn-ea"/>
                <a:cs typeface="+mn-cs"/>
              </a:rPr>
              <a:t>verwachtingen</a:t>
            </a:r>
            <a:r>
              <a:rPr kumimoji="0" lang="nl-NL" sz="1200" b="0" i="0" u="none" strike="noStrike" kern="1200" cap="none" spc="0" normalizeH="0" baseline="0" noProof="0" dirty="0">
                <a:ln>
                  <a:noFill/>
                </a:ln>
                <a:solidFill>
                  <a:prstClr val="black"/>
                </a:solidFill>
                <a:effectLst/>
                <a:uLnTx/>
                <a:uFillTx/>
                <a:latin typeface="+mn-lt"/>
                <a:ea typeface="+mn-ea"/>
                <a:cs typeface="+mn-cs"/>
              </a:rPr>
              <a:t> en </a:t>
            </a:r>
            <a:r>
              <a:rPr kumimoji="0" lang="nl-NL" sz="1200" b="0" i="1" u="none" strike="noStrike" kern="1200" cap="none" spc="0" normalizeH="0" baseline="0" noProof="0" dirty="0">
                <a:ln>
                  <a:noFill/>
                </a:ln>
                <a:solidFill>
                  <a:prstClr val="black"/>
                </a:solidFill>
                <a:effectLst/>
                <a:uLnTx/>
                <a:uFillTx/>
                <a:latin typeface="+mn-lt"/>
                <a:ea typeface="+mn-ea"/>
                <a:cs typeface="+mn-cs"/>
              </a:rPr>
              <a:t>perceptie</a:t>
            </a:r>
            <a:r>
              <a:rPr kumimoji="0" lang="nl-NL"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mn-lt"/>
                <a:ea typeface="+mn-ea"/>
                <a:cs typeface="+mn-cs"/>
              </a:rPr>
              <a:t>Tevredenheid: Verwachtingen en percepties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De kwaliteit van dienstverlening wordt bepaald door de mate waarin consumenten tevreden zijn. De tevredenheid wordt bepaald door de verwachtingen ten aanzien van de dienstverlening en de perceptie van de kwaliteit tijdens het ervaren van de dienst. Op het moment dat er bijvoorbeeld sprake is van enorm hoge verwachtingen kan een goede kwaliteit van dienstverlening toch leiden tot een ontevreden consument.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Een situatie van tevredenheid ontstaat op het moment dat de verwachtingen gelijk zijn aan de perceptie of als de perceptie de verwachtingen overtreft.</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752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Failure Mode Effect Analysis [FMEA], kun je in het Nederlands vertalen als: faalwijzen- en gevolgenanalyse. Een FMEA onderzoekt het gevolg van mogelijk falen op een product of op een proces om op voorhand constructieve- of procesmaatregelen te treffen die dit mogelijk falen voorkomen. Het FMEA-proces wordt toegepast in kwaliteitssystemen zoals QS 9000, ISO/TS 16949 en DIN 25448.</a:t>
            </a:r>
          </a:p>
          <a:p>
            <a:endParaRPr lang="nl-NL" dirty="0"/>
          </a:p>
          <a:p>
            <a:r>
              <a:rPr lang="nl-NL" dirty="0"/>
              <a:t>Negen stappen analyse van betrouwbaarheid:</a:t>
            </a:r>
          </a:p>
          <a:p>
            <a:pPr marL="171450" indent="-171450">
              <a:buFont typeface="Arial" panose="020B0604020202020204" pitchFamily="34" charset="0"/>
              <a:buChar char="•"/>
            </a:pPr>
            <a:r>
              <a:rPr lang="nl-NL" dirty="0"/>
              <a:t>Bepaal de activiteiten in het proces in de vorm van een zelfstandig naamwoord en een werkwoord.</a:t>
            </a:r>
          </a:p>
          <a:p>
            <a:pPr marL="171450" indent="-171450">
              <a:buFont typeface="Arial" panose="020B0604020202020204" pitchFamily="34" charset="0"/>
              <a:buChar char="•"/>
            </a:pPr>
            <a:r>
              <a:rPr lang="nl-NL" dirty="0"/>
              <a:t>Bepaal per activiteit de mogelijke verstoringen.</a:t>
            </a:r>
          </a:p>
          <a:p>
            <a:pPr marL="171450" indent="-171450">
              <a:buFont typeface="Arial" panose="020B0604020202020204" pitchFamily="34" charset="0"/>
              <a:buChar char="•"/>
            </a:pPr>
            <a:r>
              <a:rPr lang="nl-NL" dirty="0"/>
              <a:t>Bepaal het mogelijke effect van de verstoring.</a:t>
            </a:r>
          </a:p>
          <a:p>
            <a:pPr marL="171450" indent="-171450">
              <a:buFont typeface="Arial" panose="020B0604020202020204" pitchFamily="34" charset="0"/>
              <a:buChar char="•"/>
            </a:pPr>
            <a:r>
              <a:rPr lang="nl-NL" dirty="0"/>
              <a:t>Bepaal de ernst van het effect.</a:t>
            </a:r>
          </a:p>
          <a:p>
            <a:pPr marL="171450" indent="-171450">
              <a:buFont typeface="Arial" panose="020B0604020202020204" pitchFamily="34" charset="0"/>
              <a:buChar char="•"/>
            </a:pPr>
            <a:r>
              <a:rPr lang="nl-NL" dirty="0"/>
              <a:t>Bepaal de oorzaak van de verstoring.</a:t>
            </a:r>
          </a:p>
          <a:p>
            <a:pPr marL="171450" indent="-171450">
              <a:buFont typeface="Arial" panose="020B0604020202020204" pitchFamily="34" charset="0"/>
              <a:buChar char="•"/>
            </a:pPr>
            <a:r>
              <a:rPr lang="nl-NL" dirty="0"/>
              <a:t>Bepaal de kans dat de verstoring optreedt.</a:t>
            </a:r>
          </a:p>
          <a:p>
            <a:pPr marL="171450" indent="-171450">
              <a:buFont typeface="Arial" panose="020B0604020202020204" pitchFamily="34" charset="0"/>
              <a:buChar char="•"/>
            </a:pPr>
            <a:r>
              <a:rPr lang="nl-NL" dirty="0"/>
              <a:t>Bepaal hoe deze verstoring al tijdens het proces ontdekt kan worden.</a:t>
            </a:r>
          </a:p>
          <a:p>
            <a:pPr marL="171450" indent="-171450">
              <a:buFont typeface="Arial" panose="020B0604020202020204" pitchFamily="34" charset="0"/>
              <a:buChar char="•"/>
            </a:pPr>
            <a:r>
              <a:rPr lang="nl-NL" dirty="0"/>
              <a:t>Bepaal de kans dat de verstoring al tijdens het proces wordt ontdekt.</a:t>
            </a:r>
          </a:p>
          <a:p>
            <a:pPr marL="171450" indent="-171450">
              <a:buFont typeface="Arial" panose="020B0604020202020204" pitchFamily="34" charset="0"/>
              <a:buChar char="•"/>
            </a:pPr>
            <a:r>
              <a:rPr lang="nl-NL" dirty="0"/>
              <a:t>Bepaal de </a:t>
            </a:r>
            <a:r>
              <a:rPr lang="nl-NL" dirty="0" err="1"/>
              <a:t>risicoprioriteitfactor</a:t>
            </a:r>
            <a:r>
              <a:rPr lang="nl-NL" dirty="0"/>
              <a:t> (RPF) = Ernst x Kans x Ontdekking</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946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0637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606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820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4476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6546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2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moderne benadering van </a:t>
            </a:r>
            <a:r>
              <a:rPr lang="nl-NL" i="1" dirty="0" err="1"/>
              <a:t>Operational</a:t>
            </a:r>
            <a:r>
              <a:rPr lang="nl-NL" i="1" dirty="0"/>
              <a:t> Excellence </a:t>
            </a:r>
            <a:r>
              <a:rPr lang="nl-NL" dirty="0"/>
              <a:t>staat snelheid centraal en is doorlooptijdverkorting de ultieme prestatie-indicator. Kortere doorlooptijden betekent sneller waarde toevoegen aan producten en diensten, en deze sneller leveren aan de klant. Het is ook een middel om gelijktijdig aan meerdere andere prestatie-indicatoren te voldoen. Immers, de kwaliteit moet hoger zijn, omdat snelheid alleen bereikt kan worden als dingen direct goed gedaan worden. Daarbij zal de betrouwbaarheid van de bedrijfsmiddelen ook hoger (moeten) zijn. Met andere woorden, doorlooptijdverkorting impliceert hogere kwaliteit, hogere betrouwbaarheid en hogere flexibiliteit, en is het mechanisme bij uitstek om efficiëntie en productiviteit te verhogen. Dit wordt geïllustreerd met het </a:t>
            </a:r>
            <a:r>
              <a:rPr lang="nl-NL" dirty="0" err="1"/>
              <a:t>sandcone</a:t>
            </a:r>
            <a:r>
              <a:rPr lang="nl-NL" dirty="0"/>
              <a:t>-model van </a:t>
            </a:r>
            <a:r>
              <a:rPr lang="nl-NL" dirty="0" err="1"/>
              <a:t>Ferdows</a:t>
            </a:r>
            <a:r>
              <a:rPr lang="nl-NL" dirty="0"/>
              <a:t> &amp; De Meijer (1990).</a:t>
            </a:r>
          </a:p>
          <a:p>
            <a:endParaRPr lang="nl-NL" dirty="0"/>
          </a:p>
          <a:p>
            <a:r>
              <a:rPr lang="nl-NL" dirty="0"/>
              <a:t>Daarmee is doorlooptijdverkorting de </a:t>
            </a:r>
            <a:r>
              <a:rPr lang="nl-NL" b="1" dirty="0"/>
              <a:t>ultieme prestatie-indicator </a:t>
            </a:r>
            <a:r>
              <a:rPr lang="nl-NL" dirty="0"/>
              <a:t>voor bedrijven. Focussen op doorlooptijdverkorting dwingt namelijk kwaliteit en procesbetrouwbaarheid af; herstelwerkzaamheden en ongeplande storingen of stilstand in het proces leiden immers tot waste (verspilling). Reductie van verspilling, meer nauwkeurigheid en het vermijden van fouten zijn alle voorwaarden voor doorlooptijdverkorting.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66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kleine verhaaltje maakt duidelijk dat, wanneer de bestemming niet duidelijk is, je ook niet kunt aangeven welke weg je moet nemen.</a:t>
            </a:r>
          </a:p>
          <a:p>
            <a:endParaRPr lang="nl-NL" dirty="0"/>
          </a:p>
          <a:p>
            <a:r>
              <a:rPr lang="nl-NL" dirty="0"/>
              <a:t>Of vertaald naar processen: wanneer je het doel niet weet, kun je het proces om dat doel te bereiken ook niet inrichten. Bij procesmanagement is een duidelijk doel voor ogen essentieel. Als je weet wat het effect moet zijn, kun je het proces inrichten en daarna optimaliseren en efficiënter maken.</a:t>
            </a:r>
          </a:p>
          <a:p>
            <a:endParaRPr lang="nl-NL" dirty="0"/>
          </a:p>
          <a:p>
            <a:r>
              <a:rPr lang="nl-NL" dirty="0"/>
              <a:t>"</a:t>
            </a:r>
            <a:r>
              <a:rPr lang="nl-NL" i="1" dirty="0" err="1"/>
              <a:t>If</a:t>
            </a:r>
            <a:r>
              <a:rPr lang="nl-NL" i="1" dirty="0"/>
              <a:t> </a:t>
            </a:r>
            <a:r>
              <a:rPr lang="nl-NL" i="1" dirty="0" err="1"/>
              <a:t>you</a:t>
            </a:r>
            <a:r>
              <a:rPr lang="nl-NL" i="1" dirty="0"/>
              <a:t> </a:t>
            </a:r>
            <a:r>
              <a:rPr lang="nl-NL" i="1" dirty="0" err="1"/>
              <a:t>don’t</a:t>
            </a:r>
            <a:r>
              <a:rPr lang="nl-NL" i="1" dirty="0"/>
              <a:t> </a:t>
            </a:r>
            <a:r>
              <a:rPr lang="nl-NL" i="1" dirty="0" err="1"/>
              <a:t>know</a:t>
            </a:r>
            <a:r>
              <a:rPr lang="nl-NL" i="1" dirty="0"/>
              <a:t> </a:t>
            </a:r>
            <a:r>
              <a:rPr lang="nl-NL" i="1" dirty="0" err="1"/>
              <a:t>where</a:t>
            </a:r>
            <a:r>
              <a:rPr lang="nl-NL" i="1" dirty="0"/>
              <a:t> </a:t>
            </a:r>
            <a:r>
              <a:rPr lang="nl-NL" i="1" dirty="0" err="1"/>
              <a:t>you’re</a:t>
            </a:r>
            <a:r>
              <a:rPr lang="nl-NL" i="1" dirty="0"/>
              <a:t> </a:t>
            </a:r>
            <a:r>
              <a:rPr lang="nl-NL" i="1" dirty="0" err="1"/>
              <a:t>going</a:t>
            </a:r>
            <a:r>
              <a:rPr lang="nl-NL" i="1" dirty="0"/>
              <a:t> </a:t>
            </a:r>
            <a:r>
              <a:rPr lang="nl-NL" i="1" dirty="0" err="1"/>
              <a:t>you</a:t>
            </a:r>
            <a:r>
              <a:rPr lang="nl-NL" i="1" dirty="0"/>
              <a:t> </a:t>
            </a:r>
            <a:r>
              <a:rPr lang="nl-NL" i="1" dirty="0" err="1"/>
              <a:t>will</a:t>
            </a:r>
            <a:r>
              <a:rPr lang="nl-NL" i="1" dirty="0"/>
              <a:t> end up </a:t>
            </a:r>
            <a:r>
              <a:rPr lang="nl-NL" i="1" dirty="0" err="1"/>
              <a:t>somewhere</a:t>
            </a:r>
            <a:r>
              <a:rPr lang="nl-NL" i="1" dirty="0"/>
              <a:t> </a:t>
            </a:r>
            <a:r>
              <a:rPr lang="nl-NL" i="1" dirty="0" err="1"/>
              <a:t>else</a:t>
            </a:r>
            <a:r>
              <a:rPr lang="nl-NL" i="1" dirty="0"/>
              <a:t>!"</a:t>
            </a:r>
          </a:p>
          <a:p>
            <a:endParaRPr lang="nl-NL" dirty="0"/>
          </a:p>
          <a:p>
            <a:r>
              <a:rPr lang="nl-NL" dirty="0"/>
              <a:t>Of zoals een oud Drents gezegde luidt: "As ie </a:t>
            </a:r>
            <a:r>
              <a:rPr lang="nl-NL" dirty="0" err="1"/>
              <a:t>nie</a:t>
            </a:r>
            <a:r>
              <a:rPr lang="nl-NL" dirty="0"/>
              <a:t> </a:t>
            </a:r>
            <a:r>
              <a:rPr lang="nl-NL" dirty="0" err="1"/>
              <a:t>weetn</a:t>
            </a:r>
            <a:r>
              <a:rPr lang="nl-NL" dirty="0"/>
              <a:t> </a:t>
            </a:r>
            <a:r>
              <a:rPr lang="nl-NL" dirty="0" err="1"/>
              <a:t>woar</a:t>
            </a:r>
            <a:r>
              <a:rPr lang="nl-NL" dirty="0"/>
              <a:t> ie </a:t>
            </a:r>
            <a:r>
              <a:rPr lang="nl-NL" dirty="0" err="1"/>
              <a:t>henne</a:t>
            </a:r>
            <a:r>
              <a:rPr lang="nl-NL" dirty="0"/>
              <a:t> wilt, </a:t>
            </a:r>
            <a:r>
              <a:rPr lang="nl-NL" dirty="0" err="1"/>
              <a:t>kum</a:t>
            </a:r>
            <a:r>
              <a:rPr lang="nl-NL" dirty="0"/>
              <a:t> ie der ok nooit".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308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913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9448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4805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a:t>
            </a:r>
            <a:r>
              <a:rPr lang="nl-NL" b="1" dirty="0"/>
              <a:t>visgraatdiagram</a:t>
            </a:r>
            <a:r>
              <a:rPr lang="nl-NL" dirty="0"/>
              <a:t> worden </a:t>
            </a:r>
            <a:r>
              <a:rPr lang="nl-NL" i="1" dirty="0"/>
              <a:t>oorzaken</a:t>
            </a:r>
            <a:r>
              <a:rPr lang="nl-NL" dirty="0"/>
              <a:t> en </a:t>
            </a:r>
            <a:r>
              <a:rPr lang="nl-NL" i="1" dirty="0"/>
              <a:t>relaties</a:t>
            </a:r>
            <a:r>
              <a:rPr lang="nl-NL" dirty="0"/>
              <a:t> weergegeven die leiden tot een bepaald gewenst of een ongewenst resultaat veroorzaken. Het is afkomstig uit de kwaliteitszorg waarin het gebruikt</a:t>
            </a:r>
          </a:p>
          <a:p>
            <a:r>
              <a:rPr lang="nl-NL" dirty="0"/>
              <a:t>wordt om de invloed van factoren op bepaalde kwaliteitsaspecten vast te stellen om daarmee gericht verbeteringsacties te kunnen ondernemen. Het is een handig middel om de </a:t>
            </a:r>
            <a:r>
              <a:rPr lang="nl-NL" dirty="0" err="1"/>
              <a:t>invloedsfactoren</a:t>
            </a:r>
            <a:r>
              <a:rPr lang="nl-NL" dirty="0"/>
              <a:t> van een effect/resultaat is kaart te brengen. Bij veranderingsprocessen kan het gebruikt worden in de analyse van de IST situatie om bestaande knelpunten op te sporen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89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visgraatdiagram worden oorzaken en relaties weergegeven die leiden tot een bepaald gewenst of een ongewenst resultaat veroorzaken. Het is afkomstig uit de kwaliteitszorg waarin het gebruikt</a:t>
            </a:r>
          </a:p>
          <a:p>
            <a:r>
              <a:rPr lang="nl-NL" dirty="0"/>
              <a:t>wordt om de invloed van factoren op bepaalde kwaliteitsaspecten vast te stellen om daarmee gericht verbeteringsacties te kunnen ondernemen. Het is een handig middel om de </a:t>
            </a:r>
            <a:r>
              <a:rPr lang="nl-NL" dirty="0" err="1"/>
              <a:t>invloedsfactoren</a:t>
            </a:r>
            <a:r>
              <a:rPr lang="nl-NL" dirty="0"/>
              <a:t> van een effect/resultaat is kaart te brengen. Bij veranderingsprocessen kan het gebruikt worden in de analyse van de IST situatie om bestaande knelpunten op te sporen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8190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t>
            </a:r>
            <a:r>
              <a:rPr lang="nl-NL" b="1" dirty="0"/>
              <a:t>turfstaat</a:t>
            </a:r>
            <a:r>
              <a:rPr lang="nl-NL" dirty="0"/>
              <a:t> is een lijst van mogelijke waarnemingsuitkomsten (bijvoorbeeld fouten of klachten) met daarachter “turfruimte”. Een turfstaat is eenvoudig bij te houden.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56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t>
            </a:r>
            <a:r>
              <a:rPr lang="nl-NL" b="1" dirty="0"/>
              <a:t>regeldiagram</a:t>
            </a:r>
            <a:r>
              <a:rPr lang="nl-NL" dirty="0"/>
              <a:t> geeft de grenzen aan waarbinnen de gemeten waarden mogen variëren.</a:t>
            </a:r>
          </a:p>
          <a:p>
            <a:r>
              <a:rPr lang="nl-NL" dirty="0"/>
              <a:t>De bovengrens is het beoogd gemiddelde plus een marge, de ondergrens is beoogde gemiddelde min diezelfde marge.</a:t>
            </a:r>
          </a:p>
          <a:p>
            <a:r>
              <a:rPr lang="nl-NL" dirty="0"/>
              <a:t>In een regeldiagram wordt het verloop in de tijd geregistreerd van bijvoorbeeld steekproefgemiddelden.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103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42424"/>
                </a:solidFill>
                <a:effectLst/>
                <a:latin typeface="Sans Serif"/>
              </a:rPr>
              <a:t>Een </a:t>
            </a:r>
            <a:r>
              <a:rPr lang="nl-NL" b="1" i="0" dirty="0">
                <a:solidFill>
                  <a:srgbClr val="242424"/>
                </a:solidFill>
                <a:effectLst/>
                <a:latin typeface="Sans Serif"/>
              </a:rPr>
              <a:t>regeldiagram</a:t>
            </a:r>
            <a:r>
              <a:rPr lang="nl-NL" b="0" i="0" dirty="0">
                <a:solidFill>
                  <a:srgbClr val="242424"/>
                </a:solidFill>
                <a:effectLst/>
                <a:latin typeface="Sans Serif"/>
              </a:rPr>
              <a:t> geeft de grenzen aan waarbinnen de gemeten waarden mogen variëren.</a:t>
            </a:r>
            <a:br>
              <a:rPr lang="nl-NL" dirty="0"/>
            </a:br>
            <a:r>
              <a:rPr lang="nl-NL" b="0" i="0" dirty="0">
                <a:solidFill>
                  <a:srgbClr val="242424"/>
                </a:solidFill>
                <a:effectLst/>
                <a:latin typeface="Sans Serif"/>
              </a:rPr>
              <a:t>De bovengrens is het beoogd gemiddelde plus een marge, de ondergrens is beoogde gemiddelde min diezelfde marge.</a:t>
            </a:r>
            <a:br>
              <a:rPr lang="nl-NL" dirty="0"/>
            </a:br>
            <a:r>
              <a:rPr lang="nl-NL" b="0" i="0" dirty="0">
                <a:solidFill>
                  <a:srgbClr val="242424"/>
                </a:solidFill>
                <a:effectLst/>
                <a:latin typeface="Sans Serif"/>
              </a:rPr>
              <a:t>In een regeldiagram wordt het verloop in de tijd geregistreerd van bijvoorbeeld steekproefgemiddelden.</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1981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42424"/>
                </a:solidFill>
                <a:effectLst/>
                <a:latin typeface="Sans Serif"/>
              </a:rPr>
              <a:t>Een </a:t>
            </a:r>
            <a:r>
              <a:rPr lang="nl-NL" b="1" i="0" dirty="0">
                <a:solidFill>
                  <a:srgbClr val="242424"/>
                </a:solidFill>
                <a:effectLst/>
                <a:latin typeface="Sans Serif"/>
              </a:rPr>
              <a:t>histogram</a:t>
            </a:r>
            <a:r>
              <a:rPr lang="nl-NL" b="0" i="0" dirty="0">
                <a:solidFill>
                  <a:srgbClr val="242424"/>
                </a:solidFill>
                <a:effectLst/>
                <a:latin typeface="Sans Serif"/>
              </a:rPr>
              <a:t> geeft waarnemingsuitkomsten zo weer, dat men kan zien welke uitkomsten vaak en welke minder vaak voorkomen.</a:t>
            </a:r>
            <a:br>
              <a:rPr lang="nl-NL" dirty="0"/>
            </a:br>
            <a:r>
              <a:rPr lang="nl-NL" b="0" i="0" dirty="0">
                <a:solidFill>
                  <a:srgbClr val="242424"/>
                </a:solidFill>
                <a:effectLst/>
                <a:latin typeface="Sans Serif"/>
              </a:rPr>
              <a:t>Een histogram is een </a:t>
            </a:r>
            <a:r>
              <a:rPr lang="nl-NL" b="0" i="1" dirty="0">
                <a:solidFill>
                  <a:srgbClr val="242424"/>
                </a:solidFill>
                <a:effectLst/>
                <a:latin typeface="Sans Serif"/>
              </a:rPr>
              <a:t>staafdiagram</a:t>
            </a:r>
            <a:r>
              <a:rPr lang="nl-NL" b="0" i="0" dirty="0">
                <a:solidFill>
                  <a:srgbClr val="242424"/>
                </a:solidFill>
                <a:effectLst/>
                <a:latin typeface="Sans Serif"/>
              </a:rPr>
              <a:t>. Elke staaf staat voor een bepaalde uitkomst. De lengte van de staaf staat voor de frequentie.</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2975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42424"/>
                </a:solidFill>
                <a:effectLst/>
                <a:latin typeface="Sans Serif"/>
              </a:rPr>
              <a:t>De meeste kwaliteitsproblemen komen voort uit een klein aantal oorzaken.</a:t>
            </a:r>
            <a:br>
              <a:rPr lang="nl-NL" dirty="0"/>
            </a:br>
            <a:r>
              <a:rPr lang="nl-NL" b="0" i="0" dirty="0">
                <a:solidFill>
                  <a:srgbClr val="242424"/>
                </a:solidFill>
                <a:effectLst/>
                <a:latin typeface="Sans Serif"/>
              </a:rPr>
              <a:t>De </a:t>
            </a:r>
            <a:r>
              <a:rPr lang="nl-NL" b="1" i="0" dirty="0" err="1">
                <a:solidFill>
                  <a:srgbClr val="242424"/>
                </a:solidFill>
                <a:effectLst/>
                <a:latin typeface="Sans Serif"/>
              </a:rPr>
              <a:t>Pareto</a:t>
            </a:r>
            <a:r>
              <a:rPr lang="nl-NL" b="1" i="0" dirty="0">
                <a:solidFill>
                  <a:srgbClr val="242424"/>
                </a:solidFill>
                <a:effectLst/>
                <a:latin typeface="Sans Serif"/>
              </a:rPr>
              <a:t>-analyse </a:t>
            </a:r>
            <a:r>
              <a:rPr lang="nl-NL" b="0" i="0" dirty="0">
                <a:solidFill>
                  <a:srgbClr val="242424"/>
                </a:solidFill>
                <a:effectLst/>
                <a:latin typeface="Sans Serif"/>
              </a:rPr>
              <a:t>berust op de stelling dat in veel situaties ongeveer een 80/20 verhouding bestaat. Bij probleemanalyse betekent dit dat ongeveer 80% van de problemen worden veroorzaakt door 20% van de mogelijke knelpunten.</a:t>
            </a:r>
            <a:br>
              <a:rPr lang="nl-NL" dirty="0"/>
            </a:br>
            <a:r>
              <a:rPr lang="nl-NL" b="0" i="0" dirty="0">
                <a:solidFill>
                  <a:srgbClr val="242424"/>
                </a:solidFill>
                <a:effectLst/>
                <a:latin typeface="Sans Serif"/>
              </a:rPr>
              <a:t>Voor het maken van een </a:t>
            </a:r>
            <a:r>
              <a:rPr lang="nl-NL" b="0" i="0" dirty="0" err="1">
                <a:solidFill>
                  <a:srgbClr val="242424"/>
                </a:solidFill>
                <a:effectLst/>
                <a:latin typeface="Sans Serif"/>
              </a:rPr>
              <a:t>Pareto</a:t>
            </a:r>
            <a:r>
              <a:rPr lang="nl-NL" b="0" i="0" dirty="0">
                <a:solidFill>
                  <a:srgbClr val="242424"/>
                </a:solidFill>
                <a:effectLst/>
                <a:latin typeface="Sans Serif"/>
              </a:rPr>
              <a:t> analyse moeten de frequenties van de verschillende knelpunten bekend zijn. De gevonden frequenties worden van groot naar klein gerangschikt.</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067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8823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42424"/>
                </a:solidFill>
                <a:effectLst/>
                <a:latin typeface="Sans Serif"/>
              </a:rPr>
              <a:t>In een </a:t>
            </a:r>
            <a:r>
              <a:rPr lang="nl-NL" b="1" i="0" dirty="0">
                <a:solidFill>
                  <a:srgbClr val="242424"/>
                </a:solidFill>
                <a:effectLst/>
                <a:latin typeface="Sans Serif"/>
              </a:rPr>
              <a:t>spreidingsdiagram </a:t>
            </a:r>
            <a:r>
              <a:rPr lang="nl-NL" b="0" i="0" dirty="0">
                <a:solidFill>
                  <a:srgbClr val="242424"/>
                </a:solidFill>
                <a:effectLst/>
                <a:latin typeface="Sans Serif"/>
              </a:rPr>
              <a:t>worden de waarnemingsuitkomsten als een puntenwolk weergegeven. Het gezochte verband bestaat, wanneer door de puntenwolk een rechte lijn getrokken wordt en de meeste punten dichtbij die lijn liggen. Zijn de punten kris kras over het diagram verspreid, dan is er geen verband.</a:t>
            </a:r>
            <a:br>
              <a:rPr lang="nl-NL" dirty="0"/>
            </a:br>
            <a:r>
              <a:rPr lang="nl-NL" b="0" i="0" dirty="0">
                <a:solidFill>
                  <a:srgbClr val="242424"/>
                </a:solidFill>
                <a:effectLst/>
                <a:latin typeface="Sans Serif"/>
              </a:rPr>
              <a:t>Bij weinig punten levert het spreidingsdiagram geen betrouwbare informatie op.</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9540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t>
            </a:r>
            <a:r>
              <a:rPr lang="nl-NL" b="1" dirty="0"/>
              <a:t>stratificatiediagram</a:t>
            </a:r>
            <a:r>
              <a:rPr lang="nl-NL" dirty="0"/>
              <a:t> geeft vanuit verschillende bronnen inzicht in kwaliteit van producten en productieprocessen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0837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Een stroomschema beschrijft een proces van het begin tot het eind in kleine stapjes. Alle schakels in het proces worden weergegeven door symbolen.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Analyse </a:t>
            </a:r>
            <a:r>
              <a:rPr kumimoji="0" lang="nl-NL" sz="1200" b="0" i="0" u="none" strike="noStrike" kern="1200" cap="none" spc="0" normalizeH="0" baseline="0" noProof="0" dirty="0" err="1">
                <a:ln>
                  <a:noFill/>
                </a:ln>
                <a:solidFill>
                  <a:prstClr val="black"/>
                </a:solidFill>
                <a:effectLst/>
                <a:uLnTx/>
                <a:uFillTx/>
                <a:latin typeface="+mn-lt"/>
                <a:ea typeface="+mn-ea"/>
                <a:cs typeface="+mn-cs"/>
              </a:rPr>
              <a:t>ahv</a:t>
            </a:r>
            <a:r>
              <a:rPr kumimoji="0" lang="nl-NL" sz="1200" b="0" i="0" u="none" strike="noStrike" kern="1200" cap="none" spc="0" normalizeH="0" baseline="0" noProof="0" dirty="0">
                <a:ln>
                  <a:noFill/>
                </a:ln>
                <a:solidFill>
                  <a:prstClr val="black"/>
                </a:solidFill>
                <a:effectLst/>
                <a:uLnTx/>
                <a:uFillTx/>
                <a:latin typeface="+mn-lt"/>
                <a:ea typeface="+mn-ea"/>
                <a:cs typeface="+mn-cs"/>
              </a:rPr>
              <a:t> een </a:t>
            </a:r>
            <a:r>
              <a:rPr kumimoji="0" lang="nl-NL" sz="1200" b="1" i="0" u="none" strike="noStrike" kern="1200" cap="none" spc="0" normalizeH="0" baseline="0" noProof="0" dirty="0">
                <a:ln>
                  <a:noFill/>
                </a:ln>
                <a:solidFill>
                  <a:prstClr val="black"/>
                </a:solidFill>
                <a:effectLst/>
                <a:uLnTx/>
                <a:uFillTx/>
                <a:latin typeface="+mn-lt"/>
                <a:ea typeface="+mn-ea"/>
                <a:cs typeface="+mn-cs"/>
              </a:rPr>
              <a:t>stroomschema</a:t>
            </a:r>
            <a:r>
              <a:rPr kumimoji="0" lang="nl-NL" sz="1200" b="0" i="0" u="none" strike="noStrike" kern="1200" cap="none" spc="0" normalizeH="0" baseline="0" noProof="0" dirty="0">
                <a:ln>
                  <a:noFill/>
                </a:ln>
                <a:solidFill>
                  <a:prstClr val="black"/>
                </a:solidFill>
                <a:effectLst/>
                <a:uLnTx/>
                <a:uFillTx/>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elke activiteit (rechthoekig symbool) na of deze activiteit wel noodzakelijk is om het proces tot een goed einde te brengen, of deze activiteit wellicht een bottleneck is in de doorstroming van het proces en of voldoende duidelijk is hoe deze activiteit uitgevoerd wordt (door wie, wie is verantwoordelijk, enzovoort);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elke beslissing (ruitsymbool) na of deze beslissing noodzakelijk is in het proces, of duidelijk is wie de beslissing neemt en of de criteria helder zijn op basis waarvan de beslissing wordt genomen;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elke ‘terugstroming’ (herstelwerkzaamheden) na of deze terugstroming vermeden kan worden of in elk geval korter gemaakt kan worden;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 document dat wordt geproduceerd na of het document wel in een volgend proces wordt gebruikt en of de gegevens die geproduceerd worden allemaal nodig zijn (</a:t>
            </a:r>
            <a:r>
              <a:rPr kumimoji="0" lang="nl-NL" sz="1200" b="0" i="1" u="none" strike="noStrike" kern="1200" cap="none" spc="0" normalizeH="0" baseline="0" noProof="0" dirty="0" err="1">
                <a:ln>
                  <a:noFill/>
                </a:ln>
                <a:solidFill>
                  <a:prstClr val="black"/>
                </a:solidFill>
                <a:effectLst/>
                <a:uLnTx/>
                <a:uFillTx/>
                <a:latin typeface="+mn-lt"/>
                <a:ea typeface="+mn-ea"/>
                <a:cs typeface="+mn-cs"/>
              </a:rPr>
              <a:t>need-to-know</a:t>
            </a:r>
            <a:r>
              <a:rPr kumimoji="0" lang="nl-NL" sz="1200" b="0" i="0" u="none" strike="noStrike" kern="1200" cap="none" spc="0" normalizeH="0" baseline="0" noProof="0" dirty="0">
                <a:ln>
                  <a:noFill/>
                </a:ln>
                <a:solidFill>
                  <a:prstClr val="black"/>
                </a:solidFill>
                <a:effectLst/>
                <a:uLnTx/>
                <a:uFillTx/>
                <a:latin typeface="+mn-lt"/>
                <a:ea typeface="+mn-ea"/>
                <a:cs typeface="+mn-cs"/>
              </a:rPr>
              <a:t> versus </a:t>
            </a:r>
            <a:r>
              <a:rPr kumimoji="0" lang="nl-NL" sz="1200" b="0" i="1" u="none" strike="noStrike" kern="1200" cap="none" spc="0" normalizeH="0" baseline="0" noProof="0" dirty="0" err="1">
                <a:ln>
                  <a:noFill/>
                </a:ln>
                <a:solidFill>
                  <a:prstClr val="black"/>
                </a:solidFill>
                <a:effectLst/>
                <a:uLnTx/>
                <a:uFillTx/>
                <a:latin typeface="+mn-lt"/>
                <a:ea typeface="+mn-ea"/>
                <a:cs typeface="+mn-cs"/>
              </a:rPr>
              <a:t>nice-to-know</a:t>
            </a:r>
            <a:r>
              <a:rPr kumimoji="0" lang="nl-NL" sz="1200" b="0" i="0" u="none" strike="noStrike" kern="1200" cap="none" spc="0" normalizeH="0" baseline="0" noProof="0" dirty="0">
                <a:ln>
                  <a:noFill/>
                </a:ln>
                <a:solidFill>
                  <a:prstClr val="black"/>
                </a:solidFill>
                <a:effectLst/>
                <a:uLnTx/>
                <a:uFillTx/>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elke meting na of deze meting wel noodzakelijk is en of er niet andere manieren zijn om het proces te borgen.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6197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6423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de resultaten van kwaliteitsactiviteiten te bepalen worden allerlei meetinstrumenten gebruikt zoals beschreven in zeven simpele gereedschappen. Deze gereedschappen zijn vooral </a:t>
            </a:r>
            <a:r>
              <a:rPr lang="nl-NL" b="1" dirty="0"/>
              <a:t>kwantitatief</a:t>
            </a:r>
            <a:r>
              <a:rPr lang="nl-NL" dirty="0"/>
              <a:t> van aard.</a:t>
            </a:r>
          </a:p>
          <a:p>
            <a:endParaRPr lang="nl-NL" dirty="0"/>
          </a:p>
          <a:p>
            <a:r>
              <a:rPr lang="nl-NL" dirty="0"/>
              <a:t>De </a:t>
            </a:r>
            <a:r>
              <a:rPr lang="nl-NL" i="1" dirty="0"/>
              <a:t>Zeven Nieuwe Gereedschappen </a:t>
            </a:r>
            <a:r>
              <a:rPr lang="nl-NL" dirty="0"/>
              <a:t>tonen vooral </a:t>
            </a:r>
            <a:r>
              <a:rPr lang="nl-NL" b="1" dirty="0"/>
              <a:t>kwalitatieve</a:t>
            </a:r>
            <a:r>
              <a:rPr lang="nl-NL" dirty="0"/>
              <a:t> verbanden aan. Complexe zaken worden uiteengerafeld en de onderdelen op hun waarde beoordeeld. De gereedschappen worden gebruikt voor </a:t>
            </a:r>
            <a:r>
              <a:rPr lang="nl-NL" i="1" dirty="0"/>
              <a:t>clustering</a:t>
            </a:r>
            <a:r>
              <a:rPr lang="nl-NL" dirty="0"/>
              <a:t> (van aspecten of problemen), voor </a:t>
            </a:r>
            <a:r>
              <a:rPr lang="nl-NL" i="1" dirty="0"/>
              <a:t>analyse</a:t>
            </a:r>
            <a:r>
              <a:rPr lang="nl-NL" dirty="0"/>
              <a:t> of voor </a:t>
            </a:r>
            <a:r>
              <a:rPr lang="nl-NL" i="1" dirty="0"/>
              <a:t>planning</a:t>
            </a:r>
            <a:r>
              <a:rPr lang="nl-NL" dirty="0"/>
              <a:t>.</a:t>
            </a:r>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97</a:t>
            </a:fld>
            <a:endParaRPr lang="nl-NL"/>
          </a:p>
        </p:txBody>
      </p:sp>
    </p:spTree>
    <p:extLst>
      <p:ext uri="{BB962C8B-B14F-4D97-AF65-F5344CB8AC3E}">
        <p14:creationId xmlns:p14="http://schemas.microsoft.com/office/powerpoint/2010/main" val="29087095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affiniteitsdiagram , of affiniteitskaart, is een brainstormtechniek waarbij alle ideeën worden opgesomd en vervolgens vergelijkbare ideeën worden gegroepeerd. Nadat alle groepen zijn gevormd, wordt elke groep vervolgens getiteld en krijgt subsets om je gedachten verder te organiseren. Het maken van een affiniteitsdiagram is een eenvoudige manier om patronen te herkennen tussen wat lijkt op drastisch verschillende ideeën. Door een beeld te creëren waarmee we kunnen zien welke ideeën op elkaar lijken, kunnen we onze gedachten ordenen en kunnen we de meest efficiënte besluitvormingsprocessen toepassen.</a:t>
            </a:r>
          </a:p>
          <a:p>
            <a:endParaRPr lang="nl-NL" dirty="0"/>
          </a:p>
          <a:p>
            <a:r>
              <a:rPr lang="nl-NL" dirty="0"/>
              <a:t>Met een </a:t>
            </a:r>
            <a:r>
              <a:rPr lang="nl-NL" b="1" dirty="0"/>
              <a:t>overeenkomstendiagram</a:t>
            </a:r>
            <a:r>
              <a:rPr lang="nl-NL" dirty="0"/>
              <a:t> of </a:t>
            </a:r>
            <a:r>
              <a:rPr lang="nl-NL" b="1" dirty="0"/>
              <a:t>affiniteitsdiagram</a:t>
            </a:r>
            <a:r>
              <a:rPr lang="nl-NL" dirty="0"/>
              <a:t> kan een groot aantal ideeën, meningen of thema’s op basis van hun overeenkomsten gegroepeerd worden.</a:t>
            </a:r>
          </a:p>
          <a:p>
            <a:r>
              <a:rPr lang="nl-NL" dirty="0"/>
              <a:t>Dit hulpmiddel kan gebruikt worden om structuur aan te brengen in resultaten van een </a:t>
            </a:r>
            <a:r>
              <a:rPr lang="nl-NL" i="1" dirty="0" err="1"/>
              <a:t>brainstorm-sessie</a:t>
            </a:r>
            <a:r>
              <a:rPr lang="nl-NL" dirty="0"/>
              <a:t> of de uitkomsten van een probleeminventarisatie.</a:t>
            </a:r>
          </a:p>
          <a:p>
            <a:endParaRPr lang="nl-NL" dirty="0"/>
          </a:p>
          <a:p>
            <a:pPr marL="228600" indent="-228600">
              <a:buFont typeface="+mj-lt"/>
              <a:buAutoNum type="arabicPeriod"/>
            </a:pPr>
            <a:r>
              <a:rPr lang="nl-NL" dirty="0"/>
              <a:t>Maak een lijst van al uw ideeën. Het maakt niet uit of je denkt dat ze goed of slecht zijn; dit deel van de oefening gaat over het visueel overbrengen van je gedachten.</a:t>
            </a:r>
          </a:p>
          <a:p>
            <a:pPr marL="228600" indent="-228600">
              <a:buFont typeface="+mj-lt"/>
              <a:buAutoNum type="arabicPeriod"/>
            </a:pPr>
            <a:r>
              <a:rPr lang="nl-NL" dirty="0"/>
              <a:t>Groepeer uw ideeën in overkoepelende thema's. Deze thema's moeten relatief breed zijn. Het doel hiervan is om jezelf de paar kernpaden te laten zien waarop je je concentreert.</a:t>
            </a:r>
          </a:p>
          <a:p>
            <a:pPr marL="228600" indent="-228600">
              <a:buFont typeface="+mj-lt"/>
              <a:buAutoNum type="arabicPeriod"/>
            </a:pPr>
            <a:r>
              <a:rPr lang="nl-NL" dirty="0"/>
              <a:t>Titel elke groep. Door elke groep een naam te geven, kun je elk pad echt definiëren.</a:t>
            </a:r>
          </a:p>
          <a:p>
            <a:pPr marL="228600" indent="-228600">
              <a:buFont typeface="+mj-lt"/>
              <a:buAutoNum type="arabicPeriod"/>
            </a:pPr>
            <a:r>
              <a:rPr lang="nl-NL" dirty="0"/>
              <a:t>Organiseer elk idee binnen elke groep in subsets op basis van een prioriteits- of ander hiërarchiesysteem. Over het algemeen is het </a:t>
            </a:r>
            <a:r>
              <a:rPr lang="nl-NL" dirty="0" err="1"/>
              <a:t>het</a:t>
            </a:r>
            <a:r>
              <a:rPr lang="nl-NL" dirty="0"/>
              <a:t> beste om elk idee binnen een groep te organiseren door te beginnen met de meest algemene en af ​​te breken in specifieke subsets.</a:t>
            </a:r>
          </a:p>
          <a:p>
            <a:pPr marL="228600" indent="-228600">
              <a:buFont typeface="+mj-lt"/>
              <a:buAutoNum type="arabicPeriod"/>
            </a:pPr>
            <a:r>
              <a:rPr lang="nl-NL" dirty="0"/>
              <a:t>Zet uw affiniteitskaart om te gebruiken en begin met het maken van actie-items om verder te gaan!</a:t>
            </a:r>
          </a:p>
          <a:p>
            <a:pPr marL="228600" indent="-228600">
              <a:buFont typeface="+mj-lt"/>
              <a:buAutoNum type="arabicPeriod"/>
            </a:pPr>
            <a:endParaRPr lang="nl-NL" dirty="0"/>
          </a:p>
          <a:p>
            <a:endParaRPr lang="nl-NL" dirty="0"/>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98</a:t>
            </a:fld>
            <a:endParaRPr lang="nl-NL"/>
          </a:p>
        </p:txBody>
      </p:sp>
    </p:spTree>
    <p:extLst>
      <p:ext uri="{BB962C8B-B14F-4D97-AF65-F5344CB8AC3E}">
        <p14:creationId xmlns:p14="http://schemas.microsoft.com/office/powerpoint/2010/main" val="21391372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a:t>
            </a:r>
            <a:r>
              <a:rPr lang="nl-NL" b="1" dirty="0"/>
              <a:t>relatiediagram</a:t>
            </a:r>
            <a:r>
              <a:rPr lang="nl-NL" dirty="0"/>
              <a:t> is een hulpmiddel om logische verbanden (relaties) tussen diverse problemen duidelijk te maken.</a:t>
            </a:r>
          </a:p>
          <a:p>
            <a:r>
              <a:rPr lang="nl-NL" dirty="0"/>
              <a:t>Daarbij gaat het er om de “</a:t>
            </a:r>
            <a:r>
              <a:rPr lang="nl-NL" i="1" dirty="0"/>
              <a:t>kernproblemen</a:t>
            </a:r>
            <a:r>
              <a:rPr lang="nl-NL" dirty="0"/>
              <a:t>” te achterhalen. Logische verbanden (oorzaak – gevolg) worden in kaart gebracht door middel van pijlen. De richting van de pijlen geeft aan van welke invloeden er sprake is. Een aspect met vooral ‘uitgaande’ pijlen wordt gezien als kernprobleem.</a:t>
            </a:r>
          </a:p>
          <a:p>
            <a:endParaRPr lang="nl-NL" dirty="0"/>
          </a:p>
          <a:p>
            <a:r>
              <a:rPr lang="nl-NL" dirty="0"/>
              <a:t>De meeste kwaliteitsproblemen komen voort uit een klein aantal oorzaken (zie ook: </a:t>
            </a:r>
            <a:r>
              <a:rPr lang="nl-NL" dirty="0" err="1"/>
              <a:t>Pareto</a:t>
            </a:r>
            <a:r>
              <a:rPr lang="nl-NL" dirty="0"/>
              <a:t>-diagram)</a:t>
            </a:r>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99</a:t>
            </a:fld>
            <a:endParaRPr lang="nl-NL"/>
          </a:p>
        </p:txBody>
      </p:sp>
    </p:spTree>
    <p:extLst>
      <p:ext uri="{BB962C8B-B14F-4D97-AF65-F5344CB8AC3E}">
        <p14:creationId xmlns:p14="http://schemas.microsoft.com/office/powerpoint/2010/main" val="26806435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behulp van een </a:t>
            </a:r>
            <a:r>
              <a:rPr lang="nl-NL" b="1" dirty="0"/>
              <a:t>boomdiagram</a:t>
            </a:r>
            <a:r>
              <a:rPr lang="nl-NL" dirty="0"/>
              <a:t> kan het te onderzoeken thema, op een systematische wijze in toenemend detail in kaart worden gebracht.</a:t>
            </a:r>
          </a:p>
          <a:p>
            <a:r>
              <a:rPr lang="nl-NL" dirty="0"/>
              <a:t>Een boomdiagram start met de hoofddoelstelling of -opdracht, wordt vervolgens uitgesplitst in een aantal </a:t>
            </a:r>
            <a:r>
              <a:rPr lang="nl-NL" dirty="0" err="1"/>
              <a:t>sub-doelstellingen</a:t>
            </a:r>
            <a:r>
              <a:rPr lang="nl-NL" dirty="0"/>
              <a:t>, die weer worden onderverdeeld in operationele activiteiten en actiepunten.</a:t>
            </a:r>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100</a:t>
            </a:fld>
            <a:endParaRPr lang="nl-NL"/>
          </a:p>
        </p:txBody>
      </p:sp>
    </p:spTree>
    <p:extLst>
      <p:ext uri="{BB962C8B-B14F-4D97-AF65-F5344CB8AC3E}">
        <p14:creationId xmlns:p14="http://schemas.microsoft.com/office/powerpoint/2010/main" val="34230139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b="1" dirty="0"/>
              <a:t>matrixdiagram</a:t>
            </a:r>
            <a:r>
              <a:rPr lang="nl-NL" dirty="0"/>
              <a:t> kan gebruikt worden om een analyse te maken van de invloeden die één element heeft op alle andere elementen.</a:t>
            </a:r>
          </a:p>
          <a:p>
            <a:r>
              <a:rPr lang="nl-NL" dirty="0"/>
              <a:t>Zowel de relatie als de sterkte van de relatie worden in kaart gebracht.</a:t>
            </a:r>
          </a:p>
          <a:p>
            <a:r>
              <a:rPr lang="nl-NL" dirty="0"/>
              <a:t>Bij een nieuw ontwerp kunnen de gebruikerswensen op de x-as gezet worden en de diverse onderdelen van het ontwerpproces op de y-as. In de matrix wordt vervolgens door middel van symbolen de invloed weergegeven.</a:t>
            </a:r>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101</a:t>
            </a:fld>
            <a:endParaRPr lang="nl-NL"/>
          </a:p>
        </p:txBody>
      </p:sp>
    </p:spTree>
    <p:extLst>
      <p:ext uri="{BB962C8B-B14F-4D97-AF65-F5344CB8AC3E}">
        <p14:creationId xmlns:p14="http://schemas.microsoft.com/office/powerpoint/2010/main" val="21117740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deze analysemethode wordt de belangrijkheid van diverse aspecten bepaald.</a:t>
            </a:r>
          </a:p>
          <a:p>
            <a:endParaRPr lang="nl-NL" dirty="0"/>
          </a:p>
          <a:p>
            <a:r>
              <a:rPr lang="nl-NL" dirty="0"/>
              <a:t>De </a:t>
            </a:r>
            <a:r>
              <a:rPr lang="nl-NL" b="1" dirty="0"/>
              <a:t>Matrix Data Analyse </a:t>
            </a:r>
            <a:r>
              <a:rPr lang="nl-NL" dirty="0"/>
              <a:t>is een kruistabel waarbij zowel op de X- als op de Y-as dezelfde aspecten worden benoemd. Per aspect wordt het relatieve belang bepaald. Dan wordt bepaald welke invloed de diverse aspecten op elkaar hebben. De scores worden horizontaal en verticaal opgeteld en gecorrigeerd voor het relatieve belang. Op deze manier ontstaat een prioriteitsstelling</a:t>
            </a:r>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102</a:t>
            </a:fld>
            <a:endParaRPr lang="nl-NL"/>
          </a:p>
        </p:txBody>
      </p:sp>
    </p:spTree>
    <p:extLst>
      <p:ext uri="{BB962C8B-B14F-4D97-AF65-F5344CB8AC3E}">
        <p14:creationId xmlns:p14="http://schemas.microsoft.com/office/powerpoint/2010/main" val="3570203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0845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een </a:t>
            </a:r>
            <a:r>
              <a:rPr lang="nl-NL" b="1" dirty="0" err="1"/>
              <a:t>risico-analyse</a:t>
            </a:r>
            <a:r>
              <a:rPr lang="nl-NL" dirty="0"/>
              <a:t> worden de risico’s van een bepaald proces in kaart gebracht. Per risico worden de mogelijke </a:t>
            </a:r>
            <a:r>
              <a:rPr lang="nl-NL" dirty="0" err="1"/>
              <a:t>borgingen</a:t>
            </a:r>
            <a:r>
              <a:rPr lang="nl-NL" dirty="0"/>
              <a:t> gedefinieerd.</a:t>
            </a:r>
          </a:p>
          <a:p>
            <a:endParaRPr lang="nl-NL" dirty="0"/>
          </a:p>
          <a:p>
            <a:r>
              <a:rPr lang="nl-NL" dirty="0"/>
              <a:t>Een </a:t>
            </a:r>
            <a:r>
              <a:rPr lang="nl-NL" dirty="0" err="1"/>
              <a:t>risico-analyse</a:t>
            </a:r>
            <a:r>
              <a:rPr lang="nl-NL" dirty="0"/>
              <a:t> kan worden toegepast bij complexe processen die een zekere mate van risico in zich bergen. Bij processen waarbij sprake is van tijdsdruk en men zoveel mogelijk verstorende elementen gedurende de implementatie wil uitsluiten wordt de </a:t>
            </a:r>
            <a:r>
              <a:rPr lang="nl-NL" dirty="0" err="1"/>
              <a:t>risico-analyse</a:t>
            </a:r>
            <a:r>
              <a:rPr lang="nl-NL" dirty="0"/>
              <a:t> ook gebruikt.</a:t>
            </a:r>
          </a:p>
          <a:p>
            <a:endParaRPr lang="nl-NL" dirty="0"/>
          </a:p>
          <a:p>
            <a:r>
              <a:rPr lang="nl-NL" dirty="0"/>
              <a:t>Zie ook : FMEA</a:t>
            </a:r>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103</a:t>
            </a:fld>
            <a:endParaRPr lang="nl-NL"/>
          </a:p>
        </p:txBody>
      </p:sp>
    </p:spTree>
    <p:extLst>
      <p:ext uri="{BB962C8B-B14F-4D97-AF65-F5344CB8AC3E}">
        <p14:creationId xmlns:p14="http://schemas.microsoft.com/office/powerpoint/2010/main" val="40681033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activiteiten </a:t>
            </a:r>
            <a:r>
              <a:rPr lang="nl-NL" b="1" dirty="0"/>
              <a:t>netwerkdiagram</a:t>
            </a:r>
            <a:r>
              <a:rPr lang="nl-NL" dirty="0"/>
              <a:t> of </a:t>
            </a:r>
            <a:r>
              <a:rPr lang="nl-NL" b="1" dirty="0"/>
              <a:t>netwerkplanning</a:t>
            </a:r>
            <a:r>
              <a:rPr lang="nl-NL" dirty="0"/>
              <a:t> worden alle activiteiten binnen een project in volgorde van tijd in kaart gebracht. Activiteiten die gelijktijdig kunnen worden uitgevoerd worden ook als zodanig vermeld. Per activiteit wordt de duur vermeld.</a:t>
            </a:r>
          </a:p>
          <a:p>
            <a:endParaRPr lang="nl-NL" dirty="0"/>
          </a:p>
          <a:p>
            <a:r>
              <a:rPr lang="nl-NL" dirty="0"/>
              <a:t>Men krijgt overzicht van alle activiteiten in de tijd en er ontstaat inzicht in die activiteiten die de totale lengte van het project bepalen, het zogenaamde ‘</a:t>
            </a:r>
            <a:r>
              <a:rPr lang="nl-NL" i="1" dirty="0"/>
              <a:t>kritieke pad</a:t>
            </a:r>
            <a:r>
              <a:rPr lang="nl-NL" dirty="0"/>
              <a:t>’.</a:t>
            </a:r>
          </a:p>
          <a:p>
            <a:endParaRPr lang="nl-NL" dirty="0"/>
          </a:p>
          <a:p>
            <a:r>
              <a:rPr lang="nl-NL" dirty="0"/>
              <a:t>Vertraging in het kritieke pad zal tot vertraging van de opleveringsdatum van het project leiden.</a:t>
            </a:r>
          </a:p>
        </p:txBody>
      </p:sp>
      <p:sp>
        <p:nvSpPr>
          <p:cNvPr id="4" name="Tijdelijke aanduiding voor dianummer 3"/>
          <p:cNvSpPr>
            <a:spLocks noGrp="1"/>
          </p:cNvSpPr>
          <p:nvPr>
            <p:ph type="sldNum" sz="quarter" idx="5"/>
          </p:nvPr>
        </p:nvSpPr>
        <p:spPr/>
        <p:txBody>
          <a:bodyPr/>
          <a:lstStyle/>
          <a:p>
            <a:fld id="{033E05D3-2022-4A65-8147-B614A5659730}" type="slidenum">
              <a:rPr lang="nl-NL" smtClean="0"/>
              <a:t>104</a:t>
            </a:fld>
            <a:endParaRPr lang="nl-NL"/>
          </a:p>
        </p:txBody>
      </p:sp>
    </p:spTree>
    <p:extLst>
      <p:ext uri="{BB962C8B-B14F-4D97-AF65-F5344CB8AC3E}">
        <p14:creationId xmlns:p14="http://schemas.microsoft.com/office/powerpoint/2010/main" val="41661633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168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0339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wat hij bereikt heeft met het lateraal denken concept zijn de Olympische Spelen in Los Angeles in 1984, de eerste spelen die winstgevend waren. De organisatie directeur, Peter </a:t>
            </a:r>
            <a:r>
              <a:rPr lang="nl-NL" dirty="0" err="1"/>
              <a:t>Ueberroth</a:t>
            </a:r>
            <a:r>
              <a:rPr lang="nl-NL" dirty="0"/>
              <a:t>, schreef dit succes toe aan de </a:t>
            </a:r>
            <a:r>
              <a:rPr lang="nl-NL" dirty="0" err="1"/>
              <a:t>Bono</a:t>
            </a:r>
            <a:r>
              <a:rPr lang="nl-NL" dirty="0"/>
              <a:t>. Hetzelfde geldt voor John Bertrand, schipper in de </a:t>
            </a:r>
            <a:r>
              <a:rPr lang="nl-NL" dirty="0" err="1"/>
              <a:t>America's</a:t>
            </a:r>
            <a:r>
              <a:rPr lang="nl-NL" dirty="0"/>
              <a:t> Cup.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059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metafoor is een verhaal dat volledig losstaat van het probleem dat u beschouwt, maar waarbij u wel een vergelijking kunt trekken met uw eigen probleemstelling. Door</a:t>
            </a:r>
          </a:p>
          <a:p>
            <a:r>
              <a:rPr lang="nl-NL" dirty="0"/>
              <a:t>met elkaar te discussiëren over oplossingsmogelijkheden in de metafoor, kunt u later de parallellen trekken met uw eigen, oorspronkelijke probleemstelling.</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7940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0499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358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47769-9A30-4133-BBCC-0F86BCEC1D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8083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Failure Mode Effect Analysis [FMEA], kun je in het Nederlands vertalen als: faalwijzen- en gevolgenanalyse. Een FMEA onderzoekt het gevolg van mogelijk falen op een product of op een proces om op voorhand constructieve- of procesmaatregelen te treffen die dit mogelijk falen voorkomen. Het FMEA-proces wordt toegepast in kwaliteitssystemen zoals QS 9000, ISO/TS 16949 en DIN 25448.</a:t>
            </a:r>
          </a:p>
          <a:p>
            <a:endParaRPr lang="nl-NL" dirty="0"/>
          </a:p>
          <a:p>
            <a:r>
              <a:rPr lang="nl-NL" dirty="0"/>
              <a:t>Negen stappen analyse van betrouwbaarheid:</a:t>
            </a:r>
          </a:p>
          <a:p>
            <a:pPr marL="171450" indent="-171450">
              <a:buFont typeface="Arial" panose="020B0604020202020204" pitchFamily="34" charset="0"/>
              <a:buChar char="•"/>
            </a:pPr>
            <a:r>
              <a:rPr lang="nl-NL" dirty="0"/>
              <a:t>Bepaal de activiteiten in het proces in de vorm van een zelfstandig naamwoord en een werkwoord.</a:t>
            </a:r>
          </a:p>
          <a:p>
            <a:pPr marL="171450" indent="-171450">
              <a:buFont typeface="Arial" panose="020B0604020202020204" pitchFamily="34" charset="0"/>
              <a:buChar char="•"/>
            </a:pPr>
            <a:r>
              <a:rPr lang="nl-NL" dirty="0"/>
              <a:t>Bepaal per activiteit de mogelijke verstoringen.</a:t>
            </a:r>
          </a:p>
          <a:p>
            <a:pPr marL="171450" indent="-171450">
              <a:buFont typeface="Arial" panose="020B0604020202020204" pitchFamily="34" charset="0"/>
              <a:buChar char="•"/>
            </a:pPr>
            <a:r>
              <a:rPr lang="nl-NL" dirty="0"/>
              <a:t>Bepaal het mogelijke effect van de verstoring.</a:t>
            </a:r>
          </a:p>
          <a:p>
            <a:pPr marL="171450" indent="-171450">
              <a:buFont typeface="Arial" panose="020B0604020202020204" pitchFamily="34" charset="0"/>
              <a:buChar char="•"/>
            </a:pPr>
            <a:r>
              <a:rPr lang="nl-NL" dirty="0"/>
              <a:t>Bepaal de ernst van het effect.</a:t>
            </a:r>
          </a:p>
          <a:p>
            <a:pPr marL="171450" indent="-171450">
              <a:buFont typeface="Arial" panose="020B0604020202020204" pitchFamily="34" charset="0"/>
              <a:buChar char="•"/>
            </a:pPr>
            <a:r>
              <a:rPr lang="nl-NL" dirty="0"/>
              <a:t>Bepaal de oorzaak van de verstoring.</a:t>
            </a:r>
          </a:p>
          <a:p>
            <a:pPr marL="171450" indent="-171450">
              <a:buFont typeface="Arial" panose="020B0604020202020204" pitchFamily="34" charset="0"/>
              <a:buChar char="•"/>
            </a:pPr>
            <a:r>
              <a:rPr lang="nl-NL" dirty="0"/>
              <a:t>Bepaal de kans dat de verstoring optreedt.</a:t>
            </a:r>
          </a:p>
          <a:p>
            <a:pPr marL="171450" indent="-171450">
              <a:buFont typeface="Arial" panose="020B0604020202020204" pitchFamily="34" charset="0"/>
              <a:buChar char="•"/>
            </a:pPr>
            <a:r>
              <a:rPr lang="nl-NL" dirty="0"/>
              <a:t>Bepaal hoe deze verstoring al tijdens het proces ontdekt kan worden.</a:t>
            </a:r>
          </a:p>
          <a:p>
            <a:pPr marL="171450" indent="-171450">
              <a:buFont typeface="Arial" panose="020B0604020202020204" pitchFamily="34" charset="0"/>
              <a:buChar char="•"/>
            </a:pPr>
            <a:r>
              <a:rPr lang="nl-NL" dirty="0"/>
              <a:t>Bepaal de kans dat de verstoring al tijdens het proces wordt ontdekt.</a:t>
            </a:r>
          </a:p>
          <a:p>
            <a:pPr marL="171450" indent="-171450">
              <a:buFont typeface="Arial" panose="020B0604020202020204" pitchFamily="34" charset="0"/>
              <a:buChar char="•"/>
            </a:pPr>
            <a:r>
              <a:rPr lang="nl-NL" dirty="0"/>
              <a:t>Bepaal de </a:t>
            </a:r>
            <a:r>
              <a:rPr lang="nl-NL" dirty="0" err="1"/>
              <a:t>risicoprioriteitfactor</a:t>
            </a:r>
            <a:r>
              <a:rPr lang="nl-NL" dirty="0"/>
              <a:t> (RPF) = Ernst x Kans x Ontdekking</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669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gradFill>
          <a:gsLst>
            <a:gs pos="0">
              <a:srgbClr val="ECEBEC"/>
            </a:gs>
            <a:gs pos="100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0" name="Rond hoek zelfde zijde rechthoek 19"/>
          <p:cNvSpPr/>
          <p:nvPr userDrawn="1"/>
        </p:nvSpPr>
        <p:spPr>
          <a:xfrm>
            <a:off x="0" y="6048399"/>
            <a:ext cx="11522075" cy="431776"/>
          </a:xfrm>
          <a:prstGeom prst="round2SameRect">
            <a:avLst>
              <a:gd name="adj1" fmla="val 24970"/>
              <a:gd name="adj2" fmla="val 0"/>
            </a:avLst>
          </a:prstGeom>
          <a:solidFill>
            <a:srgbClr val="E40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360437" y="2087959"/>
            <a:ext cx="5256584" cy="936104"/>
          </a:xfrm>
          <a:prstGeom prst="rect">
            <a:avLst/>
          </a:prstGeom>
          <a:noFill/>
        </p:spPr>
        <p:txBody>
          <a:bodyPr anchor="t" anchorCtr="0">
            <a:noAutofit/>
          </a:bodyPr>
          <a:lstStyle>
            <a:lvl1pPr algn="l">
              <a:lnSpc>
                <a:spcPts val="3000"/>
              </a:lnSpc>
              <a:defRPr sz="3200" b="1">
                <a:solidFill>
                  <a:srgbClr val="E40521"/>
                </a:solidFill>
              </a:defRPr>
            </a:lvl1pPr>
          </a:lstStyle>
          <a:p>
            <a:r>
              <a:rPr lang="nl-NL" dirty="0"/>
              <a:t>KLIK OM DE STIJL TE BEWERKEN</a:t>
            </a:r>
            <a:endParaRPr lang="en-US" dirty="0"/>
          </a:p>
        </p:txBody>
      </p:sp>
      <p:sp>
        <p:nvSpPr>
          <p:cNvPr id="3" name="Ondertitel 2"/>
          <p:cNvSpPr>
            <a:spLocks noGrp="1"/>
          </p:cNvSpPr>
          <p:nvPr>
            <p:ph type="subTitle" idx="1"/>
          </p:nvPr>
        </p:nvSpPr>
        <p:spPr>
          <a:xfrm>
            <a:off x="360437" y="3240087"/>
            <a:ext cx="5256584" cy="432048"/>
          </a:xfrm>
        </p:spPr>
        <p:txBody>
          <a:bodyPr>
            <a:noAutofit/>
          </a:bodyPr>
          <a:lstStyle>
            <a:lvl1pPr marL="0" indent="0" algn="l">
              <a:lnSpc>
                <a:spcPts val="2500"/>
              </a:lnSpc>
              <a:spcBef>
                <a:spcPts val="0"/>
              </a:spcBef>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pic>
        <p:nvPicPr>
          <p:cNvPr id="2054" name="Picture 6" descr="e:\Users\Studio Max\Desktop\ISBW content\NCOI-15-04-ISBW-by-RVDA-14960yyyy-fla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428" y="431775"/>
            <a:ext cx="5750241" cy="605547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e:\Users\Studio Max\Desktop\ISBW content\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2468" y="431775"/>
            <a:ext cx="3744416" cy="102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8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9EE46-5E13-491F-9022-C1090ECC8A4C}"/>
              </a:ext>
            </a:extLst>
          </p:cNvPr>
          <p:cNvSpPr>
            <a:spLocks noGrp="1"/>
          </p:cNvSpPr>
          <p:nvPr>
            <p:ph type="title"/>
          </p:nvPr>
        </p:nvSpPr>
        <p:spPr>
          <a:xfrm>
            <a:off x="786141" y="1615545"/>
            <a:ext cx="9937790" cy="2695572"/>
          </a:xfrm>
        </p:spPr>
        <p:txBody>
          <a:bodyPr anchor="b"/>
          <a:lstStyle>
            <a:lvl1pPr>
              <a:defRPr sz="5669"/>
            </a:lvl1pPr>
          </a:lstStyle>
          <a:p>
            <a:r>
              <a:rPr lang="nl-NL"/>
              <a:t>Klik om stijl te bewerken</a:t>
            </a:r>
          </a:p>
        </p:txBody>
      </p:sp>
      <p:sp>
        <p:nvSpPr>
          <p:cNvPr id="3" name="Tijdelijke aanduiding voor tekst 2">
            <a:extLst>
              <a:ext uri="{FF2B5EF4-FFF2-40B4-BE49-F238E27FC236}">
                <a16:creationId xmlns:a16="http://schemas.microsoft.com/office/drawing/2014/main" id="{C36D06BD-A0B3-4177-8A96-371D8E07ABF5}"/>
              </a:ext>
            </a:extLst>
          </p:cNvPr>
          <p:cNvSpPr>
            <a:spLocks noGrp="1"/>
          </p:cNvSpPr>
          <p:nvPr>
            <p:ph type="body" idx="1"/>
          </p:nvPr>
        </p:nvSpPr>
        <p:spPr>
          <a:xfrm>
            <a:off x="786141" y="4336618"/>
            <a:ext cx="9937790" cy="1417538"/>
          </a:xfrm>
        </p:spPr>
        <p:txBody>
          <a:bodyPr/>
          <a:lstStyle>
            <a:lvl1pPr marL="0" indent="0">
              <a:buNone/>
              <a:defRPr sz="2268">
                <a:solidFill>
                  <a:schemeClr val="tx1">
                    <a:tint val="75000"/>
                  </a:schemeClr>
                </a:solidFill>
              </a:defRPr>
            </a:lvl1pPr>
            <a:lvl2pPr marL="432008" indent="0">
              <a:buNone/>
              <a:defRPr sz="1890">
                <a:solidFill>
                  <a:schemeClr val="tx1">
                    <a:tint val="75000"/>
                  </a:schemeClr>
                </a:solidFill>
              </a:defRPr>
            </a:lvl2pPr>
            <a:lvl3pPr marL="864017" indent="0">
              <a:buNone/>
              <a:defRPr sz="1701">
                <a:solidFill>
                  <a:schemeClr val="tx1">
                    <a:tint val="75000"/>
                  </a:schemeClr>
                </a:solidFill>
              </a:defRPr>
            </a:lvl3pPr>
            <a:lvl4pPr marL="1296025" indent="0">
              <a:buNone/>
              <a:defRPr sz="1512">
                <a:solidFill>
                  <a:schemeClr val="tx1">
                    <a:tint val="75000"/>
                  </a:schemeClr>
                </a:solidFill>
              </a:defRPr>
            </a:lvl4pPr>
            <a:lvl5pPr marL="1728033" indent="0">
              <a:buNone/>
              <a:defRPr sz="1512">
                <a:solidFill>
                  <a:schemeClr val="tx1">
                    <a:tint val="75000"/>
                  </a:schemeClr>
                </a:solidFill>
              </a:defRPr>
            </a:lvl5pPr>
            <a:lvl6pPr marL="2160041" indent="0">
              <a:buNone/>
              <a:defRPr sz="1512">
                <a:solidFill>
                  <a:schemeClr val="tx1">
                    <a:tint val="75000"/>
                  </a:schemeClr>
                </a:solidFill>
              </a:defRPr>
            </a:lvl6pPr>
            <a:lvl7pPr marL="2592050" indent="0">
              <a:buNone/>
              <a:defRPr sz="1512">
                <a:solidFill>
                  <a:schemeClr val="tx1">
                    <a:tint val="75000"/>
                  </a:schemeClr>
                </a:solidFill>
              </a:defRPr>
            </a:lvl7pPr>
            <a:lvl8pPr marL="3024058" indent="0">
              <a:buNone/>
              <a:defRPr sz="1512">
                <a:solidFill>
                  <a:schemeClr val="tx1">
                    <a:tint val="75000"/>
                  </a:schemeClr>
                </a:solidFill>
              </a:defRPr>
            </a:lvl8pPr>
            <a:lvl9pPr marL="3456066" indent="0">
              <a:buNone/>
              <a:defRPr sz="1512">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93C5664-2755-4C18-B818-C5F1F5C92476}"/>
              </a:ext>
            </a:extLst>
          </p:cNvPr>
          <p:cNvSpPr>
            <a:spLocks noGrp="1"/>
          </p:cNvSpPr>
          <p:nvPr>
            <p:ph type="dt" sz="half" idx="10"/>
          </p:nvPr>
        </p:nvSpPr>
        <p:spPr/>
        <p:txBody>
          <a:bodyPr/>
          <a:lstStyle/>
          <a:p>
            <a:fld id="{DE858447-664A-4FD5-B3AD-3FABD63F9E9F}" type="datetime1">
              <a:rPr lang="nl-NL" smtClean="0"/>
              <a:t>17-11-2020</a:t>
            </a:fld>
            <a:endParaRPr lang="nl-NL"/>
          </a:p>
        </p:txBody>
      </p:sp>
      <p:sp>
        <p:nvSpPr>
          <p:cNvPr id="5" name="Tijdelijke aanduiding voor voettekst 4">
            <a:extLst>
              <a:ext uri="{FF2B5EF4-FFF2-40B4-BE49-F238E27FC236}">
                <a16:creationId xmlns:a16="http://schemas.microsoft.com/office/drawing/2014/main" id="{A101FE33-AE4A-41B1-B6E7-2F8D3C31F293}"/>
              </a:ext>
            </a:extLst>
          </p:cNvPr>
          <p:cNvSpPr>
            <a:spLocks noGrp="1"/>
          </p:cNvSpPr>
          <p:nvPr>
            <p:ph type="ftr" sz="quarter" idx="11"/>
          </p:nvPr>
        </p:nvSpPr>
        <p:spPr/>
        <p:txBody>
          <a:bodyPr/>
          <a:lstStyle/>
          <a:p>
            <a:r>
              <a:rPr lang="nl-NL"/>
              <a:t>Processen</a:t>
            </a:r>
          </a:p>
        </p:txBody>
      </p:sp>
      <p:sp>
        <p:nvSpPr>
          <p:cNvPr id="6" name="Tijdelijke aanduiding voor dianummer 5">
            <a:extLst>
              <a:ext uri="{FF2B5EF4-FFF2-40B4-BE49-F238E27FC236}">
                <a16:creationId xmlns:a16="http://schemas.microsoft.com/office/drawing/2014/main" id="{469AC950-3F9A-4A2E-8F43-882B8DF6B189}"/>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85259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ussenslide nieuw hoofdstuk">
    <p:bg>
      <p:bgPr>
        <a:gradFill>
          <a:gsLst>
            <a:gs pos="0">
              <a:srgbClr val="ECEBEC"/>
            </a:gs>
            <a:gs pos="100000">
              <a:schemeClr val="bg1">
                <a:lumMod val="95000"/>
              </a:schemeClr>
            </a:gs>
            <a:gs pos="100000">
              <a:schemeClr val="bg1"/>
            </a:gs>
          </a:gsLst>
          <a:lin ang="5400000" scaled="0"/>
        </a:gradFill>
        <a:effectLst/>
      </p:bgPr>
    </p:bg>
    <p:spTree>
      <p:nvGrpSpPr>
        <p:cNvPr id="1" name=""/>
        <p:cNvGrpSpPr/>
        <p:nvPr/>
      </p:nvGrpSpPr>
      <p:grpSpPr>
        <a:xfrm>
          <a:off x="0" y="0"/>
          <a:ext cx="0" cy="0"/>
          <a:chOff x="0" y="0"/>
          <a:chExt cx="0" cy="0"/>
        </a:xfrm>
      </p:grpSpPr>
      <p:sp>
        <p:nvSpPr>
          <p:cNvPr id="20" name="Rond hoek zelfde zijde rechthoek 19"/>
          <p:cNvSpPr/>
          <p:nvPr userDrawn="1"/>
        </p:nvSpPr>
        <p:spPr>
          <a:xfrm>
            <a:off x="0" y="6048399"/>
            <a:ext cx="11522075" cy="431776"/>
          </a:xfrm>
          <a:prstGeom prst="round2SameRect">
            <a:avLst>
              <a:gd name="adj1" fmla="val 24970"/>
              <a:gd name="adj2" fmla="val 0"/>
            </a:avLst>
          </a:prstGeom>
          <a:solidFill>
            <a:srgbClr val="E40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hasCustomPrompt="1"/>
          </p:nvPr>
        </p:nvSpPr>
        <p:spPr>
          <a:xfrm>
            <a:off x="360437" y="2087959"/>
            <a:ext cx="5256584" cy="936104"/>
          </a:xfrm>
          <a:prstGeom prst="rect">
            <a:avLst/>
          </a:prstGeom>
          <a:noFill/>
        </p:spPr>
        <p:txBody>
          <a:bodyPr anchor="t" anchorCtr="0">
            <a:noAutofit/>
          </a:bodyPr>
          <a:lstStyle>
            <a:lvl1pPr algn="l">
              <a:lnSpc>
                <a:spcPts val="3000"/>
              </a:lnSpc>
              <a:defRPr sz="3200" b="1">
                <a:solidFill>
                  <a:srgbClr val="E40521"/>
                </a:solidFill>
              </a:defRPr>
            </a:lvl1pPr>
          </a:lstStyle>
          <a:p>
            <a:r>
              <a:rPr lang="nl-NL" dirty="0"/>
              <a:t>KLIK OM DE STIJL TE BEWERKEN</a:t>
            </a:r>
            <a:endParaRPr lang="en-US" dirty="0"/>
          </a:p>
        </p:txBody>
      </p:sp>
      <p:sp>
        <p:nvSpPr>
          <p:cNvPr id="3" name="Ondertitel 2"/>
          <p:cNvSpPr>
            <a:spLocks noGrp="1"/>
          </p:cNvSpPr>
          <p:nvPr>
            <p:ph type="subTitle" idx="1"/>
          </p:nvPr>
        </p:nvSpPr>
        <p:spPr>
          <a:xfrm>
            <a:off x="360437" y="3240087"/>
            <a:ext cx="5256584" cy="432048"/>
          </a:xfrm>
        </p:spPr>
        <p:txBody>
          <a:bodyPr>
            <a:noAutofit/>
          </a:bodyPr>
          <a:lstStyle>
            <a:lvl1pPr marL="0" indent="0" algn="l">
              <a:lnSpc>
                <a:spcPts val="2500"/>
              </a:lnSpc>
              <a:spcBef>
                <a:spcPts val="0"/>
              </a:spcBef>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endParaRPr lang="en-US" dirty="0"/>
          </a:p>
        </p:txBody>
      </p:sp>
      <p:pic>
        <p:nvPicPr>
          <p:cNvPr id="2055" name="Picture 7" descr="e:\Users\Studio Max\Desktop\ISBW conten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2468" y="431775"/>
            <a:ext cx="3744416" cy="10295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Users\Studio Max\Desktop\NCOI-15-04-ISBW-by-RVDA-0086x-fla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20519" y="946559"/>
            <a:ext cx="5379902" cy="553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1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co slide">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11/17/2020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sp>
        <p:nvSpPr>
          <p:cNvPr id="9" name="Tijdelijke aanduiding voor titel 1"/>
          <p:cNvSpPr>
            <a:spLocks noGrp="1"/>
          </p:cNvSpPr>
          <p:nvPr>
            <p:ph type="title" hasCustomPrompt="1"/>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39884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met tekst en beeld 1">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1729" y="1439887"/>
            <a:ext cx="8353644" cy="46085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11/17/2020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pic>
        <p:nvPicPr>
          <p:cNvPr id="8" name="Afbeelding 7"/>
          <p:cNvPicPr>
            <a:picLocks noChangeAspect="1"/>
          </p:cNvPicPr>
          <p:nvPr userDrawn="1"/>
        </p:nvPicPr>
        <p:blipFill rotWithShape="1">
          <a:blip r:embed="rId2">
            <a:extLst>
              <a:ext uri="{28A0092B-C50C-407E-A947-70E740481C1C}">
                <a14:useLocalDpi xmlns:a14="http://schemas.microsoft.com/office/drawing/2010/main" val="0"/>
              </a:ext>
            </a:extLst>
          </a:blip>
          <a:srcRect r="52990"/>
          <a:stretch/>
        </p:blipFill>
        <p:spPr>
          <a:xfrm>
            <a:off x="9145413" y="2083959"/>
            <a:ext cx="2376661" cy="4396215"/>
          </a:xfrm>
          <a:prstGeom prst="rect">
            <a:avLst/>
          </a:prstGeom>
        </p:spPr>
      </p:pic>
      <p:sp>
        <p:nvSpPr>
          <p:cNvPr id="9" name="Tijdelijke aanduiding voor titel 1"/>
          <p:cNvSpPr>
            <a:spLocks noGrp="1"/>
          </p:cNvSpPr>
          <p:nvPr>
            <p:ph type="title" hasCustomPrompt="1"/>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87984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met tekst en beeld 2">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1729" y="1439887"/>
            <a:ext cx="8641676" cy="46085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11/17/2020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9210632" y="2159968"/>
            <a:ext cx="2311444" cy="4320208"/>
          </a:xfrm>
          <a:prstGeom prst="rect">
            <a:avLst/>
          </a:prstGeom>
        </p:spPr>
      </p:pic>
      <p:sp>
        <p:nvSpPr>
          <p:cNvPr id="10" name="Tijdelijke aanduiding voor titel 1"/>
          <p:cNvSpPr>
            <a:spLocks noGrp="1"/>
          </p:cNvSpPr>
          <p:nvPr>
            <p:ph type="title" hasCustomPrompt="1"/>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34783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met tekst en beeld 3">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1729" y="1439887"/>
            <a:ext cx="8137620" cy="46085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11/17/2020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713365" y="1928275"/>
            <a:ext cx="2808710" cy="4551899"/>
          </a:xfrm>
          <a:prstGeom prst="rect">
            <a:avLst/>
          </a:prstGeom>
        </p:spPr>
      </p:pic>
      <p:sp>
        <p:nvSpPr>
          <p:cNvPr id="9" name="Tijdelijke aanduiding voor titel 1"/>
          <p:cNvSpPr>
            <a:spLocks noGrp="1"/>
          </p:cNvSpPr>
          <p:nvPr>
            <p:ph type="title" hasCustomPrompt="1"/>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36785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met tekst en beeld 4">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1729" y="1439887"/>
            <a:ext cx="8281636" cy="46085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fld id="{8AF89256-4067-4E1F-980B-B93A852AFF87}" type="datetimeFigureOut">
              <a:rPr lang="en-US" smtClean="0"/>
              <a:t>11/17/2020</a:t>
            </a:fld>
            <a:endParaRPr lang="en-US" dirty="0"/>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EC34A6D-DC97-4399-BF71-CB6C07338BD7}" type="slidenum">
              <a:rPr lang="en-US" smtClean="0"/>
              <a:t>‹nr.›</a:t>
            </a:fld>
            <a:endParaRPr lang="en-US"/>
          </a:p>
        </p:txBody>
      </p:sp>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857381" y="2362071"/>
            <a:ext cx="2664694" cy="4118104"/>
          </a:xfrm>
          <a:prstGeom prst="rect">
            <a:avLst/>
          </a:prstGeom>
        </p:spPr>
      </p:pic>
      <p:sp>
        <p:nvSpPr>
          <p:cNvPr id="11" name="Tijdelijke aanduiding voor titel 1"/>
          <p:cNvSpPr>
            <a:spLocks noGrp="1"/>
          </p:cNvSpPr>
          <p:nvPr>
            <p:ph type="title" hasCustomPrompt="1"/>
          </p:nvPr>
        </p:nvSpPr>
        <p:spPr>
          <a:xfrm>
            <a:off x="432445" y="143743"/>
            <a:ext cx="9145016"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Tree>
    <p:extLst>
      <p:ext uri="{BB962C8B-B14F-4D97-AF65-F5344CB8AC3E}">
        <p14:creationId xmlns:p14="http://schemas.microsoft.com/office/powerpoint/2010/main" val="21244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3AC5575-A2F6-4E4C-965D-B9DECAFD25A1}" type="datetime1">
              <a:rPr lang="nl-NL" smtClean="0"/>
              <a:t>17-11-2020</a:t>
            </a:fld>
            <a:endParaRPr lang="nl-NL"/>
          </a:p>
        </p:txBody>
      </p:sp>
      <p:sp>
        <p:nvSpPr>
          <p:cNvPr id="5" name="Footer Placeholder 4"/>
          <p:cNvSpPr>
            <a:spLocks noGrp="1"/>
          </p:cNvSpPr>
          <p:nvPr>
            <p:ph type="ftr" sz="quarter" idx="11"/>
          </p:nvPr>
        </p:nvSpPr>
        <p:spPr/>
        <p:txBody>
          <a:bodyPr/>
          <a:lstStyle/>
          <a:p>
            <a:r>
              <a:rPr lang="nl-NL"/>
              <a:t>Processen</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238125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B453E-8244-4DE3-8F34-1493248E16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EF61D3-C9DC-4BBD-ADA2-2F1EFE884E7E}"/>
              </a:ext>
            </a:extLst>
          </p:cNvPr>
          <p:cNvSpPr>
            <a:spLocks noGrp="1"/>
          </p:cNvSpPr>
          <p:nvPr>
            <p:ph type="dt" sz="half" idx="10"/>
          </p:nvPr>
        </p:nvSpPr>
        <p:spPr/>
        <p:txBody>
          <a:bodyPr/>
          <a:lstStyle/>
          <a:p>
            <a:fld id="{C9397AE0-7C2D-4F05-8ED5-D365B40B8F18}" type="datetime1">
              <a:rPr lang="nl-NL" smtClean="0"/>
              <a:t>17-11-2020</a:t>
            </a:fld>
            <a:endParaRPr lang="nl-NL"/>
          </a:p>
        </p:txBody>
      </p:sp>
      <p:sp>
        <p:nvSpPr>
          <p:cNvPr id="4" name="Tijdelijke aanduiding voor voettekst 3">
            <a:extLst>
              <a:ext uri="{FF2B5EF4-FFF2-40B4-BE49-F238E27FC236}">
                <a16:creationId xmlns:a16="http://schemas.microsoft.com/office/drawing/2014/main" id="{02E1C771-388C-404D-B65A-6CE69640E65B}"/>
              </a:ext>
            </a:extLst>
          </p:cNvPr>
          <p:cNvSpPr>
            <a:spLocks noGrp="1"/>
          </p:cNvSpPr>
          <p:nvPr>
            <p:ph type="ftr" sz="quarter" idx="11"/>
          </p:nvPr>
        </p:nvSpPr>
        <p:spPr/>
        <p:txBody>
          <a:bodyPr/>
          <a:lstStyle/>
          <a:p>
            <a:r>
              <a:rPr lang="nl-NL"/>
              <a:t>Processen</a:t>
            </a:r>
          </a:p>
        </p:txBody>
      </p:sp>
      <p:sp>
        <p:nvSpPr>
          <p:cNvPr id="5" name="Tijdelijke aanduiding voor dianummer 4">
            <a:extLst>
              <a:ext uri="{FF2B5EF4-FFF2-40B4-BE49-F238E27FC236}">
                <a16:creationId xmlns:a16="http://schemas.microsoft.com/office/drawing/2014/main" id="{7AF86E20-563D-4E1A-8F74-FC1504E3F2B8}"/>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18079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CEBEC"/>
            </a:gs>
            <a:gs pos="100000">
              <a:srgbClr val="FBFBFB"/>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7" name="Rond hoek zelfde zijde rechthoek 26"/>
          <p:cNvSpPr/>
          <p:nvPr userDrawn="1"/>
        </p:nvSpPr>
        <p:spPr>
          <a:xfrm>
            <a:off x="0" y="6264287"/>
            <a:ext cx="11522075" cy="215888"/>
          </a:xfrm>
          <a:prstGeom prst="round2SameRect">
            <a:avLst>
              <a:gd name="adj1" fmla="val 24970"/>
              <a:gd name="adj2" fmla="val 0"/>
            </a:avLst>
          </a:prstGeom>
          <a:solidFill>
            <a:srgbClr val="E40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titel 1"/>
          <p:cNvSpPr>
            <a:spLocks noGrp="1"/>
          </p:cNvSpPr>
          <p:nvPr>
            <p:ph type="title"/>
          </p:nvPr>
        </p:nvSpPr>
        <p:spPr>
          <a:xfrm>
            <a:off x="432445" y="143743"/>
            <a:ext cx="9217024" cy="936104"/>
          </a:xfrm>
          <a:prstGeom prst="rect">
            <a:avLst/>
          </a:prstGeom>
          <a:noFill/>
        </p:spPr>
        <p:txBody>
          <a:bodyPr vert="horz" lIns="91440" tIns="72000" rIns="91440" bIns="45720" rtlCol="0" anchor="t" anchorCtr="0">
            <a:no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431729" y="1439887"/>
            <a:ext cx="10815190" cy="4608512"/>
          </a:xfrm>
          <a:prstGeom prst="rect">
            <a:avLst/>
          </a:prstGeom>
        </p:spPr>
        <p:txBody>
          <a:bodyPr vert="horz" lIns="91440" tIns="45720" rIns="9144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Tijdelijke aanduiding voor datum 3"/>
          <p:cNvSpPr>
            <a:spLocks noGrp="1"/>
          </p:cNvSpPr>
          <p:nvPr>
            <p:ph type="dt" sz="half" idx="2"/>
          </p:nvPr>
        </p:nvSpPr>
        <p:spPr>
          <a:xfrm>
            <a:off x="864493" y="6307015"/>
            <a:ext cx="792088" cy="173160"/>
          </a:xfrm>
          <a:prstGeom prst="rect">
            <a:avLst/>
          </a:prstGeom>
        </p:spPr>
        <p:txBody>
          <a:bodyPr vert="horz" lIns="91440" tIns="45720" rIns="91440" bIns="45720" rtlCol="0" anchor="ctr"/>
          <a:lstStyle>
            <a:lvl1pPr algn="l">
              <a:defRPr sz="800">
                <a:solidFill>
                  <a:schemeClr val="bg1"/>
                </a:solidFill>
              </a:defRPr>
            </a:lvl1pPr>
          </a:lstStyle>
          <a:p>
            <a:fld id="{8AF89256-4067-4E1F-980B-B93A852AFF87}" type="datetimeFigureOut">
              <a:rPr lang="en-US" smtClean="0"/>
              <a:pPr/>
              <a:t>11/17/2020</a:t>
            </a:fld>
            <a:endParaRPr lang="en-US"/>
          </a:p>
        </p:txBody>
      </p:sp>
      <p:sp>
        <p:nvSpPr>
          <p:cNvPr id="5" name="Tijdelijke aanduiding voor voettekst 4"/>
          <p:cNvSpPr>
            <a:spLocks noGrp="1"/>
          </p:cNvSpPr>
          <p:nvPr>
            <p:ph type="ftr" sz="quarter" idx="3"/>
          </p:nvPr>
        </p:nvSpPr>
        <p:spPr>
          <a:xfrm>
            <a:off x="3936709" y="6264423"/>
            <a:ext cx="3648657" cy="216024"/>
          </a:xfrm>
          <a:prstGeom prst="rect">
            <a:avLst/>
          </a:prstGeom>
        </p:spPr>
        <p:txBody>
          <a:bodyPr vert="horz" lIns="91440" tIns="45720" rIns="91440" bIns="45720" rtlCol="0" anchor="ctr"/>
          <a:lstStyle>
            <a:lvl1pPr algn="ctr">
              <a:defRPr sz="800">
                <a:solidFill>
                  <a:schemeClr val="bg1"/>
                </a:solidFill>
              </a:defRPr>
            </a:lvl1pPr>
          </a:lstStyle>
          <a:p>
            <a:endParaRPr lang="en-US"/>
          </a:p>
        </p:txBody>
      </p:sp>
      <p:sp>
        <p:nvSpPr>
          <p:cNvPr id="6" name="Tijdelijke aanduiding voor dianummer 5"/>
          <p:cNvSpPr>
            <a:spLocks noGrp="1"/>
          </p:cNvSpPr>
          <p:nvPr>
            <p:ph type="sldNum" sz="quarter" idx="4"/>
          </p:nvPr>
        </p:nvSpPr>
        <p:spPr>
          <a:xfrm>
            <a:off x="360437" y="6307069"/>
            <a:ext cx="504454" cy="173378"/>
          </a:xfrm>
          <a:prstGeom prst="rect">
            <a:avLst/>
          </a:prstGeom>
        </p:spPr>
        <p:txBody>
          <a:bodyPr vert="horz" lIns="91440" tIns="45720" rIns="91440" bIns="45720" rtlCol="0" anchor="ctr"/>
          <a:lstStyle>
            <a:lvl1pPr algn="l">
              <a:defRPr sz="800">
                <a:solidFill>
                  <a:schemeClr val="bg1"/>
                </a:solidFill>
              </a:defRPr>
            </a:lvl1pPr>
          </a:lstStyle>
          <a:p>
            <a:fld id="{3EC34A6D-DC97-4399-BF71-CB6C07338BD7}" type="slidenum">
              <a:rPr lang="en-US" smtClean="0"/>
              <a:pPr/>
              <a:t>‹nr.›</a:t>
            </a:fld>
            <a:endParaRPr lang="en-US"/>
          </a:p>
        </p:txBody>
      </p:sp>
      <p:pic>
        <p:nvPicPr>
          <p:cNvPr id="25" name="Picture 7" descr="e:\Users\Studio Max\Desktop\ISBW content\log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937501" y="215751"/>
            <a:ext cx="1309418" cy="3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16813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1" r:id="rId4"/>
    <p:sldLayoutId id="2147483652" r:id="rId5"/>
    <p:sldLayoutId id="2147483654" r:id="rId6"/>
    <p:sldLayoutId id="2147483655"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200"/>
        </a:lnSpc>
        <a:spcBef>
          <a:spcPct val="0"/>
        </a:spcBef>
        <a:buNone/>
        <a:defRPr sz="3200" b="1" kern="1200">
          <a:solidFill>
            <a:srgbClr val="E40521"/>
          </a:solidFill>
          <a:latin typeface="+mj-lt"/>
          <a:ea typeface="+mj-ea"/>
          <a:cs typeface="+mj-cs"/>
        </a:defRPr>
      </a:lvl1pPr>
    </p:titleStyle>
    <p:bodyStyle>
      <a:lvl1pPr marL="342900" indent="-342900" algn="l" defTabSz="914400" rtl="0" eaLnBrk="1" latinLnBrk="0" hangingPunct="1">
        <a:lnSpc>
          <a:spcPts val="2000"/>
        </a:lnSpc>
        <a:spcBef>
          <a:spcPts val="900"/>
        </a:spcBef>
        <a:buClr>
          <a:srgbClr val="FF0000"/>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gif"/><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100.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4.jpeg"/><Relationship Id="rId7" Type="http://schemas.openxmlformats.org/officeDocument/2006/relationships/image" Target="../media/image165.jpeg"/><Relationship Id="rId2" Type="http://schemas.openxmlformats.org/officeDocument/2006/relationships/notesSlide" Target="../notesSlides/notesSlide87.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67.jpeg"/><Relationship Id="rId4" Type="http://schemas.openxmlformats.org/officeDocument/2006/relationships/image" Target="../media/image175.png"/></Relationships>
</file>

<file path=ppt/slides/_rels/slide10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5.jpeg"/><Relationship Id="rId7" Type="http://schemas.openxmlformats.org/officeDocument/2006/relationships/image" Target="../media/image167.jpeg"/><Relationship Id="rId2" Type="http://schemas.openxmlformats.org/officeDocument/2006/relationships/notesSlide" Target="../notesSlides/notesSlide88.xml"/><Relationship Id="rId1" Type="http://schemas.openxmlformats.org/officeDocument/2006/relationships/slideLayout" Target="../slideLayouts/slideLayout8.xml"/><Relationship Id="rId6" Type="http://schemas.openxmlformats.org/officeDocument/2006/relationships/image" Target="../media/image175.png"/><Relationship Id="rId5" Type="http://schemas.openxmlformats.org/officeDocument/2006/relationships/image" Target="../media/image164.jpeg"/><Relationship Id="rId4" Type="http://schemas.openxmlformats.org/officeDocument/2006/relationships/image" Target="../media/image166.png"/><Relationship Id="rId9" Type="http://schemas.openxmlformats.org/officeDocument/2006/relationships/image" Target="../media/image176.jpeg"/></Relationships>
</file>

<file path=ppt/slides/_rels/slide10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5.jpeg"/><Relationship Id="rId7" Type="http://schemas.openxmlformats.org/officeDocument/2006/relationships/image" Target="../media/image167.jpeg"/><Relationship Id="rId2" Type="http://schemas.openxmlformats.org/officeDocument/2006/relationships/notesSlide" Target="../notesSlides/notesSlide89.xml"/><Relationship Id="rId1" Type="http://schemas.openxmlformats.org/officeDocument/2006/relationships/slideLayout" Target="../slideLayouts/slideLayout8.xml"/><Relationship Id="rId6" Type="http://schemas.openxmlformats.org/officeDocument/2006/relationships/image" Target="../media/image175.png"/><Relationship Id="rId5" Type="http://schemas.openxmlformats.org/officeDocument/2006/relationships/image" Target="../media/image164.jpeg"/><Relationship Id="rId4" Type="http://schemas.openxmlformats.org/officeDocument/2006/relationships/image" Target="../media/image166.png"/><Relationship Id="rId9" Type="http://schemas.openxmlformats.org/officeDocument/2006/relationships/image" Target="../media/image176.jpeg"/></Relationships>
</file>

<file path=ppt/slides/_rels/slide103.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4.jpeg"/><Relationship Id="rId7" Type="http://schemas.openxmlformats.org/officeDocument/2006/relationships/image" Target="../media/image176.jpeg"/><Relationship Id="rId2" Type="http://schemas.openxmlformats.org/officeDocument/2006/relationships/notesSlide" Target="../notesSlides/notesSlide90.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67.jpeg"/><Relationship Id="rId4" Type="http://schemas.openxmlformats.org/officeDocument/2006/relationships/image" Target="../media/image175.png"/><Relationship Id="rId9" Type="http://schemas.openxmlformats.org/officeDocument/2006/relationships/image" Target="../media/image166.png"/></Relationships>
</file>

<file path=ppt/slides/_rels/slide10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64.jpeg"/><Relationship Id="rId7" Type="http://schemas.microsoft.com/office/2007/relationships/hdphoto" Target="../media/hdphoto8.wdp"/><Relationship Id="rId2" Type="http://schemas.openxmlformats.org/officeDocument/2006/relationships/notesSlide" Target="../notesSlides/notesSlide91.xml"/><Relationship Id="rId1" Type="http://schemas.openxmlformats.org/officeDocument/2006/relationships/slideLayout" Target="../slideLayouts/slideLayout8.xml"/><Relationship Id="rId6" Type="http://schemas.openxmlformats.org/officeDocument/2006/relationships/image" Target="../media/image129.png"/><Relationship Id="rId11" Type="http://schemas.openxmlformats.org/officeDocument/2006/relationships/image" Target="../media/image166.png"/><Relationship Id="rId5" Type="http://schemas.openxmlformats.org/officeDocument/2006/relationships/image" Target="../media/image167.jpeg"/><Relationship Id="rId10" Type="http://schemas.openxmlformats.org/officeDocument/2006/relationships/image" Target="../media/image165.jpeg"/><Relationship Id="rId4" Type="http://schemas.openxmlformats.org/officeDocument/2006/relationships/image" Target="../media/image175.png"/><Relationship Id="rId9"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10.xml"/><Relationship Id="rId6" Type="http://schemas.microsoft.com/office/2007/relationships/hdphoto" Target="../media/hdphoto11.wdp"/><Relationship Id="rId5" Type="http://schemas.openxmlformats.org/officeDocument/2006/relationships/image" Target="../media/image178.png"/><Relationship Id="rId4" Type="http://schemas.openxmlformats.org/officeDocument/2006/relationships/image" Target="../media/image148.png"/></Relationships>
</file>

<file path=ppt/slides/_rels/slide106.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23.png"/><Relationship Id="rId7" Type="http://schemas.openxmlformats.org/officeDocument/2006/relationships/image" Target="../media/image181.png"/><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180.jpg"/><Relationship Id="rId10" Type="http://schemas.microsoft.com/office/2007/relationships/hdphoto" Target="../media/hdphoto11.wdp"/><Relationship Id="rId4" Type="http://schemas.openxmlformats.org/officeDocument/2006/relationships/image" Target="../media/image179.jpg"/><Relationship Id="rId9" Type="http://schemas.openxmlformats.org/officeDocument/2006/relationships/image" Target="../media/image178.png"/></Relationships>
</file>

<file path=ppt/slides/_rels/slide107.xml.rels><?xml version="1.0" encoding="UTF-8" standalone="yes"?>
<Relationships xmlns="http://schemas.openxmlformats.org/package/2006/relationships"><Relationship Id="rId8" Type="http://schemas.openxmlformats.org/officeDocument/2006/relationships/image" Target="../media/image187.png"/><Relationship Id="rId13" Type="http://schemas.microsoft.com/office/2007/relationships/hdphoto" Target="../media/hdphoto11.wdp"/><Relationship Id="rId3" Type="http://schemas.openxmlformats.org/officeDocument/2006/relationships/image" Target="../media/image23.png"/><Relationship Id="rId7" Type="http://schemas.openxmlformats.org/officeDocument/2006/relationships/image" Target="../media/image186.png"/><Relationship Id="rId12" Type="http://schemas.openxmlformats.org/officeDocument/2006/relationships/image" Target="../media/image178.png"/><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image" Target="../media/image185.png"/><Relationship Id="rId11" Type="http://schemas.openxmlformats.org/officeDocument/2006/relationships/image" Target="../media/image189.png"/><Relationship Id="rId5" Type="http://schemas.openxmlformats.org/officeDocument/2006/relationships/image" Target="../media/image184.jpg"/><Relationship Id="rId10" Type="http://schemas.openxmlformats.org/officeDocument/2006/relationships/image" Target="../media/image29.jpeg"/><Relationship Id="rId4" Type="http://schemas.openxmlformats.org/officeDocument/2006/relationships/image" Target="../media/image183.png"/><Relationship Id="rId9" Type="http://schemas.openxmlformats.org/officeDocument/2006/relationships/image" Target="../media/image188.png"/></Relationships>
</file>

<file path=ppt/slides/_rels/slide10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3.png"/><Relationship Id="rId7" Type="http://schemas.openxmlformats.org/officeDocument/2006/relationships/image" Target="../media/image193.png"/><Relationship Id="rId2" Type="http://schemas.openxmlformats.org/officeDocument/2006/relationships/notesSlide" Target="../notesSlides/notesSlide94.xml"/><Relationship Id="rId1" Type="http://schemas.openxmlformats.org/officeDocument/2006/relationships/slideLayout" Target="../slideLayouts/slideLayout8.xml"/><Relationship Id="rId6" Type="http://schemas.openxmlformats.org/officeDocument/2006/relationships/image" Target="../media/image192.png"/><Relationship Id="rId5" Type="http://schemas.openxmlformats.org/officeDocument/2006/relationships/image" Target="../media/image191.png"/><Relationship Id="rId10" Type="http://schemas.microsoft.com/office/2007/relationships/hdphoto" Target="../media/hdphoto11.wdp"/><Relationship Id="rId4" Type="http://schemas.openxmlformats.org/officeDocument/2006/relationships/image" Target="../media/image190.jpg"/><Relationship Id="rId9" Type="http://schemas.openxmlformats.org/officeDocument/2006/relationships/image" Target="../media/image178.png"/></Relationships>
</file>

<file path=ppt/slides/_rels/slide109.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4.gif"/><Relationship Id="rId7" Type="http://schemas.openxmlformats.org/officeDocument/2006/relationships/image" Target="../media/image196.png"/><Relationship Id="rId2" Type="http://schemas.openxmlformats.org/officeDocument/2006/relationships/notesSlide" Target="../notesSlides/notesSlide95.xml"/><Relationship Id="rId1" Type="http://schemas.openxmlformats.org/officeDocument/2006/relationships/slideLayout" Target="../slideLayouts/slideLayout8.xml"/><Relationship Id="rId6" Type="http://schemas.openxmlformats.org/officeDocument/2006/relationships/image" Target="../media/image29.jpeg"/><Relationship Id="rId11" Type="http://schemas.microsoft.com/office/2007/relationships/hdphoto" Target="../media/hdphoto11.wdp"/><Relationship Id="rId5" Type="http://schemas.openxmlformats.org/officeDocument/2006/relationships/image" Target="../media/image195.jpg"/><Relationship Id="rId10" Type="http://schemas.openxmlformats.org/officeDocument/2006/relationships/image" Target="../media/image178.png"/><Relationship Id="rId4" Type="http://schemas.openxmlformats.org/officeDocument/2006/relationships/image" Target="../media/image23.png"/><Relationship Id="rId9" Type="http://schemas.openxmlformats.org/officeDocument/2006/relationships/image" Target="../media/image19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10.xml.rels><?xml version="1.0" encoding="UTF-8" standalone="yes"?>
<Relationships xmlns="http://schemas.openxmlformats.org/package/2006/relationships"><Relationship Id="rId8" Type="http://schemas.openxmlformats.org/officeDocument/2006/relationships/image" Target="../media/image29.jpeg"/><Relationship Id="rId13" Type="http://schemas.microsoft.com/office/2007/relationships/hdphoto" Target="../media/hdphoto11.wdp"/><Relationship Id="rId3" Type="http://schemas.openxmlformats.org/officeDocument/2006/relationships/image" Target="../media/image23.png"/><Relationship Id="rId7" Type="http://schemas.openxmlformats.org/officeDocument/2006/relationships/image" Target="../media/image202.png"/><Relationship Id="rId12" Type="http://schemas.openxmlformats.org/officeDocument/2006/relationships/image" Target="../media/image178.png"/><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image" Target="../media/image201.png"/><Relationship Id="rId11" Type="http://schemas.openxmlformats.org/officeDocument/2006/relationships/image" Target="../media/image205.png"/><Relationship Id="rId5" Type="http://schemas.openxmlformats.org/officeDocument/2006/relationships/image" Target="../media/image200.png"/><Relationship Id="rId10" Type="http://schemas.openxmlformats.org/officeDocument/2006/relationships/image" Target="../media/image204.png"/><Relationship Id="rId4" Type="http://schemas.openxmlformats.org/officeDocument/2006/relationships/image" Target="../media/image199.png"/><Relationship Id="rId9" Type="http://schemas.openxmlformats.org/officeDocument/2006/relationships/image" Target="../media/image203.png"/></Relationships>
</file>

<file path=ppt/slides/_rels/slide11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3.png"/><Relationship Id="rId7" Type="http://schemas.openxmlformats.org/officeDocument/2006/relationships/image" Target="../media/image178.png"/><Relationship Id="rId2" Type="http://schemas.openxmlformats.org/officeDocument/2006/relationships/notesSlide" Target="../notesSlides/notesSlide97.xml"/><Relationship Id="rId1" Type="http://schemas.openxmlformats.org/officeDocument/2006/relationships/slideLayout" Target="../slideLayouts/slideLayout8.xml"/><Relationship Id="rId6" Type="http://schemas.openxmlformats.org/officeDocument/2006/relationships/image" Target="../media/image207.png"/><Relationship Id="rId5" Type="http://schemas.openxmlformats.org/officeDocument/2006/relationships/image" Target="../media/image29.jpeg"/><Relationship Id="rId4" Type="http://schemas.openxmlformats.org/officeDocument/2006/relationships/image" Target="../media/image206.jpg"/></Relationships>
</file>

<file path=ppt/slides/_rels/slide1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3.png"/><Relationship Id="rId7" Type="http://schemas.openxmlformats.org/officeDocument/2006/relationships/slide" Target="slide90.xml"/><Relationship Id="rId2" Type="http://schemas.openxmlformats.org/officeDocument/2006/relationships/notesSlide" Target="../notesSlides/notesSlide99.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130.jpg"/><Relationship Id="rId4" Type="http://schemas.openxmlformats.org/officeDocument/2006/relationships/hyperlink" Target="http://leansixsigmatools.nl/"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8.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20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8" Type="http://schemas.openxmlformats.org/officeDocument/2006/relationships/image" Target="../media/image210.jpg"/><Relationship Id="rId3" Type="http://schemas.openxmlformats.org/officeDocument/2006/relationships/image" Target="../media/image9.png"/><Relationship Id="rId7" Type="http://schemas.openxmlformats.org/officeDocument/2006/relationships/slide" Target="slide85.xml"/><Relationship Id="rId12" Type="http://schemas.openxmlformats.org/officeDocument/2006/relationships/image" Target="../media/image29.jpe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slide" Target="slide120.xml"/><Relationship Id="rId11" Type="http://schemas.openxmlformats.org/officeDocument/2006/relationships/image" Target="../media/image212.png"/><Relationship Id="rId5" Type="http://schemas.openxmlformats.org/officeDocument/2006/relationships/slide" Target="slide96.xml"/><Relationship Id="rId10" Type="http://schemas.openxmlformats.org/officeDocument/2006/relationships/slide" Target="slide88.xml"/><Relationship Id="rId4" Type="http://schemas.openxmlformats.org/officeDocument/2006/relationships/slide" Target="slide86.xml"/><Relationship Id="rId9" Type="http://schemas.openxmlformats.org/officeDocument/2006/relationships/image" Target="../media/image211.jpg"/></Relationships>
</file>

<file path=ppt/slides/_rels/slide121.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66.png"/><Relationship Id="rId3" Type="http://schemas.openxmlformats.org/officeDocument/2006/relationships/image" Target="../media/image23.png"/><Relationship Id="rId7" Type="http://schemas.openxmlformats.org/officeDocument/2006/relationships/image" Target="../media/image216.png"/><Relationship Id="rId12" Type="http://schemas.openxmlformats.org/officeDocument/2006/relationships/slide" Target="slide122.xml"/><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image" Target="../media/image215.png"/><Relationship Id="rId11" Type="http://schemas.openxmlformats.org/officeDocument/2006/relationships/image" Target="../media/image29.jpeg"/><Relationship Id="rId5" Type="http://schemas.openxmlformats.org/officeDocument/2006/relationships/image" Target="../media/image214.jpg"/><Relationship Id="rId10" Type="http://schemas.microsoft.com/office/2007/relationships/hdphoto" Target="../media/hdphoto13.wdp"/><Relationship Id="rId4" Type="http://schemas.openxmlformats.org/officeDocument/2006/relationships/image" Target="../media/image213.jpg"/><Relationship Id="rId9" Type="http://schemas.openxmlformats.org/officeDocument/2006/relationships/image" Target="../media/image217.png"/><Relationship Id="rId14" Type="http://schemas.openxmlformats.org/officeDocument/2006/relationships/image" Target="../media/image67.jpg"/></Relationships>
</file>

<file path=ppt/slides/_rels/slide122.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image" Target="../media/image218.png"/><Relationship Id="rId18" Type="http://schemas.openxmlformats.org/officeDocument/2006/relationships/image" Target="../media/image29.jpeg"/><Relationship Id="rId26" Type="http://schemas.openxmlformats.org/officeDocument/2006/relationships/image" Target="../media/image225.png"/><Relationship Id="rId3" Type="http://schemas.openxmlformats.org/officeDocument/2006/relationships/image" Target="../media/image23.png"/><Relationship Id="rId21" Type="http://schemas.openxmlformats.org/officeDocument/2006/relationships/image" Target="../media/image221.png"/><Relationship Id="rId7" Type="http://schemas.openxmlformats.org/officeDocument/2006/relationships/slide" Target="slide33.xml"/><Relationship Id="rId12" Type="http://schemas.openxmlformats.org/officeDocument/2006/relationships/slide" Target="slide96.xml"/><Relationship Id="rId17" Type="http://schemas.openxmlformats.org/officeDocument/2006/relationships/slide" Target="slide123.xml"/><Relationship Id="rId25" Type="http://schemas.openxmlformats.org/officeDocument/2006/relationships/image" Target="../media/image224.jpg"/><Relationship Id="rId2" Type="http://schemas.openxmlformats.org/officeDocument/2006/relationships/notesSlide" Target="../notesSlides/notesSlide107.xml"/><Relationship Id="rId16" Type="http://schemas.openxmlformats.org/officeDocument/2006/relationships/slide" Target="slide93.xml"/><Relationship Id="rId20" Type="http://schemas.openxmlformats.org/officeDocument/2006/relationships/image" Target="../media/image220.png"/><Relationship Id="rId29" Type="http://schemas.openxmlformats.org/officeDocument/2006/relationships/image" Target="../media/image67.jpg"/><Relationship Id="rId1" Type="http://schemas.openxmlformats.org/officeDocument/2006/relationships/slideLayout" Target="../slideLayouts/slideLayout8.xml"/><Relationship Id="rId6" Type="http://schemas.openxmlformats.org/officeDocument/2006/relationships/slide" Target="slide91.xml"/><Relationship Id="rId11" Type="http://schemas.openxmlformats.org/officeDocument/2006/relationships/slide" Target="slide42.xml"/><Relationship Id="rId24" Type="http://schemas.openxmlformats.org/officeDocument/2006/relationships/hyperlink" Target="https://www.sixsigma.nl/dmaic" TargetMode="External"/><Relationship Id="rId5" Type="http://schemas.openxmlformats.org/officeDocument/2006/relationships/slide" Target="slide92.xml"/><Relationship Id="rId15" Type="http://schemas.openxmlformats.org/officeDocument/2006/relationships/slide" Target="slide104.xml"/><Relationship Id="rId23" Type="http://schemas.openxmlformats.org/officeDocument/2006/relationships/image" Target="../media/image223.png"/><Relationship Id="rId28" Type="http://schemas.openxmlformats.org/officeDocument/2006/relationships/image" Target="../media/image226.png"/><Relationship Id="rId10" Type="http://schemas.openxmlformats.org/officeDocument/2006/relationships/slide" Target="slide89.xml"/><Relationship Id="rId19" Type="http://schemas.openxmlformats.org/officeDocument/2006/relationships/image" Target="../media/image219.png"/><Relationship Id="rId31" Type="http://schemas.openxmlformats.org/officeDocument/2006/relationships/image" Target="../media/image155.gif"/><Relationship Id="rId4" Type="http://schemas.openxmlformats.org/officeDocument/2006/relationships/slide" Target="slide90.xml"/><Relationship Id="rId9" Type="http://schemas.openxmlformats.org/officeDocument/2006/relationships/slide" Target="slide73.xml"/><Relationship Id="rId14" Type="http://schemas.openxmlformats.org/officeDocument/2006/relationships/slide" Target="slide37.xml"/><Relationship Id="rId22" Type="http://schemas.openxmlformats.org/officeDocument/2006/relationships/image" Target="../media/image222.png"/><Relationship Id="rId27" Type="http://schemas.openxmlformats.org/officeDocument/2006/relationships/slide" Target="slide122.xml"/><Relationship Id="rId30" Type="http://schemas.openxmlformats.org/officeDocument/2006/relationships/hyperlink" Target="http://leansixsigmatools.nl/" TargetMode="External"/></Relationships>
</file>

<file path=ppt/slides/_rels/slide123.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227.jpg"/><Relationship Id="rId7" Type="http://schemas.openxmlformats.org/officeDocument/2006/relationships/image" Target="../media/image29.jpeg"/><Relationship Id="rId12" Type="http://schemas.openxmlformats.org/officeDocument/2006/relationships/image" Target="../media/image234.jpe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230.png"/><Relationship Id="rId11" Type="http://schemas.openxmlformats.org/officeDocument/2006/relationships/image" Target="../media/image233.jpg"/><Relationship Id="rId5" Type="http://schemas.openxmlformats.org/officeDocument/2006/relationships/image" Target="../media/image229.png"/><Relationship Id="rId10" Type="http://schemas.openxmlformats.org/officeDocument/2006/relationships/image" Target="../media/image232.jpg"/><Relationship Id="rId4" Type="http://schemas.openxmlformats.org/officeDocument/2006/relationships/image" Target="../media/image228.jpg"/><Relationship Id="rId9" Type="http://schemas.openxmlformats.org/officeDocument/2006/relationships/image" Target="../media/image231.jpeg"/></Relationships>
</file>

<file path=ppt/slides/_rels/slide1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9.png"/><Relationship Id="rId7" Type="http://schemas.openxmlformats.org/officeDocument/2006/relationships/image" Target="../media/image230.png"/><Relationship Id="rId12" Type="http://schemas.openxmlformats.org/officeDocument/2006/relationships/image" Target="../media/image237.png"/><Relationship Id="rId2" Type="http://schemas.openxmlformats.org/officeDocument/2006/relationships/notesSlide" Target="../notesSlides/notesSlide108.xml"/><Relationship Id="rId1" Type="http://schemas.openxmlformats.org/officeDocument/2006/relationships/slideLayout" Target="../slideLayouts/slideLayout8.xml"/><Relationship Id="rId6" Type="http://schemas.openxmlformats.org/officeDocument/2006/relationships/image" Target="../media/image235.png"/><Relationship Id="rId11" Type="http://schemas.openxmlformats.org/officeDocument/2006/relationships/image" Target="../media/image231.jpeg"/><Relationship Id="rId5" Type="http://schemas.openxmlformats.org/officeDocument/2006/relationships/image" Target="../media/image233.jpg"/><Relationship Id="rId10" Type="http://schemas.openxmlformats.org/officeDocument/2006/relationships/slide" Target="slide96.xml"/><Relationship Id="rId4" Type="http://schemas.openxmlformats.org/officeDocument/2006/relationships/image" Target="../media/image232.jpg"/><Relationship Id="rId9" Type="http://schemas.openxmlformats.org/officeDocument/2006/relationships/image" Target="../media/image236.png"/></Relationships>
</file>

<file path=ppt/slides/_rels/slide125.xml.rels><?xml version="1.0" encoding="UTF-8" standalone="yes"?>
<Relationships xmlns="http://schemas.openxmlformats.org/package/2006/relationships"><Relationship Id="rId8" Type="http://schemas.openxmlformats.org/officeDocument/2006/relationships/slide" Target="slide122.xml"/><Relationship Id="rId13" Type="http://schemas.openxmlformats.org/officeDocument/2006/relationships/slide" Target="slide96.xml"/><Relationship Id="rId3" Type="http://schemas.openxmlformats.org/officeDocument/2006/relationships/image" Target="../media/image23.png"/><Relationship Id="rId7" Type="http://schemas.openxmlformats.org/officeDocument/2006/relationships/image" Target="../media/image239.png"/><Relationship Id="rId12" Type="http://schemas.microsoft.com/office/2007/relationships/hdphoto" Target="../media/hdphoto14.wdp"/><Relationship Id="rId2" Type="http://schemas.openxmlformats.org/officeDocument/2006/relationships/notesSlide" Target="../notesSlides/notesSlide109.xml"/><Relationship Id="rId1" Type="http://schemas.openxmlformats.org/officeDocument/2006/relationships/slideLayout" Target="../slideLayouts/slideLayout8.xml"/><Relationship Id="rId6" Type="http://schemas.openxmlformats.org/officeDocument/2006/relationships/image" Target="../media/image104.png"/><Relationship Id="rId11" Type="http://schemas.openxmlformats.org/officeDocument/2006/relationships/image" Target="../media/image240.png"/><Relationship Id="rId5" Type="http://schemas.openxmlformats.org/officeDocument/2006/relationships/image" Target="../media/image238.jpg"/><Relationship Id="rId15" Type="http://schemas.openxmlformats.org/officeDocument/2006/relationships/image" Target="../media/image242.gif"/><Relationship Id="rId10" Type="http://schemas.openxmlformats.org/officeDocument/2006/relationships/slide" Target="slide119.xml"/><Relationship Id="rId4" Type="http://schemas.openxmlformats.org/officeDocument/2006/relationships/image" Target="../media/image67.jpg"/><Relationship Id="rId9" Type="http://schemas.openxmlformats.org/officeDocument/2006/relationships/image" Target="../media/image66.png"/><Relationship Id="rId14" Type="http://schemas.openxmlformats.org/officeDocument/2006/relationships/image" Target="../media/image241.png"/></Relationships>
</file>

<file path=ppt/slides/_rels/slide1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3.png"/><Relationship Id="rId7" Type="http://schemas.openxmlformats.org/officeDocument/2006/relationships/image" Target="../media/image246.jpeg"/><Relationship Id="rId2" Type="http://schemas.openxmlformats.org/officeDocument/2006/relationships/notesSlide" Target="../notesSlides/notesSlide110.xml"/><Relationship Id="rId1" Type="http://schemas.openxmlformats.org/officeDocument/2006/relationships/slideLayout" Target="../slideLayouts/slideLayout8.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27.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5.png"/><Relationship Id="rId3" Type="http://schemas.openxmlformats.org/officeDocument/2006/relationships/image" Target="../media/image23.png"/><Relationship Id="rId7" Type="http://schemas.openxmlformats.org/officeDocument/2006/relationships/image" Target="../media/image249.jpg"/><Relationship Id="rId12" Type="http://schemas.openxmlformats.org/officeDocument/2006/relationships/image" Target="../media/image254.png"/><Relationship Id="rId2" Type="http://schemas.openxmlformats.org/officeDocument/2006/relationships/notesSlide" Target="../notesSlides/notesSlide111.xml"/><Relationship Id="rId16" Type="http://schemas.openxmlformats.org/officeDocument/2006/relationships/image" Target="../media/image29.jpeg"/><Relationship Id="rId1" Type="http://schemas.openxmlformats.org/officeDocument/2006/relationships/slideLayout" Target="../slideLayouts/slideLayout8.xml"/><Relationship Id="rId6" Type="http://schemas.microsoft.com/office/2007/relationships/hdphoto" Target="../media/hdphoto15.wdp"/><Relationship Id="rId11" Type="http://schemas.openxmlformats.org/officeDocument/2006/relationships/image" Target="../media/image253.png"/><Relationship Id="rId5" Type="http://schemas.openxmlformats.org/officeDocument/2006/relationships/image" Target="../media/image248.png"/><Relationship Id="rId15" Type="http://schemas.openxmlformats.org/officeDocument/2006/relationships/image" Target="../media/image163.png"/><Relationship Id="rId10" Type="http://schemas.openxmlformats.org/officeDocument/2006/relationships/image" Target="../media/image252.png"/><Relationship Id="rId4" Type="http://schemas.openxmlformats.org/officeDocument/2006/relationships/image" Target="../media/image247.png"/><Relationship Id="rId9" Type="http://schemas.openxmlformats.org/officeDocument/2006/relationships/image" Target="../media/image251.png"/><Relationship Id="rId14" Type="http://schemas.microsoft.com/office/2007/relationships/hdphoto" Target="../media/hdphoto16.wdp"/></Relationships>
</file>

<file path=ppt/slides/_rels/slide128.xml.rels><?xml version="1.0" encoding="UTF-8" standalone="yes"?>
<Relationships xmlns="http://schemas.openxmlformats.org/package/2006/relationships"><Relationship Id="rId8" Type="http://schemas.openxmlformats.org/officeDocument/2006/relationships/image" Target="../media/image249.jpg"/><Relationship Id="rId3" Type="http://schemas.openxmlformats.org/officeDocument/2006/relationships/image" Target="../media/image23.png"/><Relationship Id="rId7" Type="http://schemas.microsoft.com/office/2007/relationships/hdphoto" Target="../media/hdphoto15.wdp"/><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image" Target="../media/image248.png"/><Relationship Id="rId5" Type="http://schemas.microsoft.com/office/2007/relationships/hdphoto" Target="../media/hdphoto17.wdp"/><Relationship Id="rId10" Type="http://schemas.openxmlformats.org/officeDocument/2006/relationships/image" Target="../media/image247.png"/><Relationship Id="rId4" Type="http://schemas.openxmlformats.org/officeDocument/2006/relationships/image" Target="../media/image256.png"/><Relationship Id="rId9" Type="http://schemas.openxmlformats.org/officeDocument/2006/relationships/image" Target="../media/image29.jpeg"/></Relationships>
</file>

<file path=ppt/slides/_rels/slide129.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247.png"/><Relationship Id="rId3" Type="http://schemas.openxmlformats.org/officeDocument/2006/relationships/image" Target="../media/image23.png"/><Relationship Id="rId7" Type="http://schemas.openxmlformats.org/officeDocument/2006/relationships/diagramColors" Target="../diagrams/colors2.xml"/><Relationship Id="rId12" Type="http://schemas.openxmlformats.org/officeDocument/2006/relationships/image" Target="../media/image29.jpeg"/><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openxmlformats.org/officeDocument/2006/relationships/image" Target="../media/image249.jpg"/><Relationship Id="rId5" Type="http://schemas.openxmlformats.org/officeDocument/2006/relationships/diagramLayout" Target="../diagrams/layout2.xml"/><Relationship Id="rId10" Type="http://schemas.microsoft.com/office/2007/relationships/hdphoto" Target="../media/hdphoto15.wdp"/><Relationship Id="rId4" Type="http://schemas.openxmlformats.org/officeDocument/2006/relationships/diagramData" Target="../diagrams/data2.xml"/><Relationship Id="rId9" Type="http://schemas.openxmlformats.org/officeDocument/2006/relationships/image" Target="../media/image248.png"/><Relationship Id="rId14" Type="http://schemas.openxmlformats.org/officeDocument/2006/relationships/image" Target="../media/image25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5.gif"/><Relationship Id="rId10" Type="http://schemas.openxmlformats.org/officeDocument/2006/relationships/image" Target="../media/image37.png"/><Relationship Id="rId4" Type="http://schemas.openxmlformats.org/officeDocument/2006/relationships/image" Target="../media/image24.jpeg"/><Relationship Id="rId9" Type="http://schemas.openxmlformats.org/officeDocument/2006/relationships/image" Target="../media/image36.gif"/></Relationships>
</file>

<file path=ppt/slides/_rels/slide13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3.png"/><Relationship Id="rId7" Type="http://schemas.openxmlformats.org/officeDocument/2006/relationships/image" Target="../media/image258.jpg"/><Relationship Id="rId2" Type="http://schemas.openxmlformats.org/officeDocument/2006/relationships/notesSlide" Target="../notesSlides/notesSlide114.xml"/><Relationship Id="rId1" Type="http://schemas.openxmlformats.org/officeDocument/2006/relationships/slideLayout" Target="../slideLayouts/slideLayout3.xml"/><Relationship Id="rId6" Type="http://schemas.openxmlformats.org/officeDocument/2006/relationships/image" Target="../media/image249.jpg"/><Relationship Id="rId5" Type="http://schemas.microsoft.com/office/2007/relationships/hdphoto" Target="../media/hdphoto15.wdp"/><Relationship Id="rId4" Type="http://schemas.openxmlformats.org/officeDocument/2006/relationships/image" Target="../media/image248.png"/><Relationship Id="rId9" Type="http://schemas.openxmlformats.org/officeDocument/2006/relationships/image" Target="../media/image247.png"/></Relationships>
</file>

<file path=ppt/slides/_rels/slide1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5.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60.jpeg"/><Relationship Id="rId4" Type="http://schemas.openxmlformats.org/officeDocument/2006/relationships/image" Target="../media/image259.jpg"/></Relationships>
</file>

<file path=ppt/slides/_rels/slide13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3.png"/><Relationship Id="rId7" Type="http://schemas.openxmlformats.org/officeDocument/2006/relationships/image" Target="../media/image263.jpeg"/><Relationship Id="rId2" Type="http://schemas.openxmlformats.org/officeDocument/2006/relationships/notesSlide" Target="../notesSlides/notesSlide116.xml"/><Relationship Id="rId1" Type="http://schemas.openxmlformats.org/officeDocument/2006/relationships/slideLayout" Target="../slideLayouts/slideLayout8.xml"/><Relationship Id="rId6" Type="http://schemas.microsoft.com/office/2007/relationships/hdphoto" Target="../media/hdphoto18.wdp"/><Relationship Id="rId5" Type="http://schemas.openxmlformats.org/officeDocument/2006/relationships/image" Target="../media/image262.png"/><Relationship Id="rId4" Type="http://schemas.openxmlformats.org/officeDocument/2006/relationships/image" Target="../media/image261.jpg"/><Relationship Id="rId9" Type="http://schemas.openxmlformats.org/officeDocument/2006/relationships/image" Target="../media/image264.gif"/></Relationships>
</file>

<file path=ppt/slides/_rels/slide1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266.jpeg"/><Relationship Id="rId4" Type="http://schemas.openxmlformats.org/officeDocument/2006/relationships/image" Target="../media/image265.png"/></Relationships>
</file>

<file path=ppt/slides/_rels/slide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267.png"/></Relationships>
</file>

<file path=ppt/slides/_rels/slide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268.png"/></Relationships>
</file>

<file path=ppt/slides/_rels/slide1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5.gif"/><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8.jpg"/><Relationship Id="rId7" Type="http://schemas.openxmlformats.org/officeDocument/2006/relationships/image" Target="../media/image42.png"/><Relationship Id="rId12" Type="http://schemas.openxmlformats.org/officeDocument/2006/relationships/slide" Target="slide2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slide" Target="slide20.xml"/><Relationship Id="rId5" Type="http://schemas.openxmlformats.org/officeDocument/2006/relationships/image" Target="../media/image40.jpeg"/><Relationship Id="rId10" Type="http://schemas.openxmlformats.org/officeDocument/2006/relationships/slide" Target="slide19.xml"/><Relationship Id="rId4" Type="http://schemas.openxmlformats.org/officeDocument/2006/relationships/image" Target="../media/image39.jpeg"/><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hyperlink" Target="https://www.klijnen.org/" TargetMode="External"/><Relationship Id="rId2" Type="http://schemas.openxmlformats.org/officeDocument/2006/relationships/hyperlink" Target="http://www.klijnen.org/" TargetMode="Externa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9.jpe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2.jpeg"/><Relationship Id="rId11" Type="http://schemas.openxmlformats.org/officeDocument/2006/relationships/image" Target="../media/image42.png"/><Relationship Id="rId5" Type="http://schemas.openxmlformats.org/officeDocument/2006/relationships/image" Target="../media/image51.png"/><Relationship Id="rId15" Type="http://schemas.openxmlformats.org/officeDocument/2006/relationships/image" Target="../media/image56.jpg"/><Relationship Id="rId10" Type="http://schemas.openxmlformats.org/officeDocument/2006/relationships/image" Target="../media/image41.png"/><Relationship Id="rId4" Type="http://schemas.microsoft.com/office/2007/relationships/hdphoto" Target="../media/hdphoto2.wdp"/><Relationship Id="rId9" Type="http://schemas.openxmlformats.org/officeDocument/2006/relationships/image" Target="../media/image55.png"/><Relationship Id="rId1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3.wdp"/><Relationship Id="rId7" Type="http://schemas.openxmlformats.org/officeDocument/2006/relationships/image" Target="../media/image55.png"/><Relationship Id="rId12" Type="http://schemas.openxmlformats.org/officeDocument/2006/relationships/image" Target="../media/image56.jp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42.png"/><Relationship Id="rId5" Type="http://schemas.openxmlformats.org/officeDocument/2006/relationships/image" Target="../media/image59.jpeg"/><Relationship Id="rId10" Type="http://schemas.openxmlformats.org/officeDocument/2006/relationships/image" Target="../media/image41.png"/><Relationship Id="rId4" Type="http://schemas.openxmlformats.org/officeDocument/2006/relationships/image" Target="../media/image51.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9.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0.jpg"/><Relationship Id="rId5" Type="http://schemas.openxmlformats.org/officeDocument/2006/relationships/image" Target="../media/image57.jpeg"/><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29.jpe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23.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65.jpg"/><Relationship Id="rId5" Type="http://schemas.openxmlformats.org/officeDocument/2006/relationships/image" Target="../media/image29.jpe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23.png"/><Relationship Id="rId7" Type="http://schemas.openxmlformats.org/officeDocument/2006/relationships/image" Target="../media/image68.png"/><Relationship Id="rId12"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73.png"/><Relationship Id="rId5" Type="http://schemas.microsoft.com/office/2007/relationships/hdphoto" Target="../media/hdphoto4.wdp"/><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71.png"/><Relationship Id="rId1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3.png"/><Relationship Id="rId7"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80.jpg"/><Relationship Id="rId5" Type="http://schemas.openxmlformats.org/officeDocument/2006/relationships/image" Target="../media/image79.png"/><Relationship Id="rId10" Type="http://schemas.openxmlformats.org/officeDocument/2006/relationships/image" Target="../media/image84.jpg"/><Relationship Id="rId4" Type="http://schemas.openxmlformats.org/officeDocument/2006/relationships/image" Target="../media/image78.png"/><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7.gif"/></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115.xml"/><Relationship Id="rId3" Type="http://schemas.openxmlformats.org/officeDocument/2006/relationships/slide" Target="slide8.xml"/><Relationship Id="rId7" Type="http://schemas.openxmlformats.org/officeDocument/2006/relationships/slide" Target="slide62.xm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slide" Target="slide48.xml"/><Relationship Id="rId5" Type="http://schemas.openxmlformats.org/officeDocument/2006/relationships/slide" Target="slide28.xml"/><Relationship Id="rId10"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slide" Target="slide138.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6.png"/><Relationship Id="rId3" Type="http://schemas.openxmlformats.org/officeDocument/2006/relationships/image" Target="../media/image89.png"/><Relationship Id="rId7" Type="http://schemas.openxmlformats.org/officeDocument/2006/relationships/image" Target="../media/image92.jpeg"/><Relationship Id="rId12" Type="http://schemas.openxmlformats.org/officeDocument/2006/relationships/image" Target="../media/image95.jpeg"/><Relationship Id="rId2" Type="http://schemas.openxmlformats.org/officeDocument/2006/relationships/image" Target="../media/image88.jpg"/><Relationship Id="rId1" Type="http://schemas.openxmlformats.org/officeDocument/2006/relationships/slideLayout" Target="../slideLayouts/slideLayout9.xml"/><Relationship Id="rId6" Type="http://schemas.openxmlformats.org/officeDocument/2006/relationships/image" Target="../media/image91.png"/><Relationship Id="rId11" Type="http://schemas.openxmlformats.org/officeDocument/2006/relationships/image" Target="../media/image23.png"/><Relationship Id="rId5" Type="http://schemas.openxmlformats.org/officeDocument/2006/relationships/image" Target="../media/image90.png"/><Relationship Id="rId10" Type="http://schemas.openxmlformats.org/officeDocument/2006/relationships/image" Target="../media/image94.png"/><Relationship Id="rId4" Type="http://schemas.microsoft.com/office/2007/relationships/hdphoto" Target="../media/hdphoto5.wdp"/><Relationship Id="rId9" Type="http://schemas.openxmlformats.org/officeDocument/2006/relationships/image" Target="../media/image29.jpeg"/><Relationship Id="rId14" Type="http://schemas.microsoft.com/office/2007/relationships/hdphoto" Target="../media/hdphoto6.wdp"/></Relationships>
</file>

<file path=ppt/slides/_rels/slide52.xml.rels><?xml version="1.0" encoding="UTF-8" standalone="yes"?>
<Relationships xmlns="http://schemas.openxmlformats.org/package/2006/relationships"><Relationship Id="rId8" Type="http://schemas.openxmlformats.org/officeDocument/2006/relationships/image" Target="../media/image102.gif"/><Relationship Id="rId3" Type="http://schemas.openxmlformats.org/officeDocument/2006/relationships/image" Target="../media/image97.jpeg"/><Relationship Id="rId7" Type="http://schemas.openxmlformats.org/officeDocument/2006/relationships/image" Target="../media/image101.jpg"/><Relationship Id="rId12"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100.jpg"/><Relationship Id="rId11" Type="http://schemas.microsoft.com/office/2007/relationships/hdphoto" Target="../media/hdphoto6.wdp"/><Relationship Id="rId5" Type="http://schemas.openxmlformats.org/officeDocument/2006/relationships/image" Target="../media/image99.png"/><Relationship Id="rId10" Type="http://schemas.openxmlformats.org/officeDocument/2006/relationships/image" Target="../media/image96.png"/><Relationship Id="rId4" Type="http://schemas.openxmlformats.org/officeDocument/2006/relationships/image" Target="../media/image98.jpg"/><Relationship Id="rId9" Type="http://schemas.openxmlformats.org/officeDocument/2006/relationships/image" Target="../media/image95.jpeg"/></Relationships>
</file>

<file path=ppt/slides/_rels/slide5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2.gif"/><Relationship Id="rId3" Type="http://schemas.openxmlformats.org/officeDocument/2006/relationships/image" Target="../media/image103.png"/><Relationship Id="rId7" Type="http://schemas.microsoft.com/office/2007/relationships/hdphoto" Target="../media/hdphoto7.wdp"/><Relationship Id="rId12"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106.png"/><Relationship Id="rId11" Type="http://schemas.openxmlformats.org/officeDocument/2006/relationships/image" Target="../media/image87.gif"/><Relationship Id="rId5" Type="http://schemas.openxmlformats.org/officeDocument/2006/relationships/image" Target="../media/image105.png"/><Relationship Id="rId10" Type="http://schemas.openxmlformats.org/officeDocument/2006/relationships/image" Target="../media/image107.png"/><Relationship Id="rId4" Type="http://schemas.openxmlformats.org/officeDocument/2006/relationships/image" Target="../media/image104.png"/><Relationship Id="rId9" Type="http://schemas.openxmlformats.org/officeDocument/2006/relationships/image" Target="../media/image23.png"/></Relationships>
</file>

<file path=ppt/slides/_rels/slide54.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image" Target="../media/image24.jpeg"/><Relationship Id="rId7" Type="http://schemas.openxmlformats.org/officeDocument/2006/relationships/image" Target="../media/image29.jpeg"/><Relationship Id="rId2" Type="http://schemas.openxmlformats.org/officeDocument/2006/relationships/image" Target="../media/image25.gif"/><Relationship Id="rId1" Type="http://schemas.openxmlformats.org/officeDocument/2006/relationships/slideLayout" Target="../slideLayouts/slideLayout9.xml"/><Relationship Id="rId6" Type="http://schemas.openxmlformats.org/officeDocument/2006/relationships/image" Target="../media/image102.gif"/><Relationship Id="rId5" Type="http://schemas.openxmlformats.org/officeDocument/2006/relationships/image" Target="../media/image23.png"/><Relationship Id="rId4" Type="http://schemas.openxmlformats.org/officeDocument/2006/relationships/image" Target="../media/image28.jpeg"/></Relationships>
</file>

<file path=ppt/slides/_rels/slide55.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108.jpeg"/><Relationship Id="rId7"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87.gif"/></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hyperlink" Target="http://www.procesverbeteren.nl/" TargetMode="Externa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4.png"/><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113.png"/><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4.png"/><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113.png"/><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3.png"/><Relationship Id="rId7"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5.gif"/><Relationship Id="rId4" Type="http://schemas.openxmlformats.org/officeDocument/2006/relationships/image" Target="../media/image24.jpeg"/></Relationships>
</file>

<file path=ppt/slides/_rels/slide6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3.png"/><Relationship Id="rId7"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16.png"/><Relationship Id="rId5" Type="http://schemas.openxmlformats.org/officeDocument/2006/relationships/image" Target="../media/image103.png"/><Relationship Id="rId4" Type="http://schemas.openxmlformats.org/officeDocument/2006/relationships/image" Target="../media/image115.jpe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hyperlink" Target="https://mijn-econnect.nl/"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7.gif"/><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120.png"/><Relationship Id="rId4" Type="http://schemas.openxmlformats.org/officeDocument/2006/relationships/image" Target="../media/image119.png"/></Relationships>
</file>

<file path=ppt/slides/_rels/slide7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3.png"/><Relationship Id="rId7"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5.gif"/><Relationship Id="rId4" Type="http://schemas.openxmlformats.org/officeDocument/2006/relationships/image" Target="../media/image24.jpeg"/></Relationships>
</file>

<file path=ppt/slides/_rels/slide72.xml.rels><?xml version="1.0" encoding="UTF-8" standalone="yes"?>
<Relationships xmlns="http://schemas.openxmlformats.org/package/2006/relationships"><Relationship Id="rId8" Type="http://schemas.openxmlformats.org/officeDocument/2006/relationships/image" Target="../media/image126.png"/><Relationship Id="rId13" Type="http://schemas.microsoft.com/office/2007/relationships/hdphoto" Target="../media/hdphoto8.wdp"/><Relationship Id="rId3" Type="http://schemas.openxmlformats.org/officeDocument/2006/relationships/image" Target="../media/image121.png"/><Relationship Id="rId7" Type="http://schemas.openxmlformats.org/officeDocument/2006/relationships/image" Target="../media/image125.jpeg"/><Relationship Id="rId12"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124.png"/><Relationship Id="rId11" Type="http://schemas.openxmlformats.org/officeDocument/2006/relationships/image" Target="../media/image128.jpg"/><Relationship Id="rId5" Type="http://schemas.openxmlformats.org/officeDocument/2006/relationships/image" Target="../media/image123.jpeg"/><Relationship Id="rId10" Type="http://schemas.openxmlformats.org/officeDocument/2006/relationships/image" Target="../media/image9.png"/><Relationship Id="rId4" Type="http://schemas.openxmlformats.org/officeDocument/2006/relationships/image" Target="../media/image122.png"/><Relationship Id="rId9" Type="http://schemas.openxmlformats.org/officeDocument/2006/relationships/image" Target="../media/image127.jpeg"/><Relationship Id="rId14" Type="http://schemas.openxmlformats.org/officeDocument/2006/relationships/image" Target="../media/image29.jpeg"/></Relationships>
</file>

<file path=ppt/slides/_rels/slide7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3.png"/><Relationship Id="rId7" Type="http://schemas.openxmlformats.org/officeDocument/2006/relationships/slide" Target="slide90.xml"/><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130.jpg"/><Relationship Id="rId4" Type="http://schemas.openxmlformats.org/officeDocument/2006/relationships/hyperlink" Target="http://leansixsigmatools.n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jpe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133.jpeg"/><Relationship Id="rId5" Type="http://schemas.openxmlformats.org/officeDocument/2006/relationships/image" Target="../media/image132.jpg"/><Relationship Id="rId4" Type="http://schemas.openxmlformats.org/officeDocument/2006/relationships/image" Target="../media/image131.png"/></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image" Target="../media/image29.jpeg"/></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134.jpg"/></Relationships>
</file>

<file path=ppt/slides/_rels/slide7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3.png"/><Relationship Id="rId7"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39.gif"/><Relationship Id="rId4" Type="http://schemas.openxmlformats.org/officeDocument/2006/relationships/image" Target="../media/image135.png"/><Relationship Id="rId9" Type="http://schemas.openxmlformats.org/officeDocument/2006/relationships/image" Target="../media/image36.gif"/></Relationships>
</file>

<file path=ppt/slides/_rels/slide7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hyperlink" Target="https://youtu.be/nl7hARdw18M" TargetMode="External"/><Relationship Id="rId3" Type="http://schemas.openxmlformats.org/officeDocument/2006/relationships/image" Target="../media/image23.png"/><Relationship Id="rId7" Type="http://schemas.openxmlformats.org/officeDocument/2006/relationships/image" Target="../media/image29.jpeg"/><Relationship Id="rId12" Type="http://schemas.openxmlformats.org/officeDocument/2006/relationships/hyperlink" Target="https://youtu.be/0l4osl5yYFo" TargetMode="External"/><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141.png"/><Relationship Id="rId11" Type="http://schemas.openxmlformats.org/officeDocument/2006/relationships/hyperlink" Target="https://youtu.be/lHQZcMRr2n0" TargetMode="External"/><Relationship Id="rId5" Type="http://schemas.openxmlformats.org/officeDocument/2006/relationships/image" Target="../media/image140.png"/><Relationship Id="rId10" Type="http://schemas.openxmlformats.org/officeDocument/2006/relationships/hyperlink" Target="https://www.youtube.com/watch?v=hqaSbAykV_Y" TargetMode="External"/><Relationship Id="rId4" Type="http://schemas.openxmlformats.org/officeDocument/2006/relationships/image" Target="../media/image35.png"/><Relationship Id="rId9" Type="http://schemas.openxmlformats.org/officeDocument/2006/relationships/image" Target="../media/image67.jpg"/><Relationship Id="rId14" Type="http://schemas.openxmlformats.org/officeDocument/2006/relationships/hyperlink" Target="https://youtu.be/h-1Q-uuuQkQ"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143.png"/><Relationship Id="rId4" Type="http://schemas.openxmlformats.org/officeDocument/2006/relationships/image" Target="../media/image14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44.png"/><Relationship Id="rId7" Type="http://schemas.openxmlformats.org/officeDocument/2006/relationships/image" Target="../media/image147.jp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microsoft.com/office/2007/relationships/hdphoto" Target="../media/hdphoto9.wdp"/><Relationship Id="rId5" Type="http://schemas.openxmlformats.org/officeDocument/2006/relationships/image" Target="../media/image146.png"/><Relationship Id="rId4" Type="http://schemas.openxmlformats.org/officeDocument/2006/relationships/image" Target="../media/image145.jpg"/><Relationship Id="rId9" Type="http://schemas.openxmlformats.org/officeDocument/2006/relationships/image" Target="../media/image23.png"/></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8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49.png"/><Relationship Id="rId4" Type="http://schemas.openxmlformats.org/officeDocument/2006/relationships/image" Target="../media/image148.png"/></Relationships>
</file>

<file path=ppt/slides/_rels/slide84.xml.rels><?xml version="1.0" encoding="UTF-8" standalone="yes"?>
<Relationships xmlns="http://schemas.openxmlformats.org/package/2006/relationships"><Relationship Id="rId8" Type="http://schemas.openxmlformats.org/officeDocument/2006/relationships/slide" Target="slide93.xml"/><Relationship Id="rId13" Type="http://schemas.openxmlformats.org/officeDocument/2006/relationships/image" Target="../media/image153.png"/><Relationship Id="rId18" Type="http://schemas.openxmlformats.org/officeDocument/2006/relationships/slide" Target="slide84.xml"/><Relationship Id="rId3" Type="http://schemas.openxmlformats.org/officeDocument/2006/relationships/image" Target="../media/image150.png"/><Relationship Id="rId7" Type="http://schemas.openxmlformats.org/officeDocument/2006/relationships/slide" Target="slide91.xml"/><Relationship Id="rId12" Type="http://schemas.openxmlformats.org/officeDocument/2006/relationships/slide" Target="slide89.xml"/><Relationship Id="rId17" Type="http://schemas.openxmlformats.org/officeDocument/2006/relationships/image" Target="../media/image155.gif"/><Relationship Id="rId2" Type="http://schemas.openxmlformats.org/officeDocument/2006/relationships/notesSlide" Target="../notesSlides/notesSlide72.xml"/><Relationship Id="rId16" Type="http://schemas.openxmlformats.org/officeDocument/2006/relationships/image" Target="../media/image154.pn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slide" Target="slide90.xml"/><Relationship Id="rId5" Type="http://schemas.openxmlformats.org/officeDocument/2006/relationships/image" Target="../media/image152.jpeg"/><Relationship Id="rId15" Type="http://schemas.openxmlformats.org/officeDocument/2006/relationships/image" Target="../media/image29.jpeg"/><Relationship Id="rId10" Type="http://schemas.openxmlformats.org/officeDocument/2006/relationships/slide" Target="slide87.xml"/><Relationship Id="rId19" Type="http://schemas.openxmlformats.org/officeDocument/2006/relationships/image" Target="../media/image149.png"/><Relationship Id="rId4" Type="http://schemas.openxmlformats.org/officeDocument/2006/relationships/image" Target="../media/image151.jpeg"/><Relationship Id="rId9" Type="http://schemas.openxmlformats.org/officeDocument/2006/relationships/slide" Target="slide94.xml"/><Relationship Id="rId14" Type="http://schemas.openxmlformats.org/officeDocument/2006/relationships/slide" Target="slide95.xml"/></Relationships>
</file>

<file path=ppt/slides/_rels/slide8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slide" Target="slide84.xml"/><Relationship Id="rId3" Type="http://schemas.openxmlformats.org/officeDocument/2006/relationships/image" Target="../media/image150.png"/><Relationship Id="rId7" Type="http://schemas.microsoft.com/office/2007/relationships/hdphoto" Target="../media/hdphoto8.wdp"/><Relationship Id="rId12" Type="http://schemas.openxmlformats.org/officeDocument/2006/relationships/image" Target="../media/image67.jpg"/><Relationship Id="rId17" Type="http://schemas.openxmlformats.org/officeDocument/2006/relationships/image" Target="../media/image152.jpeg"/><Relationship Id="rId2" Type="http://schemas.openxmlformats.org/officeDocument/2006/relationships/notesSlide" Target="../notesSlides/notesSlide73.xml"/><Relationship Id="rId16"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129.png"/><Relationship Id="rId11" Type="http://schemas.openxmlformats.org/officeDocument/2006/relationships/image" Target="../media/image29.jpeg"/><Relationship Id="rId5" Type="http://schemas.openxmlformats.org/officeDocument/2006/relationships/image" Target="../media/image9.png"/><Relationship Id="rId15" Type="http://schemas.openxmlformats.org/officeDocument/2006/relationships/slide" Target="slide90.xml"/><Relationship Id="rId10" Type="http://schemas.microsoft.com/office/2007/relationships/hdphoto" Target="../media/hdphoto10.wdp"/><Relationship Id="rId4" Type="http://schemas.openxmlformats.org/officeDocument/2006/relationships/image" Target="../media/image151.jpeg"/><Relationship Id="rId9" Type="http://schemas.openxmlformats.org/officeDocument/2006/relationships/image" Target="../media/image156.png"/><Relationship Id="rId14" Type="http://schemas.openxmlformats.org/officeDocument/2006/relationships/image" Target="../media/image149.png"/></Relationships>
</file>

<file path=ppt/slides/_rels/slide86.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slide" Target="slide84.xml"/><Relationship Id="rId3" Type="http://schemas.openxmlformats.org/officeDocument/2006/relationships/image" Target="../media/image150.png"/><Relationship Id="rId7" Type="http://schemas.microsoft.com/office/2007/relationships/hdphoto" Target="../media/hdphoto8.wdp"/><Relationship Id="rId12" Type="http://schemas.openxmlformats.org/officeDocument/2006/relationships/image" Target="../media/image67.jpg"/><Relationship Id="rId17" Type="http://schemas.openxmlformats.org/officeDocument/2006/relationships/image" Target="../media/image152.jpeg"/><Relationship Id="rId2" Type="http://schemas.openxmlformats.org/officeDocument/2006/relationships/notesSlide" Target="../notesSlides/notesSlide74.xml"/><Relationship Id="rId16"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129.png"/><Relationship Id="rId11" Type="http://schemas.openxmlformats.org/officeDocument/2006/relationships/image" Target="../media/image29.jpeg"/><Relationship Id="rId5" Type="http://schemas.openxmlformats.org/officeDocument/2006/relationships/image" Target="../media/image9.png"/><Relationship Id="rId15" Type="http://schemas.openxmlformats.org/officeDocument/2006/relationships/slide" Target="slide90.xml"/><Relationship Id="rId10" Type="http://schemas.microsoft.com/office/2007/relationships/hdphoto" Target="../media/hdphoto10.wdp"/><Relationship Id="rId4" Type="http://schemas.openxmlformats.org/officeDocument/2006/relationships/image" Target="../media/image151.jpeg"/><Relationship Id="rId9" Type="http://schemas.openxmlformats.org/officeDocument/2006/relationships/image" Target="../media/image156.png"/><Relationship Id="rId14" Type="http://schemas.openxmlformats.org/officeDocument/2006/relationships/image" Target="../media/image149.png"/></Relationships>
</file>

<file path=ppt/slides/_rels/slide87.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66.png"/><Relationship Id="rId3" Type="http://schemas.openxmlformats.org/officeDocument/2006/relationships/image" Target="../media/image150.png"/><Relationship Id="rId7" Type="http://schemas.openxmlformats.org/officeDocument/2006/relationships/image" Target="../media/image157.png"/><Relationship Id="rId12" Type="http://schemas.openxmlformats.org/officeDocument/2006/relationships/slide" Target="slide90.xml"/><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image" Target="../media/image153.png"/><Relationship Id="rId11" Type="http://schemas.openxmlformats.org/officeDocument/2006/relationships/image" Target="../media/image149.png"/><Relationship Id="rId5" Type="http://schemas.openxmlformats.org/officeDocument/2006/relationships/image" Target="../media/image9.png"/><Relationship Id="rId10" Type="http://schemas.openxmlformats.org/officeDocument/2006/relationships/slide" Target="slide84.xml"/><Relationship Id="rId4" Type="http://schemas.openxmlformats.org/officeDocument/2006/relationships/image" Target="../media/image151.jpeg"/><Relationship Id="rId9" Type="http://schemas.openxmlformats.org/officeDocument/2006/relationships/image" Target="../media/image29.jpeg"/><Relationship Id="rId14" Type="http://schemas.openxmlformats.org/officeDocument/2006/relationships/image" Target="../media/image152.jpeg"/></Relationships>
</file>

<file path=ppt/slides/_rels/slide8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66.png"/><Relationship Id="rId3" Type="http://schemas.openxmlformats.org/officeDocument/2006/relationships/image" Target="../media/image150.png"/><Relationship Id="rId7" Type="http://schemas.openxmlformats.org/officeDocument/2006/relationships/image" Target="../media/image129.png"/><Relationship Id="rId12" Type="http://schemas.openxmlformats.org/officeDocument/2006/relationships/slide" Target="slide90.xml"/><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153.png"/><Relationship Id="rId11" Type="http://schemas.openxmlformats.org/officeDocument/2006/relationships/image" Target="../media/image149.png"/><Relationship Id="rId5" Type="http://schemas.openxmlformats.org/officeDocument/2006/relationships/image" Target="../media/image9.png"/><Relationship Id="rId10" Type="http://schemas.openxmlformats.org/officeDocument/2006/relationships/slide" Target="slide84.xml"/><Relationship Id="rId4" Type="http://schemas.openxmlformats.org/officeDocument/2006/relationships/image" Target="../media/image151.jpeg"/><Relationship Id="rId9" Type="http://schemas.openxmlformats.org/officeDocument/2006/relationships/image" Target="../media/image29.jpeg"/><Relationship Id="rId14" Type="http://schemas.openxmlformats.org/officeDocument/2006/relationships/image" Target="../media/image152.jpeg"/></Relationships>
</file>

<file path=ppt/slides/_rels/slide89.xml.rels><?xml version="1.0" encoding="UTF-8" standalone="yes"?>
<Relationships xmlns="http://schemas.openxmlformats.org/package/2006/relationships"><Relationship Id="rId8" Type="http://schemas.openxmlformats.org/officeDocument/2006/relationships/slide" Target="slide84.xml"/><Relationship Id="rId13" Type="http://schemas.openxmlformats.org/officeDocument/2006/relationships/image" Target="../media/image152.jpeg"/><Relationship Id="rId3" Type="http://schemas.openxmlformats.org/officeDocument/2006/relationships/image" Target="../media/image151.jpeg"/><Relationship Id="rId7" Type="http://schemas.openxmlformats.org/officeDocument/2006/relationships/image" Target="../media/image29.jpeg"/><Relationship Id="rId12"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image" Target="../media/image150.png"/><Relationship Id="rId11" Type="http://schemas.openxmlformats.org/officeDocument/2006/relationships/slide" Target="slide90.xml"/><Relationship Id="rId5" Type="http://schemas.openxmlformats.org/officeDocument/2006/relationships/image" Target="../media/image153.png"/><Relationship Id="rId10" Type="http://schemas.openxmlformats.org/officeDocument/2006/relationships/image" Target="../media/image67.jpg"/><Relationship Id="rId4" Type="http://schemas.openxmlformats.org/officeDocument/2006/relationships/image" Target="../media/image9.png"/><Relationship Id="rId9" Type="http://schemas.openxmlformats.org/officeDocument/2006/relationships/image" Target="../media/image149.png"/></Relationships>
</file>

<file path=ppt/slides/_rels/slide9.xml.rels><?xml version="1.0" encoding="UTF-8" standalone="yes"?>
<Relationships xmlns="http://schemas.openxmlformats.org/package/2006/relationships"><Relationship Id="rId3" Type="http://schemas.openxmlformats.org/officeDocument/2006/relationships/hyperlink" Target="http://123management.nl/0/020_structuur/a212_structuur_01_processtructuur.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123management.nl/0/020_structuur/a213_structuur_01_samenhang_org_processtructuur.html" TargetMode="External"/><Relationship Id="rId4" Type="http://schemas.openxmlformats.org/officeDocument/2006/relationships/hyperlink" Target="http://123management.nl/0/020_structuur/a211_structuur_01_organisatiestructuur.html" TargetMode="External"/></Relationships>
</file>

<file path=ppt/slides/_rels/slide90.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image" Target="../media/image150.png"/><Relationship Id="rId7" Type="http://schemas.openxmlformats.org/officeDocument/2006/relationships/image" Target="../media/image29.jpeg"/><Relationship Id="rId12" Type="http://schemas.openxmlformats.org/officeDocument/2006/relationships/image" Target="../media/image152.jpeg"/><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image" Target="../media/image153.png"/><Relationship Id="rId11" Type="http://schemas.openxmlformats.org/officeDocument/2006/relationships/image" Target="../media/image66.png"/><Relationship Id="rId5" Type="http://schemas.openxmlformats.org/officeDocument/2006/relationships/image" Target="../media/image9.png"/><Relationship Id="rId10" Type="http://schemas.openxmlformats.org/officeDocument/2006/relationships/slide" Target="slide90.xml"/><Relationship Id="rId4" Type="http://schemas.openxmlformats.org/officeDocument/2006/relationships/image" Target="../media/image151.jpeg"/><Relationship Id="rId9" Type="http://schemas.openxmlformats.org/officeDocument/2006/relationships/image" Target="../media/image149.png"/></Relationships>
</file>

<file path=ppt/slides/_rels/slide9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66.png"/><Relationship Id="rId3" Type="http://schemas.openxmlformats.org/officeDocument/2006/relationships/image" Target="../media/image150.png"/><Relationship Id="rId7" Type="http://schemas.openxmlformats.org/officeDocument/2006/relationships/image" Target="../media/image159.jpeg"/><Relationship Id="rId12" Type="http://schemas.openxmlformats.org/officeDocument/2006/relationships/slide" Target="slide90.xml"/><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image" Target="../media/image153.png"/><Relationship Id="rId11" Type="http://schemas.openxmlformats.org/officeDocument/2006/relationships/image" Target="../media/image67.jpg"/><Relationship Id="rId5" Type="http://schemas.openxmlformats.org/officeDocument/2006/relationships/image" Target="../media/image9.png"/><Relationship Id="rId10" Type="http://schemas.openxmlformats.org/officeDocument/2006/relationships/image" Target="../media/image149.png"/><Relationship Id="rId4" Type="http://schemas.openxmlformats.org/officeDocument/2006/relationships/image" Target="../media/image151.jpeg"/><Relationship Id="rId9" Type="http://schemas.openxmlformats.org/officeDocument/2006/relationships/slide" Target="slide84.xml"/><Relationship Id="rId14" Type="http://schemas.openxmlformats.org/officeDocument/2006/relationships/image" Target="../media/image152.jpeg"/></Relationships>
</file>

<file path=ppt/slides/_rels/slide92.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162.jpg"/><Relationship Id="rId4" Type="http://schemas.openxmlformats.org/officeDocument/2006/relationships/image" Target="../media/image161.png"/></Relationships>
</file>

<file path=ppt/slides/_rels/slide93.xml.rels><?xml version="1.0" encoding="UTF-8" standalone="yes"?>
<Relationships xmlns="http://schemas.openxmlformats.org/package/2006/relationships"><Relationship Id="rId8" Type="http://schemas.openxmlformats.org/officeDocument/2006/relationships/slide" Target="slide84.xml"/><Relationship Id="rId13" Type="http://schemas.openxmlformats.org/officeDocument/2006/relationships/image" Target="../media/image152.jpeg"/><Relationship Id="rId3" Type="http://schemas.openxmlformats.org/officeDocument/2006/relationships/image" Target="../media/image150.png"/><Relationship Id="rId7" Type="http://schemas.openxmlformats.org/officeDocument/2006/relationships/image" Target="../media/image29.jpeg"/><Relationship Id="rId12"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153.png"/><Relationship Id="rId11" Type="http://schemas.openxmlformats.org/officeDocument/2006/relationships/slide" Target="slide90.xml"/><Relationship Id="rId5" Type="http://schemas.openxmlformats.org/officeDocument/2006/relationships/image" Target="../media/image9.png"/><Relationship Id="rId10" Type="http://schemas.openxmlformats.org/officeDocument/2006/relationships/image" Target="../media/image67.jpg"/><Relationship Id="rId4" Type="http://schemas.openxmlformats.org/officeDocument/2006/relationships/image" Target="../media/image151.jpeg"/><Relationship Id="rId9" Type="http://schemas.openxmlformats.org/officeDocument/2006/relationships/image" Target="../media/image149.png"/></Relationships>
</file>

<file path=ppt/slides/_rels/slide94.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2.jpeg"/><Relationship Id="rId3" Type="http://schemas.openxmlformats.org/officeDocument/2006/relationships/image" Target="../media/image150.png"/><Relationship Id="rId7" Type="http://schemas.microsoft.com/office/2007/relationships/hdphoto" Target="../media/hdphoto8.wdp"/><Relationship Id="rId12"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129.png"/><Relationship Id="rId11" Type="http://schemas.openxmlformats.org/officeDocument/2006/relationships/slide" Target="slide90.xml"/><Relationship Id="rId5" Type="http://schemas.openxmlformats.org/officeDocument/2006/relationships/image" Target="../media/image9.png"/><Relationship Id="rId10" Type="http://schemas.openxmlformats.org/officeDocument/2006/relationships/image" Target="../media/image149.png"/><Relationship Id="rId4" Type="http://schemas.openxmlformats.org/officeDocument/2006/relationships/image" Target="../media/image151.jpeg"/><Relationship Id="rId9" Type="http://schemas.openxmlformats.org/officeDocument/2006/relationships/slide" Target="slide84.xml"/></Relationships>
</file>

<file path=ppt/slides/_rels/slide9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51.jpeg"/><Relationship Id="rId7" Type="http://schemas.openxmlformats.org/officeDocument/2006/relationships/slide" Target="slide84.xml"/><Relationship Id="rId2" Type="http://schemas.openxmlformats.org/officeDocument/2006/relationships/notesSlide" Target="../notesSlides/notesSlide82.xml"/><Relationship Id="rId1" Type="http://schemas.openxmlformats.org/officeDocument/2006/relationships/slideLayout" Target="../slideLayouts/slideLayout8.xml"/><Relationship Id="rId6" Type="http://schemas.openxmlformats.org/officeDocument/2006/relationships/image" Target="../media/image29.jpeg"/><Relationship Id="rId11" Type="http://schemas.openxmlformats.org/officeDocument/2006/relationships/image" Target="../media/image152.jpeg"/><Relationship Id="rId5" Type="http://schemas.openxmlformats.org/officeDocument/2006/relationships/image" Target="../media/image153.png"/><Relationship Id="rId10" Type="http://schemas.openxmlformats.org/officeDocument/2006/relationships/image" Target="../media/image66.png"/><Relationship Id="rId4" Type="http://schemas.openxmlformats.org/officeDocument/2006/relationships/image" Target="../media/image9.png"/><Relationship Id="rId9" Type="http://schemas.openxmlformats.org/officeDocument/2006/relationships/slide" Target="slide90.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163.png"/></Relationships>
</file>

<file path=ppt/slides/_rels/slide97.xml.rels><?xml version="1.0" encoding="UTF-8" standalone="yes"?>
<Relationships xmlns="http://schemas.openxmlformats.org/package/2006/relationships"><Relationship Id="rId8" Type="http://schemas.openxmlformats.org/officeDocument/2006/relationships/image" Target="../media/image168.gif"/><Relationship Id="rId13" Type="http://schemas.openxmlformats.org/officeDocument/2006/relationships/image" Target="../media/image173.gif"/><Relationship Id="rId3" Type="http://schemas.openxmlformats.org/officeDocument/2006/relationships/image" Target="../media/image164.jpeg"/><Relationship Id="rId7" Type="http://schemas.openxmlformats.org/officeDocument/2006/relationships/image" Target="../media/image9.png"/><Relationship Id="rId12" Type="http://schemas.openxmlformats.org/officeDocument/2006/relationships/image" Target="../media/image172.gif"/><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image" Target="../media/image167.jpeg"/><Relationship Id="rId11" Type="http://schemas.openxmlformats.org/officeDocument/2006/relationships/image" Target="../media/image171.gif"/><Relationship Id="rId5" Type="http://schemas.openxmlformats.org/officeDocument/2006/relationships/image" Target="../media/image166.png"/><Relationship Id="rId10" Type="http://schemas.openxmlformats.org/officeDocument/2006/relationships/image" Target="../media/image170.gif"/><Relationship Id="rId4" Type="http://schemas.openxmlformats.org/officeDocument/2006/relationships/image" Target="../media/image165.jpeg"/><Relationship Id="rId9" Type="http://schemas.openxmlformats.org/officeDocument/2006/relationships/image" Target="../media/image169.gif"/><Relationship Id="rId14" Type="http://schemas.openxmlformats.org/officeDocument/2006/relationships/image" Target="../media/image174.gif"/></Relationships>
</file>

<file path=ppt/slides/_rels/slide9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4.jpeg"/><Relationship Id="rId7" Type="http://schemas.openxmlformats.org/officeDocument/2006/relationships/image" Target="../media/image165.jpeg"/><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67.jpeg"/><Relationship Id="rId4" Type="http://schemas.openxmlformats.org/officeDocument/2006/relationships/image" Target="../media/image175.png"/></Relationships>
</file>

<file path=ppt/slides/_rels/slide9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4.jpeg"/><Relationship Id="rId7" Type="http://schemas.openxmlformats.org/officeDocument/2006/relationships/image" Target="../media/image165.jpeg"/><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67.jpeg"/><Relationship Id="rId4" Type="http://schemas.openxmlformats.org/officeDocument/2006/relationships/image" Target="../media/image1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Procesmanagement</a:t>
            </a:r>
            <a:endParaRPr lang="en-US" dirty="0"/>
          </a:p>
        </p:txBody>
      </p:sp>
      <p:pic>
        <p:nvPicPr>
          <p:cNvPr id="4" name="Picture 3">
            <a:extLst>
              <a:ext uri="{FF2B5EF4-FFF2-40B4-BE49-F238E27FC236}">
                <a16:creationId xmlns:a16="http://schemas.microsoft.com/office/drawing/2014/main" id="{C52B9408-2250-45BE-A733-9B93E0E65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0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116EC12-EF58-4947-814D-ED197A1916B6}"/>
              </a:ext>
            </a:extLst>
          </p:cNvPr>
          <p:cNvSpPr>
            <a:spLocks noGrp="1"/>
          </p:cNvSpPr>
          <p:nvPr>
            <p:ph type="ftr" sz="quarter" idx="11"/>
          </p:nvPr>
        </p:nvSpPr>
        <p:spPr/>
        <p:txBody>
          <a:bodyPr/>
          <a:lstStyle/>
          <a:p>
            <a:pPr defTabSz="864017"/>
            <a:r>
              <a:rPr lang="nl-NL">
                <a:solidFill>
                  <a:prstClr val="black">
                    <a:tint val="75000"/>
                  </a:prstClr>
                </a:solidFill>
                <a:latin typeface="Calibri" panose="020F0502020204030204"/>
              </a:rPr>
              <a:t>Processen</a:t>
            </a:r>
          </a:p>
        </p:txBody>
      </p:sp>
      <p:sp>
        <p:nvSpPr>
          <p:cNvPr id="6" name="Tijdelijke aanduiding voor dianummer 5">
            <a:extLst>
              <a:ext uri="{FF2B5EF4-FFF2-40B4-BE49-F238E27FC236}">
                <a16:creationId xmlns:a16="http://schemas.microsoft.com/office/drawing/2014/main" id="{8F8A38B9-0B7F-433C-8FCA-CBB86400E059}"/>
              </a:ext>
            </a:extLst>
          </p:cNvPr>
          <p:cNvSpPr>
            <a:spLocks noGrp="1"/>
          </p:cNvSpPr>
          <p:nvPr>
            <p:ph type="sldNum" sz="quarter" idx="12"/>
          </p:nvPr>
        </p:nvSpPr>
        <p:spPr/>
        <p:txBody>
          <a:bodyPr/>
          <a:lstStyle/>
          <a:p>
            <a:pPr defTabSz="864017"/>
            <a:fld id="{AC45E626-344A-4208-8044-C64B1A4C3BF3}" type="slidenum">
              <a:rPr lang="nl-NL">
                <a:solidFill>
                  <a:prstClr val="black">
                    <a:tint val="75000"/>
                  </a:prstClr>
                </a:solidFill>
                <a:latin typeface="Calibri" panose="020F0502020204030204"/>
              </a:rPr>
              <a:pPr defTabSz="864017"/>
              <a:t>10</a:t>
            </a:fld>
            <a:endParaRPr lang="nl-NL">
              <a:solidFill>
                <a:prstClr val="black">
                  <a:tint val="75000"/>
                </a:prstClr>
              </a:solidFill>
              <a:latin typeface="Calibri" panose="020F0502020204030204"/>
            </a:endParaRPr>
          </a:p>
        </p:txBody>
      </p:sp>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sz="3200" b="1" dirty="0">
                <a:solidFill>
                  <a:srgbClr val="C00000"/>
                </a:solidFill>
                <a:latin typeface="Arial" panose="020B0604020202020204" pitchFamily="34" charset="0"/>
                <a:cs typeface="Arial" panose="020B0604020202020204" pitchFamily="34" charset="0"/>
              </a:rPr>
              <a:t>P.D.C.A.- cyclus van procesmanagement</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Hugo Hendriks MSc MBA</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kstvak 26">
            <a:extLst>
              <a:ext uri="{FF2B5EF4-FFF2-40B4-BE49-F238E27FC236}">
                <a16:creationId xmlns:a16="http://schemas.microsoft.com/office/drawing/2014/main" id="{3701A3C1-8148-4329-BF3D-1729B684BEC6}"/>
              </a:ext>
            </a:extLst>
          </p:cNvPr>
          <p:cNvSpPr txBox="1"/>
          <p:nvPr/>
        </p:nvSpPr>
        <p:spPr>
          <a:xfrm>
            <a:off x="9740775" y="6243274"/>
            <a:ext cx="542136"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31</a:t>
            </a:r>
          </a:p>
        </p:txBody>
      </p:sp>
      <p:pic>
        <p:nvPicPr>
          <p:cNvPr id="137" name="Afbeelding 136">
            <a:extLst>
              <a:ext uri="{FF2B5EF4-FFF2-40B4-BE49-F238E27FC236}">
                <a16:creationId xmlns:a16="http://schemas.microsoft.com/office/drawing/2014/main" id="{63AA3935-6B97-41B4-8DAE-A9E9C4702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2978" y="185854"/>
            <a:ext cx="1217797" cy="1217797"/>
          </a:xfrm>
          <a:prstGeom prst="rect">
            <a:avLst/>
          </a:prstGeom>
        </p:spPr>
      </p:pic>
      <p:pic>
        <p:nvPicPr>
          <p:cNvPr id="139" name="Afbeelding 138">
            <a:extLst>
              <a:ext uri="{FF2B5EF4-FFF2-40B4-BE49-F238E27FC236}">
                <a16:creationId xmlns:a16="http://schemas.microsoft.com/office/drawing/2014/main" id="{7FF4E482-E095-4B3C-A9DA-4A09CD613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924" y="5396366"/>
            <a:ext cx="798825" cy="798825"/>
          </a:xfrm>
          <a:prstGeom prst="rect">
            <a:avLst/>
          </a:prstGeom>
        </p:spPr>
      </p:pic>
      <p:sp>
        <p:nvSpPr>
          <p:cNvPr id="11" name="Tekstvak 10">
            <a:extLst>
              <a:ext uri="{FF2B5EF4-FFF2-40B4-BE49-F238E27FC236}">
                <a16:creationId xmlns:a16="http://schemas.microsoft.com/office/drawing/2014/main" id="{557D2693-BBA5-4413-9C36-22A1ED0E37F2}"/>
              </a:ext>
            </a:extLst>
          </p:cNvPr>
          <p:cNvSpPr txBox="1"/>
          <p:nvPr/>
        </p:nvSpPr>
        <p:spPr>
          <a:xfrm>
            <a:off x="3478674" y="2509546"/>
            <a:ext cx="1096775" cy="557717"/>
          </a:xfrm>
          <a:prstGeom prst="rect">
            <a:avLst/>
          </a:prstGeom>
          <a:noFill/>
        </p:spPr>
        <p:txBody>
          <a:bodyPr wrap="none" rtlCol="0">
            <a:spAutoFit/>
          </a:bodyPr>
          <a:lstStyle/>
          <a:p>
            <a:pPr algn="ctr" defTabSz="864017"/>
            <a:r>
              <a:rPr lang="nl-NL" sz="1512" dirty="0">
                <a:solidFill>
                  <a:prstClr val="black"/>
                </a:solidFill>
                <a:latin typeface="Calibri" panose="020F0502020204030204" pitchFamily="34" charset="0"/>
                <a:cs typeface="Calibri" panose="020F0502020204030204" pitchFamily="34" charset="0"/>
              </a:rPr>
              <a:t>Processen</a:t>
            </a:r>
          </a:p>
          <a:p>
            <a:pPr algn="ctr" defTabSz="864017"/>
            <a:r>
              <a:rPr lang="nl-NL" sz="1512" b="1" i="1" dirty="0">
                <a:solidFill>
                  <a:srgbClr val="D31774"/>
                </a:solidFill>
                <a:latin typeface="Calibri" panose="020F0502020204030204" pitchFamily="34" charset="0"/>
                <a:cs typeface="Calibri" panose="020F0502020204030204" pitchFamily="34" charset="0"/>
              </a:rPr>
              <a:t>beschrijven</a:t>
            </a:r>
          </a:p>
        </p:txBody>
      </p:sp>
      <p:sp>
        <p:nvSpPr>
          <p:cNvPr id="17" name="Tekstvak 16">
            <a:extLst>
              <a:ext uri="{FF2B5EF4-FFF2-40B4-BE49-F238E27FC236}">
                <a16:creationId xmlns:a16="http://schemas.microsoft.com/office/drawing/2014/main" id="{FAC586F4-CAFE-47A6-BA2B-922BE0055DF5}"/>
              </a:ext>
            </a:extLst>
          </p:cNvPr>
          <p:cNvSpPr txBox="1"/>
          <p:nvPr/>
        </p:nvSpPr>
        <p:spPr>
          <a:xfrm>
            <a:off x="7526288" y="2509546"/>
            <a:ext cx="978217" cy="557717"/>
          </a:xfrm>
          <a:prstGeom prst="rect">
            <a:avLst/>
          </a:prstGeom>
          <a:noFill/>
        </p:spPr>
        <p:txBody>
          <a:bodyPr wrap="none" rtlCol="0">
            <a:spAutoFit/>
          </a:bodyPr>
          <a:lstStyle/>
          <a:p>
            <a:pPr algn="ctr" defTabSz="864017"/>
            <a:r>
              <a:rPr lang="nl-NL" sz="1512" dirty="0">
                <a:solidFill>
                  <a:prstClr val="black"/>
                </a:solidFill>
                <a:latin typeface="Calibri" panose="020F0502020204030204" pitchFamily="34" charset="0"/>
                <a:cs typeface="Calibri" panose="020F0502020204030204" pitchFamily="34" charset="0"/>
              </a:rPr>
              <a:t>Processen</a:t>
            </a:r>
          </a:p>
          <a:p>
            <a:pPr algn="ctr" defTabSz="864017"/>
            <a:r>
              <a:rPr lang="nl-NL" sz="1512" b="1" i="1" dirty="0">
                <a:solidFill>
                  <a:srgbClr val="0070C0"/>
                </a:solidFill>
                <a:latin typeface="Calibri" panose="020F0502020204030204" pitchFamily="34" charset="0"/>
                <a:cs typeface="Calibri" panose="020F0502020204030204" pitchFamily="34" charset="0"/>
              </a:rPr>
              <a:t>besturen</a:t>
            </a:r>
          </a:p>
        </p:txBody>
      </p:sp>
      <p:sp>
        <p:nvSpPr>
          <p:cNvPr id="18" name="Tekstvak 17">
            <a:extLst>
              <a:ext uri="{FF2B5EF4-FFF2-40B4-BE49-F238E27FC236}">
                <a16:creationId xmlns:a16="http://schemas.microsoft.com/office/drawing/2014/main" id="{6D2E8F84-1457-4378-BC89-E37C2830CD8C}"/>
              </a:ext>
            </a:extLst>
          </p:cNvPr>
          <p:cNvSpPr txBox="1"/>
          <p:nvPr/>
        </p:nvSpPr>
        <p:spPr>
          <a:xfrm>
            <a:off x="7402902" y="4304716"/>
            <a:ext cx="1069525" cy="557717"/>
          </a:xfrm>
          <a:prstGeom prst="rect">
            <a:avLst/>
          </a:prstGeom>
          <a:noFill/>
        </p:spPr>
        <p:txBody>
          <a:bodyPr wrap="none" rtlCol="0">
            <a:spAutoFit/>
          </a:bodyPr>
          <a:lstStyle/>
          <a:p>
            <a:pPr algn="ctr" defTabSz="864017"/>
            <a:r>
              <a:rPr lang="nl-NL" sz="1512" dirty="0">
                <a:solidFill>
                  <a:prstClr val="black"/>
                </a:solidFill>
                <a:latin typeface="Calibri" panose="020F0502020204030204" pitchFamily="34" charset="0"/>
                <a:cs typeface="Calibri" panose="020F0502020204030204" pitchFamily="34" charset="0"/>
              </a:rPr>
              <a:t>Processen</a:t>
            </a:r>
          </a:p>
          <a:p>
            <a:pPr algn="ctr" defTabSz="864017"/>
            <a:r>
              <a:rPr lang="nl-NL" sz="1512" b="1" i="1" dirty="0">
                <a:solidFill>
                  <a:srgbClr val="92D050"/>
                </a:solidFill>
                <a:latin typeface="Calibri" panose="020F0502020204030204" pitchFamily="34" charset="0"/>
                <a:cs typeface="Calibri" panose="020F0502020204030204" pitchFamily="34" charset="0"/>
              </a:rPr>
              <a:t>analyseren</a:t>
            </a:r>
          </a:p>
        </p:txBody>
      </p:sp>
      <p:sp>
        <p:nvSpPr>
          <p:cNvPr id="19" name="Tekstvak 18">
            <a:extLst>
              <a:ext uri="{FF2B5EF4-FFF2-40B4-BE49-F238E27FC236}">
                <a16:creationId xmlns:a16="http://schemas.microsoft.com/office/drawing/2014/main" id="{4F7CA00A-765D-4A54-892E-13F4F4757CA6}"/>
              </a:ext>
            </a:extLst>
          </p:cNvPr>
          <p:cNvSpPr txBox="1"/>
          <p:nvPr/>
        </p:nvSpPr>
        <p:spPr>
          <a:xfrm>
            <a:off x="3555988" y="4304716"/>
            <a:ext cx="1061637" cy="557717"/>
          </a:xfrm>
          <a:prstGeom prst="rect">
            <a:avLst/>
          </a:prstGeom>
          <a:noFill/>
        </p:spPr>
        <p:txBody>
          <a:bodyPr wrap="none" rtlCol="0">
            <a:spAutoFit/>
          </a:bodyPr>
          <a:lstStyle/>
          <a:p>
            <a:pPr algn="ctr" defTabSz="864017"/>
            <a:r>
              <a:rPr lang="nl-NL" sz="1512" dirty="0">
                <a:solidFill>
                  <a:prstClr val="black"/>
                </a:solidFill>
                <a:latin typeface="Calibri" panose="020F0502020204030204" pitchFamily="34" charset="0"/>
                <a:cs typeface="Calibri" panose="020F0502020204030204" pitchFamily="34" charset="0"/>
              </a:rPr>
              <a:t>Processen</a:t>
            </a:r>
          </a:p>
          <a:p>
            <a:pPr algn="ctr" defTabSz="864017"/>
            <a:r>
              <a:rPr lang="nl-NL" sz="1512" b="1" i="1" dirty="0">
                <a:solidFill>
                  <a:srgbClr val="FF9900"/>
                </a:solidFill>
                <a:latin typeface="Calibri" panose="020F0502020204030204" pitchFamily="34" charset="0"/>
                <a:cs typeface="Calibri" panose="020F0502020204030204" pitchFamily="34" charset="0"/>
              </a:rPr>
              <a:t>verbeteren</a:t>
            </a:r>
          </a:p>
        </p:txBody>
      </p:sp>
      <p:pic>
        <p:nvPicPr>
          <p:cNvPr id="14" name="Afbeelding 13">
            <a:extLst>
              <a:ext uri="{FF2B5EF4-FFF2-40B4-BE49-F238E27FC236}">
                <a16:creationId xmlns:a16="http://schemas.microsoft.com/office/drawing/2014/main" id="{301DF096-7C04-4BC6-860A-BEE9B1A87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2763" y="1785876"/>
            <a:ext cx="822071" cy="723669"/>
          </a:xfrm>
          <a:prstGeom prst="rect">
            <a:avLst/>
          </a:prstGeom>
        </p:spPr>
      </p:pic>
      <p:pic>
        <p:nvPicPr>
          <p:cNvPr id="25" name="Afbeelding 24">
            <a:extLst>
              <a:ext uri="{FF2B5EF4-FFF2-40B4-BE49-F238E27FC236}">
                <a16:creationId xmlns:a16="http://schemas.microsoft.com/office/drawing/2014/main" id="{CCFCB80A-8DB0-4A61-ADD7-800D980E46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8941" y="3455922"/>
            <a:ext cx="1721810" cy="1108415"/>
          </a:xfrm>
          <a:prstGeom prst="rect">
            <a:avLst/>
          </a:prstGeom>
        </p:spPr>
      </p:pic>
      <p:pic>
        <p:nvPicPr>
          <p:cNvPr id="24" name="Afbeelding 23" descr="Afbeelding met vliegtuig, zitten, groot, startbaan&#10;&#10;Automatisch gegenereerde beschrijving">
            <a:extLst>
              <a:ext uri="{FF2B5EF4-FFF2-40B4-BE49-F238E27FC236}">
                <a16:creationId xmlns:a16="http://schemas.microsoft.com/office/drawing/2014/main" id="{3CB13D56-C209-42E8-84FF-09EF3AA01C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599" y="1521885"/>
            <a:ext cx="2403477" cy="3401667"/>
          </a:xfrm>
          <a:prstGeom prst="rect">
            <a:avLst/>
          </a:prstGeom>
          <a:ln>
            <a:noFill/>
          </a:ln>
          <a:effectLst/>
        </p:spPr>
      </p:pic>
      <p:pic>
        <p:nvPicPr>
          <p:cNvPr id="26" name="Afbeelding 25" descr="Afbeelding met vliegtuig, zitten, groot, startbaan&#10;&#10;Automatisch gegenereerde beschrijving">
            <a:extLst>
              <a:ext uri="{FF2B5EF4-FFF2-40B4-BE49-F238E27FC236}">
                <a16:creationId xmlns:a16="http://schemas.microsoft.com/office/drawing/2014/main" id="{B42C7A86-CC2C-4D09-85B1-FFB50E487C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28" name="Afbeelding 27" descr="Afbeelding met teken, tekening&#10;&#10;Automatisch gegenereerde beschrijving">
            <a:extLst>
              <a:ext uri="{FF2B5EF4-FFF2-40B4-BE49-F238E27FC236}">
                <a16:creationId xmlns:a16="http://schemas.microsoft.com/office/drawing/2014/main" id="{C040F2AF-E952-4627-95FE-7EC84BD1FC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9860" y="3339666"/>
            <a:ext cx="1035670" cy="1035670"/>
          </a:xfrm>
          <a:prstGeom prst="rect">
            <a:avLst/>
          </a:prstGeom>
        </p:spPr>
      </p:pic>
      <p:pic>
        <p:nvPicPr>
          <p:cNvPr id="3" name="Afbeelding 2" descr="Afbeelding met klok&#10;&#10;Automatisch gegenereerde beschrijving">
            <a:extLst>
              <a:ext uri="{FF2B5EF4-FFF2-40B4-BE49-F238E27FC236}">
                <a16:creationId xmlns:a16="http://schemas.microsoft.com/office/drawing/2014/main" id="{F999840C-3645-4599-83D0-D1FBC4AC11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9656" y="1736499"/>
            <a:ext cx="2972439" cy="2972439"/>
          </a:xfrm>
          <a:prstGeom prst="rect">
            <a:avLst/>
          </a:prstGeom>
        </p:spPr>
      </p:pic>
      <p:pic>
        <p:nvPicPr>
          <p:cNvPr id="20" name="Afbeelding 19" descr="Afbeelding met fiets, zitten, klok, vasthouden&#10;&#10;Automatisch gegenereerde beschrijving">
            <a:extLst>
              <a:ext uri="{FF2B5EF4-FFF2-40B4-BE49-F238E27FC236}">
                <a16:creationId xmlns:a16="http://schemas.microsoft.com/office/drawing/2014/main" id="{708F9FE5-8757-47EC-BA92-13D9074798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10374" y="1769688"/>
            <a:ext cx="801049" cy="804253"/>
          </a:xfrm>
          <a:prstGeom prst="rect">
            <a:avLst/>
          </a:prstGeom>
        </p:spPr>
      </p:pic>
    </p:spTree>
    <p:extLst>
      <p:ext uri="{BB962C8B-B14F-4D97-AF65-F5344CB8AC3E}">
        <p14:creationId xmlns:p14="http://schemas.microsoft.com/office/powerpoint/2010/main" val="6653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94A7D-05A7-4456-8922-3F60A23B5DB7}"/>
              </a:ext>
            </a:extLst>
          </p:cNvPr>
          <p:cNvSpPr>
            <a:spLocks noGrp="1"/>
          </p:cNvSpPr>
          <p:nvPr>
            <p:ph type="title"/>
          </p:nvPr>
        </p:nvSpPr>
        <p:spPr/>
        <p:txBody>
          <a:bodyPr/>
          <a:lstStyle/>
          <a:p>
            <a:r>
              <a:rPr lang="nl-NL" dirty="0"/>
              <a:t>Boomdiagram</a:t>
            </a:r>
            <a:br>
              <a:rPr lang="nl-NL" dirty="0"/>
            </a:br>
            <a:r>
              <a:rPr lang="nl-NL" sz="1600" b="0" dirty="0" err="1">
                <a:solidFill>
                  <a:schemeClr val="tx1"/>
                </a:solidFill>
              </a:rPr>
              <a:t>Shigeru</a:t>
            </a:r>
            <a:r>
              <a:rPr lang="nl-NL" sz="1600" b="0" dirty="0">
                <a:solidFill>
                  <a:schemeClr val="tx1"/>
                </a:solidFill>
              </a:rPr>
              <a:t> </a:t>
            </a:r>
            <a:r>
              <a:rPr lang="nl-NL" sz="1600" b="0" dirty="0" err="1">
                <a:solidFill>
                  <a:schemeClr val="tx1"/>
                </a:solidFill>
              </a:rPr>
              <a:t>Mizuno</a:t>
            </a:r>
            <a:r>
              <a:rPr lang="nl-NL" sz="1600" b="0" dirty="0">
                <a:solidFill>
                  <a:schemeClr val="tx1"/>
                </a:solidFill>
              </a:rPr>
              <a:t> &amp; </a:t>
            </a:r>
            <a:r>
              <a:rPr lang="nl-NL" sz="1600" b="0" dirty="0" err="1">
                <a:solidFill>
                  <a:schemeClr val="tx1"/>
                </a:solidFill>
              </a:rPr>
              <a:t>Yoji</a:t>
            </a:r>
            <a:r>
              <a:rPr lang="nl-NL" sz="1600" b="0" dirty="0">
                <a:solidFill>
                  <a:schemeClr val="tx1"/>
                </a:solidFill>
              </a:rPr>
              <a:t> </a:t>
            </a:r>
            <a:r>
              <a:rPr lang="nl-NL" sz="1600" b="0" dirty="0" err="1">
                <a:solidFill>
                  <a:schemeClr val="tx1"/>
                </a:solidFill>
              </a:rPr>
              <a:t>Akao</a:t>
            </a:r>
            <a:endParaRPr lang="nl-NL" sz="1600" b="0" dirty="0">
              <a:solidFill>
                <a:schemeClr val="tx1"/>
              </a:solidFill>
            </a:endParaRPr>
          </a:p>
        </p:txBody>
      </p:sp>
      <p:sp>
        <p:nvSpPr>
          <p:cNvPr id="3" name="Tijdelijke aanduiding voor voettekst 2">
            <a:extLst>
              <a:ext uri="{FF2B5EF4-FFF2-40B4-BE49-F238E27FC236}">
                <a16:creationId xmlns:a16="http://schemas.microsoft.com/office/drawing/2014/main" id="{EA7DBEBD-490E-43D2-A794-7349C1B72D44}"/>
              </a:ext>
            </a:extLst>
          </p:cNvPr>
          <p:cNvSpPr>
            <a:spLocks noGrp="1"/>
          </p:cNvSpPr>
          <p:nvPr>
            <p:ph type="ftr" sz="quarter" idx="11"/>
          </p:nvPr>
        </p:nvSpPr>
        <p:spPr/>
        <p:txBody>
          <a:bodyPr/>
          <a:lstStyle/>
          <a:p>
            <a:pPr defTabSz="864017"/>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B8DA5844-2000-4812-9CDF-731989A214F2}"/>
              </a:ext>
            </a:extLst>
          </p:cNvPr>
          <p:cNvSpPr>
            <a:spLocks noGrp="1"/>
          </p:cNvSpPr>
          <p:nvPr>
            <p:ph type="sldNum" sz="quarter" idx="12"/>
          </p:nvPr>
        </p:nvSpPr>
        <p:spPr/>
        <p:txBody>
          <a:bodyPr/>
          <a:lstStyle/>
          <a:p>
            <a:pPr algn="r" defTabSz="864017"/>
            <a:fld id="{76022968-2107-43EC-8FC0-5D78783708AF}" type="slidenum">
              <a:rPr lang="nl-NL" sz="1134">
                <a:solidFill>
                  <a:prstClr val="black">
                    <a:tint val="75000"/>
                  </a:prstClr>
                </a:solidFill>
                <a:latin typeface="Calibri" panose="020F0502020204030204"/>
              </a:rPr>
              <a:pPr algn="r" defTabSz="864017"/>
              <a:t>100</a:t>
            </a:fld>
            <a:endParaRPr lang="nl-NL" sz="1134">
              <a:solidFill>
                <a:prstClr val="black">
                  <a:tint val="75000"/>
                </a:prstClr>
              </a:solidFill>
              <a:latin typeface="Calibri" panose="020F0502020204030204"/>
            </a:endParaRPr>
          </a:p>
        </p:txBody>
      </p:sp>
      <p:pic>
        <p:nvPicPr>
          <p:cNvPr id="1028" name="Picture 4" descr="De bronafbeelding bekijken">
            <a:extLst>
              <a:ext uri="{FF2B5EF4-FFF2-40B4-BE49-F238E27FC236}">
                <a16:creationId xmlns:a16="http://schemas.microsoft.com/office/drawing/2014/main" id="{68E0F938-4D4D-432F-8F19-8C721FF7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55" y="1539254"/>
            <a:ext cx="2258707" cy="3401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dburdias voor kwaliteitsmanagers">
            <a:extLst>
              <a:ext uri="{FF2B5EF4-FFF2-40B4-BE49-F238E27FC236}">
                <a16:creationId xmlns:a16="http://schemas.microsoft.com/office/drawing/2014/main" id="{CC2D778B-5BA9-444B-9DB3-8081A4E4FB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7411" y="5476226"/>
            <a:ext cx="1847252" cy="658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e bronafbeelding bekijken">
            <a:extLst>
              <a:ext uri="{FF2B5EF4-FFF2-40B4-BE49-F238E27FC236}">
                <a16:creationId xmlns:a16="http://schemas.microsoft.com/office/drawing/2014/main" id="{2403B346-0563-4CD1-A5DD-0A5EEFEDF4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06" y="5169022"/>
            <a:ext cx="824607" cy="9661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8D26070C-B7A8-492C-9E56-A8043FDCAC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3167A6C9-7CC6-460E-BFB8-7D9011FC4CCA}"/>
              </a:ext>
            </a:extLst>
          </p:cNvPr>
          <p:cNvSpPr/>
          <p:nvPr/>
        </p:nvSpPr>
        <p:spPr>
          <a:xfrm>
            <a:off x="6234257" y="1692162"/>
            <a:ext cx="1020500" cy="36139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dirty="0"/>
          </a:p>
        </p:txBody>
      </p:sp>
      <p:cxnSp>
        <p:nvCxnSpPr>
          <p:cNvPr id="25" name="Rechte verbindingslijn 24">
            <a:extLst>
              <a:ext uri="{FF2B5EF4-FFF2-40B4-BE49-F238E27FC236}">
                <a16:creationId xmlns:a16="http://schemas.microsoft.com/office/drawing/2014/main" id="{4905F747-2BC0-4F31-9514-BFECFD922B0D}"/>
              </a:ext>
            </a:extLst>
          </p:cNvPr>
          <p:cNvCxnSpPr/>
          <p:nvPr/>
        </p:nvCxnSpPr>
        <p:spPr>
          <a:xfrm>
            <a:off x="4159593" y="2395663"/>
            <a:ext cx="5273543"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AD07E56D-2850-49AB-A0EF-66E71826CD55}"/>
              </a:ext>
            </a:extLst>
          </p:cNvPr>
          <p:cNvCxnSpPr>
            <a:cxnSpLocks/>
          </p:cNvCxnSpPr>
          <p:nvPr/>
        </p:nvCxnSpPr>
        <p:spPr>
          <a:xfrm>
            <a:off x="4191983" y="2395663"/>
            <a:ext cx="5432" cy="84664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29" name="Rechthoek 28">
            <a:extLst>
              <a:ext uri="{FF2B5EF4-FFF2-40B4-BE49-F238E27FC236}">
                <a16:creationId xmlns:a16="http://schemas.microsoft.com/office/drawing/2014/main" id="{FC693CF4-6159-4584-8F36-079E4F448205}"/>
              </a:ext>
            </a:extLst>
          </p:cNvPr>
          <p:cNvSpPr/>
          <p:nvPr/>
        </p:nvSpPr>
        <p:spPr>
          <a:xfrm>
            <a:off x="3696214" y="2666798"/>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cxnSp>
        <p:nvCxnSpPr>
          <p:cNvPr id="30" name="Rechte verbindingslijn 29">
            <a:extLst>
              <a:ext uri="{FF2B5EF4-FFF2-40B4-BE49-F238E27FC236}">
                <a16:creationId xmlns:a16="http://schemas.microsoft.com/office/drawing/2014/main" id="{81BAA1DB-305C-46AC-B6C8-E26282372F32}"/>
              </a:ext>
            </a:extLst>
          </p:cNvPr>
          <p:cNvCxnSpPr>
            <a:cxnSpLocks/>
          </p:cNvCxnSpPr>
          <p:nvPr/>
        </p:nvCxnSpPr>
        <p:spPr>
          <a:xfrm>
            <a:off x="9427705" y="2354658"/>
            <a:ext cx="5432" cy="84664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31" name="Rechthoek 30">
            <a:extLst>
              <a:ext uri="{FF2B5EF4-FFF2-40B4-BE49-F238E27FC236}">
                <a16:creationId xmlns:a16="http://schemas.microsoft.com/office/drawing/2014/main" id="{9371E76E-59B5-4A46-AC93-2F54043969F5}"/>
              </a:ext>
            </a:extLst>
          </p:cNvPr>
          <p:cNvSpPr/>
          <p:nvPr/>
        </p:nvSpPr>
        <p:spPr>
          <a:xfrm>
            <a:off x="8917454" y="2655928"/>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solidFill>
                <a:schemeClr val="bg1"/>
              </a:solidFill>
              <a:effectLst>
                <a:outerShdw blurRad="38100" dist="38100" dir="2700000" algn="tl">
                  <a:srgbClr val="000000">
                    <a:alpha val="43137"/>
                  </a:srgbClr>
                </a:outerShdw>
              </a:effectLst>
            </a:endParaRPr>
          </a:p>
        </p:txBody>
      </p:sp>
      <p:cxnSp>
        <p:nvCxnSpPr>
          <p:cNvPr id="32" name="Rechte verbindingslijn 31">
            <a:extLst>
              <a:ext uri="{FF2B5EF4-FFF2-40B4-BE49-F238E27FC236}">
                <a16:creationId xmlns:a16="http://schemas.microsoft.com/office/drawing/2014/main" id="{5F18BCE5-8755-4B7F-8C73-CEAFEF7BBF20}"/>
              </a:ext>
            </a:extLst>
          </p:cNvPr>
          <p:cNvCxnSpPr>
            <a:cxnSpLocks/>
          </p:cNvCxnSpPr>
          <p:nvPr/>
        </p:nvCxnSpPr>
        <p:spPr>
          <a:xfrm flipV="1">
            <a:off x="3491852" y="3242309"/>
            <a:ext cx="1445440" cy="851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734FCA5E-B649-4FE7-9075-88071B4C9820}"/>
              </a:ext>
            </a:extLst>
          </p:cNvPr>
          <p:cNvCxnSpPr>
            <a:cxnSpLocks/>
          </p:cNvCxnSpPr>
          <p:nvPr/>
        </p:nvCxnSpPr>
        <p:spPr>
          <a:xfrm>
            <a:off x="3514434" y="3250824"/>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F9F782E8-0595-41FD-8EE4-AD3C246E823D}"/>
              </a:ext>
            </a:extLst>
          </p:cNvPr>
          <p:cNvCxnSpPr>
            <a:cxnSpLocks/>
          </p:cNvCxnSpPr>
          <p:nvPr/>
        </p:nvCxnSpPr>
        <p:spPr>
          <a:xfrm>
            <a:off x="4937292" y="3242308"/>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56284A57-2FB8-49C9-B8E5-995BD1E59D98}"/>
              </a:ext>
            </a:extLst>
          </p:cNvPr>
          <p:cNvSpPr/>
          <p:nvPr/>
        </p:nvSpPr>
        <p:spPr>
          <a:xfrm>
            <a:off x="3006728" y="3578664"/>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sp>
        <p:nvSpPr>
          <p:cNvPr id="35" name="Rechthoek 34">
            <a:extLst>
              <a:ext uri="{FF2B5EF4-FFF2-40B4-BE49-F238E27FC236}">
                <a16:creationId xmlns:a16="http://schemas.microsoft.com/office/drawing/2014/main" id="{ADE9C52E-BE68-42AD-AD29-6A3145E73A84}"/>
              </a:ext>
            </a:extLst>
          </p:cNvPr>
          <p:cNvSpPr/>
          <p:nvPr/>
        </p:nvSpPr>
        <p:spPr>
          <a:xfrm>
            <a:off x="4444049" y="3566431"/>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cxnSp>
        <p:nvCxnSpPr>
          <p:cNvPr id="44" name="Rechte verbindingslijn 43">
            <a:extLst>
              <a:ext uri="{FF2B5EF4-FFF2-40B4-BE49-F238E27FC236}">
                <a16:creationId xmlns:a16="http://schemas.microsoft.com/office/drawing/2014/main" id="{3819A9E5-3C2A-4A6D-830A-2DB13354FE7E}"/>
              </a:ext>
            </a:extLst>
          </p:cNvPr>
          <p:cNvCxnSpPr>
            <a:cxnSpLocks/>
          </p:cNvCxnSpPr>
          <p:nvPr/>
        </p:nvCxnSpPr>
        <p:spPr>
          <a:xfrm>
            <a:off x="4918111" y="3911440"/>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EA29CB37-C508-4F1F-A2DB-516D1DC5C447}"/>
              </a:ext>
            </a:extLst>
          </p:cNvPr>
          <p:cNvCxnSpPr>
            <a:cxnSpLocks/>
          </p:cNvCxnSpPr>
          <p:nvPr/>
        </p:nvCxnSpPr>
        <p:spPr>
          <a:xfrm flipV="1">
            <a:off x="4231579" y="4261358"/>
            <a:ext cx="1445440" cy="851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54B85BF7-D7CA-4449-A25F-D340904CED14}"/>
              </a:ext>
            </a:extLst>
          </p:cNvPr>
          <p:cNvCxnSpPr>
            <a:cxnSpLocks/>
          </p:cNvCxnSpPr>
          <p:nvPr/>
        </p:nvCxnSpPr>
        <p:spPr>
          <a:xfrm>
            <a:off x="4236759" y="4269874"/>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4DD16885-2EDC-4CD5-8A63-BBFA3D4424A6}"/>
              </a:ext>
            </a:extLst>
          </p:cNvPr>
          <p:cNvCxnSpPr>
            <a:cxnSpLocks/>
          </p:cNvCxnSpPr>
          <p:nvPr/>
        </p:nvCxnSpPr>
        <p:spPr>
          <a:xfrm>
            <a:off x="5653018" y="4269874"/>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36" name="Rechthoek 35">
            <a:extLst>
              <a:ext uri="{FF2B5EF4-FFF2-40B4-BE49-F238E27FC236}">
                <a16:creationId xmlns:a16="http://schemas.microsoft.com/office/drawing/2014/main" id="{F1B36459-69C3-4C31-B12F-02F62EC158E7}"/>
              </a:ext>
            </a:extLst>
          </p:cNvPr>
          <p:cNvSpPr/>
          <p:nvPr/>
        </p:nvSpPr>
        <p:spPr>
          <a:xfrm>
            <a:off x="3721329" y="4592680"/>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sp>
        <p:nvSpPr>
          <p:cNvPr id="37" name="Rechthoek 36">
            <a:extLst>
              <a:ext uri="{FF2B5EF4-FFF2-40B4-BE49-F238E27FC236}">
                <a16:creationId xmlns:a16="http://schemas.microsoft.com/office/drawing/2014/main" id="{55FBB905-EFFA-4844-9DAD-64AA4663F962}"/>
              </a:ext>
            </a:extLst>
          </p:cNvPr>
          <p:cNvSpPr/>
          <p:nvPr/>
        </p:nvSpPr>
        <p:spPr>
          <a:xfrm>
            <a:off x="5142768" y="4592680"/>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cxnSp>
        <p:nvCxnSpPr>
          <p:cNvPr id="54" name="Rechte verbindingslijn 53">
            <a:extLst>
              <a:ext uri="{FF2B5EF4-FFF2-40B4-BE49-F238E27FC236}">
                <a16:creationId xmlns:a16="http://schemas.microsoft.com/office/drawing/2014/main" id="{96BA5051-0570-4431-8CEF-5C3651481AA3}"/>
              </a:ext>
            </a:extLst>
          </p:cNvPr>
          <p:cNvCxnSpPr>
            <a:cxnSpLocks/>
          </p:cNvCxnSpPr>
          <p:nvPr/>
        </p:nvCxnSpPr>
        <p:spPr>
          <a:xfrm>
            <a:off x="6684663" y="2059308"/>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2C37C367-CA1E-4BAD-81F0-953B43D68539}"/>
              </a:ext>
            </a:extLst>
          </p:cNvPr>
          <p:cNvCxnSpPr>
            <a:cxnSpLocks/>
          </p:cNvCxnSpPr>
          <p:nvPr/>
        </p:nvCxnSpPr>
        <p:spPr>
          <a:xfrm flipV="1">
            <a:off x="8088226" y="3217718"/>
            <a:ext cx="2903719" cy="3310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D19DC5D8-18CF-4B21-A0CD-47187E25FFF7}"/>
              </a:ext>
            </a:extLst>
          </p:cNvPr>
          <p:cNvCxnSpPr>
            <a:cxnSpLocks/>
          </p:cNvCxnSpPr>
          <p:nvPr/>
        </p:nvCxnSpPr>
        <p:spPr>
          <a:xfrm>
            <a:off x="8088226" y="3232786"/>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B54178D4-8319-482F-A713-7CE24C6842D4}"/>
              </a:ext>
            </a:extLst>
          </p:cNvPr>
          <p:cNvCxnSpPr>
            <a:cxnSpLocks/>
          </p:cNvCxnSpPr>
          <p:nvPr/>
        </p:nvCxnSpPr>
        <p:spPr>
          <a:xfrm>
            <a:off x="9426238" y="3231279"/>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60" name="Rechthoek 59">
            <a:extLst>
              <a:ext uri="{FF2B5EF4-FFF2-40B4-BE49-F238E27FC236}">
                <a16:creationId xmlns:a16="http://schemas.microsoft.com/office/drawing/2014/main" id="{E471A1D5-E784-4BE7-9A85-25F8114668A1}"/>
              </a:ext>
            </a:extLst>
          </p:cNvPr>
          <p:cNvSpPr/>
          <p:nvPr/>
        </p:nvSpPr>
        <p:spPr>
          <a:xfrm>
            <a:off x="7572796" y="3555592"/>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sp>
        <p:nvSpPr>
          <p:cNvPr id="61" name="Rechthoek 60">
            <a:extLst>
              <a:ext uri="{FF2B5EF4-FFF2-40B4-BE49-F238E27FC236}">
                <a16:creationId xmlns:a16="http://schemas.microsoft.com/office/drawing/2014/main" id="{78FACAC5-E8D4-41D6-9660-F592CD9CC860}"/>
              </a:ext>
            </a:extLst>
          </p:cNvPr>
          <p:cNvSpPr/>
          <p:nvPr/>
        </p:nvSpPr>
        <p:spPr>
          <a:xfrm>
            <a:off x="8967796" y="3554085"/>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cxnSp>
        <p:nvCxnSpPr>
          <p:cNvPr id="62" name="Rechte verbindingslijn 61">
            <a:extLst>
              <a:ext uri="{FF2B5EF4-FFF2-40B4-BE49-F238E27FC236}">
                <a16:creationId xmlns:a16="http://schemas.microsoft.com/office/drawing/2014/main" id="{979B2408-612D-427F-837D-43672E596B47}"/>
              </a:ext>
            </a:extLst>
          </p:cNvPr>
          <p:cNvCxnSpPr>
            <a:cxnSpLocks/>
          </p:cNvCxnSpPr>
          <p:nvPr/>
        </p:nvCxnSpPr>
        <p:spPr>
          <a:xfrm>
            <a:off x="8092867" y="3883953"/>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34E70984-5365-4993-B2AF-8CE738137EB1}"/>
              </a:ext>
            </a:extLst>
          </p:cNvPr>
          <p:cNvCxnSpPr>
            <a:cxnSpLocks/>
          </p:cNvCxnSpPr>
          <p:nvPr/>
        </p:nvCxnSpPr>
        <p:spPr>
          <a:xfrm flipV="1">
            <a:off x="7406335" y="4233870"/>
            <a:ext cx="1445440" cy="851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64CED489-B0E4-4FD7-A97B-4FE89888BD8D}"/>
              </a:ext>
            </a:extLst>
          </p:cNvPr>
          <p:cNvCxnSpPr>
            <a:cxnSpLocks/>
          </p:cNvCxnSpPr>
          <p:nvPr/>
        </p:nvCxnSpPr>
        <p:spPr>
          <a:xfrm>
            <a:off x="7411515" y="4242386"/>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EE12FBB4-3804-4B15-8205-02ADE60161E0}"/>
              </a:ext>
            </a:extLst>
          </p:cNvPr>
          <p:cNvCxnSpPr>
            <a:cxnSpLocks/>
          </p:cNvCxnSpPr>
          <p:nvPr/>
        </p:nvCxnSpPr>
        <p:spPr>
          <a:xfrm>
            <a:off x="8827775" y="4242386"/>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66" name="Rechthoek 65">
            <a:extLst>
              <a:ext uri="{FF2B5EF4-FFF2-40B4-BE49-F238E27FC236}">
                <a16:creationId xmlns:a16="http://schemas.microsoft.com/office/drawing/2014/main" id="{06C39106-C341-43CB-96E1-DE02FBDF7BD4}"/>
              </a:ext>
            </a:extLst>
          </p:cNvPr>
          <p:cNvSpPr/>
          <p:nvPr/>
        </p:nvSpPr>
        <p:spPr>
          <a:xfrm>
            <a:off x="6896085" y="4565193"/>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sp>
        <p:nvSpPr>
          <p:cNvPr id="67" name="Rechthoek 66">
            <a:extLst>
              <a:ext uri="{FF2B5EF4-FFF2-40B4-BE49-F238E27FC236}">
                <a16:creationId xmlns:a16="http://schemas.microsoft.com/office/drawing/2014/main" id="{DCAE836C-0FF9-422E-A3E2-453AB2EB5D82}"/>
              </a:ext>
            </a:extLst>
          </p:cNvPr>
          <p:cNvSpPr/>
          <p:nvPr/>
        </p:nvSpPr>
        <p:spPr>
          <a:xfrm>
            <a:off x="8317525" y="4565193"/>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cxnSp>
        <p:nvCxnSpPr>
          <p:cNvPr id="73" name="Rechte verbindingslijn 72">
            <a:extLst>
              <a:ext uri="{FF2B5EF4-FFF2-40B4-BE49-F238E27FC236}">
                <a16:creationId xmlns:a16="http://schemas.microsoft.com/office/drawing/2014/main" id="{EA84B936-7B3B-449C-A915-DCA2D785A6D6}"/>
              </a:ext>
            </a:extLst>
          </p:cNvPr>
          <p:cNvCxnSpPr>
            <a:cxnSpLocks/>
          </p:cNvCxnSpPr>
          <p:nvPr/>
        </p:nvCxnSpPr>
        <p:spPr>
          <a:xfrm>
            <a:off x="10962168" y="3231279"/>
            <a:ext cx="0" cy="33635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74" name="Rechthoek 73">
            <a:extLst>
              <a:ext uri="{FF2B5EF4-FFF2-40B4-BE49-F238E27FC236}">
                <a16:creationId xmlns:a16="http://schemas.microsoft.com/office/drawing/2014/main" id="{8E04EAA9-C9B6-4443-9B33-1343BEED30BB}"/>
              </a:ext>
            </a:extLst>
          </p:cNvPr>
          <p:cNvSpPr/>
          <p:nvPr/>
        </p:nvSpPr>
        <p:spPr>
          <a:xfrm>
            <a:off x="10446738" y="3554085"/>
            <a:ext cx="1020500" cy="345009"/>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12" dirty="0">
              <a:effectLst>
                <a:outerShdw blurRad="38100" dist="38100" dir="2700000" algn="tl">
                  <a:srgbClr val="000000">
                    <a:alpha val="43137"/>
                  </a:srgbClr>
                </a:outerShdw>
              </a:effectLst>
            </a:endParaRPr>
          </a:p>
        </p:txBody>
      </p:sp>
      <p:pic>
        <p:nvPicPr>
          <p:cNvPr id="5" name="Picture 6" descr="De bronafbeelding bekijken">
            <a:extLst>
              <a:ext uri="{FF2B5EF4-FFF2-40B4-BE49-F238E27FC236}">
                <a16:creationId xmlns:a16="http://schemas.microsoft.com/office/drawing/2014/main" id="{10DCADD8-AB5A-4947-8515-88108FFDB85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62" t="2135" r="6592"/>
          <a:stretch/>
        </p:blipFill>
        <p:spPr bwMode="auto">
          <a:xfrm>
            <a:off x="8065293" y="162733"/>
            <a:ext cx="882595" cy="1222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e bronafbeelding bekijken">
            <a:extLst>
              <a:ext uri="{FF2B5EF4-FFF2-40B4-BE49-F238E27FC236}">
                <a16:creationId xmlns:a16="http://schemas.microsoft.com/office/drawing/2014/main" id="{235E28C8-2AE4-4E76-9974-01003203BF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44" r="69250" b="2992"/>
          <a:stretch/>
        </p:blipFill>
        <p:spPr bwMode="auto">
          <a:xfrm>
            <a:off x="9006237" y="167079"/>
            <a:ext cx="805128" cy="121779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3A2AFBA-5F1A-4E40-BDBE-406F4EB7D0FA}"/>
              </a:ext>
            </a:extLst>
          </p:cNvPr>
          <p:cNvSpPr txBox="1"/>
          <p:nvPr/>
        </p:nvSpPr>
        <p:spPr>
          <a:xfrm>
            <a:off x="9101924" y="1403681"/>
            <a:ext cx="635110" cy="208647"/>
          </a:xfrm>
          <a:prstGeom prst="rect">
            <a:avLst/>
          </a:prstGeom>
          <a:noFill/>
        </p:spPr>
        <p:txBody>
          <a:bodyPr wrap="none" rtlCol="0">
            <a:spAutoFit/>
          </a:bodyPr>
          <a:lstStyle/>
          <a:p>
            <a:pPr defTabSz="864017">
              <a:defRPr/>
            </a:pPr>
            <a:r>
              <a:rPr lang="nl-NL" sz="756" dirty="0">
                <a:solidFill>
                  <a:prstClr val="black"/>
                </a:solidFill>
                <a:latin typeface="Calibri" panose="020F0502020204030204"/>
              </a:rPr>
              <a:t>1928 -2016</a:t>
            </a:r>
          </a:p>
        </p:txBody>
      </p:sp>
    </p:spTree>
    <p:extLst>
      <p:ext uri="{BB962C8B-B14F-4D97-AF65-F5344CB8AC3E}">
        <p14:creationId xmlns:p14="http://schemas.microsoft.com/office/powerpoint/2010/main" val="13023340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De bronafbeelding bekijken">
            <a:extLst>
              <a:ext uri="{FF2B5EF4-FFF2-40B4-BE49-F238E27FC236}">
                <a16:creationId xmlns:a16="http://schemas.microsoft.com/office/drawing/2014/main" id="{3B399DB9-EA30-404B-BCC4-2FC836E3DD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2" t="2135" r="6592"/>
          <a:stretch/>
        </p:blipFill>
        <p:spPr bwMode="auto">
          <a:xfrm>
            <a:off x="8065293" y="162733"/>
            <a:ext cx="882595" cy="1222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e bronafbeelding bekijken">
            <a:extLst>
              <a:ext uri="{FF2B5EF4-FFF2-40B4-BE49-F238E27FC236}">
                <a16:creationId xmlns:a16="http://schemas.microsoft.com/office/drawing/2014/main" id="{91D9943C-074C-4B77-B4EE-FF5B29EDF1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4" r="69250" b="2992"/>
          <a:stretch/>
        </p:blipFill>
        <p:spPr bwMode="auto">
          <a:xfrm>
            <a:off x="9006237" y="167079"/>
            <a:ext cx="805128" cy="121779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527ACE46-00D4-460C-9B28-BD2DDDAB07A9}"/>
              </a:ext>
            </a:extLst>
          </p:cNvPr>
          <p:cNvSpPr txBox="1"/>
          <p:nvPr/>
        </p:nvSpPr>
        <p:spPr>
          <a:xfrm>
            <a:off x="9101924" y="1403681"/>
            <a:ext cx="635110" cy="208647"/>
          </a:xfrm>
          <a:prstGeom prst="rect">
            <a:avLst/>
          </a:prstGeom>
          <a:noFill/>
        </p:spPr>
        <p:txBody>
          <a:bodyPr wrap="none" rtlCol="0">
            <a:spAutoFit/>
          </a:bodyPr>
          <a:lstStyle/>
          <a:p>
            <a:pPr defTabSz="864017">
              <a:defRPr/>
            </a:pPr>
            <a:r>
              <a:rPr lang="nl-NL" sz="756" dirty="0">
                <a:solidFill>
                  <a:prstClr val="black"/>
                </a:solidFill>
                <a:latin typeface="Calibri" panose="020F0502020204030204"/>
              </a:rPr>
              <a:t>1928 -2016</a:t>
            </a:r>
          </a:p>
        </p:txBody>
      </p:sp>
      <p:sp>
        <p:nvSpPr>
          <p:cNvPr id="3" name="Tijdelijke aanduiding voor voettekst 2">
            <a:extLst>
              <a:ext uri="{FF2B5EF4-FFF2-40B4-BE49-F238E27FC236}">
                <a16:creationId xmlns:a16="http://schemas.microsoft.com/office/drawing/2014/main" id="{EA7DBEBD-490E-43D2-A794-7349C1B72D44}"/>
              </a:ext>
            </a:extLst>
          </p:cNvPr>
          <p:cNvSpPr>
            <a:spLocks noGrp="1"/>
          </p:cNvSpPr>
          <p:nvPr>
            <p:ph type="ftr" sz="quarter" idx="11"/>
          </p:nvPr>
        </p:nvSpPr>
        <p:spPr/>
        <p:txBody>
          <a:bodyPr/>
          <a:lstStyle/>
          <a:p>
            <a:pPr defTabSz="864017"/>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B8DA5844-2000-4812-9CDF-731989A214F2}"/>
              </a:ext>
            </a:extLst>
          </p:cNvPr>
          <p:cNvSpPr>
            <a:spLocks noGrp="1"/>
          </p:cNvSpPr>
          <p:nvPr>
            <p:ph type="sldNum" sz="quarter" idx="12"/>
          </p:nvPr>
        </p:nvSpPr>
        <p:spPr/>
        <p:txBody>
          <a:bodyPr/>
          <a:lstStyle/>
          <a:p>
            <a:pPr algn="r" defTabSz="864017"/>
            <a:fld id="{76022968-2107-43EC-8FC0-5D78783708AF}" type="slidenum">
              <a:rPr lang="nl-NL" sz="1134">
                <a:solidFill>
                  <a:prstClr val="black">
                    <a:tint val="75000"/>
                  </a:prstClr>
                </a:solidFill>
                <a:latin typeface="Calibri" panose="020F0502020204030204"/>
              </a:rPr>
              <a:pPr algn="r" defTabSz="864017"/>
              <a:t>101</a:t>
            </a:fld>
            <a:endParaRPr lang="nl-NL" sz="1134" dirty="0">
              <a:solidFill>
                <a:prstClr val="black">
                  <a:tint val="75000"/>
                </a:prstClr>
              </a:solidFill>
              <a:latin typeface="Calibri" panose="020F0502020204030204"/>
            </a:endParaRPr>
          </a:p>
        </p:txBody>
      </p:sp>
      <p:pic>
        <p:nvPicPr>
          <p:cNvPr id="1028" name="Picture 4" descr="De bronafbeelding bekijken">
            <a:extLst>
              <a:ext uri="{FF2B5EF4-FFF2-40B4-BE49-F238E27FC236}">
                <a16:creationId xmlns:a16="http://schemas.microsoft.com/office/drawing/2014/main" id="{68E0F938-4D4D-432F-8F19-8C721FF7E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55" y="1539254"/>
            <a:ext cx="2258707" cy="34016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dburdias voor kwaliteitsmanagers">
            <a:extLst>
              <a:ext uri="{FF2B5EF4-FFF2-40B4-BE49-F238E27FC236}">
                <a16:creationId xmlns:a16="http://schemas.microsoft.com/office/drawing/2014/main" id="{6D4B6059-B417-4555-957B-3D6A39B9FA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7411" y="5476226"/>
            <a:ext cx="1847252" cy="6589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De bronafbeelding bekijken">
            <a:extLst>
              <a:ext uri="{FF2B5EF4-FFF2-40B4-BE49-F238E27FC236}">
                <a16:creationId xmlns:a16="http://schemas.microsoft.com/office/drawing/2014/main" id="{6DDC6EBD-F392-429F-8A47-0BC747E0E8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906" y="5169022"/>
            <a:ext cx="824607" cy="966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D592F471-0A77-4841-8CE8-51D2B983E5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hthoek 25">
            <a:extLst>
              <a:ext uri="{FF2B5EF4-FFF2-40B4-BE49-F238E27FC236}">
                <a16:creationId xmlns:a16="http://schemas.microsoft.com/office/drawing/2014/main" id="{F7549133-23E2-4EF3-99B2-28283AF59154}"/>
              </a:ext>
            </a:extLst>
          </p:cNvPr>
          <p:cNvSpPr/>
          <p:nvPr/>
        </p:nvSpPr>
        <p:spPr>
          <a:xfrm>
            <a:off x="5666489" y="1612736"/>
            <a:ext cx="469117" cy="1560981"/>
          </a:xfrm>
          <a:prstGeom prst="rect">
            <a:avLst/>
          </a:prstGeom>
          <a:solidFill>
            <a:srgbClr val="E6AF00"/>
          </a:solidFill>
          <a:ln w="25400" cap="flat" cmpd="sng" algn="ctr">
            <a:noFill/>
            <a:prstDash val="solid"/>
          </a:ln>
          <a:effectLst/>
        </p:spPr>
        <p:txBody>
          <a:bodyPr rtlCol="0" anchor="ctr"/>
          <a:lstStyle/>
          <a:p>
            <a:pPr algn="ctr" defTabSz="863885">
              <a:defRPr/>
            </a:pPr>
            <a:endParaRPr lang="nl-NL" sz="1134" kern="0">
              <a:solidFill>
                <a:srgbClr val="C00000"/>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121B808C-6E84-4B9E-98D6-0AAC234C6333}"/>
              </a:ext>
            </a:extLst>
          </p:cNvPr>
          <p:cNvSpPr/>
          <p:nvPr/>
        </p:nvSpPr>
        <p:spPr>
          <a:xfrm>
            <a:off x="2558879" y="3212201"/>
            <a:ext cx="307192" cy="2119465"/>
          </a:xfrm>
          <a:prstGeom prst="rect">
            <a:avLst/>
          </a:prstGeom>
          <a:solidFill>
            <a:sysClr val="window" lastClr="FFFFFF">
              <a:lumMod val="50000"/>
            </a:sysClr>
          </a:solidFill>
          <a:ln w="25400" cap="flat" cmpd="sng" algn="ctr">
            <a:noFill/>
            <a:prstDash val="solid"/>
          </a:ln>
          <a:effectLst/>
        </p:spPr>
        <p:txBody>
          <a:bodyPr rtlCol="0" anchor="ctr"/>
          <a:lstStyle/>
          <a:p>
            <a:pPr algn="ctr" defTabSz="863885">
              <a:defRPr/>
            </a:pPr>
            <a:endParaRPr lang="nl-NL" sz="1701"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D3AE9B76-2650-4EA4-B172-8EA010CBBA1B}"/>
              </a:ext>
            </a:extLst>
          </p:cNvPr>
          <p:cNvSpPr/>
          <p:nvPr/>
        </p:nvSpPr>
        <p:spPr>
          <a:xfrm>
            <a:off x="6193085" y="1607858"/>
            <a:ext cx="3136813" cy="404744"/>
          </a:xfrm>
          <a:prstGeom prst="rect">
            <a:avLst/>
          </a:prstGeom>
          <a:solidFill>
            <a:sysClr val="window" lastClr="FFFFFF">
              <a:lumMod val="50000"/>
            </a:sysClr>
          </a:solidFill>
          <a:ln w="25400" cap="flat" cmpd="sng" algn="ctr">
            <a:noFill/>
            <a:prstDash val="solid"/>
          </a:ln>
          <a:effectLst/>
        </p:spPr>
        <p:txBody>
          <a:bodyPr rtlCol="0" anchor="ctr"/>
          <a:lstStyle/>
          <a:p>
            <a:pPr algn="ctr" defTabSz="863885">
              <a:defRPr/>
            </a:pPr>
            <a:endParaRPr lang="nl-NL" sz="1701"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9" name="Tekstvak 28">
            <a:extLst>
              <a:ext uri="{FF2B5EF4-FFF2-40B4-BE49-F238E27FC236}">
                <a16:creationId xmlns:a16="http://schemas.microsoft.com/office/drawing/2014/main" id="{9AF486F0-8322-438A-9916-1C7AAFCBA6D3}"/>
              </a:ext>
            </a:extLst>
          </p:cNvPr>
          <p:cNvSpPr txBox="1"/>
          <p:nvPr/>
        </p:nvSpPr>
        <p:spPr>
          <a:xfrm>
            <a:off x="7178124" y="1648045"/>
            <a:ext cx="1301959" cy="266868"/>
          </a:xfrm>
          <a:prstGeom prst="rect">
            <a:avLst/>
          </a:prstGeom>
          <a:noFill/>
        </p:spPr>
        <p:txBody>
          <a:bodyPr wrap="none" rtlCol="0">
            <a:spAutoFit/>
          </a:bodyPr>
          <a:lstStyle/>
          <a:p>
            <a:pPr algn="ctr" defTabSz="863885">
              <a:defRPr/>
            </a:pPr>
            <a:r>
              <a:rPr lang="nl-NL" sz="1134" dirty="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Ontwerp autostoel</a:t>
            </a:r>
          </a:p>
        </p:txBody>
      </p:sp>
      <p:sp>
        <p:nvSpPr>
          <p:cNvPr id="30" name="Tekstvak 29">
            <a:extLst>
              <a:ext uri="{FF2B5EF4-FFF2-40B4-BE49-F238E27FC236}">
                <a16:creationId xmlns:a16="http://schemas.microsoft.com/office/drawing/2014/main" id="{9D690A14-0A15-4B9A-B02B-981B9821477A}"/>
              </a:ext>
            </a:extLst>
          </p:cNvPr>
          <p:cNvSpPr txBox="1"/>
          <p:nvPr/>
        </p:nvSpPr>
        <p:spPr>
          <a:xfrm rot="16200000">
            <a:off x="2216702" y="4106309"/>
            <a:ext cx="946093" cy="266868"/>
          </a:xfrm>
          <a:prstGeom prst="rect">
            <a:avLst/>
          </a:prstGeom>
          <a:noFill/>
        </p:spPr>
        <p:txBody>
          <a:bodyPr wrap="none" rtlCol="0">
            <a:spAutoFit/>
          </a:bodyPr>
          <a:lstStyle/>
          <a:p>
            <a:pPr algn="ctr" defTabSz="863885">
              <a:defRPr/>
            </a:pPr>
            <a:r>
              <a:rPr lang="nl-NL" sz="1134" dirty="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Klantwensen</a:t>
            </a:r>
          </a:p>
        </p:txBody>
      </p:sp>
      <p:sp>
        <p:nvSpPr>
          <p:cNvPr id="31" name="Tekstvak 30">
            <a:extLst>
              <a:ext uri="{FF2B5EF4-FFF2-40B4-BE49-F238E27FC236}">
                <a16:creationId xmlns:a16="http://schemas.microsoft.com/office/drawing/2014/main" id="{0CB7C0C3-F5E3-4468-A793-1C565EA1169A}"/>
              </a:ext>
            </a:extLst>
          </p:cNvPr>
          <p:cNvSpPr txBox="1"/>
          <p:nvPr/>
        </p:nvSpPr>
        <p:spPr>
          <a:xfrm rot="16200000">
            <a:off x="5297711" y="2274121"/>
            <a:ext cx="1191352" cy="266868"/>
          </a:xfrm>
          <a:prstGeom prst="rect">
            <a:avLst/>
          </a:prstGeom>
          <a:noFill/>
        </p:spPr>
        <p:txBody>
          <a:bodyPr wrap="none" rtlCol="0">
            <a:spAutoFit/>
          </a:bodyPr>
          <a:lstStyle/>
          <a:p>
            <a:pPr defTabSz="863885">
              <a:defRPr/>
            </a:pPr>
            <a:r>
              <a:rPr lang="nl-NL" sz="1134" dirty="0">
                <a:solidFill>
                  <a:srgbClr val="C00000"/>
                </a:solidFill>
                <a:latin typeface="Calibri" panose="020F0502020204030204" pitchFamily="34" charset="0"/>
                <a:cs typeface="Calibri" panose="020F0502020204030204" pitchFamily="34" charset="0"/>
              </a:rPr>
              <a:t>Wegingsfactoren</a:t>
            </a:r>
          </a:p>
        </p:txBody>
      </p:sp>
      <p:sp>
        <p:nvSpPr>
          <p:cNvPr id="32" name="Rechthoek 31">
            <a:extLst>
              <a:ext uri="{FF2B5EF4-FFF2-40B4-BE49-F238E27FC236}">
                <a16:creationId xmlns:a16="http://schemas.microsoft.com/office/drawing/2014/main" id="{9E15025B-F072-4CBD-9308-01B6AEA62E73}"/>
              </a:ext>
            </a:extLst>
          </p:cNvPr>
          <p:cNvSpPr/>
          <p:nvPr/>
        </p:nvSpPr>
        <p:spPr>
          <a:xfrm>
            <a:off x="5666487" y="3223152"/>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5</a:t>
            </a:r>
          </a:p>
        </p:txBody>
      </p:sp>
      <p:sp>
        <p:nvSpPr>
          <p:cNvPr id="33" name="Rechthoek 32">
            <a:extLst>
              <a:ext uri="{FF2B5EF4-FFF2-40B4-BE49-F238E27FC236}">
                <a16:creationId xmlns:a16="http://schemas.microsoft.com/office/drawing/2014/main" id="{70E2715B-D279-42CE-8769-D97F6F2795A1}"/>
              </a:ext>
            </a:extLst>
          </p:cNvPr>
          <p:cNvSpPr/>
          <p:nvPr/>
        </p:nvSpPr>
        <p:spPr>
          <a:xfrm>
            <a:off x="6193801" y="2053402"/>
            <a:ext cx="469117" cy="1120112"/>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224DF26D-7898-4DF6-B36E-8919A5577557}"/>
              </a:ext>
            </a:extLst>
          </p:cNvPr>
          <p:cNvSpPr/>
          <p:nvPr/>
        </p:nvSpPr>
        <p:spPr>
          <a:xfrm>
            <a:off x="6721114" y="2053402"/>
            <a:ext cx="469117" cy="1120112"/>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5EE0F460-EED3-4B92-8CEF-E8540DE3BE63}"/>
              </a:ext>
            </a:extLst>
          </p:cNvPr>
          <p:cNvSpPr/>
          <p:nvPr/>
        </p:nvSpPr>
        <p:spPr>
          <a:xfrm>
            <a:off x="7248426" y="2053402"/>
            <a:ext cx="469117" cy="1120112"/>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74155524-EC3B-49C8-8A5C-BE7A20C3CEE7}"/>
              </a:ext>
            </a:extLst>
          </p:cNvPr>
          <p:cNvSpPr/>
          <p:nvPr/>
        </p:nvSpPr>
        <p:spPr>
          <a:xfrm>
            <a:off x="7775737" y="2053402"/>
            <a:ext cx="469117" cy="1120112"/>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0FA22ACD-7C5B-4E8A-AC29-D62366D3465B}"/>
              </a:ext>
            </a:extLst>
          </p:cNvPr>
          <p:cNvSpPr/>
          <p:nvPr/>
        </p:nvSpPr>
        <p:spPr>
          <a:xfrm>
            <a:off x="5676161" y="3578890"/>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3</a:t>
            </a:r>
          </a:p>
        </p:txBody>
      </p:sp>
      <p:sp>
        <p:nvSpPr>
          <p:cNvPr id="38" name="Rechthoek 37">
            <a:extLst>
              <a:ext uri="{FF2B5EF4-FFF2-40B4-BE49-F238E27FC236}">
                <a16:creationId xmlns:a16="http://schemas.microsoft.com/office/drawing/2014/main" id="{83572048-0ED1-468D-AF36-6EA80754177C}"/>
              </a:ext>
            </a:extLst>
          </p:cNvPr>
          <p:cNvSpPr/>
          <p:nvPr/>
        </p:nvSpPr>
        <p:spPr>
          <a:xfrm>
            <a:off x="5666487" y="3934629"/>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3</a:t>
            </a:r>
          </a:p>
        </p:txBody>
      </p:sp>
      <p:sp>
        <p:nvSpPr>
          <p:cNvPr id="39" name="Rechthoek 38">
            <a:extLst>
              <a:ext uri="{FF2B5EF4-FFF2-40B4-BE49-F238E27FC236}">
                <a16:creationId xmlns:a16="http://schemas.microsoft.com/office/drawing/2014/main" id="{B6E9BB5A-7301-4B71-AFEA-45680F6BFB6B}"/>
              </a:ext>
            </a:extLst>
          </p:cNvPr>
          <p:cNvSpPr/>
          <p:nvPr/>
        </p:nvSpPr>
        <p:spPr>
          <a:xfrm>
            <a:off x="5668327" y="4290368"/>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2</a:t>
            </a:r>
          </a:p>
        </p:txBody>
      </p:sp>
      <p:sp>
        <p:nvSpPr>
          <p:cNvPr id="40" name="Rechthoek 39">
            <a:extLst>
              <a:ext uri="{FF2B5EF4-FFF2-40B4-BE49-F238E27FC236}">
                <a16:creationId xmlns:a16="http://schemas.microsoft.com/office/drawing/2014/main" id="{9F474234-B27B-4F34-91D6-271128998384}"/>
              </a:ext>
            </a:extLst>
          </p:cNvPr>
          <p:cNvSpPr/>
          <p:nvPr/>
        </p:nvSpPr>
        <p:spPr>
          <a:xfrm>
            <a:off x="6199723" y="322315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EF101BA-7571-4A3A-8173-C301309A305F}"/>
              </a:ext>
            </a:extLst>
          </p:cNvPr>
          <p:cNvSpPr/>
          <p:nvPr/>
        </p:nvSpPr>
        <p:spPr>
          <a:xfrm>
            <a:off x="6209397" y="35788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762F1E8C-B347-47F6-AC7F-376BF6FFD25C}"/>
              </a:ext>
            </a:extLst>
          </p:cNvPr>
          <p:cNvSpPr/>
          <p:nvPr/>
        </p:nvSpPr>
        <p:spPr>
          <a:xfrm>
            <a:off x="6199723" y="39346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77788CE1-FAA7-47A9-8259-89161497C5D4}"/>
              </a:ext>
            </a:extLst>
          </p:cNvPr>
          <p:cNvSpPr/>
          <p:nvPr/>
        </p:nvSpPr>
        <p:spPr>
          <a:xfrm>
            <a:off x="6201562" y="429036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C590B51A-5C7D-4444-9B97-E46518E2068E}"/>
              </a:ext>
            </a:extLst>
          </p:cNvPr>
          <p:cNvSpPr/>
          <p:nvPr/>
        </p:nvSpPr>
        <p:spPr>
          <a:xfrm>
            <a:off x="6726320" y="322315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553A6B6F-B71F-456A-BD7F-7CF349754C7E}"/>
              </a:ext>
            </a:extLst>
          </p:cNvPr>
          <p:cNvSpPr/>
          <p:nvPr/>
        </p:nvSpPr>
        <p:spPr>
          <a:xfrm>
            <a:off x="6735994" y="35788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7FAD29D1-0B07-4208-8918-D772A2103D85}"/>
              </a:ext>
            </a:extLst>
          </p:cNvPr>
          <p:cNvSpPr/>
          <p:nvPr/>
        </p:nvSpPr>
        <p:spPr>
          <a:xfrm>
            <a:off x="6726320" y="39346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F092766B-5E08-4174-8724-6FE3BB17F10A}"/>
              </a:ext>
            </a:extLst>
          </p:cNvPr>
          <p:cNvSpPr/>
          <p:nvPr/>
        </p:nvSpPr>
        <p:spPr>
          <a:xfrm>
            <a:off x="6728160" y="429036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53219C58-EEEB-4711-B376-A1EE13F6F6DA}"/>
              </a:ext>
            </a:extLst>
          </p:cNvPr>
          <p:cNvSpPr/>
          <p:nvPr/>
        </p:nvSpPr>
        <p:spPr>
          <a:xfrm>
            <a:off x="7779517" y="322315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308C2AE1-31B6-4A95-B738-BFA5AC90AB43}"/>
              </a:ext>
            </a:extLst>
          </p:cNvPr>
          <p:cNvSpPr/>
          <p:nvPr/>
        </p:nvSpPr>
        <p:spPr>
          <a:xfrm>
            <a:off x="7789191" y="35788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B60A220B-FAEC-4186-8DE7-6DF97596781C}"/>
              </a:ext>
            </a:extLst>
          </p:cNvPr>
          <p:cNvSpPr/>
          <p:nvPr/>
        </p:nvSpPr>
        <p:spPr>
          <a:xfrm>
            <a:off x="7779517" y="39346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D4792CBF-C758-4F66-9746-ACF15FC341F1}"/>
              </a:ext>
            </a:extLst>
          </p:cNvPr>
          <p:cNvSpPr/>
          <p:nvPr/>
        </p:nvSpPr>
        <p:spPr>
          <a:xfrm>
            <a:off x="7781357" y="429036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DC9BC58-F74D-4563-AE8B-8861F54D0EA0}"/>
              </a:ext>
            </a:extLst>
          </p:cNvPr>
          <p:cNvSpPr/>
          <p:nvPr/>
        </p:nvSpPr>
        <p:spPr>
          <a:xfrm>
            <a:off x="7252918" y="322315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6FA5D364-5C1F-4CEF-B6BA-6135F45BB867}"/>
              </a:ext>
            </a:extLst>
          </p:cNvPr>
          <p:cNvSpPr/>
          <p:nvPr/>
        </p:nvSpPr>
        <p:spPr>
          <a:xfrm>
            <a:off x="7262592" y="35788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27899340-E958-43E3-8FA6-4E9B7F8BBEA9}"/>
              </a:ext>
            </a:extLst>
          </p:cNvPr>
          <p:cNvSpPr/>
          <p:nvPr/>
        </p:nvSpPr>
        <p:spPr>
          <a:xfrm>
            <a:off x="7252918" y="39346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5299D909-670A-444B-A271-58D3D646D049}"/>
              </a:ext>
            </a:extLst>
          </p:cNvPr>
          <p:cNvSpPr/>
          <p:nvPr/>
        </p:nvSpPr>
        <p:spPr>
          <a:xfrm>
            <a:off x="7254758" y="429036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7D3501EC-7B97-4080-93B3-CA50510F52A1}"/>
              </a:ext>
            </a:extLst>
          </p:cNvPr>
          <p:cNvSpPr/>
          <p:nvPr/>
        </p:nvSpPr>
        <p:spPr>
          <a:xfrm>
            <a:off x="4067351" y="3223152"/>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Stevige ondersteuning</a:t>
            </a:r>
          </a:p>
        </p:txBody>
      </p:sp>
      <p:sp>
        <p:nvSpPr>
          <p:cNvPr id="57" name="Rechthoek 56">
            <a:extLst>
              <a:ext uri="{FF2B5EF4-FFF2-40B4-BE49-F238E27FC236}">
                <a16:creationId xmlns:a16="http://schemas.microsoft.com/office/drawing/2014/main" id="{B53F4122-1D7B-403B-AFE8-AAA21A221872}"/>
              </a:ext>
            </a:extLst>
          </p:cNvPr>
          <p:cNvSpPr/>
          <p:nvPr/>
        </p:nvSpPr>
        <p:spPr>
          <a:xfrm>
            <a:off x="4067351" y="3586962"/>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Voorkomen rugklachten</a:t>
            </a:r>
          </a:p>
        </p:txBody>
      </p:sp>
      <p:sp>
        <p:nvSpPr>
          <p:cNvPr id="58" name="Rechthoek 57">
            <a:extLst>
              <a:ext uri="{FF2B5EF4-FFF2-40B4-BE49-F238E27FC236}">
                <a16:creationId xmlns:a16="http://schemas.microsoft.com/office/drawing/2014/main" id="{2CF995D2-F2D2-4EA5-BC6E-0D0BC744C8B1}"/>
              </a:ext>
            </a:extLst>
          </p:cNvPr>
          <p:cNvSpPr/>
          <p:nvPr/>
        </p:nvSpPr>
        <p:spPr>
          <a:xfrm>
            <a:off x="4067351" y="3950772"/>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Moderne styling</a:t>
            </a:r>
          </a:p>
        </p:txBody>
      </p:sp>
      <p:sp>
        <p:nvSpPr>
          <p:cNvPr id="59" name="Rechthoek 58">
            <a:extLst>
              <a:ext uri="{FF2B5EF4-FFF2-40B4-BE49-F238E27FC236}">
                <a16:creationId xmlns:a16="http://schemas.microsoft.com/office/drawing/2014/main" id="{16047E6D-CDFA-42F4-A14C-BF75DF373A0F}"/>
              </a:ext>
            </a:extLst>
          </p:cNvPr>
          <p:cNvSpPr/>
          <p:nvPr/>
        </p:nvSpPr>
        <p:spPr>
          <a:xfrm>
            <a:off x="4067351" y="4294251"/>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Smaakvol interieur</a:t>
            </a:r>
          </a:p>
        </p:txBody>
      </p:sp>
      <p:sp>
        <p:nvSpPr>
          <p:cNvPr id="60" name="Tekstvak 59">
            <a:extLst>
              <a:ext uri="{FF2B5EF4-FFF2-40B4-BE49-F238E27FC236}">
                <a16:creationId xmlns:a16="http://schemas.microsoft.com/office/drawing/2014/main" id="{9D2169F3-8AA1-4C76-B0BF-C307D6FEE7F7}"/>
              </a:ext>
            </a:extLst>
          </p:cNvPr>
          <p:cNvSpPr txBox="1"/>
          <p:nvPr/>
        </p:nvSpPr>
        <p:spPr>
          <a:xfrm rot="16200000">
            <a:off x="7066943" y="2629388"/>
            <a:ext cx="845103" cy="237757"/>
          </a:xfrm>
          <a:prstGeom prst="rect">
            <a:avLst/>
          </a:prstGeom>
          <a:noFill/>
        </p:spPr>
        <p:txBody>
          <a:bodyPr wrap="none" rtlCol="0">
            <a:spAutoFit/>
          </a:bodyPr>
          <a:lstStyle/>
          <a:p>
            <a:pPr algn="ctr" defTabSz="863885">
              <a:defRPr/>
            </a:pPr>
            <a:r>
              <a:rPr lang="nl-NL" sz="945" b="1" dirty="0">
                <a:solidFill>
                  <a:srgbClr val="EEECE1">
                    <a:lumMod val="25000"/>
                  </a:srgbClr>
                </a:solidFill>
                <a:latin typeface="Calibri" panose="020F0502020204030204" pitchFamily="34" charset="0"/>
                <a:cs typeface="Calibri" panose="020F0502020204030204" pitchFamily="34" charset="0"/>
              </a:rPr>
              <a:t>Stoelcomfort</a:t>
            </a:r>
            <a:endParaRPr lang="nl-NL" sz="945" b="1" dirty="0">
              <a:solidFill>
                <a:srgbClr val="C00000"/>
              </a:solidFill>
              <a:latin typeface="Calibri" panose="020F0502020204030204" pitchFamily="34" charset="0"/>
              <a:cs typeface="Calibri" panose="020F0502020204030204" pitchFamily="34" charset="0"/>
            </a:endParaRPr>
          </a:p>
        </p:txBody>
      </p:sp>
      <p:sp>
        <p:nvSpPr>
          <p:cNvPr id="61" name="Tekstvak 60">
            <a:extLst>
              <a:ext uri="{FF2B5EF4-FFF2-40B4-BE49-F238E27FC236}">
                <a16:creationId xmlns:a16="http://schemas.microsoft.com/office/drawing/2014/main" id="{54179B68-3BB6-428F-A9D5-2FF2B944FE2B}"/>
              </a:ext>
            </a:extLst>
          </p:cNvPr>
          <p:cNvSpPr txBox="1"/>
          <p:nvPr/>
        </p:nvSpPr>
        <p:spPr>
          <a:xfrm rot="16200000">
            <a:off x="6054698" y="2677101"/>
            <a:ext cx="747320"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Ergonomie </a:t>
            </a:r>
            <a:endParaRPr lang="nl-NL" sz="945" b="1" dirty="0">
              <a:solidFill>
                <a:srgbClr val="C00000"/>
              </a:solidFill>
              <a:latin typeface="Calibri" panose="020F0502020204030204" pitchFamily="34" charset="0"/>
              <a:cs typeface="Calibri" panose="020F0502020204030204" pitchFamily="34" charset="0"/>
            </a:endParaRPr>
          </a:p>
        </p:txBody>
      </p:sp>
      <p:sp>
        <p:nvSpPr>
          <p:cNvPr id="62" name="Tekstvak 61">
            <a:extLst>
              <a:ext uri="{FF2B5EF4-FFF2-40B4-BE49-F238E27FC236}">
                <a16:creationId xmlns:a16="http://schemas.microsoft.com/office/drawing/2014/main" id="{BC1933B2-6E90-459A-9D60-D1DF4C8B605C}"/>
              </a:ext>
            </a:extLst>
          </p:cNvPr>
          <p:cNvSpPr txBox="1"/>
          <p:nvPr/>
        </p:nvSpPr>
        <p:spPr>
          <a:xfrm rot="16200000">
            <a:off x="6485935" y="2577888"/>
            <a:ext cx="947695"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Levensduurtest</a:t>
            </a:r>
            <a:endParaRPr lang="nl-NL" sz="945" b="1" dirty="0">
              <a:solidFill>
                <a:srgbClr val="C00000"/>
              </a:solidFill>
              <a:latin typeface="Calibri" panose="020F0502020204030204" pitchFamily="34" charset="0"/>
              <a:cs typeface="Calibri" panose="020F0502020204030204" pitchFamily="34" charset="0"/>
            </a:endParaRPr>
          </a:p>
        </p:txBody>
      </p:sp>
      <p:sp>
        <p:nvSpPr>
          <p:cNvPr id="63" name="Tekstvak 62">
            <a:extLst>
              <a:ext uri="{FF2B5EF4-FFF2-40B4-BE49-F238E27FC236}">
                <a16:creationId xmlns:a16="http://schemas.microsoft.com/office/drawing/2014/main" id="{33858579-0E52-405B-A54C-3F4773C5B00E}"/>
              </a:ext>
            </a:extLst>
          </p:cNvPr>
          <p:cNvSpPr txBox="1"/>
          <p:nvPr/>
        </p:nvSpPr>
        <p:spPr>
          <a:xfrm rot="16200000">
            <a:off x="7447143" y="2494580"/>
            <a:ext cx="1124026" cy="237757"/>
          </a:xfrm>
          <a:prstGeom prst="rect">
            <a:avLst/>
          </a:prstGeom>
          <a:noFill/>
        </p:spPr>
        <p:txBody>
          <a:bodyPr wrap="none" rtlCol="0">
            <a:spAutoFit/>
          </a:bodyPr>
          <a:lstStyle/>
          <a:p>
            <a:pPr algn="ctr" defTabSz="863885">
              <a:defRPr/>
            </a:pPr>
            <a:r>
              <a:rPr lang="nl-NL" sz="945" dirty="0" err="1">
                <a:solidFill>
                  <a:srgbClr val="EEECE1">
                    <a:lumMod val="25000"/>
                  </a:srgbClr>
                </a:solidFill>
                <a:latin typeface="Calibri" panose="020F0502020204030204" pitchFamily="34" charset="0"/>
                <a:cs typeface="Calibri" panose="020F0502020204030204" pitchFamily="34" charset="0"/>
              </a:rPr>
              <a:t>Hoogteinstelkracht</a:t>
            </a:r>
            <a:endParaRPr lang="nl-NL" sz="945" b="1" dirty="0">
              <a:solidFill>
                <a:srgbClr val="C00000"/>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64BA65DE-5A98-4DCE-B476-88450FC7C798}"/>
              </a:ext>
            </a:extLst>
          </p:cNvPr>
          <p:cNvSpPr/>
          <p:nvPr/>
        </p:nvSpPr>
        <p:spPr>
          <a:xfrm>
            <a:off x="2564938" y="1607856"/>
            <a:ext cx="3030799" cy="1553384"/>
          </a:xfrm>
          <a:prstGeom prst="rect">
            <a:avLst/>
          </a:prstGeom>
          <a:solidFill>
            <a:srgbClr val="FDFDFD"/>
          </a:solidFill>
          <a:ln w="25400" cap="flat" cmpd="sng" algn="ctr">
            <a:noFill/>
            <a:prstDash val="solid"/>
          </a:ln>
          <a:effectLst/>
        </p:spPr>
        <p:txBody>
          <a:bodyPr rtlCol="0" anchor="ctr"/>
          <a:lstStyle/>
          <a:p>
            <a:pPr defTabSz="863885">
              <a:defRPr/>
            </a:pPr>
            <a:endParaRPr lang="nl-NL" sz="945"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66" name="Rechte verbindingslijn 65">
            <a:extLst>
              <a:ext uri="{FF2B5EF4-FFF2-40B4-BE49-F238E27FC236}">
                <a16:creationId xmlns:a16="http://schemas.microsoft.com/office/drawing/2014/main" id="{3334636C-25FC-4F57-8997-2E1395AF1106}"/>
              </a:ext>
            </a:extLst>
          </p:cNvPr>
          <p:cNvCxnSpPr>
            <a:cxnSpLocks/>
          </p:cNvCxnSpPr>
          <p:nvPr/>
        </p:nvCxnSpPr>
        <p:spPr>
          <a:xfrm flipV="1">
            <a:off x="5978377" y="3367519"/>
            <a:ext cx="365667" cy="117"/>
          </a:xfrm>
          <a:prstGeom prst="line">
            <a:avLst/>
          </a:prstGeom>
          <a:noFill/>
          <a:ln w="9525" cap="flat" cmpd="sng" algn="ctr">
            <a:solidFill>
              <a:srgbClr val="F79646">
                <a:shade val="95000"/>
                <a:satMod val="105000"/>
              </a:srgbClr>
            </a:solidFill>
            <a:prstDash val="sysDash"/>
          </a:ln>
          <a:effectLst/>
        </p:spPr>
      </p:cxnSp>
      <p:sp>
        <p:nvSpPr>
          <p:cNvPr id="18" name="Rechthoek 17">
            <a:extLst>
              <a:ext uri="{FF2B5EF4-FFF2-40B4-BE49-F238E27FC236}">
                <a16:creationId xmlns:a16="http://schemas.microsoft.com/office/drawing/2014/main" id="{BD3907DA-2DA2-40C1-894B-4C5228A10F79}"/>
              </a:ext>
            </a:extLst>
          </p:cNvPr>
          <p:cNvSpPr/>
          <p:nvPr/>
        </p:nvSpPr>
        <p:spPr>
          <a:xfrm>
            <a:off x="5678915" y="4651790"/>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1</a:t>
            </a:r>
          </a:p>
        </p:txBody>
      </p:sp>
      <p:sp>
        <p:nvSpPr>
          <p:cNvPr id="20" name="Rechthoek 19">
            <a:extLst>
              <a:ext uri="{FF2B5EF4-FFF2-40B4-BE49-F238E27FC236}">
                <a16:creationId xmlns:a16="http://schemas.microsoft.com/office/drawing/2014/main" id="{C4ED1EBD-F0BE-4AEE-92E2-5DC5B413B4EF}"/>
              </a:ext>
            </a:extLst>
          </p:cNvPr>
          <p:cNvSpPr/>
          <p:nvPr/>
        </p:nvSpPr>
        <p:spPr>
          <a:xfrm>
            <a:off x="5680755" y="5007529"/>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C21EF2B-4444-4E11-8824-B21648A0C8AE}"/>
              </a:ext>
            </a:extLst>
          </p:cNvPr>
          <p:cNvSpPr/>
          <p:nvPr/>
        </p:nvSpPr>
        <p:spPr>
          <a:xfrm>
            <a:off x="6212151" y="46517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4" name="Rechthoek 23">
            <a:extLst>
              <a:ext uri="{FF2B5EF4-FFF2-40B4-BE49-F238E27FC236}">
                <a16:creationId xmlns:a16="http://schemas.microsoft.com/office/drawing/2014/main" id="{8F44FBEE-9013-4186-BD33-ED74B3186B6E}"/>
              </a:ext>
            </a:extLst>
          </p:cNvPr>
          <p:cNvSpPr/>
          <p:nvPr/>
        </p:nvSpPr>
        <p:spPr>
          <a:xfrm>
            <a:off x="6213991" y="50075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BE0DDF5F-442A-4468-ACAE-238345D69207}"/>
              </a:ext>
            </a:extLst>
          </p:cNvPr>
          <p:cNvSpPr/>
          <p:nvPr/>
        </p:nvSpPr>
        <p:spPr>
          <a:xfrm>
            <a:off x="6738749" y="46517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C19B3A09-1AB3-4E45-AD0A-E60E74C5CB7A}"/>
              </a:ext>
            </a:extLst>
          </p:cNvPr>
          <p:cNvSpPr/>
          <p:nvPr/>
        </p:nvSpPr>
        <p:spPr>
          <a:xfrm>
            <a:off x="6740589" y="50075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E236309A-5724-4452-BEE6-FE5D5DD14587}"/>
              </a:ext>
            </a:extLst>
          </p:cNvPr>
          <p:cNvSpPr/>
          <p:nvPr/>
        </p:nvSpPr>
        <p:spPr>
          <a:xfrm>
            <a:off x="7791945" y="46517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19B7EC9-C55C-41CC-B2D3-42497BDFE388}"/>
              </a:ext>
            </a:extLst>
          </p:cNvPr>
          <p:cNvSpPr/>
          <p:nvPr/>
        </p:nvSpPr>
        <p:spPr>
          <a:xfrm>
            <a:off x="7793785" y="50075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6C58D94-1733-4759-A01D-B1AA81F8E3CD}"/>
              </a:ext>
            </a:extLst>
          </p:cNvPr>
          <p:cNvSpPr/>
          <p:nvPr/>
        </p:nvSpPr>
        <p:spPr>
          <a:xfrm>
            <a:off x="7265347" y="46517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AA157930-3517-4D89-8207-1CBD84D6E3A2}"/>
              </a:ext>
            </a:extLst>
          </p:cNvPr>
          <p:cNvSpPr/>
          <p:nvPr/>
        </p:nvSpPr>
        <p:spPr>
          <a:xfrm>
            <a:off x="7267186" y="50075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66E89A5F-EFDA-473A-B19D-82C595DF0A25}"/>
              </a:ext>
            </a:extLst>
          </p:cNvPr>
          <p:cNvSpPr/>
          <p:nvPr/>
        </p:nvSpPr>
        <p:spPr>
          <a:xfrm>
            <a:off x="4079780" y="4667933"/>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Hoogte-instelling</a:t>
            </a:r>
          </a:p>
        </p:txBody>
      </p:sp>
      <p:sp>
        <p:nvSpPr>
          <p:cNvPr id="80" name="Rechthoek 79">
            <a:extLst>
              <a:ext uri="{FF2B5EF4-FFF2-40B4-BE49-F238E27FC236}">
                <a16:creationId xmlns:a16="http://schemas.microsoft.com/office/drawing/2014/main" id="{6B2F9FE6-08C2-425C-992B-FF756058335B}"/>
              </a:ext>
            </a:extLst>
          </p:cNvPr>
          <p:cNvSpPr/>
          <p:nvPr/>
        </p:nvSpPr>
        <p:spPr>
          <a:xfrm>
            <a:off x="4079780" y="5011412"/>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Pedalen bereikbaar</a:t>
            </a:r>
          </a:p>
        </p:txBody>
      </p:sp>
      <p:sp>
        <p:nvSpPr>
          <p:cNvPr id="82" name="Rechthoek 81">
            <a:extLst>
              <a:ext uri="{FF2B5EF4-FFF2-40B4-BE49-F238E27FC236}">
                <a16:creationId xmlns:a16="http://schemas.microsoft.com/office/drawing/2014/main" id="{DB856211-17D4-4A76-8C18-03E5D75C0AF0}"/>
              </a:ext>
            </a:extLst>
          </p:cNvPr>
          <p:cNvSpPr/>
          <p:nvPr/>
        </p:nvSpPr>
        <p:spPr>
          <a:xfrm>
            <a:off x="2937249" y="3212201"/>
            <a:ext cx="1049251" cy="66373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Ondersteuning lichaam</a:t>
            </a:r>
          </a:p>
        </p:txBody>
      </p:sp>
      <p:sp>
        <p:nvSpPr>
          <p:cNvPr id="84" name="Rechthoek 83">
            <a:extLst>
              <a:ext uri="{FF2B5EF4-FFF2-40B4-BE49-F238E27FC236}">
                <a16:creationId xmlns:a16="http://schemas.microsoft.com/office/drawing/2014/main" id="{77D41542-B6D5-484E-AFC2-43A2CE983DCE}"/>
              </a:ext>
            </a:extLst>
          </p:cNvPr>
          <p:cNvSpPr/>
          <p:nvPr/>
        </p:nvSpPr>
        <p:spPr>
          <a:xfrm>
            <a:off x="2937735" y="3934629"/>
            <a:ext cx="1049251" cy="66373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Fraai aanzien</a:t>
            </a:r>
          </a:p>
        </p:txBody>
      </p:sp>
      <p:sp>
        <p:nvSpPr>
          <p:cNvPr id="86" name="Rechthoek 85">
            <a:extLst>
              <a:ext uri="{FF2B5EF4-FFF2-40B4-BE49-F238E27FC236}">
                <a16:creationId xmlns:a16="http://schemas.microsoft.com/office/drawing/2014/main" id="{CABD9A26-B540-41CA-81B4-83B106C56D3E}"/>
              </a:ext>
            </a:extLst>
          </p:cNvPr>
          <p:cNvSpPr/>
          <p:nvPr/>
        </p:nvSpPr>
        <p:spPr>
          <a:xfrm>
            <a:off x="2937734" y="4667933"/>
            <a:ext cx="1049251" cy="66373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Eenvoudige instellingen</a:t>
            </a:r>
          </a:p>
        </p:txBody>
      </p:sp>
      <p:sp>
        <p:nvSpPr>
          <p:cNvPr id="90" name="Rechthoek 89">
            <a:extLst>
              <a:ext uri="{FF2B5EF4-FFF2-40B4-BE49-F238E27FC236}">
                <a16:creationId xmlns:a16="http://schemas.microsoft.com/office/drawing/2014/main" id="{40444A8D-4737-4BB4-98FF-6C065E70064C}"/>
              </a:ext>
            </a:extLst>
          </p:cNvPr>
          <p:cNvSpPr/>
          <p:nvPr/>
        </p:nvSpPr>
        <p:spPr>
          <a:xfrm>
            <a:off x="8333468" y="2053402"/>
            <a:ext cx="469117" cy="1120112"/>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A9007B3B-D396-44FD-85B6-800D97FBDA25}"/>
              </a:ext>
            </a:extLst>
          </p:cNvPr>
          <p:cNvSpPr/>
          <p:nvPr/>
        </p:nvSpPr>
        <p:spPr>
          <a:xfrm>
            <a:off x="8860780" y="2053402"/>
            <a:ext cx="469117" cy="1120112"/>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F2B2F112-AC30-4201-9D11-1BFDE0B332A5}"/>
              </a:ext>
            </a:extLst>
          </p:cNvPr>
          <p:cNvSpPr/>
          <p:nvPr/>
        </p:nvSpPr>
        <p:spPr>
          <a:xfrm>
            <a:off x="8338675" y="322315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8" name="Rechthoek 97">
            <a:extLst>
              <a:ext uri="{FF2B5EF4-FFF2-40B4-BE49-F238E27FC236}">
                <a16:creationId xmlns:a16="http://schemas.microsoft.com/office/drawing/2014/main" id="{B8116735-C98F-4052-B7FC-DE49BF7EA42E}"/>
              </a:ext>
            </a:extLst>
          </p:cNvPr>
          <p:cNvSpPr/>
          <p:nvPr/>
        </p:nvSpPr>
        <p:spPr>
          <a:xfrm>
            <a:off x="8348349" y="35788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FDAFB25F-DD1E-4FD6-8054-0AB9C7145901}"/>
              </a:ext>
            </a:extLst>
          </p:cNvPr>
          <p:cNvSpPr/>
          <p:nvPr/>
        </p:nvSpPr>
        <p:spPr>
          <a:xfrm>
            <a:off x="8338675" y="39346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D4C751AC-881A-4A68-93B4-B085F18CE11E}"/>
              </a:ext>
            </a:extLst>
          </p:cNvPr>
          <p:cNvSpPr/>
          <p:nvPr/>
        </p:nvSpPr>
        <p:spPr>
          <a:xfrm>
            <a:off x="8340514" y="429036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A495691C-6EE9-4E1C-9987-F89BB6647B18}"/>
              </a:ext>
            </a:extLst>
          </p:cNvPr>
          <p:cNvSpPr/>
          <p:nvPr/>
        </p:nvSpPr>
        <p:spPr>
          <a:xfrm>
            <a:off x="8865272" y="322315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E3D35B03-8E0B-47B7-A8EE-998624521627}"/>
              </a:ext>
            </a:extLst>
          </p:cNvPr>
          <p:cNvSpPr/>
          <p:nvPr/>
        </p:nvSpPr>
        <p:spPr>
          <a:xfrm>
            <a:off x="8874946" y="35788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3FAD9A98-77FD-411F-ACA9-77DF39BE5D80}"/>
              </a:ext>
            </a:extLst>
          </p:cNvPr>
          <p:cNvSpPr/>
          <p:nvPr/>
        </p:nvSpPr>
        <p:spPr>
          <a:xfrm>
            <a:off x="8865272" y="39346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E4E85D0A-83EC-450A-8926-1D59177CA5E8}"/>
              </a:ext>
            </a:extLst>
          </p:cNvPr>
          <p:cNvSpPr/>
          <p:nvPr/>
        </p:nvSpPr>
        <p:spPr>
          <a:xfrm>
            <a:off x="8867112" y="429036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0" name="Tekstvak 119">
            <a:extLst>
              <a:ext uri="{FF2B5EF4-FFF2-40B4-BE49-F238E27FC236}">
                <a16:creationId xmlns:a16="http://schemas.microsoft.com/office/drawing/2014/main" id="{26854CFA-989C-4684-AF30-F10A2456BE25}"/>
              </a:ext>
            </a:extLst>
          </p:cNvPr>
          <p:cNvSpPr txBox="1"/>
          <p:nvPr/>
        </p:nvSpPr>
        <p:spPr>
          <a:xfrm rot="16200000">
            <a:off x="8655318" y="2639990"/>
            <a:ext cx="821059"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Stoelgewicht</a:t>
            </a:r>
            <a:endParaRPr lang="nl-NL" sz="945" b="1" dirty="0">
              <a:solidFill>
                <a:srgbClr val="C00000"/>
              </a:solidFill>
              <a:latin typeface="Calibri" panose="020F0502020204030204" pitchFamily="34" charset="0"/>
              <a:cs typeface="Calibri" panose="020F0502020204030204" pitchFamily="34" charset="0"/>
            </a:endParaRPr>
          </a:p>
        </p:txBody>
      </p:sp>
      <p:sp>
        <p:nvSpPr>
          <p:cNvPr id="122" name="Tekstvak 121">
            <a:extLst>
              <a:ext uri="{FF2B5EF4-FFF2-40B4-BE49-F238E27FC236}">
                <a16:creationId xmlns:a16="http://schemas.microsoft.com/office/drawing/2014/main" id="{1E597B9B-E47D-4C19-84E0-A5FD3CFF838E}"/>
              </a:ext>
            </a:extLst>
          </p:cNvPr>
          <p:cNvSpPr txBox="1"/>
          <p:nvPr/>
        </p:nvSpPr>
        <p:spPr>
          <a:xfrm rot="16200000">
            <a:off x="8085464" y="2564257"/>
            <a:ext cx="973343"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Materiaaltesten</a:t>
            </a:r>
            <a:endParaRPr lang="nl-NL" sz="945" b="1" dirty="0">
              <a:solidFill>
                <a:srgbClr val="C00000"/>
              </a:solidFill>
              <a:latin typeface="Calibri" panose="020F0502020204030204" pitchFamily="34" charset="0"/>
              <a:cs typeface="Calibri" panose="020F0502020204030204" pitchFamily="34" charset="0"/>
            </a:endParaRPr>
          </a:p>
        </p:txBody>
      </p:sp>
      <p:sp>
        <p:nvSpPr>
          <p:cNvPr id="126" name="Rechthoek 125">
            <a:extLst>
              <a:ext uri="{FF2B5EF4-FFF2-40B4-BE49-F238E27FC236}">
                <a16:creationId xmlns:a16="http://schemas.microsoft.com/office/drawing/2014/main" id="{7473005B-E068-449C-89FF-11734C5773FD}"/>
              </a:ext>
            </a:extLst>
          </p:cNvPr>
          <p:cNvSpPr/>
          <p:nvPr/>
        </p:nvSpPr>
        <p:spPr>
          <a:xfrm>
            <a:off x="8351103" y="46517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24" name="Rechthoek 1023">
            <a:extLst>
              <a:ext uri="{FF2B5EF4-FFF2-40B4-BE49-F238E27FC236}">
                <a16:creationId xmlns:a16="http://schemas.microsoft.com/office/drawing/2014/main" id="{DEDFE761-1CA9-4373-9315-090083916DC9}"/>
              </a:ext>
            </a:extLst>
          </p:cNvPr>
          <p:cNvSpPr/>
          <p:nvPr/>
        </p:nvSpPr>
        <p:spPr>
          <a:xfrm>
            <a:off x="8352943" y="50075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29" name="Rechthoek 1028">
            <a:extLst>
              <a:ext uri="{FF2B5EF4-FFF2-40B4-BE49-F238E27FC236}">
                <a16:creationId xmlns:a16="http://schemas.microsoft.com/office/drawing/2014/main" id="{5A3A2CCB-C8A0-4601-AEAA-DAD9850A1F65}"/>
              </a:ext>
            </a:extLst>
          </p:cNvPr>
          <p:cNvSpPr/>
          <p:nvPr/>
        </p:nvSpPr>
        <p:spPr>
          <a:xfrm>
            <a:off x="8877701" y="465179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31" name="Rechthoek 1030">
            <a:extLst>
              <a:ext uri="{FF2B5EF4-FFF2-40B4-BE49-F238E27FC236}">
                <a16:creationId xmlns:a16="http://schemas.microsoft.com/office/drawing/2014/main" id="{5EB472A9-B9E5-4D7B-8C53-8FF360E6D780}"/>
              </a:ext>
            </a:extLst>
          </p:cNvPr>
          <p:cNvSpPr/>
          <p:nvPr/>
        </p:nvSpPr>
        <p:spPr>
          <a:xfrm>
            <a:off x="8879541" y="500752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126" name="Picture 6" descr="Afbeeldingsresultaten voor autostoelen tekening ">
            <a:extLst>
              <a:ext uri="{FF2B5EF4-FFF2-40B4-BE49-F238E27FC236}">
                <a16:creationId xmlns:a16="http://schemas.microsoft.com/office/drawing/2014/main" id="{29AE6BB9-7AB3-4A94-828C-D00AB53AC0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6314" y="1618145"/>
            <a:ext cx="1627785" cy="1603479"/>
          </a:xfrm>
          <a:prstGeom prst="rect">
            <a:avLst/>
          </a:prstGeom>
          <a:noFill/>
          <a:extLst>
            <a:ext uri="{909E8E84-426E-40DD-AFC4-6F175D3DCCD1}">
              <a14:hiddenFill xmlns:a14="http://schemas.microsoft.com/office/drawing/2010/main">
                <a:solidFill>
                  <a:srgbClr val="FFFFFF"/>
                </a:solidFill>
              </a14:hiddenFill>
            </a:ext>
          </a:extLst>
        </p:spPr>
      </p:pic>
      <p:sp>
        <p:nvSpPr>
          <p:cNvPr id="1033" name="Ster: 5 punten 1032">
            <a:extLst>
              <a:ext uri="{FF2B5EF4-FFF2-40B4-BE49-F238E27FC236}">
                <a16:creationId xmlns:a16="http://schemas.microsoft.com/office/drawing/2014/main" id="{83744F49-1241-47CD-8743-08AC289AA3E3}"/>
              </a:ext>
            </a:extLst>
          </p:cNvPr>
          <p:cNvSpPr/>
          <p:nvPr/>
        </p:nvSpPr>
        <p:spPr>
          <a:xfrm>
            <a:off x="4188373" y="1941540"/>
            <a:ext cx="242547" cy="229323"/>
          </a:xfrm>
          <a:prstGeom prst="star5">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34" name="Ovaal 1033">
            <a:extLst>
              <a:ext uri="{FF2B5EF4-FFF2-40B4-BE49-F238E27FC236}">
                <a16:creationId xmlns:a16="http://schemas.microsoft.com/office/drawing/2014/main" id="{EB765152-ED54-45E7-A51B-E20C88DA7EF5}"/>
              </a:ext>
            </a:extLst>
          </p:cNvPr>
          <p:cNvSpPr/>
          <p:nvPr/>
        </p:nvSpPr>
        <p:spPr>
          <a:xfrm>
            <a:off x="4253829" y="2278238"/>
            <a:ext cx="136067" cy="1360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35" name="Gelijkbenige driehoek 1034">
            <a:extLst>
              <a:ext uri="{FF2B5EF4-FFF2-40B4-BE49-F238E27FC236}">
                <a16:creationId xmlns:a16="http://schemas.microsoft.com/office/drawing/2014/main" id="{463981D0-81EA-4BF0-9031-BF01631D3C20}"/>
              </a:ext>
            </a:extLst>
          </p:cNvPr>
          <p:cNvSpPr/>
          <p:nvPr/>
        </p:nvSpPr>
        <p:spPr>
          <a:xfrm>
            <a:off x="4232113" y="2506624"/>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37" name="Ster: 5 punten 1036">
            <a:extLst>
              <a:ext uri="{FF2B5EF4-FFF2-40B4-BE49-F238E27FC236}">
                <a16:creationId xmlns:a16="http://schemas.microsoft.com/office/drawing/2014/main" id="{E726AB06-502B-4D16-B134-3BBB6DD207B2}"/>
              </a:ext>
            </a:extLst>
          </p:cNvPr>
          <p:cNvSpPr/>
          <p:nvPr/>
        </p:nvSpPr>
        <p:spPr>
          <a:xfrm>
            <a:off x="6302140" y="3256973"/>
            <a:ext cx="242547" cy="229323"/>
          </a:xfrm>
          <a:prstGeom prst="star5">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38" name="Ster: 5 punten 1037">
            <a:extLst>
              <a:ext uri="{FF2B5EF4-FFF2-40B4-BE49-F238E27FC236}">
                <a16:creationId xmlns:a16="http://schemas.microsoft.com/office/drawing/2014/main" id="{2FAD8DF0-0B07-4378-B39E-6553C2B46317}"/>
              </a:ext>
            </a:extLst>
          </p:cNvPr>
          <p:cNvSpPr/>
          <p:nvPr/>
        </p:nvSpPr>
        <p:spPr>
          <a:xfrm>
            <a:off x="6853752" y="3592388"/>
            <a:ext cx="242547" cy="229323"/>
          </a:xfrm>
          <a:prstGeom prst="star5">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39" name="Ster: 5 punten 1038">
            <a:extLst>
              <a:ext uri="{FF2B5EF4-FFF2-40B4-BE49-F238E27FC236}">
                <a16:creationId xmlns:a16="http://schemas.microsoft.com/office/drawing/2014/main" id="{269F2533-EA81-4405-84FB-C4F36899BB81}"/>
              </a:ext>
            </a:extLst>
          </p:cNvPr>
          <p:cNvSpPr/>
          <p:nvPr/>
        </p:nvSpPr>
        <p:spPr>
          <a:xfrm>
            <a:off x="7376460" y="3603475"/>
            <a:ext cx="242547" cy="229323"/>
          </a:xfrm>
          <a:prstGeom prst="star5">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0" name="Ster: 5 punten 1039">
            <a:extLst>
              <a:ext uri="{FF2B5EF4-FFF2-40B4-BE49-F238E27FC236}">
                <a16:creationId xmlns:a16="http://schemas.microsoft.com/office/drawing/2014/main" id="{A572E710-A104-4E4F-8E48-A00AC51E01EC}"/>
              </a:ext>
            </a:extLst>
          </p:cNvPr>
          <p:cNvSpPr/>
          <p:nvPr/>
        </p:nvSpPr>
        <p:spPr>
          <a:xfrm>
            <a:off x="7376460" y="3256973"/>
            <a:ext cx="242547" cy="229323"/>
          </a:xfrm>
          <a:prstGeom prst="star5">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1" name="Ster: 5 punten 1040">
            <a:extLst>
              <a:ext uri="{FF2B5EF4-FFF2-40B4-BE49-F238E27FC236}">
                <a16:creationId xmlns:a16="http://schemas.microsoft.com/office/drawing/2014/main" id="{A3E6554B-4F14-4E61-9455-A5BB6AC15517}"/>
              </a:ext>
            </a:extLst>
          </p:cNvPr>
          <p:cNvSpPr/>
          <p:nvPr/>
        </p:nvSpPr>
        <p:spPr>
          <a:xfrm>
            <a:off x="7898937" y="4697757"/>
            <a:ext cx="242547" cy="229323"/>
          </a:xfrm>
          <a:prstGeom prst="star5">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2" name="Gelijkbenige driehoek 1041">
            <a:extLst>
              <a:ext uri="{FF2B5EF4-FFF2-40B4-BE49-F238E27FC236}">
                <a16:creationId xmlns:a16="http://schemas.microsoft.com/office/drawing/2014/main" id="{D97133DD-5453-4477-A85D-5559CACF0DDE}"/>
              </a:ext>
            </a:extLst>
          </p:cNvPr>
          <p:cNvSpPr/>
          <p:nvPr/>
        </p:nvSpPr>
        <p:spPr>
          <a:xfrm>
            <a:off x="6872073" y="3269441"/>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3" name="Gelijkbenige driehoek 1042">
            <a:extLst>
              <a:ext uri="{FF2B5EF4-FFF2-40B4-BE49-F238E27FC236}">
                <a16:creationId xmlns:a16="http://schemas.microsoft.com/office/drawing/2014/main" id="{C106B4C2-EDDE-4703-B194-CA77825D5C86}"/>
              </a:ext>
            </a:extLst>
          </p:cNvPr>
          <p:cNvSpPr/>
          <p:nvPr/>
        </p:nvSpPr>
        <p:spPr>
          <a:xfrm>
            <a:off x="7906462" y="3616586"/>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4" name="Gelijkbenige driehoek 1043">
            <a:extLst>
              <a:ext uri="{FF2B5EF4-FFF2-40B4-BE49-F238E27FC236}">
                <a16:creationId xmlns:a16="http://schemas.microsoft.com/office/drawing/2014/main" id="{1DD6958C-6ED4-419E-9CB5-92DC5B6942E4}"/>
              </a:ext>
            </a:extLst>
          </p:cNvPr>
          <p:cNvSpPr/>
          <p:nvPr/>
        </p:nvSpPr>
        <p:spPr>
          <a:xfrm>
            <a:off x="9000706" y="4347133"/>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5" name="Gelijkbenige driehoek 1044">
            <a:extLst>
              <a:ext uri="{FF2B5EF4-FFF2-40B4-BE49-F238E27FC236}">
                <a16:creationId xmlns:a16="http://schemas.microsoft.com/office/drawing/2014/main" id="{38A45D34-BBFD-4CFB-A3C4-81F55464892B}"/>
              </a:ext>
            </a:extLst>
          </p:cNvPr>
          <p:cNvSpPr/>
          <p:nvPr/>
        </p:nvSpPr>
        <p:spPr>
          <a:xfrm>
            <a:off x="8975201" y="3988624"/>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6" name="Gelijkbenige driehoek 1045">
            <a:extLst>
              <a:ext uri="{FF2B5EF4-FFF2-40B4-BE49-F238E27FC236}">
                <a16:creationId xmlns:a16="http://schemas.microsoft.com/office/drawing/2014/main" id="{31166BC5-12E1-40EB-9EC5-3F363484395C}"/>
              </a:ext>
            </a:extLst>
          </p:cNvPr>
          <p:cNvSpPr/>
          <p:nvPr/>
        </p:nvSpPr>
        <p:spPr>
          <a:xfrm>
            <a:off x="8490883" y="3615991"/>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7" name="Gelijkbenige driehoek 1046">
            <a:extLst>
              <a:ext uri="{FF2B5EF4-FFF2-40B4-BE49-F238E27FC236}">
                <a16:creationId xmlns:a16="http://schemas.microsoft.com/office/drawing/2014/main" id="{28C1A888-666A-404B-B930-4D5D746CEF2A}"/>
              </a:ext>
            </a:extLst>
          </p:cNvPr>
          <p:cNvSpPr/>
          <p:nvPr/>
        </p:nvSpPr>
        <p:spPr>
          <a:xfrm>
            <a:off x="8477379" y="3256745"/>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8" name="Gelijkbenige driehoek 1047">
            <a:extLst>
              <a:ext uri="{FF2B5EF4-FFF2-40B4-BE49-F238E27FC236}">
                <a16:creationId xmlns:a16="http://schemas.microsoft.com/office/drawing/2014/main" id="{F1AE64D8-D1C3-4BC9-93E3-85B1D109506A}"/>
              </a:ext>
            </a:extLst>
          </p:cNvPr>
          <p:cNvSpPr/>
          <p:nvPr/>
        </p:nvSpPr>
        <p:spPr>
          <a:xfrm>
            <a:off x="6884322" y="4687596"/>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9" name="Gelijkbenige driehoek 1048">
            <a:extLst>
              <a:ext uri="{FF2B5EF4-FFF2-40B4-BE49-F238E27FC236}">
                <a16:creationId xmlns:a16="http://schemas.microsoft.com/office/drawing/2014/main" id="{717F1C7C-01F4-42F0-9A50-29508988E292}"/>
              </a:ext>
            </a:extLst>
          </p:cNvPr>
          <p:cNvSpPr/>
          <p:nvPr/>
        </p:nvSpPr>
        <p:spPr>
          <a:xfrm>
            <a:off x="7398671" y="5031328"/>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50" name="Gelijkbenige driehoek 1049">
            <a:extLst>
              <a:ext uri="{FF2B5EF4-FFF2-40B4-BE49-F238E27FC236}">
                <a16:creationId xmlns:a16="http://schemas.microsoft.com/office/drawing/2014/main" id="{C73A4BBF-2E10-4F5E-A830-2E2A1E5D3F21}"/>
              </a:ext>
            </a:extLst>
          </p:cNvPr>
          <p:cNvSpPr/>
          <p:nvPr/>
        </p:nvSpPr>
        <p:spPr>
          <a:xfrm>
            <a:off x="7373166" y="4336583"/>
            <a:ext cx="181293" cy="204306"/>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51" name="Ovaal 1050">
            <a:extLst>
              <a:ext uri="{FF2B5EF4-FFF2-40B4-BE49-F238E27FC236}">
                <a16:creationId xmlns:a16="http://schemas.microsoft.com/office/drawing/2014/main" id="{00C394B8-BD20-4232-AC9C-03D60397418B}"/>
              </a:ext>
            </a:extLst>
          </p:cNvPr>
          <p:cNvSpPr/>
          <p:nvPr/>
        </p:nvSpPr>
        <p:spPr>
          <a:xfrm>
            <a:off x="7955717" y="5082374"/>
            <a:ext cx="136067" cy="1360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52" name="Ovaal 1051">
            <a:extLst>
              <a:ext uri="{FF2B5EF4-FFF2-40B4-BE49-F238E27FC236}">
                <a16:creationId xmlns:a16="http://schemas.microsoft.com/office/drawing/2014/main" id="{07CD6C05-4F4C-4610-B652-AF3EC8551619}"/>
              </a:ext>
            </a:extLst>
          </p:cNvPr>
          <p:cNvSpPr/>
          <p:nvPr/>
        </p:nvSpPr>
        <p:spPr>
          <a:xfrm>
            <a:off x="7414950" y="4732601"/>
            <a:ext cx="136067" cy="1360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53" name="Ovaal 1052">
            <a:extLst>
              <a:ext uri="{FF2B5EF4-FFF2-40B4-BE49-F238E27FC236}">
                <a16:creationId xmlns:a16="http://schemas.microsoft.com/office/drawing/2014/main" id="{6177B333-B087-42BD-A976-B54CFAE2A499}"/>
              </a:ext>
            </a:extLst>
          </p:cNvPr>
          <p:cNvSpPr/>
          <p:nvPr/>
        </p:nvSpPr>
        <p:spPr>
          <a:xfrm>
            <a:off x="6342834" y="4722710"/>
            <a:ext cx="136067" cy="1360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54" name="Ovaal 1053">
            <a:extLst>
              <a:ext uri="{FF2B5EF4-FFF2-40B4-BE49-F238E27FC236}">
                <a16:creationId xmlns:a16="http://schemas.microsoft.com/office/drawing/2014/main" id="{E465E10D-0E83-4A10-94A1-7411FCFD742C}"/>
              </a:ext>
            </a:extLst>
          </p:cNvPr>
          <p:cNvSpPr/>
          <p:nvPr/>
        </p:nvSpPr>
        <p:spPr>
          <a:xfrm>
            <a:off x="6344044" y="4005325"/>
            <a:ext cx="136067" cy="1360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55" name="Ovaal 1054">
            <a:extLst>
              <a:ext uri="{FF2B5EF4-FFF2-40B4-BE49-F238E27FC236}">
                <a16:creationId xmlns:a16="http://schemas.microsoft.com/office/drawing/2014/main" id="{D578DAD1-503F-4F2F-A9A7-FEC21C5272C1}"/>
              </a:ext>
            </a:extLst>
          </p:cNvPr>
          <p:cNvSpPr/>
          <p:nvPr/>
        </p:nvSpPr>
        <p:spPr>
          <a:xfrm>
            <a:off x="6344044" y="3654074"/>
            <a:ext cx="136067" cy="1360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28" name="Ovaal 127">
            <a:extLst>
              <a:ext uri="{FF2B5EF4-FFF2-40B4-BE49-F238E27FC236}">
                <a16:creationId xmlns:a16="http://schemas.microsoft.com/office/drawing/2014/main" id="{6F18FF73-B3CB-4918-9152-27D52EC5B839}"/>
              </a:ext>
            </a:extLst>
          </p:cNvPr>
          <p:cNvSpPr/>
          <p:nvPr/>
        </p:nvSpPr>
        <p:spPr>
          <a:xfrm>
            <a:off x="7395778" y="4011081"/>
            <a:ext cx="136067" cy="1360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30" name="Tekstvak 129">
            <a:extLst>
              <a:ext uri="{FF2B5EF4-FFF2-40B4-BE49-F238E27FC236}">
                <a16:creationId xmlns:a16="http://schemas.microsoft.com/office/drawing/2014/main" id="{0E015524-EF70-44D9-AF90-1725296A8D81}"/>
              </a:ext>
            </a:extLst>
          </p:cNvPr>
          <p:cNvSpPr txBox="1"/>
          <p:nvPr/>
        </p:nvSpPr>
        <p:spPr>
          <a:xfrm>
            <a:off x="4656797" y="1937361"/>
            <a:ext cx="952505" cy="237757"/>
          </a:xfrm>
          <a:prstGeom prst="rect">
            <a:avLst/>
          </a:prstGeom>
          <a:noFill/>
        </p:spPr>
        <p:txBody>
          <a:bodyPr wrap="none" rtlCol="0">
            <a:spAutoFit/>
          </a:bodyPr>
          <a:lstStyle/>
          <a:p>
            <a:r>
              <a:rPr lang="nl-NL" sz="945" dirty="0"/>
              <a:t>Sterke invloed</a:t>
            </a:r>
          </a:p>
        </p:txBody>
      </p:sp>
      <p:sp>
        <p:nvSpPr>
          <p:cNvPr id="132" name="Tekstvak 131">
            <a:extLst>
              <a:ext uri="{FF2B5EF4-FFF2-40B4-BE49-F238E27FC236}">
                <a16:creationId xmlns:a16="http://schemas.microsoft.com/office/drawing/2014/main" id="{A98C8260-8E70-4439-A062-5BC2E4914932}"/>
              </a:ext>
            </a:extLst>
          </p:cNvPr>
          <p:cNvSpPr txBox="1"/>
          <p:nvPr/>
        </p:nvSpPr>
        <p:spPr>
          <a:xfrm>
            <a:off x="4669908" y="2224068"/>
            <a:ext cx="912429" cy="237757"/>
          </a:xfrm>
          <a:prstGeom prst="rect">
            <a:avLst/>
          </a:prstGeom>
          <a:noFill/>
        </p:spPr>
        <p:txBody>
          <a:bodyPr wrap="none" rtlCol="0">
            <a:spAutoFit/>
          </a:bodyPr>
          <a:lstStyle/>
          <a:p>
            <a:r>
              <a:rPr lang="nl-NL" sz="945" dirty="0"/>
              <a:t>Enige invloed</a:t>
            </a:r>
          </a:p>
        </p:txBody>
      </p:sp>
      <p:sp>
        <p:nvSpPr>
          <p:cNvPr id="134" name="Tekstvak 133">
            <a:extLst>
              <a:ext uri="{FF2B5EF4-FFF2-40B4-BE49-F238E27FC236}">
                <a16:creationId xmlns:a16="http://schemas.microsoft.com/office/drawing/2014/main" id="{823D9430-F62E-4B7A-8976-3180592DE583}"/>
              </a:ext>
            </a:extLst>
          </p:cNvPr>
          <p:cNvSpPr txBox="1"/>
          <p:nvPr/>
        </p:nvSpPr>
        <p:spPr>
          <a:xfrm>
            <a:off x="4669908" y="2492450"/>
            <a:ext cx="973343" cy="237757"/>
          </a:xfrm>
          <a:prstGeom prst="rect">
            <a:avLst/>
          </a:prstGeom>
          <a:noFill/>
        </p:spPr>
        <p:txBody>
          <a:bodyPr wrap="none" rtlCol="0">
            <a:spAutoFit/>
          </a:bodyPr>
          <a:lstStyle/>
          <a:p>
            <a:r>
              <a:rPr lang="nl-NL" sz="945" dirty="0"/>
              <a:t>Weinig invloed</a:t>
            </a:r>
          </a:p>
        </p:txBody>
      </p:sp>
      <p:sp>
        <p:nvSpPr>
          <p:cNvPr id="136" name="Rechthoek 135">
            <a:extLst>
              <a:ext uri="{FF2B5EF4-FFF2-40B4-BE49-F238E27FC236}">
                <a16:creationId xmlns:a16="http://schemas.microsoft.com/office/drawing/2014/main" id="{D5017869-19AA-46F7-8AE3-FFD32289BDC7}"/>
              </a:ext>
            </a:extLst>
          </p:cNvPr>
          <p:cNvSpPr/>
          <p:nvPr/>
        </p:nvSpPr>
        <p:spPr>
          <a:xfrm>
            <a:off x="4241719" y="2858787"/>
            <a:ext cx="158454" cy="133096"/>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8" name="Tekstvak 137">
            <a:extLst>
              <a:ext uri="{FF2B5EF4-FFF2-40B4-BE49-F238E27FC236}">
                <a16:creationId xmlns:a16="http://schemas.microsoft.com/office/drawing/2014/main" id="{3EE72741-8172-4AC2-B637-C2126492B092}"/>
              </a:ext>
            </a:extLst>
          </p:cNvPr>
          <p:cNvSpPr txBox="1"/>
          <p:nvPr/>
        </p:nvSpPr>
        <p:spPr>
          <a:xfrm>
            <a:off x="4668128" y="2804771"/>
            <a:ext cx="899605" cy="237757"/>
          </a:xfrm>
          <a:prstGeom prst="rect">
            <a:avLst/>
          </a:prstGeom>
          <a:noFill/>
        </p:spPr>
        <p:txBody>
          <a:bodyPr wrap="none" rtlCol="0">
            <a:spAutoFit/>
          </a:bodyPr>
          <a:lstStyle/>
          <a:p>
            <a:r>
              <a:rPr lang="nl-NL" sz="945" dirty="0"/>
              <a:t>Geen invloed</a:t>
            </a:r>
          </a:p>
        </p:txBody>
      </p:sp>
      <p:sp>
        <p:nvSpPr>
          <p:cNvPr id="140" name="Tekstvak 139">
            <a:extLst>
              <a:ext uri="{FF2B5EF4-FFF2-40B4-BE49-F238E27FC236}">
                <a16:creationId xmlns:a16="http://schemas.microsoft.com/office/drawing/2014/main" id="{0B8FD5E8-A2D5-4D9D-A5A2-3C6EBDBECF37}"/>
              </a:ext>
            </a:extLst>
          </p:cNvPr>
          <p:cNvSpPr txBox="1"/>
          <p:nvPr/>
        </p:nvSpPr>
        <p:spPr>
          <a:xfrm>
            <a:off x="4108950" y="1689927"/>
            <a:ext cx="681597" cy="237757"/>
          </a:xfrm>
          <a:prstGeom prst="rect">
            <a:avLst/>
          </a:prstGeom>
          <a:noFill/>
        </p:spPr>
        <p:txBody>
          <a:bodyPr wrap="none" rtlCol="0">
            <a:spAutoFit/>
          </a:bodyPr>
          <a:lstStyle/>
          <a:p>
            <a:r>
              <a:rPr lang="nl-NL" sz="945" b="1" dirty="0"/>
              <a:t>Legenda</a:t>
            </a:r>
          </a:p>
        </p:txBody>
      </p:sp>
      <p:sp>
        <p:nvSpPr>
          <p:cNvPr id="2" name="Titel 1">
            <a:extLst>
              <a:ext uri="{FF2B5EF4-FFF2-40B4-BE49-F238E27FC236}">
                <a16:creationId xmlns:a16="http://schemas.microsoft.com/office/drawing/2014/main" id="{69294A7D-05A7-4456-8922-3F60A23B5DB7}"/>
              </a:ext>
            </a:extLst>
          </p:cNvPr>
          <p:cNvSpPr>
            <a:spLocks noGrp="1"/>
          </p:cNvSpPr>
          <p:nvPr>
            <p:ph type="title"/>
          </p:nvPr>
        </p:nvSpPr>
        <p:spPr/>
        <p:txBody>
          <a:bodyPr/>
          <a:lstStyle/>
          <a:p>
            <a:r>
              <a:rPr lang="nl-NL" dirty="0"/>
              <a:t>Matrixdiagram</a:t>
            </a:r>
            <a:br>
              <a:rPr lang="nl-NL" dirty="0"/>
            </a:br>
            <a:r>
              <a:rPr lang="nl-NL" sz="1600" b="0" dirty="0" err="1">
                <a:solidFill>
                  <a:schemeClr val="tx1"/>
                </a:solidFill>
              </a:rPr>
              <a:t>Shigeru</a:t>
            </a:r>
            <a:r>
              <a:rPr lang="nl-NL" sz="1600" b="0" dirty="0">
                <a:solidFill>
                  <a:schemeClr val="tx1"/>
                </a:solidFill>
              </a:rPr>
              <a:t> </a:t>
            </a:r>
            <a:r>
              <a:rPr lang="nl-NL" sz="1600" b="0" dirty="0" err="1">
                <a:solidFill>
                  <a:schemeClr val="tx1"/>
                </a:solidFill>
              </a:rPr>
              <a:t>Mizuno</a:t>
            </a:r>
            <a:r>
              <a:rPr lang="nl-NL" sz="1600" b="0" dirty="0">
                <a:solidFill>
                  <a:schemeClr val="tx1"/>
                </a:solidFill>
              </a:rPr>
              <a:t> &amp; </a:t>
            </a:r>
            <a:r>
              <a:rPr lang="nl-NL" sz="1600" b="0" dirty="0" err="1">
                <a:solidFill>
                  <a:schemeClr val="tx1"/>
                </a:solidFill>
              </a:rPr>
              <a:t>Yoji</a:t>
            </a:r>
            <a:r>
              <a:rPr lang="nl-NL" sz="1600" b="0" dirty="0">
                <a:solidFill>
                  <a:schemeClr val="tx1"/>
                </a:solidFill>
              </a:rPr>
              <a:t> </a:t>
            </a:r>
            <a:r>
              <a:rPr lang="nl-NL" sz="1600" b="0" dirty="0" err="1">
                <a:solidFill>
                  <a:schemeClr val="tx1"/>
                </a:solidFill>
              </a:rPr>
              <a:t>Akao</a:t>
            </a:r>
            <a:endParaRPr lang="nl-NL" sz="1600" b="0" dirty="0">
              <a:solidFill>
                <a:schemeClr val="tx1"/>
              </a:solidFill>
            </a:endParaRPr>
          </a:p>
        </p:txBody>
      </p:sp>
    </p:spTree>
    <p:extLst>
      <p:ext uri="{BB962C8B-B14F-4D97-AF65-F5344CB8AC3E}">
        <p14:creationId xmlns:p14="http://schemas.microsoft.com/office/powerpoint/2010/main" val="22363681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De bronafbeelding bekijken">
            <a:extLst>
              <a:ext uri="{FF2B5EF4-FFF2-40B4-BE49-F238E27FC236}">
                <a16:creationId xmlns:a16="http://schemas.microsoft.com/office/drawing/2014/main" id="{0DFD2B4B-82F4-4ED8-9104-C43EF6262F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62" t="2135" r="6592"/>
          <a:stretch/>
        </p:blipFill>
        <p:spPr bwMode="auto">
          <a:xfrm>
            <a:off x="8065293" y="162733"/>
            <a:ext cx="882595" cy="1222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e bronafbeelding bekijken">
            <a:extLst>
              <a:ext uri="{FF2B5EF4-FFF2-40B4-BE49-F238E27FC236}">
                <a16:creationId xmlns:a16="http://schemas.microsoft.com/office/drawing/2014/main" id="{AF836246-E171-4764-9869-897BE6E10D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4" r="69250" b="2992"/>
          <a:stretch/>
        </p:blipFill>
        <p:spPr bwMode="auto">
          <a:xfrm>
            <a:off x="9006237" y="167079"/>
            <a:ext cx="805128" cy="121779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98E4AF2E-CF62-43D6-8096-2C4D8074E720}"/>
              </a:ext>
            </a:extLst>
          </p:cNvPr>
          <p:cNvSpPr txBox="1"/>
          <p:nvPr/>
        </p:nvSpPr>
        <p:spPr>
          <a:xfrm>
            <a:off x="9101924" y="1403681"/>
            <a:ext cx="635110" cy="208647"/>
          </a:xfrm>
          <a:prstGeom prst="rect">
            <a:avLst/>
          </a:prstGeom>
          <a:noFill/>
        </p:spPr>
        <p:txBody>
          <a:bodyPr wrap="none" rtlCol="0">
            <a:spAutoFit/>
          </a:bodyPr>
          <a:lstStyle/>
          <a:p>
            <a:pPr defTabSz="864017">
              <a:defRPr/>
            </a:pPr>
            <a:r>
              <a:rPr lang="nl-NL" sz="756" dirty="0">
                <a:solidFill>
                  <a:prstClr val="black"/>
                </a:solidFill>
                <a:latin typeface="Calibri" panose="020F0502020204030204"/>
              </a:rPr>
              <a:t>1928 -2016</a:t>
            </a:r>
          </a:p>
        </p:txBody>
      </p:sp>
      <p:sp>
        <p:nvSpPr>
          <p:cNvPr id="3" name="Tijdelijke aanduiding voor voettekst 2">
            <a:extLst>
              <a:ext uri="{FF2B5EF4-FFF2-40B4-BE49-F238E27FC236}">
                <a16:creationId xmlns:a16="http://schemas.microsoft.com/office/drawing/2014/main" id="{EA7DBEBD-490E-43D2-A794-7349C1B72D44}"/>
              </a:ext>
            </a:extLst>
          </p:cNvPr>
          <p:cNvSpPr>
            <a:spLocks noGrp="1"/>
          </p:cNvSpPr>
          <p:nvPr>
            <p:ph type="ftr" sz="quarter" idx="11"/>
          </p:nvPr>
        </p:nvSpPr>
        <p:spPr/>
        <p:txBody>
          <a:bodyPr/>
          <a:lstStyle/>
          <a:p>
            <a:pPr defTabSz="864017"/>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B8DA5844-2000-4812-9CDF-731989A214F2}"/>
              </a:ext>
            </a:extLst>
          </p:cNvPr>
          <p:cNvSpPr>
            <a:spLocks noGrp="1"/>
          </p:cNvSpPr>
          <p:nvPr>
            <p:ph type="sldNum" sz="quarter" idx="12"/>
          </p:nvPr>
        </p:nvSpPr>
        <p:spPr/>
        <p:txBody>
          <a:bodyPr/>
          <a:lstStyle/>
          <a:p>
            <a:pPr algn="r" defTabSz="864017"/>
            <a:fld id="{76022968-2107-43EC-8FC0-5D78783708AF}" type="slidenum">
              <a:rPr lang="nl-NL" sz="1134">
                <a:solidFill>
                  <a:prstClr val="black">
                    <a:tint val="75000"/>
                  </a:prstClr>
                </a:solidFill>
                <a:latin typeface="Calibri" panose="020F0502020204030204"/>
              </a:rPr>
              <a:pPr algn="r" defTabSz="864017"/>
              <a:t>102</a:t>
            </a:fld>
            <a:endParaRPr lang="nl-NL" sz="1134" dirty="0">
              <a:solidFill>
                <a:prstClr val="black">
                  <a:tint val="75000"/>
                </a:prstClr>
              </a:solidFill>
              <a:latin typeface="Calibri" panose="020F0502020204030204"/>
            </a:endParaRPr>
          </a:p>
        </p:txBody>
      </p:sp>
      <p:pic>
        <p:nvPicPr>
          <p:cNvPr id="1028" name="Picture 4" descr="De bronafbeelding bekijken">
            <a:extLst>
              <a:ext uri="{FF2B5EF4-FFF2-40B4-BE49-F238E27FC236}">
                <a16:creationId xmlns:a16="http://schemas.microsoft.com/office/drawing/2014/main" id="{68E0F938-4D4D-432F-8F19-8C721FF7E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55" y="1539254"/>
            <a:ext cx="2258707" cy="3401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dburdias voor kwaliteitsmanagers">
            <a:extLst>
              <a:ext uri="{FF2B5EF4-FFF2-40B4-BE49-F238E27FC236}">
                <a16:creationId xmlns:a16="http://schemas.microsoft.com/office/drawing/2014/main" id="{3B865322-9BA5-4A5B-80C9-05452871DD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7411" y="5476226"/>
            <a:ext cx="1847252" cy="658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e bronafbeelding bekijken">
            <a:extLst>
              <a:ext uri="{FF2B5EF4-FFF2-40B4-BE49-F238E27FC236}">
                <a16:creationId xmlns:a16="http://schemas.microsoft.com/office/drawing/2014/main" id="{AD2A6A6A-BAB8-4831-BFDE-D05D275FD5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906" y="5169022"/>
            <a:ext cx="824607" cy="9661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09722FD2-AE69-4F4B-ABFE-06594741BD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F00384A-1656-469D-A2EE-3D9F9DC81322}"/>
              </a:ext>
            </a:extLst>
          </p:cNvPr>
          <p:cNvSpPr/>
          <p:nvPr/>
        </p:nvSpPr>
        <p:spPr>
          <a:xfrm>
            <a:off x="4184785" y="1549469"/>
            <a:ext cx="469117" cy="1560981"/>
          </a:xfrm>
          <a:prstGeom prst="rect">
            <a:avLst/>
          </a:prstGeom>
          <a:solidFill>
            <a:srgbClr val="E6AF00"/>
          </a:solidFill>
          <a:ln w="25400" cap="flat" cmpd="sng" algn="ctr">
            <a:noFill/>
            <a:prstDash val="solid"/>
          </a:ln>
          <a:effectLst/>
        </p:spPr>
        <p:txBody>
          <a:bodyPr rtlCol="0" anchor="ctr"/>
          <a:lstStyle/>
          <a:p>
            <a:pPr algn="ctr" defTabSz="863885">
              <a:defRPr/>
            </a:pPr>
            <a:endParaRPr lang="nl-NL" sz="1134" kern="0">
              <a:solidFill>
                <a:srgbClr val="C00000"/>
              </a:solidFill>
              <a:latin typeface="Calibri" panose="020F0502020204030204" pitchFamily="34" charset="0"/>
              <a:cs typeface="Calibri" panose="020F0502020204030204" pitchFamily="34" charset="0"/>
            </a:endParaRPr>
          </a:p>
        </p:txBody>
      </p:sp>
      <p:sp>
        <p:nvSpPr>
          <p:cNvPr id="27" name="Tekstvak 26">
            <a:extLst>
              <a:ext uri="{FF2B5EF4-FFF2-40B4-BE49-F238E27FC236}">
                <a16:creationId xmlns:a16="http://schemas.microsoft.com/office/drawing/2014/main" id="{8DD6B770-2213-4F33-8023-9E2D9734CE95}"/>
              </a:ext>
            </a:extLst>
          </p:cNvPr>
          <p:cNvSpPr txBox="1"/>
          <p:nvPr/>
        </p:nvSpPr>
        <p:spPr>
          <a:xfrm rot="16200000">
            <a:off x="3608419" y="2210852"/>
            <a:ext cx="1606530" cy="266868"/>
          </a:xfrm>
          <a:prstGeom prst="rect">
            <a:avLst/>
          </a:prstGeom>
          <a:noFill/>
        </p:spPr>
        <p:txBody>
          <a:bodyPr wrap="none" rtlCol="0">
            <a:spAutoFit/>
          </a:bodyPr>
          <a:lstStyle/>
          <a:p>
            <a:pPr defTabSz="863885">
              <a:defRPr/>
            </a:pPr>
            <a:r>
              <a:rPr lang="nl-NL" sz="1134" dirty="0">
                <a:solidFill>
                  <a:srgbClr val="C00000"/>
                </a:solidFill>
                <a:latin typeface="Calibri" panose="020F0502020204030204" pitchFamily="34" charset="0"/>
                <a:cs typeface="Calibri" panose="020F0502020204030204" pitchFamily="34" charset="0"/>
              </a:rPr>
              <a:t>Relatieve belangrijkheid</a:t>
            </a:r>
          </a:p>
        </p:txBody>
      </p:sp>
      <p:sp>
        <p:nvSpPr>
          <p:cNvPr id="28" name="Rechthoek 27">
            <a:extLst>
              <a:ext uri="{FF2B5EF4-FFF2-40B4-BE49-F238E27FC236}">
                <a16:creationId xmlns:a16="http://schemas.microsoft.com/office/drawing/2014/main" id="{E3CE53CA-B74D-45E5-912E-A156D4EAA352}"/>
              </a:ext>
            </a:extLst>
          </p:cNvPr>
          <p:cNvSpPr/>
          <p:nvPr/>
        </p:nvSpPr>
        <p:spPr>
          <a:xfrm>
            <a:off x="4184782" y="3159884"/>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1,0</a:t>
            </a:r>
          </a:p>
        </p:txBody>
      </p:sp>
      <p:sp>
        <p:nvSpPr>
          <p:cNvPr id="29" name="Rechthoek 28">
            <a:extLst>
              <a:ext uri="{FF2B5EF4-FFF2-40B4-BE49-F238E27FC236}">
                <a16:creationId xmlns:a16="http://schemas.microsoft.com/office/drawing/2014/main" id="{AA3E7DFC-7514-44EA-82BB-E8AD7D9F8878}"/>
              </a:ext>
            </a:extLst>
          </p:cNvPr>
          <p:cNvSpPr/>
          <p:nvPr/>
        </p:nvSpPr>
        <p:spPr>
          <a:xfrm>
            <a:off x="4712097" y="1549266"/>
            <a:ext cx="469117" cy="1560981"/>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17938B78-27D5-4ACC-82FE-BE52C131EEE9}"/>
              </a:ext>
            </a:extLst>
          </p:cNvPr>
          <p:cNvSpPr/>
          <p:nvPr/>
        </p:nvSpPr>
        <p:spPr>
          <a:xfrm>
            <a:off x="5239409" y="1547797"/>
            <a:ext cx="469117" cy="1562451"/>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67FA1C42-B9B8-4C95-957E-5946B9ABC7EA}"/>
              </a:ext>
            </a:extLst>
          </p:cNvPr>
          <p:cNvSpPr/>
          <p:nvPr/>
        </p:nvSpPr>
        <p:spPr>
          <a:xfrm>
            <a:off x="5766721" y="1547797"/>
            <a:ext cx="469117" cy="1562451"/>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7EDCD859-0B4E-434E-AAB1-EAAC91B4CA0E}"/>
              </a:ext>
            </a:extLst>
          </p:cNvPr>
          <p:cNvSpPr/>
          <p:nvPr/>
        </p:nvSpPr>
        <p:spPr>
          <a:xfrm>
            <a:off x="6294032" y="1547797"/>
            <a:ext cx="469117" cy="1562451"/>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3" name="Rechthoek 32">
            <a:extLst>
              <a:ext uri="{FF2B5EF4-FFF2-40B4-BE49-F238E27FC236}">
                <a16:creationId xmlns:a16="http://schemas.microsoft.com/office/drawing/2014/main" id="{EF7E86B9-9D6A-49B6-BE56-16DF4ED34EBD}"/>
              </a:ext>
            </a:extLst>
          </p:cNvPr>
          <p:cNvSpPr/>
          <p:nvPr/>
        </p:nvSpPr>
        <p:spPr>
          <a:xfrm>
            <a:off x="4194456" y="3515623"/>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0,5</a:t>
            </a:r>
          </a:p>
        </p:txBody>
      </p:sp>
      <p:sp>
        <p:nvSpPr>
          <p:cNvPr id="34" name="Rechthoek 33">
            <a:extLst>
              <a:ext uri="{FF2B5EF4-FFF2-40B4-BE49-F238E27FC236}">
                <a16:creationId xmlns:a16="http://schemas.microsoft.com/office/drawing/2014/main" id="{61BEDC82-BE37-4284-8769-8172E59D1E23}"/>
              </a:ext>
            </a:extLst>
          </p:cNvPr>
          <p:cNvSpPr/>
          <p:nvPr/>
        </p:nvSpPr>
        <p:spPr>
          <a:xfrm>
            <a:off x="4184782" y="3871362"/>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0,5</a:t>
            </a:r>
          </a:p>
        </p:txBody>
      </p:sp>
      <p:sp>
        <p:nvSpPr>
          <p:cNvPr id="35" name="Rechthoek 34">
            <a:extLst>
              <a:ext uri="{FF2B5EF4-FFF2-40B4-BE49-F238E27FC236}">
                <a16:creationId xmlns:a16="http://schemas.microsoft.com/office/drawing/2014/main" id="{585E0E28-0B4D-4B41-9531-FD9D59E8F662}"/>
              </a:ext>
            </a:extLst>
          </p:cNvPr>
          <p:cNvSpPr/>
          <p:nvPr/>
        </p:nvSpPr>
        <p:spPr>
          <a:xfrm>
            <a:off x="4186622" y="4227100"/>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0,1</a:t>
            </a:r>
          </a:p>
        </p:txBody>
      </p:sp>
      <p:sp>
        <p:nvSpPr>
          <p:cNvPr id="36" name="Rechthoek 35">
            <a:extLst>
              <a:ext uri="{FF2B5EF4-FFF2-40B4-BE49-F238E27FC236}">
                <a16:creationId xmlns:a16="http://schemas.microsoft.com/office/drawing/2014/main" id="{30E640DA-8177-4ECA-9475-E976F444C567}"/>
              </a:ext>
            </a:extLst>
          </p:cNvPr>
          <p:cNvSpPr/>
          <p:nvPr/>
        </p:nvSpPr>
        <p:spPr>
          <a:xfrm>
            <a:off x="4718018" y="3159884"/>
            <a:ext cx="469118" cy="288973"/>
          </a:xfrm>
          <a:prstGeom prst="rect">
            <a:avLst/>
          </a:prstGeom>
          <a:solidFill>
            <a:schemeClr val="tx1"/>
          </a:solidFill>
          <a:ln w="25400" cap="flat" cmpd="sng" algn="ctr">
            <a:noFill/>
            <a:prstDash val="solid"/>
          </a:ln>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76BDAA94-68EA-45EC-85CE-2EDDEAE88A14}"/>
              </a:ext>
            </a:extLst>
          </p:cNvPr>
          <p:cNvSpPr/>
          <p:nvPr/>
        </p:nvSpPr>
        <p:spPr>
          <a:xfrm>
            <a:off x="4727692" y="3515623"/>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AAAA7FAC-3360-480E-9608-0E258A01CEF6}"/>
              </a:ext>
            </a:extLst>
          </p:cNvPr>
          <p:cNvSpPr/>
          <p:nvPr/>
        </p:nvSpPr>
        <p:spPr>
          <a:xfrm>
            <a:off x="4718018" y="387136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923D6AC2-0F1D-4633-A583-AB630108736F}"/>
              </a:ext>
            </a:extLst>
          </p:cNvPr>
          <p:cNvSpPr/>
          <p:nvPr/>
        </p:nvSpPr>
        <p:spPr>
          <a:xfrm>
            <a:off x="4719858" y="422710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3F701BD6-F96E-4188-9B20-C5F8175A228E}"/>
              </a:ext>
            </a:extLst>
          </p:cNvPr>
          <p:cNvSpPr/>
          <p:nvPr/>
        </p:nvSpPr>
        <p:spPr>
          <a:xfrm>
            <a:off x="5244616" y="3159884"/>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41" name="Rechthoek 40">
            <a:extLst>
              <a:ext uri="{FF2B5EF4-FFF2-40B4-BE49-F238E27FC236}">
                <a16:creationId xmlns:a16="http://schemas.microsoft.com/office/drawing/2014/main" id="{0319309A-6224-43F7-8355-89925A919044}"/>
              </a:ext>
            </a:extLst>
          </p:cNvPr>
          <p:cNvSpPr/>
          <p:nvPr/>
        </p:nvSpPr>
        <p:spPr>
          <a:xfrm>
            <a:off x="5254290" y="3515623"/>
            <a:ext cx="469118" cy="288973"/>
          </a:xfrm>
          <a:prstGeom prst="rect">
            <a:avLst/>
          </a:prstGeom>
          <a:solidFill>
            <a:schemeClr val="tx1"/>
          </a:solidFill>
          <a:ln w="25400" cap="flat" cmpd="sng" algn="ctr">
            <a:noFill/>
            <a:prstDash val="solid"/>
          </a:ln>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628D0846-7E06-4ECE-A73C-E4462A7BE5E8}"/>
              </a:ext>
            </a:extLst>
          </p:cNvPr>
          <p:cNvSpPr/>
          <p:nvPr/>
        </p:nvSpPr>
        <p:spPr>
          <a:xfrm>
            <a:off x="5244616" y="387136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7790ECA9-37B7-4A2A-94BF-9AB890C1B6E4}"/>
              </a:ext>
            </a:extLst>
          </p:cNvPr>
          <p:cNvSpPr/>
          <p:nvPr/>
        </p:nvSpPr>
        <p:spPr>
          <a:xfrm>
            <a:off x="5246456" y="422710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26D62CB4-4FD4-4ADE-9F38-0A81A7DE44FA}"/>
              </a:ext>
            </a:extLst>
          </p:cNvPr>
          <p:cNvSpPr/>
          <p:nvPr/>
        </p:nvSpPr>
        <p:spPr>
          <a:xfrm>
            <a:off x="6297812" y="3159884"/>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a:t>
            </a:r>
          </a:p>
        </p:txBody>
      </p:sp>
      <p:sp>
        <p:nvSpPr>
          <p:cNvPr id="45" name="Rechthoek 44">
            <a:extLst>
              <a:ext uri="{FF2B5EF4-FFF2-40B4-BE49-F238E27FC236}">
                <a16:creationId xmlns:a16="http://schemas.microsoft.com/office/drawing/2014/main" id="{3467E14A-BB67-45E6-8A03-733CBDCDC268}"/>
              </a:ext>
            </a:extLst>
          </p:cNvPr>
          <p:cNvSpPr/>
          <p:nvPr/>
        </p:nvSpPr>
        <p:spPr>
          <a:xfrm>
            <a:off x="6307486" y="3515623"/>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a:t>
            </a:r>
          </a:p>
        </p:txBody>
      </p:sp>
      <p:sp>
        <p:nvSpPr>
          <p:cNvPr id="46" name="Rechthoek 45">
            <a:extLst>
              <a:ext uri="{FF2B5EF4-FFF2-40B4-BE49-F238E27FC236}">
                <a16:creationId xmlns:a16="http://schemas.microsoft.com/office/drawing/2014/main" id="{11C9FB55-0B2D-4507-BFF3-EE85CCF55D2E}"/>
              </a:ext>
            </a:extLst>
          </p:cNvPr>
          <p:cNvSpPr/>
          <p:nvPr/>
        </p:nvSpPr>
        <p:spPr>
          <a:xfrm>
            <a:off x="6297812" y="387136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a:t>
            </a:r>
          </a:p>
        </p:txBody>
      </p:sp>
      <p:sp>
        <p:nvSpPr>
          <p:cNvPr id="47" name="Rechthoek 46">
            <a:extLst>
              <a:ext uri="{FF2B5EF4-FFF2-40B4-BE49-F238E27FC236}">
                <a16:creationId xmlns:a16="http://schemas.microsoft.com/office/drawing/2014/main" id="{CF8AF7EA-0C88-42D7-A0AC-3DC75255A1C3}"/>
              </a:ext>
            </a:extLst>
          </p:cNvPr>
          <p:cNvSpPr/>
          <p:nvPr/>
        </p:nvSpPr>
        <p:spPr>
          <a:xfrm>
            <a:off x="6299652" y="4227100"/>
            <a:ext cx="469118" cy="288973"/>
          </a:xfrm>
          <a:prstGeom prst="rect">
            <a:avLst/>
          </a:prstGeom>
          <a:solidFill>
            <a:schemeClr val="tx1"/>
          </a:solidFill>
          <a:ln w="25400" cap="flat" cmpd="sng" algn="ctr">
            <a:noFill/>
            <a:prstDash val="solid"/>
          </a:ln>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A7F705CE-0875-4121-9ACF-BC82055AAD3E}"/>
              </a:ext>
            </a:extLst>
          </p:cNvPr>
          <p:cNvSpPr/>
          <p:nvPr/>
        </p:nvSpPr>
        <p:spPr>
          <a:xfrm>
            <a:off x="5771214" y="3159884"/>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p>
        </p:txBody>
      </p:sp>
      <p:sp>
        <p:nvSpPr>
          <p:cNvPr id="49" name="Rechthoek 48">
            <a:extLst>
              <a:ext uri="{FF2B5EF4-FFF2-40B4-BE49-F238E27FC236}">
                <a16:creationId xmlns:a16="http://schemas.microsoft.com/office/drawing/2014/main" id="{875306A8-CBB8-4419-94EB-2B3F60F84EB7}"/>
              </a:ext>
            </a:extLst>
          </p:cNvPr>
          <p:cNvSpPr/>
          <p:nvPr/>
        </p:nvSpPr>
        <p:spPr>
          <a:xfrm>
            <a:off x="5780888" y="3515623"/>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50" name="Rechthoek 49">
            <a:extLst>
              <a:ext uri="{FF2B5EF4-FFF2-40B4-BE49-F238E27FC236}">
                <a16:creationId xmlns:a16="http://schemas.microsoft.com/office/drawing/2014/main" id="{D91FEE5C-A054-4038-BD98-59A271BB0C1A}"/>
              </a:ext>
            </a:extLst>
          </p:cNvPr>
          <p:cNvSpPr/>
          <p:nvPr/>
        </p:nvSpPr>
        <p:spPr>
          <a:xfrm>
            <a:off x="5771214" y="3871362"/>
            <a:ext cx="469118" cy="288973"/>
          </a:xfrm>
          <a:prstGeom prst="rect">
            <a:avLst/>
          </a:prstGeom>
          <a:solidFill>
            <a:schemeClr val="tx1"/>
          </a:solidFill>
          <a:ln w="25400" cap="flat" cmpd="sng" algn="ctr">
            <a:noFill/>
            <a:prstDash val="solid"/>
          </a:ln>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24CF3857-877A-48B0-A030-9DB0F148EE07}"/>
              </a:ext>
            </a:extLst>
          </p:cNvPr>
          <p:cNvSpPr/>
          <p:nvPr/>
        </p:nvSpPr>
        <p:spPr>
          <a:xfrm>
            <a:off x="5773053" y="422710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0092528A-7655-4CFA-8B2E-4E46A92C3E65}"/>
              </a:ext>
            </a:extLst>
          </p:cNvPr>
          <p:cNvSpPr/>
          <p:nvPr/>
        </p:nvSpPr>
        <p:spPr>
          <a:xfrm>
            <a:off x="2585647" y="3159884"/>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Stevige ondersteuning</a:t>
            </a:r>
          </a:p>
        </p:txBody>
      </p:sp>
      <p:sp>
        <p:nvSpPr>
          <p:cNvPr id="53" name="Rechthoek 52">
            <a:extLst>
              <a:ext uri="{FF2B5EF4-FFF2-40B4-BE49-F238E27FC236}">
                <a16:creationId xmlns:a16="http://schemas.microsoft.com/office/drawing/2014/main" id="{D8007871-48A5-42A0-A52C-774FA982B5D2}"/>
              </a:ext>
            </a:extLst>
          </p:cNvPr>
          <p:cNvSpPr/>
          <p:nvPr/>
        </p:nvSpPr>
        <p:spPr>
          <a:xfrm>
            <a:off x="2585647" y="3523694"/>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Voorkomen rugklachten</a:t>
            </a:r>
          </a:p>
        </p:txBody>
      </p:sp>
      <p:sp>
        <p:nvSpPr>
          <p:cNvPr id="54" name="Rechthoek 53">
            <a:extLst>
              <a:ext uri="{FF2B5EF4-FFF2-40B4-BE49-F238E27FC236}">
                <a16:creationId xmlns:a16="http://schemas.microsoft.com/office/drawing/2014/main" id="{D72B1780-044B-4764-AA8F-0795CB3AEA58}"/>
              </a:ext>
            </a:extLst>
          </p:cNvPr>
          <p:cNvSpPr/>
          <p:nvPr/>
        </p:nvSpPr>
        <p:spPr>
          <a:xfrm>
            <a:off x="2585647" y="3887504"/>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Goede vering</a:t>
            </a:r>
          </a:p>
        </p:txBody>
      </p:sp>
      <p:sp>
        <p:nvSpPr>
          <p:cNvPr id="55" name="Rechthoek 54">
            <a:extLst>
              <a:ext uri="{FF2B5EF4-FFF2-40B4-BE49-F238E27FC236}">
                <a16:creationId xmlns:a16="http://schemas.microsoft.com/office/drawing/2014/main" id="{9775A5EA-5F63-41A5-8AD9-5E3758AC5536}"/>
              </a:ext>
            </a:extLst>
          </p:cNvPr>
          <p:cNvSpPr/>
          <p:nvPr/>
        </p:nvSpPr>
        <p:spPr>
          <a:xfrm>
            <a:off x="2585647" y="4230983"/>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Moderne styling</a:t>
            </a:r>
          </a:p>
        </p:txBody>
      </p:sp>
      <p:sp>
        <p:nvSpPr>
          <p:cNvPr id="56" name="Tekstvak 55">
            <a:extLst>
              <a:ext uri="{FF2B5EF4-FFF2-40B4-BE49-F238E27FC236}">
                <a16:creationId xmlns:a16="http://schemas.microsoft.com/office/drawing/2014/main" id="{2D075757-9224-4E50-A76D-74B16F9317C5}"/>
              </a:ext>
            </a:extLst>
          </p:cNvPr>
          <p:cNvSpPr txBox="1"/>
          <p:nvPr/>
        </p:nvSpPr>
        <p:spPr>
          <a:xfrm rot="16200000">
            <a:off x="5585144" y="2530304"/>
            <a:ext cx="845103"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Goede vering</a:t>
            </a:r>
            <a:endParaRPr lang="nl-NL" sz="945" dirty="0">
              <a:solidFill>
                <a:srgbClr val="C00000"/>
              </a:solidFill>
              <a:latin typeface="Calibri" panose="020F0502020204030204" pitchFamily="34" charset="0"/>
              <a:cs typeface="Calibri" panose="020F0502020204030204" pitchFamily="34" charset="0"/>
            </a:endParaRPr>
          </a:p>
        </p:txBody>
      </p:sp>
      <p:sp>
        <p:nvSpPr>
          <p:cNvPr id="57" name="Tekstvak 56">
            <a:extLst>
              <a:ext uri="{FF2B5EF4-FFF2-40B4-BE49-F238E27FC236}">
                <a16:creationId xmlns:a16="http://schemas.microsoft.com/office/drawing/2014/main" id="{E6C8AEB6-F1DE-41A4-9F17-963871A4F1AC}"/>
              </a:ext>
            </a:extLst>
          </p:cNvPr>
          <p:cNvSpPr txBox="1"/>
          <p:nvPr/>
        </p:nvSpPr>
        <p:spPr>
          <a:xfrm rot="16200000">
            <a:off x="4300904" y="2323142"/>
            <a:ext cx="1290738"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Stevige ondersteuning</a:t>
            </a:r>
            <a:endParaRPr lang="nl-NL" sz="945" b="1" dirty="0">
              <a:solidFill>
                <a:srgbClr val="C00000"/>
              </a:solidFill>
              <a:latin typeface="Calibri" panose="020F0502020204030204" pitchFamily="34" charset="0"/>
              <a:cs typeface="Calibri" panose="020F0502020204030204" pitchFamily="34" charset="0"/>
            </a:endParaRPr>
          </a:p>
        </p:txBody>
      </p:sp>
      <p:sp>
        <p:nvSpPr>
          <p:cNvPr id="58" name="Tekstvak 57">
            <a:extLst>
              <a:ext uri="{FF2B5EF4-FFF2-40B4-BE49-F238E27FC236}">
                <a16:creationId xmlns:a16="http://schemas.microsoft.com/office/drawing/2014/main" id="{43EEFDD7-E6A0-4F83-BAEC-C4377A23FC29}"/>
              </a:ext>
            </a:extLst>
          </p:cNvPr>
          <p:cNvSpPr txBox="1"/>
          <p:nvPr/>
        </p:nvSpPr>
        <p:spPr>
          <a:xfrm rot="16200000">
            <a:off x="4791294" y="2278530"/>
            <a:ext cx="1374094"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Voorkomen rugklachten</a:t>
            </a:r>
            <a:endParaRPr lang="nl-NL" sz="945" b="1" dirty="0">
              <a:solidFill>
                <a:srgbClr val="C00000"/>
              </a:solidFill>
              <a:latin typeface="Calibri" panose="020F0502020204030204" pitchFamily="34" charset="0"/>
              <a:cs typeface="Calibri" panose="020F0502020204030204" pitchFamily="34" charset="0"/>
            </a:endParaRPr>
          </a:p>
        </p:txBody>
      </p:sp>
      <p:sp>
        <p:nvSpPr>
          <p:cNvPr id="59" name="Tekstvak 58">
            <a:extLst>
              <a:ext uri="{FF2B5EF4-FFF2-40B4-BE49-F238E27FC236}">
                <a16:creationId xmlns:a16="http://schemas.microsoft.com/office/drawing/2014/main" id="{8421F2AB-69E7-42BB-A05E-D911189AC2F9}"/>
              </a:ext>
            </a:extLst>
          </p:cNvPr>
          <p:cNvSpPr txBox="1"/>
          <p:nvPr/>
        </p:nvSpPr>
        <p:spPr>
          <a:xfrm rot="16200000">
            <a:off x="6031966" y="2431313"/>
            <a:ext cx="990977"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Moderne styling</a:t>
            </a:r>
            <a:endParaRPr lang="nl-NL" sz="945" b="1" dirty="0">
              <a:solidFill>
                <a:srgbClr val="C00000"/>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929666C8-01E4-4576-B72F-EB8D0A283559}"/>
              </a:ext>
            </a:extLst>
          </p:cNvPr>
          <p:cNvSpPr/>
          <p:nvPr/>
        </p:nvSpPr>
        <p:spPr>
          <a:xfrm>
            <a:off x="4197210" y="4588523"/>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0,5</a:t>
            </a:r>
          </a:p>
        </p:txBody>
      </p:sp>
      <p:sp>
        <p:nvSpPr>
          <p:cNvPr id="62" name="Rechthoek 61">
            <a:extLst>
              <a:ext uri="{FF2B5EF4-FFF2-40B4-BE49-F238E27FC236}">
                <a16:creationId xmlns:a16="http://schemas.microsoft.com/office/drawing/2014/main" id="{11014EEC-1F6D-483D-9598-786B72B9FA01}"/>
              </a:ext>
            </a:extLst>
          </p:cNvPr>
          <p:cNvSpPr/>
          <p:nvPr/>
        </p:nvSpPr>
        <p:spPr>
          <a:xfrm>
            <a:off x="4199050" y="4944261"/>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0,5</a:t>
            </a:r>
          </a:p>
        </p:txBody>
      </p:sp>
      <p:sp>
        <p:nvSpPr>
          <p:cNvPr id="63" name="Rechthoek 62">
            <a:extLst>
              <a:ext uri="{FF2B5EF4-FFF2-40B4-BE49-F238E27FC236}">
                <a16:creationId xmlns:a16="http://schemas.microsoft.com/office/drawing/2014/main" id="{3D5D79B9-3519-4E60-AD2D-A37512A554BA}"/>
              </a:ext>
            </a:extLst>
          </p:cNvPr>
          <p:cNvSpPr/>
          <p:nvPr/>
        </p:nvSpPr>
        <p:spPr>
          <a:xfrm>
            <a:off x="4730446" y="4588523"/>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F37A6B45-C46B-4564-8182-6BBA60D80F28}"/>
              </a:ext>
            </a:extLst>
          </p:cNvPr>
          <p:cNvSpPr/>
          <p:nvPr/>
        </p:nvSpPr>
        <p:spPr>
          <a:xfrm>
            <a:off x="4732286" y="4944261"/>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F4E9B21C-1746-45A8-AC8C-22729DBA4B62}"/>
              </a:ext>
            </a:extLst>
          </p:cNvPr>
          <p:cNvSpPr/>
          <p:nvPr/>
        </p:nvSpPr>
        <p:spPr>
          <a:xfrm>
            <a:off x="5257044" y="4588523"/>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A3F4ECF4-513F-46BE-B785-95F3B9A89412}"/>
              </a:ext>
            </a:extLst>
          </p:cNvPr>
          <p:cNvSpPr/>
          <p:nvPr/>
        </p:nvSpPr>
        <p:spPr>
          <a:xfrm>
            <a:off x="5258884" y="4944261"/>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C60CC2CC-117E-45C6-ADC2-102A6F8BFE90}"/>
              </a:ext>
            </a:extLst>
          </p:cNvPr>
          <p:cNvSpPr/>
          <p:nvPr/>
        </p:nvSpPr>
        <p:spPr>
          <a:xfrm>
            <a:off x="6310241" y="4588523"/>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92D79341-5561-4F51-A9FE-48CC636226D0}"/>
              </a:ext>
            </a:extLst>
          </p:cNvPr>
          <p:cNvSpPr/>
          <p:nvPr/>
        </p:nvSpPr>
        <p:spPr>
          <a:xfrm>
            <a:off x="6312081" y="4944261"/>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97260060-9B37-4AD9-82AC-5DE7DBD8DD0F}"/>
              </a:ext>
            </a:extLst>
          </p:cNvPr>
          <p:cNvSpPr/>
          <p:nvPr/>
        </p:nvSpPr>
        <p:spPr>
          <a:xfrm>
            <a:off x="5783642" y="4588523"/>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8AB0D762-72E1-4A7C-9FF6-529B02803964}"/>
              </a:ext>
            </a:extLst>
          </p:cNvPr>
          <p:cNvSpPr/>
          <p:nvPr/>
        </p:nvSpPr>
        <p:spPr>
          <a:xfrm>
            <a:off x="5785482" y="4944261"/>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E8B3E2F6-A70D-48B3-9439-9D2D72E91E37}"/>
              </a:ext>
            </a:extLst>
          </p:cNvPr>
          <p:cNvSpPr/>
          <p:nvPr/>
        </p:nvSpPr>
        <p:spPr>
          <a:xfrm>
            <a:off x="2598075" y="4604665"/>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Hoogte-instelling</a:t>
            </a:r>
          </a:p>
        </p:txBody>
      </p:sp>
      <p:sp>
        <p:nvSpPr>
          <p:cNvPr id="72" name="Rechthoek 71">
            <a:extLst>
              <a:ext uri="{FF2B5EF4-FFF2-40B4-BE49-F238E27FC236}">
                <a16:creationId xmlns:a16="http://schemas.microsoft.com/office/drawing/2014/main" id="{68D5E2D7-D6F2-4539-A1B0-FD06A586BF68}"/>
              </a:ext>
            </a:extLst>
          </p:cNvPr>
          <p:cNvSpPr/>
          <p:nvPr/>
        </p:nvSpPr>
        <p:spPr>
          <a:xfrm>
            <a:off x="2598075" y="4948144"/>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Pedalen eenvoudig bereikbaar</a:t>
            </a:r>
          </a:p>
        </p:txBody>
      </p:sp>
      <p:sp>
        <p:nvSpPr>
          <p:cNvPr id="73" name="Rechthoek 72">
            <a:extLst>
              <a:ext uri="{FF2B5EF4-FFF2-40B4-BE49-F238E27FC236}">
                <a16:creationId xmlns:a16="http://schemas.microsoft.com/office/drawing/2014/main" id="{A60BFDED-E944-4D28-A0FF-16CC57775273}"/>
              </a:ext>
            </a:extLst>
          </p:cNvPr>
          <p:cNvSpPr/>
          <p:nvPr/>
        </p:nvSpPr>
        <p:spPr>
          <a:xfrm>
            <a:off x="6851763" y="1547797"/>
            <a:ext cx="469117" cy="1562451"/>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D6F9E673-DF56-4B01-B4E3-BCC6D09D0EFE}"/>
              </a:ext>
            </a:extLst>
          </p:cNvPr>
          <p:cNvSpPr/>
          <p:nvPr/>
        </p:nvSpPr>
        <p:spPr>
          <a:xfrm>
            <a:off x="7379075" y="1547797"/>
            <a:ext cx="469117" cy="1562451"/>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E58AFC66-4AF2-4108-8717-F444CFAA21A2}"/>
              </a:ext>
            </a:extLst>
          </p:cNvPr>
          <p:cNvSpPr/>
          <p:nvPr/>
        </p:nvSpPr>
        <p:spPr>
          <a:xfrm>
            <a:off x="6856970" y="3159884"/>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76" name="Rechthoek 75">
            <a:extLst>
              <a:ext uri="{FF2B5EF4-FFF2-40B4-BE49-F238E27FC236}">
                <a16:creationId xmlns:a16="http://schemas.microsoft.com/office/drawing/2014/main" id="{D737E1FF-F860-4F23-BCE7-DFEA6EC9B9A6}"/>
              </a:ext>
            </a:extLst>
          </p:cNvPr>
          <p:cNvSpPr/>
          <p:nvPr/>
        </p:nvSpPr>
        <p:spPr>
          <a:xfrm>
            <a:off x="6866644" y="3515623"/>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77" name="Rechthoek 76">
            <a:extLst>
              <a:ext uri="{FF2B5EF4-FFF2-40B4-BE49-F238E27FC236}">
                <a16:creationId xmlns:a16="http://schemas.microsoft.com/office/drawing/2014/main" id="{B13C879F-491A-4C00-A1A3-A1DEFF810B75}"/>
              </a:ext>
            </a:extLst>
          </p:cNvPr>
          <p:cNvSpPr/>
          <p:nvPr/>
        </p:nvSpPr>
        <p:spPr>
          <a:xfrm>
            <a:off x="6856970" y="3871362"/>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a:t>
            </a:r>
          </a:p>
        </p:txBody>
      </p:sp>
      <p:sp>
        <p:nvSpPr>
          <p:cNvPr id="78" name="Rechthoek 77">
            <a:extLst>
              <a:ext uri="{FF2B5EF4-FFF2-40B4-BE49-F238E27FC236}">
                <a16:creationId xmlns:a16="http://schemas.microsoft.com/office/drawing/2014/main" id="{9014202E-64D9-4F45-8513-1F5180E91501}"/>
              </a:ext>
            </a:extLst>
          </p:cNvPr>
          <p:cNvSpPr/>
          <p:nvPr/>
        </p:nvSpPr>
        <p:spPr>
          <a:xfrm>
            <a:off x="6858810" y="422710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p>
        </p:txBody>
      </p:sp>
      <p:sp>
        <p:nvSpPr>
          <p:cNvPr id="83" name="Tekstvak 82">
            <a:extLst>
              <a:ext uri="{FF2B5EF4-FFF2-40B4-BE49-F238E27FC236}">
                <a16:creationId xmlns:a16="http://schemas.microsoft.com/office/drawing/2014/main" id="{CD921C20-2A84-480B-9613-B6F37B030458}"/>
              </a:ext>
            </a:extLst>
          </p:cNvPr>
          <p:cNvSpPr txBox="1"/>
          <p:nvPr/>
        </p:nvSpPr>
        <p:spPr>
          <a:xfrm rot="16200000">
            <a:off x="7067850" y="2302430"/>
            <a:ext cx="1154483" cy="383182"/>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Pedalen eenvoudig </a:t>
            </a:r>
          </a:p>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bereikbaar</a:t>
            </a:r>
            <a:endParaRPr lang="nl-NL" sz="945" b="1" dirty="0">
              <a:solidFill>
                <a:srgbClr val="C00000"/>
              </a:solidFill>
              <a:latin typeface="Calibri" panose="020F0502020204030204" pitchFamily="34" charset="0"/>
              <a:cs typeface="Calibri" panose="020F0502020204030204" pitchFamily="34" charset="0"/>
            </a:endParaRPr>
          </a:p>
        </p:txBody>
      </p:sp>
      <p:sp>
        <p:nvSpPr>
          <p:cNvPr id="84" name="Tekstvak 83">
            <a:extLst>
              <a:ext uri="{FF2B5EF4-FFF2-40B4-BE49-F238E27FC236}">
                <a16:creationId xmlns:a16="http://schemas.microsoft.com/office/drawing/2014/main" id="{10A964DE-ADD6-429E-85CD-5AE359962B68}"/>
              </a:ext>
            </a:extLst>
          </p:cNvPr>
          <p:cNvSpPr txBox="1"/>
          <p:nvPr/>
        </p:nvSpPr>
        <p:spPr>
          <a:xfrm rot="16200000">
            <a:off x="6588186" y="2429638"/>
            <a:ext cx="1027846"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Hoogte-instelling</a:t>
            </a:r>
            <a:endParaRPr lang="nl-NL" sz="945" b="1" dirty="0">
              <a:solidFill>
                <a:srgbClr val="C00000"/>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90E4D577-88AF-4212-AEAE-3597C4DFFB76}"/>
              </a:ext>
            </a:extLst>
          </p:cNvPr>
          <p:cNvSpPr/>
          <p:nvPr/>
        </p:nvSpPr>
        <p:spPr>
          <a:xfrm>
            <a:off x="6869398" y="4588523"/>
            <a:ext cx="469118" cy="288973"/>
          </a:xfrm>
          <a:prstGeom prst="rect">
            <a:avLst/>
          </a:prstGeom>
          <a:solidFill>
            <a:schemeClr val="tx1"/>
          </a:solidFill>
          <a:ln w="25400" cap="flat" cmpd="sng" algn="ctr">
            <a:noFill/>
            <a:prstDash val="solid"/>
          </a:ln>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BDF32575-8E3F-4455-BFBA-4B3E4FDDC036}"/>
              </a:ext>
            </a:extLst>
          </p:cNvPr>
          <p:cNvSpPr/>
          <p:nvPr/>
        </p:nvSpPr>
        <p:spPr>
          <a:xfrm>
            <a:off x="6871238" y="4944261"/>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Rechthoek 15">
            <a:extLst>
              <a:ext uri="{FF2B5EF4-FFF2-40B4-BE49-F238E27FC236}">
                <a16:creationId xmlns:a16="http://schemas.microsoft.com/office/drawing/2014/main" id="{C8055393-2780-477D-A73A-3019D595657B}"/>
              </a:ext>
            </a:extLst>
          </p:cNvPr>
          <p:cNvSpPr/>
          <p:nvPr/>
        </p:nvSpPr>
        <p:spPr>
          <a:xfrm>
            <a:off x="4193430" y="5292189"/>
            <a:ext cx="469118" cy="288973"/>
          </a:xfrm>
          <a:prstGeom prst="rect">
            <a:avLst/>
          </a:prstGeom>
          <a:solidFill>
            <a:srgbClr val="E6AF00"/>
          </a:solidFill>
          <a:ln w="25400" cap="flat" cmpd="sng" algn="ctr">
            <a:noFill/>
            <a:prstDash val="solid"/>
          </a:ln>
          <a:effectLst/>
        </p:spPr>
        <p:txBody>
          <a:bodyPr rtlCol="0" anchor="ctr"/>
          <a:lstStyle/>
          <a:p>
            <a:pPr algn="ctr" defTabSz="863885">
              <a:defRPr/>
            </a:pPr>
            <a:r>
              <a:rPr lang="nl-NL" sz="1134" kern="0" dirty="0">
                <a:solidFill>
                  <a:srgbClr val="C00000"/>
                </a:solidFill>
                <a:latin typeface="Calibri" panose="020F0502020204030204" pitchFamily="34" charset="0"/>
                <a:cs typeface="Calibri" panose="020F0502020204030204" pitchFamily="34" charset="0"/>
              </a:rPr>
              <a:t>0,5</a:t>
            </a:r>
          </a:p>
        </p:txBody>
      </p:sp>
      <p:sp>
        <p:nvSpPr>
          <p:cNvPr id="18" name="Rechthoek 17">
            <a:extLst>
              <a:ext uri="{FF2B5EF4-FFF2-40B4-BE49-F238E27FC236}">
                <a16:creationId xmlns:a16="http://schemas.microsoft.com/office/drawing/2014/main" id="{C0E6C559-C1FA-4B4B-AB62-78F0BACE0D22}"/>
              </a:ext>
            </a:extLst>
          </p:cNvPr>
          <p:cNvSpPr/>
          <p:nvPr/>
        </p:nvSpPr>
        <p:spPr>
          <a:xfrm>
            <a:off x="4726666" y="529218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0" name="Rechthoek 19">
            <a:extLst>
              <a:ext uri="{FF2B5EF4-FFF2-40B4-BE49-F238E27FC236}">
                <a16:creationId xmlns:a16="http://schemas.microsoft.com/office/drawing/2014/main" id="{2F39C903-8171-4244-821C-E82E05C262B8}"/>
              </a:ext>
            </a:extLst>
          </p:cNvPr>
          <p:cNvSpPr/>
          <p:nvPr/>
        </p:nvSpPr>
        <p:spPr>
          <a:xfrm>
            <a:off x="5253264" y="529218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265B997B-40B1-42A1-91B4-C7D250F2180A}"/>
              </a:ext>
            </a:extLst>
          </p:cNvPr>
          <p:cNvSpPr/>
          <p:nvPr/>
        </p:nvSpPr>
        <p:spPr>
          <a:xfrm>
            <a:off x="6306460" y="529218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3" name="Rechthoek 22">
            <a:extLst>
              <a:ext uri="{FF2B5EF4-FFF2-40B4-BE49-F238E27FC236}">
                <a16:creationId xmlns:a16="http://schemas.microsoft.com/office/drawing/2014/main" id="{0ABB12D4-F309-4838-AB82-10471B5FE073}"/>
              </a:ext>
            </a:extLst>
          </p:cNvPr>
          <p:cNvSpPr/>
          <p:nvPr/>
        </p:nvSpPr>
        <p:spPr>
          <a:xfrm>
            <a:off x="5779861" y="529218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096" name="Rechthoek 4095">
            <a:extLst>
              <a:ext uri="{FF2B5EF4-FFF2-40B4-BE49-F238E27FC236}">
                <a16:creationId xmlns:a16="http://schemas.microsoft.com/office/drawing/2014/main" id="{9A2EF69A-A500-4933-8E6F-F0EDEBF20D8D}"/>
              </a:ext>
            </a:extLst>
          </p:cNvPr>
          <p:cNvSpPr/>
          <p:nvPr/>
        </p:nvSpPr>
        <p:spPr>
          <a:xfrm>
            <a:off x="2592455" y="5296071"/>
            <a:ext cx="1527958" cy="288973"/>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defTabSz="863885">
              <a:defRPr/>
            </a:pPr>
            <a:r>
              <a:rPr lang="nl-NL" sz="945" kern="0" dirty="0">
                <a:solidFill>
                  <a:srgbClr val="EEECE1">
                    <a:lumMod val="25000"/>
                  </a:srgbClr>
                </a:solidFill>
                <a:latin typeface="Calibri" panose="020F0502020204030204" pitchFamily="34" charset="0"/>
                <a:cs typeface="Calibri" panose="020F0502020204030204" pitchFamily="34" charset="0"/>
              </a:rPr>
              <a:t>Stuur makkelijk bereikbaar</a:t>
            </a:r>
          </a:p>
        </p:txBody>
      </p:sp>
      <p:sp>
        <p:nvSpPr>
          <p:cNvPr id="4097" name="Rechthoek 4096">
            <a:extLst>
              <a:ext uri="{FF2B5EF4-FFF2-40B4-BE49-F238E27FC236}">
                <a16:creationId xmlns:a16="http://schemas.microsoft.com/office/drawing/2014/main" id="{1951E314-4242-4140-8989-54F357FE49A3}"/>
              </a:ext>
            </a:extLst>
          </p:cNvPr>
          <p:cNvSpPr/>
          <p:nvPr/>
        </p:nvSpPr>
        <p:spPr>
          <a:xfrm>
            <a:off x="6865618" y="529218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102" name="Rechthoek 4101">
            <a:extLst>
              <a:ext uri="{FF2B5EF4-FFF2-40B4-BE49-F238E27FC236}">
                <a16:creationId xmlns:a16="http://schemas.microsoft.com/office/drawing/2014/main" id="{56F04337-12B2-4149-8A0B-5EA45DB45CA9}"/>
              </a:ext>
            </a:extLst>
          </p:cNvPr>
          <p:cNvSpPr/>
          <p:nvPr/>
        </p:nvSpPr>
        <p:spPr>
          <a:xfrm>
            <a:off x="7951045" y="1547797"/>
            <a:ext cx="469117" cy="1562451"/>
          </a:xfrm>
          <a:prstGeom prst="rect">
            <a:avLst/>
          </a:prstGeom>
          <a:solidFill>
            <a:sysClr val="window" lastClr="FFFFFF">
              <a:lumMod val="85000"/>
            </a:sysClr>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112" name="Tekstvak 4111">
            <a:extLst>
              <a:ext uri="{FF2B5EF4-FFF2-40B4-BE49-F238E27FC236}">
                <a16:creationId xmlns:a16="http://schemas.microsoft.com/office/drawing/2014/main" id="{A9F9D662-E1C4-464D-A007-0A91D21AA233}"/>
              </a:ext>
            </a:extLst>
          </p:cNvPr>
          <p:cNvSpPr txBox="1"/>
          <p:nvPr/>
        </p:nvSpPr>
        <p:spPr>
          <a:xfrm rot="16200000">
            <a:off x="7455050" y="2194905"/>
            <a:ext cx="1497526" cy="237757"/>
          </a:xfrm>
          <a:prstGeom prst="rect">
            <a:avLst/>
          </a:prstGeom>
          <a:noFill/>
        </p:spPr>
        <p:txBody>
          <a:bodyPr wrap="none" rtlCol="0">
            <a:spAutoFit/>
          </a:bodyPr>
          <a:lstStyle/>
          <a:p>
            <a:pPr algn="ctr" defTabSz="863885">
              <a:defRPr/>
            </a:pPr>
            <a:r>
              <a:rPr lang="nl-NL" sz="945" dirty="0">
                <a:solidFill>
                  <a:srgbClr val="EEECE1">
                    <a:lumMod val="25000"/>
                  </a:srgbClr>
                </a:solidFill>
                <a:latin typeface="Calibri" panose="020F0502020204030204" pitchFamily="34" charset="0"/>
                <a:cs typeface="Calibri" panose="020F0502020204030204" pitchFamily="34" charset="0"/>
              </a:rPr>
              <a:t>Stuur makkelijk bereikbaar</a:t>
            </a:r>
            <a:endParaRPr lang="nl-NL" sz="945" dirty="0">
              <a:solidFill>
                <a:srgbClr val="C00000"/>
              </a:solidFill>
              <a:latin typeface="Calibri" panose="020F0502020204030204" pitchFamily="34" charset="0"/>
              <a:cs typeface="Calibri" panose="020F0502020204030204" pitchFamily="34" charset="0"/>
            </a:endParaRPr>
          </a:p>
        </p:txBody>
      </p:sp>
      <p:sp>
        <p:nvSpPr>
          <p:cNvPr id="4118" name="Rechthoek 4117">
            <a:extLst>
              <a:ext uri="{FF2B5EF4-FFF2-40B4-BE49-F238E27FC236}">
                <a16:creationId xmlns:a16="http://schemas.microsoft.com/office/drawing/2014/main" id="{C83A3E0B-96ED-4702-AFC5-979BB5C0798D}"/>
              </a:ext>
            </a:extLst>
          </p:cNvPr>
          <p:cNvSpPr/>
          <p:nvPr/>
        </p:nvSpPr>
        <p:spPr>
          <a:xfrm>
            <a:off x="8496439" y="1559161"/>
            <a:ext cx="469117" cy="1562451"/>
          </a:xfrm>
          <a:prstGeom prst="rect">
            <a:avLst/>
          </a:prstGeom>
          <a:solidFill>
            <a:srgbClr val="FFC000"/>
          </a:solidFill>
          <a:ln w="25400" cap="flat" cmpd="sng" algn="ctr">
            <a:noFill/>
            <a:prstDash val="solid"/>
          </a:ln>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119" name="Rechthoek 4118">
            <a:extLst>
              <a:ext uri="{FF2B5EF4-FFF2-40B4-BE49-F238E27FC236}">
                <a16:creationId xmlns:a16="http://schemas.microsoft.com/office/drawing/2014/main" id="{87A10601-A96D-4900-A3C4-FE6C22E8B5D8}"/>
              </a:ext>
            </a:extLst>
          </p:cNvPr>
          <p:cNvSpPr/>
          <p:nvPr/>
        </p:nvSpPr>
        <p:spPr>
          <a:xfrm>
            <a:off x="9023751" y="1559161"/>
            <a:ext cx="469117" cy="1562451"/>
          </a:xfrm>
          <a:prstGeom prst="rect">
            <a:avLst/>
          </a:prstGeom>
          <a:solidFill>
            <a:srgbClr val="FFC000"/>
          </a:solidFill>
          <a:ln w="25400" cap="flat" cmpd="sng" algn="ctr">
            <a:noFill/>
            <a:prstDash val="solid"/>
          </a:ln>
          <a:effectLst/>
        </p:spPr>
        <p:txBody>
          <a:bodyPr rtlCol="0" anchor="ctr"/>
          <a:lstStyle/>
          <a:p>
            <a:pPr algn="ctr" defTabSz="863885">
              <a:defRPr/>
            </a:pPr>
            <a:endParaRPr lang="nl-NL" sz="945" kern="0">
              <a:solidFill>
                <a:srgbClr val="EEECE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120" name="Rechthoek 4119">
            <a:extLst>
              <a:ext uri="{FF2B5EF4-FFF2-40B4-BE49-F238E27FC236}">
                <a16:creationId xmlns:a16="http://schemas.microsoft.com/office/drawing/2014/main" id="{AB24D680-6C92-4CB1-A1F5-BCB7C92D85C1}"/>
              </a:ext>
            </a:extLst>
          </p:cNvPr>
          <p:cNvSpPr/>
          <p:nvPr/>
        </p:nvSpPr>
        <p:spPr>
          <a:xfrm>
            <a:off x="8501645" y="3171248"/>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kern="0" dirty="0">
                <a:solidFill>
                  <a:srgbClr val="C00000"/>
                </a:solidFill>
                <a:cs typeface="Calibri" panose="020F0502020204030204" pitchFamily="34" charset="0"/>
              </a:rPr>
              <a:t>35</a:t>
            </a:r>
          </a:p>
        </p:txBody>
      </p:sp>
      <p:sp>
        <p:nvSpPr>
          <p:cNvPr id="4121" name="Rechthoek 4120">
            <a:extLst>
              <a:ext uri="{FF2B5EF4-FFF2-40B4-BE49-F238E27FC236}">
                <a16:creationId xmlns:a16="http://schemas.microsoft.com/office/drawing/2014/main" id="{77EC5DD2-8B77-405E-B1C7-8AF912F9F0DB}"/>
              </a:ext>
            </a:extLst>
          </p:cNvPr>
          <p:cNvSpPr/>
          <p:nvPr/>
        </p:nvSpPr>
        <p:spPr>
          <a:xfrm>
            <a:off x="8511319" y="3526987"/>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kern="0" dirty="0">
                <a:solidFill>
                  <a:srgbClr val="C00000"/>
                </a:solidFill>
                <a:cs typeface="Calibri" panose="020F0502020204030204" pitchFamily="34" charset="0"/>
              </a:rPr>
              <a:t>50</a:t>
            </a:r>
          </a:p>
        </p:txBody>
      </p:sp>
      <p:sp>
        <p:nvSpPr>
          <p:cNvPr id="4122" name="Rechthoek 4121">
            <a:extLst>
              <a:ext uri="{FF2B5EF4-FFF2-40B4-BE49-F238E27FC236}">
                <a16:creationId xmlns:a16="http://schemas.microsoft.com/office/drawing/2014/main" id="{B3048130-0054-46B7-BCCC-18B42A688608}"/>
              </a:ext>
            </a:extLst>
          </p:cNvPr>
          <p:cNvSpPr/>
          <p:nvPr/>
        </p:nvSpPr>
        <p:spPr>
          <a:xfrm>
            <a:off x="8501645" y="3882726"/>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kern="0" dirty="0">
                <a:solidFill>
                  <a:srgbClr val="C00000"/>
                </a:solidFill>
                <a:cs typeface="Calibri" panose="020F0502020204030204" pitchFamily="34" charset="0"/>
              </a:rPr>
              <a:t>15</a:t>
            </a:r>
          </a:p>
        </p:txBody>
      </p:sp>
      <p:sp>
        <p:nvSpPr>
          <p:cNvPr id="4123" name="Rechthoek 4122">
            <a:extLst>
              <a:ext uri="{FF2B5EF4-FFF2-40B4-BE49-F238E27FC236}">
                <a16:creationId xmlns:a16="http://schemas.microsoft.com/office/drawing/2014/main" id="{A27C9D70-44AA-4A91-8718-939B05DA19D3}"/>
              </a:ext>
            </a:extLst>
          </p:cNvPr>
          <p:cNvSpPr/>
          <p:nvPr/>
        </p:nvSpPr>
        <p:spPr>
          <a:xfrm>
            <a:off x="8503485" y="4238465"/>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kern="0" dirty="0">
                <a:solidFill>
                  <a:srgbClr val="C00000"/>
                </a:solidFill>
                <a:cs typeface="Calibri" panose="020F0502020204030204" pitchFamily="34" charset="0"/>
              </a:rPr>
              <a:t>15</a:t>
            </a:r>
          </a:p>
        </p:txBody>
      </p:sp>
      <p:sp>
        <p:nvSpPr>
          <p:cNvPr id="4124" name="Rechthoek 4123">
            <a:extLst>
              <a:ext uri="{FF2B5EF4-FFF2-40B4-BE49-F238E27FC236}">
                <a16:creationId xmlns:a16="http://schemas.microsoft.com/office/drawing/2014/main" id="{B121D36D-1B2D-43BF-9CCB-FA025A5A243A}"/>
              </a:ext>
            </a:extLst>
          </p:cNvPr>
          <p:cNvSpPr/>
          <p:nvPr/>
        </p:nvSpPr>
        <p:spPr>
          <a:xfrm>
            <a:off x="9028243" y="3171248"/>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b="1" kern="0" dirty="0">
                <a:solidFill>
                  <a:srgbClr val="C00000"/>
                </a:solidFill>
                <a:cs typeface="Calibri" panose="020F0502020204030204" pitchFamily="34" charset="0"/>
              </a:rPr>
              <a:t>35</a:t>
            </a:r>
          </a:p>
        </p:txBody>
      </p:sp>
      <p:sp>
        <p:nvSpPr>
          <p:cNvPr id="4125" name="Rechthoek 4124">
            <a:extLst>
              <a:ext uri="{FF2B5EF4-FFF2-40B4-BE49-F238E27FC236}">
                <a16:creationId xmlns:a16="http://schemas.microsoft.com/office/drawing/2014/main" id="{C0BE85DD-635C-40AE-86B6-6D75EAA3A217}"/>
              </a:ext>
            </a:extLst>
          </p:cNvPr>
          <p:cNvSpPr/>
          <p:nvPr/>
        </p:nvSpPr>
        <p:spPr>
          <a:xfrm>
            <a:off x="9037917" y="3526987"/>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b="1" kern="0" dirty="0">
                <a:solidFill>
                  <a:srgbClr val="C00000"/>
                </a:solidFill>
                <a:cs typeface="Calibri" panose="020F0502020204030204" pitchFamily="34" charset="0"/>
              </a:rPr>
              <a:t>25</a:t>
            </a:r>
          </a:p>
        </p:txBody>
      </p:sp>
      <p:sp>
        <p:nvSpPr>
          <p:cNvPr id="4126" name="Rechthoek 4125">
            <a:extLst>
              <a:ext uri="{FF2B5EF4-FFF2-40B4-BE49-F238E27FC236}">
                <a16:creationId xmlns:a16="http://schemas.microsoft.com/office/drawing/2014/main" id="{2132AC85-643C-473C-A2CD-23F30D894F6F}"/>
              </a:ext>
            </a:extLst>
          </p:cNvPr>
          <p:cNvSpPr/>
          <p:nvPr/>
        </p:nvSpPr>
        <p:spPr>
          <a:xfrm>
            <a:off x="9028243" y="3882726"/>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b="1" kern="0" dirty="0">
                <a:solidFill>
                  <a:srgbClr val="C00000"/>
                </a:solidFill>
                <a:cs typeface="Calibri" panose="020F0502020204030204" pitchFamily="34" charset="0"/>
              </a:rPr>
              <a:t>7,5</a:t>
            </a:r>
          </a:p>
        </p:txBody>
      </p:sp>
      <p:sp>
        <p:nvSpPr>
          <p:cNvPr id="4127" name="Rechthoek 4126">
            <a:extLst>
              <a:ext uri="{FF2B5EF4-FFF2-40B4-BE49-F238E27FC236}">
                <a16:creationId xmlns:a16="http://schemas.microsoft.com/office/drawing/2014/main" id="{59A1BB79-B5B7-4C71-90E1-C51717648D95}"/>
              </a:ext>
            </a:extLst>
          </p:cNvPr>
          <p:cNvSpPr/>
          <p:nvPr/>
        </p:nvSpPr>
        <p:spPr>
          <a:xfrm>
            <a:off x="9052113" y="4227099"/>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b="1" kern="0" dirty="0">
                <a:solidFill>
                  <a:srgbClr val="C00000"/>
                </a:solidFill>
                <a:cs typeface="Calibri" panose="020F0502020204030204" pitchFamily="34" charset="0"/>
              </a:rPr>
              <a:t>1,5</a:t>
            </a:r>
          </a:p>
        </p:txBody>
      </p:sp>
      <p:sp>
        <p:nvSpPr>
          <p:cNvPr id="119" name="Tekstvak 118">
            <a:extLst>
              <a:ext uri="{FF2B5EF4-FFF2-40B4-BE49-F238E27FC236}">
                <a16:creationId xmlns:a16="http://schemas.microsoft.com/office/drawing/2014/main" id="{B2DEEFF3-CC06-4EDA-A6EE-58119C8AD119}"/>
              </a:ext>
            </a:extLst>
          </p:cNvPr>
          <p:cNvSpPr txBox="1"/>
          <p:nvPr/>
        </p:nvSpPr>
        <p:spPr>
          <a:xfrm rot="16200000">
            <a:off x="8426848" y="2150834"/>
            <a:ext cx="1630576" cy="441403"/>
          </a:xfrm>
          <a:prstGeom prst="rect">
            <a:avLst/>
          </a:prstGeom>
          <a:noFill/>
          <a:effectLst/>
        </p:spPr>
        <p:txBody>
          <a:bodyPr wrap="none" rtlCol="0">
            <a:spAutoFit/>
          </a:bodyPr>
          <a:lstStyle/>
          <a:p>
            <a:pPr algn="ctr" defTabSz="863885">
              <a:defRPr/>
            </a:pPr>
            <a:r>
              <a:rPr lang="nl-NL" sz="1134" dirty="0" err="1">
                <a:solidFill>
                  <a:srgbClr val="C00000"/>
                </a:solidFill>
                <a:latin typeface="Calibri" panose="020F0502020204030204" pitchFamily="34" charset="0"/>
                <a:cs typeface="Calibri" panose="020F0502020204030204" pitchFamily="34" charset="0"/>
              </a:rPr>
              <a:t>Totaa</a:t>
            </a:r>
            <a:r>
              <a:rPr lang="nl-NL" sz="1134" dirty="0">
                <a:solidFill>
                  <a:srgbClr val="C00000"/>
                </a:solidFill>
                <a:latin typeface="Calibri" panose="020F0502020204030204" pitchFamily="34" charset="0"/>
                <a:cs typeface="Calibri" panose="020F0502020204030204" pitchFamily="34" charset="0"/>
              </a:rPr>
              <a:t> xl</a:t>
            </a:r>
          </a:p>
          <a:p>
            <a:pPr algn="ctr" defTabSz="863885">
              <a:defRPr/>
            </a:pPr>
            <a:r>
              <a:rPr lang="nl-NL" sz="1134" dirty="0">
                <a:solidFill>
                  <a:srgbClr val="C00000"/>
                </a:solidFill>
                <a:latin typeface="Calibri" panose="020F0502020204030204" pitchFamily="34" charset="0"/>
                <a:cs typeface="Calibri" panose="020F0502020204030204" pitchFamily="34" charset="0"/>
              </a:rPr>
              <a:t>Relatieve</a:t>
            </a:r>
            <a:r>
              <a:rPr lang="nl-NL" sz="1134" b="1" dirty="0">
                <a:solidFill>
                  <a:srgbClr val="C00000"/>
                </a:solidFill>
                <a:latin typeface="Calibri" panose="020F0502020204030204" pitchFamily="34" charset="0"/>
                <a:cs typeface="Calibri" panose="020F0502020204030204" pitchFamily="34" charset="0"/>
              </a:rPr>
              <a:t> belangrijkheid</a:t>
            </a:r>
          </a:p>
        </p:txBody>
      </p:sp>
      <p:sp>
        <p:nvSpPr>
          <p:cNvPr id="121" name="Tekstvak 120">
            <a:extLst>
              <a:ext uri="{FF2B5EF4-FFF2-40B4-BE49-F238E27FC236}">
                <a16:creationId xmlns:a16="http://schemas.microsoft.com/office/drawing/2014/main" id="{3B64E48A-BFB5-474F-914F-66085D4AFE7B}"/>
              </a:ext>
            </a:extLst>
          </p:cNvPr>
          <p:cNvSpPr txBox="1"/>
          <p:nvPr/>
        </p:nvSpPr>
        <p:spPr>
          <a:xfrm rot="16200000">
            <a:off x="7997707" y="2134949"/>
            <a:ext cx="1497526" cy="441403"/>
          </a:xfrm>
          <a:prstGeom prst="rect">
            <a:avLst/>
          </a:prstGeom>
          <a:noFill/>
          <a:effectLst/>
        </p:spPr>
        <p:txBody>
          <a:bodyPr wrap="none" rtlCol="0">
            <a:spAutoFit/>
          </a:bodyPr>
          <a:lstStyle/>
          <a:p>
            <a:pPr algn="ctr" defTabSz="863885">
              <a:defRPr/>
            </a:pPr>
            <a:r>
              <a:rPr lang="nl-NL" sz="1134" dirty="0">
                <a:solidFill>
                  <a:srgbClr val="C00000"/>
                </a:solidFill>
                <a:latin typeface="Calibri" panose="020F0502020204030204" pitchFamily="34" charset="0"/>
                <a:cs typeface="Calibri" panose="020F0502020204030204" pitchFamily="34" charset="0"/>
              </a:rPr>
              <a:t>Totaal </a:t>
            </a:r>
          </a:p>
          <a:p>
            <a:pPr algn="ctr" defTabSz="863885">
              <a:defRPr/>
            </a:pPr>
            <a:r>
              <a:rPr lang="nl-NL" sz="1134" dirty="0">
                <a:solidFill>
                  <a:srgbClr val="C00000"/>
                </a:solidFill>
                <a:latin typeface="Calibri" panose="020F0502020204030204" pitchFamily="34" charset="0"/>
                <a:cs typeface="Calibri" panose="020F0502020204030204" pitchFamily="34" charset="0"/>
              </a:rPr>
              <a:t>horizontaal + verticaal</a:t>
            </a:r>
            <a:endParaRPr lang="nl-NL" sz="1134" b="1" dirty="0">
              <a:solidFill>
                <a:srgbClr val="C00000"/>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3F8BF633-6168-4E36-AC8A-20799B41DC11}"/>
              </a:ext>
            </a:extLst>
          </p:cNvPr>
          <p:cNvSpPr/>
          <p:nvPr/>
        </p:nvSpPr>
        <p:spPr>
          <a:xfrm>
            <a:off x="8514074" y="4599887"/>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kern="0" dirty="0">
                <a:solidFill>
                  <a:srgbClr val="C00000"/>
                </a:solidFill>
                <a:cs typeface="Calibri" panose="020F0502020204030204" pitchFamily="34" charset="0"/>
              </a:rPr>
              <a:t>45</a:t>
            </a:r>
          </a:p>
        </p:txBody>
      </p:sp>
      <p:sp>
        <p:nvSpPr>
          <p:cNvPr id="125" name="Rechthoek 124">
            <a:extLst>
              <a:ext uri="{FF2B5EF4-FFF2-40B4-BE49-F238E27FC236}">
                <a16:creationId xmlns:a16="http://schemas.microsoft.com/office/drawing/2014/main" id="{FF335336-D6BD-4FDF-B4C8-1520EDCDF97F}"/>
              </a:ext>
            </a:extLst>
          </p:cNvPr>
          <p:cNvSpPr/>
          <p:nvPr/>
        </p:nvSpPr>
        <p:spPr>
          <a:xfrm>
            <a:off x="8515914" y="4955626"/>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kern="0" dirty="0">
                <a:solidFill>
                  <a:srgbClr val="C00000"/>
                </a:solidFill>
                <a:cs typeface="Calibri" panose="020F0502020204030204" pitchFamily="34" charset="0"/>
              </a:rPr>
              <a:t>40</a:t>
            </a:r>
          </a:p>
        </p:txBody>
      </p:sp>
      <p:sp>
        <p:nvSpPr>
          <p:cNvPr id="127" name="Rechthoek 126">
            <a:extLst>
              <a:ext uri="{FF2B5EF4-FFF2-40B4-BE49-F238E27FC236}">
                <a16:creationId xmlns:a16="http://schemas.microsoft.com/office/drawing/2014/main" id="{C9B6E8CD-557B-4E62-B194-DB6952A66356}"/>
              </a:ext>
            </a:extLst>
          </p:cNvPr>
          <p:cNvSpPr/>
          <p:nvPr/>
        </p:nvSpPr>
        <p:spPr>
          <a:xfrm>
            <a:off x="9040672" y="4599887"/>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b="1" kern="0" dirty="0">
                <a:solidFill>
                  <a:srgbClr val="C00000"/>
                </a:solidFill>
                <a:cs typeface="Calibri" panose="020F0502020204030204" pitchFamily="34" charset="0"/>
              </a:rPr>
              <a:t>22,5</a:t>
            </a:r>
          </a:p>
        </p:txBody>
      </p:sp>
      <p:sp>
        <p:nvSpPr>
          <p:cNvPr id="1024" name="Rechthoek 1023">
            <a:extLst>
              <a:ext uri="{FF2B5EF4-FFF2-40B4-BE49-F238E27FC236}">
                <a16:creationId xmlns:a16="http://schemas.microsoft.com/office/drawing/2014/main" id="{5A7D6EF2-E036-4E7B-A399-DE61CE76F20D}"/>
              </a:ext>
            </a:extLst>
          </p:cNvPr>
          <p:cNvSpPr/>
          <p:nvPr/>
        </p:nvSpPr>
        <p:spPr>
          <a:xfrm>
            <a:off x="9042511" y="4955626"/>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b="1" kern="0" dirty="0">
                <a:solidFill>
                  <a:srgbClr val="C00000"/>
                </a:solidFill>
                <a:cs typeface="Calibri" panose="020F0502020204030204" pitchFamily="34" charset="0"/>
              </a:rPr>
              <a:t>20</a:t>
            </a:r>
          </a:p>
        </p:txBody>
      </p:sp>
      <p:sp>
        <p:nvSpPr>
          <p:cNvPr id="1044" name="Rechthoek 1043">
            <a:extLst>
              <a:ext uri="{FF2B5EF4-FFF2-40B4-BE49-F238E27FC236}">
                <a16:creationId xmlns:a16="http://schemas.microsoft.com/office/drawing/2014/main" id="{30B441A8-0EBE-4E13-95A0-33A35F2E7AF3}"/>
              </a:ext>
            </a:extLst>
          </p:cNvPr>
          <p:cNvSpPr/>
          <p:nvPr/>
        </p:nvSpPr>
        <p:spPr>
          <a:xfrm>
            <a:off x="8510293" y="5303553"/>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kern="0" dirty="0">
                <a:solidFill>
                  <a:srgbClr val="C00000"/>
                </a:solidFill>
                <a:cs typeface="Calibri" panose="020F0502020204030204" pitchFamily="34" charset="0"/>
              </a:rPr>
              <a:t>40</a:t>
            </a:r>
          </a:p>
        </p:txBody>
      </p:sp>
      <p:sp>
        <p:nvSpPr>
          <p:cNvPr id="1045" name="Rechthoek 1044">
            <a:extLst>
              <a:ext uri="{FF2B5EF4-FFF2-40B4-BE49-F238E27FC236}">
                <a16:creationId xmlns:a16="http://schemas.microsoft.com/office/drawing/2014/main" id="{2FDC712E-B7FB-436C-A236-949A9445FD5F}"/>
              </a:ext>
            </a:extLst>
          </p:cNvPr>
          <p:cNvSpPr/>
          <p:nvPr/>
        </p:nvSpPr>
        <p:spPr>
          <a:xfrm>
            <a:off x="9036891" y="5303553"/>
            <a:ext cx="469118" cy="288973"/>
          </a:xfrm>
          <a:prstGeom prst="rect">
            <a:avLst/>
          </a:prstGeom>
          <a:solidFill>
            <a:srgbClr val="FFC000"/>
          </a:solidFill>
          <a:ln w="25400" cap="flat" cmpd="sng" algn="ctr">
            <a:noFill/>
            <a:prstDash val="solid"/>
          </a:ln>
          <a:effectLst/>
        </p:spPr>
        <p:txBody>
          <a:bodyPr rtlCol="0" anchor="ctr"/>
          <a:lstStyle/>
          <a:p>
            <a:pPr algn="ctr" defTabSz="863885">
              <a:defRPr/>
            </a:pPr>
            <a:r>
              <a:rPr lang="nl-NL" sz="1134" b="1" kern="0" dirty="0">
                <a:solidFill>
                  <a:srgbClr val="C00000"/>
                </a:solidFill>
                <a:cs typeface="Calibri" panose="020F0502020204030204" pitchFamily="34" charset="0"/>
              </a:rPr>
              <a:t>20</a:t>
            </a:r>
          </a:p>
        </p:txBody>
      </p:sp>
      <p:sp>
        <p:nvSpPr>
          <p:cNvPr id="1048" name="Rechthoek 1047">
            <a:extLst>
              <a:ext uri="{FF2B5EF4-FFF2-40B4-BE49-F238E27FC236}">
                <a16:creationId xmlns:a16="http://schemas.microsoft.com/office/drawing/2014/main" id="{FA3F3D3F-A0CE-4EE3-8FC6-2D8B4FB2FADA}"/>
              </a:ext>
            </a:extLst>
          </p:cNvPr>
          <p:cNvSpPr/>
          <p:nvPr/>
        </p:nvSpPr>
        <p:spPr>
          <a:xfrm>
            <a:off x="7388572" y="314822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p>
        </p:txBody>
      </p:sp>
      <p:sp>
        <p:nvSpPr>
          <p:cNvPr id="1049" name="Rechthoek 1048">
            <a:extLst>
              <a:ext uri="{FF2B5EF4-FFF2-40B4-BE49-F238E27FC236}">
                <a16:creationId xmlns:a16="http://schemas.microsoft.com/office/drawing/2014/main" id="{7D563E09-5970-4619-98EA-6770B8A061F9}"/>
              </a:ext>
            </a:extLst>
          </p:cNvPr>
          <p:cNvSpPr/>
          <p:nvPr/>
        </p:nvSpPr>
        <p:spPr>
          <a:xfrm>
            <a:off x="7398246" y="350395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1050" name="Rechthoek 1049">
            <a:extLst>
              <a:ext uri="{FF2B5EF4-FFF2-40B4-BE49-F238E27FC236}">
                <a16:creationId xmlns:a16="http://schemas.microsoft.com/office/drawing/2014/main" id="{C48E25CF-D4AC-492A-A856-93CC9CFC70FB}"/>
              </a:ext>
            </a:extLst>
          </p:cNvPr>
          <p:cNvSpPr/>
          <p:nvPr/>
        </p:nvSpPr>
        <p:spPr>
          <a:xfrm>
            <a:off x="7388572" y="385969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a:t>
            </a:r>
          </a:p>
        </p:txBody>
      </p:sp>
      <p:sp>
        <p:nvSpPr>
          <p:cNvPr id="1051" name="Rechthoek 1050">
            <a:extLst>
              <a:ext uri="{FF2B5EF4-FFF2-40B4-BE49-F238E27FC236}">
                <a16:creationId xmlns:a16="http://schemas.microsoft.com/office/drawing/2014/main" id="{5C4F2075-5144-42AD-94B9-FABC0AB91DBB}"/>
              </a:ext>
            </a:extLst>
          </p:cNvPr>
          <p:cNvSpPr/>
          <p:nvPr/>
        </p:nvSpPr>
        <p:spPr>
          <a:xfrm>
            <a:off x="7390412" y="4215436"/>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p>
        </p:txBody>
      </p:sp>
      <p:sp>
        <p:nvSpPr>
          <p:cNvPr id="1052" name="Rechthoek 1051">
            <a:extLst>
              <a:ext uri="{FF2B5EF4-FFF2-40B4-BE49-F238E27FC236}">
                <a16:creationId xmlns:a16="http://schemas.microsoft.com/office/drawing/2014/main" id="{DEAA8AD4-5DD0-4B74-ADA5-A55234BF68EE}"/>
              </a:ext>
            </a:extLst>
          </p:cNvPr>
          <p:cNvSpPr/>
          <p:nvPr/>
        </p:nvSpPr>
        <p:spPr>
          <a:xfrm>
            <a:off x="7401000" y="457685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1053" name="Rechthoek 1052">
            <a:extLst>
              <a:ext uri="{FF2B5EF4-FFF2-40B4-BE49-F238E27FC236}">
                <a16:creationId xmlns:a16="http://schemas.microsoft.com/office/drawing/2014/main" id="{48C9DEF1-F5D9-4669-A1D1-9975D0E8A16D}"/>
              </a:ext>
            </a:extLst>
          </p:cNvPr>
          <p:cNvSpPr/>
          <p:nvPr/>
        </p:nvSpPr>
        <p:spPr>
          <a:xfrm>
            <a:off x="7402840" y="4932597"/>
            <a:ext cx="469118" cy="288973"/>
          </a:xfrm>
          <a:prstGeom prst="rect">
            <a:avLst/>
          </a:prstGeom>
          <a:solidFill>
            <a:schemeClr val="tx1"/>
          </a:solidFill>
          <a:ln w="25400" cap="flat" cmpd="sng" algn="ctr">
            <a:noFill/>
            <a:prstDash val="solid"/>
          </a:ln>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54" name="Rechthoek 1053">
            <a:extLst>
              <a:ext uri="{FF2B5EF4-FFF2-40B4-BE49-F238E27FC236}">
                <a16:creationId xmlns:a16="http://schemas.microsoft.com/office/drawing/2014/main" id="{EC6DD5ED-7BE1-475D-AEA5-35D534DB2227}"/>
              </a:ext>
            </a:extLst>
          </p:cNvPr>
          <p:cNvSpPr/>
          <p:nvPr/>
        </p:nvSpPr>
        <p:spPr>
          <a:xfrm>
            <a:off x="7397220" y="5280525"/>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55" name="Rechthoek 1054">
            <a:extLst>
              <a:ext uri="{FF2B5EF4-FFF2-40B4-BE49-F238E27FC236}">
                <a16:creationId xmlns:a16="http://schemas.microsoft.com/office/drawing/2014/main" id="{19FC4BAD-1EC6-4311-A12D-8E255B120D7E}"/>
              </a:ext>
            </a:extLst>
          </p:cNvPr>
          <p:cNvSpPr/>
          <p:nvPr/>
        </p:nvSpPr>
        <p:spPr>
          <a:xfrm>
            <a:off x="7942523" y="3160220"/>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p>
        </p:txBody>
      </p:sp>
      <p:sp>
        <p:nvSpPr>
          <p:cNvPr id="225" name="Rechthoek 224">
            <a:extLst>
              <a:ext uri="{FF2B5EF4-FFF2-40B4-BE49-F238E27FC236}">
                <a16:creationId xmlns:a16="http://schemas.microsoft.com/office/drawing/2014/main" id="{09D42356-7C42-4994-9591-3B6CD5F81446}"/>
              </a:ext>
            </a:extLst>
          </p:cNvPr>
          <p:cNvSpPr/>
          <p:nvPr/>
        </p:nvSpPr>
        <p:spPr>
          <a:xfrm>
            <a:off x="7952197" y="351595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227" name="Rechthoek 226">
            <a:extLst>
              <a:ext uri="{FF2B5EF4-FFF2-40B4-BE49-F238E27FC236}">
                <a16:creationId xmlns:a16="http://schemas.microsoft.com/office/drawing/2014/main" id="{60676786-A850-4023-A7B7-F715A6E56027}"/>
              </a:ext>
            </a:extLst>
          </p:cNvPr>
          <p:cNvSpPr/>
          <p:nvPr/>
        </p:nvSpPr>
        <p:spPr>
          <a:xfrm>
            <a:off x="7942523" y="387169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a:t>
            </a:r>
          </a:p>
        </p:txBody>
      </p:sp>
      <p:sp>
        <p:nvSpPr>
          <p:cNvPr id="229" name="Rechthoek 228">
            <a:extLst>
              <a:ext uri="{FF2B5EF4-FFF2-40B4-BE49-F238E27FC236}">
                <a16:creationId xmlns:a16="http://schemas.microsoft.com/office/drawing/2014/main" id="{C1CFEC62-A7A8-4E50-9342-19626EBEF493}"/>
              </a:ext>
            </a:extLst>
          </p:cNvPr>
          <p:cNvSpPr/>
          <p:nvPr/>
        </p:nvSpPr>
        <p:spPr>
          <a:xfrm>
            <a:off x="7944363" y="4227437"/>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p>
        </p:txBody>
      </p:sp>
      <p:sp>
        <p:nvSpPr>
          <p:cNvPr id="231" name="Rechthoek 230">
            <a:extLst>
              <a:ext uri="{FF2B5EF4-FFF2-40B4-BE49-F238E27FC236}">
                <a16:creationId xmlns:a16="http://schemas.microsoft.com/office/drawing/2014/main" id="{5AAAFD4A-77A7-4713-AF69-E02C6060B788}"/>
              </a:ext>
            </a:extLst>
          </p:cNvPr>
          <p:cNvSpPr/>
          <p:nvPr/>
        </p:nvSpPr>
        <p:spPr>
          <a:xfrm>
            <a:off x="7954951" y="4588859"/>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233" name="Rechthoek 232">
            <a:extLst>
              <a:ext uri="{FF2B5EF4-FFF2-40B4-BE49-F238E27FC236}">
                <a16:creationId xmlns:a16="http://schemas.microsoft.com/office/drawing/2014/main" id="{3380D6ED-40CC-4883-9282-CAEAF6302EF7}"/>
              </a:ext>
            </a:extLst>
          </p:cNvPr>
          <p:cNvSpPr/>
          <p:nvPr/>
        </p:nvSpPr>
        <p:spPr>
          <a:xfrm>
            <a:off x="7956791" y="4944598"/>
            <a:ext cx="469118" cy="288973"/>
          </a:xfrm>
          <a:prstGeom prst="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p>
        </p:txBody>
      </p:sp>
      <p:sp>
        <p:nvSpPr>
          <p:cNvPr id="235" name="Rechthoek 234">
            <a:extLst>
              <a:ext uri="{FF2B5EF4-FFF2-40B4-BE49-F238E27FC236}">
                <a16:creationId xmlns:a16="http://schemas.microsoft.com/office/drawing/2014/main" id="{27C43E4A-5B5C-4715-827D-B6FE8EE95B68}"/>
              </a:ext>
            </a:extLst>
          </p:cNvPr>
          <p:cNvSpPr/>
          <p:nvPr/>
        </p:nvSpPr>
        <p:spPr>
          <a:xfrm>
            <a:off x="7951171" y="5292525"/>
            <a:ext cx="469118" cy="288973"/>
          </a:xfrm>
          <a:prstGeom prst="rect">
            <a:avLst/>
          </a:prstGeom>
          <a:solidFill>
            <a:schemeClr val="tx1"/>
          </a:solidFill>
          <a:ln w="25400" cap="flat" cmpd="sng" algn="ctr">
            <a:noFill/>
            <a:prstDash val="solid"/>
          </a:ln>
          <a:effectLst/>
        </p:spPr>
        <p:txBody>
          <a:bodyPr rtlCol="0" anchor="ctr"/>
          <a:lstStyle/>
          <a:p>
            <a:pPr algn="ctr" defTabSz="863885">
              <a:defRPr/>
            </a:pPr>
            <a:endParaRPr lang="nl-NL" sz="1134" kern="0" dirty="0">
              <a:solidFill>
                <a:srgbClr val="EEECE1">
                  <a:lumMod val="25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37" name="Picture 6" descr="Afbeeldingsresultaten voor autostoelen tekening ">
            <a:extLst>
              <a:ext uri="{FF2B5EF4-FFF2-40B4-BE49-F238E27FC236}">
                <a16:creationId xmlns:a16="http://schemas.microsoft.com/office/drawing/2014/main" id="{9A2DAA09-5F6D-4B05-9B38-65737CD649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2455" y="1565020"/>
            <a:ext cx="1589807" cy="154375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9294A7D-05A7-4456-8922-3F60A23B5DB7}"/>
              </a:ext>
            </a:extLst>
          </p:cNvPr>
          <p:cNvSpPr>
            <a:spLocks noGrp="1"/>
          </p:cNvSpPr>
          <p:nvPr>
            <p:ph type="title"/>
          </p:nvPr>
        </p:nvSpPr>
        <p:spPr/>
        <p:txBody>
          <a:bodyPr/>
          <a:lstStyle/>
          <a:p>
            <a:r>
              <a:rPr lang="nl-NL" dirty="0"/>
              <a:t>Prioriteitenmatrix/Matrix Data Analyse</a:t>
            </a:r>
            <a:br>
              <a:rPr lang="nl-NL" dirty="0"/>
            </a:br>
            <a:r>
              <a:rPr lang="nl-NL" sz="1600" b="0" dirty="0" err="1">
                <a:solidFill>
                  <a:schemeClr val="tx1"/>
                </a:solidFill>
              </a:rPr>
              <a:t>Shigeru</a:t>
            </a:r>
            <a:r>
              <a:rPr lang="nl-NL" sz="1600" b="0" dirty="0">
                <a:solidFill>
                  <a:schemeClr val="tx1"/>
                </a:solidFill>
              </a:rPr>
              <a:t> </a:t>
            </a:r>
            <a:r>
              <a:rPr lang="nl-NL" sz="1600" b="0" dirty="0" err="1">
                <a:solidFill>
                  <a:schemeClr val="tx1"/>
                </a:solidFill>
              </a:rPr>
              <a:t>Mizuno</a:t>
            </a:r>
            <a:r>
              <a:rPr lang="nl-NL" sz="1600" b="0" dirty="0">
                <a:solidFill>
                  <a:schemeClr val="tx1"/>
                </a:solidFill>
              </a:rPr>
              <a:t> &amp; </a:t>
            </a:r>
            <a:r>
              <a:rPr lang="nl-NL" sz="1600" b="0" dirty="0" err="1">
                <a:solidFill>
                  <a:schemeClr val="tx1"/>
                </a:solidFill>
              </a:rPr>
              <a:t>Yoji</a:t>
            </a:r>
            <a:r>
              <a:rPr lang="nl-NL" sz="1600" b="0" dirty="0">
                <a:solidFill>
                  <a:schemeClr val="tx1"/>
                </a:solidFill>
              </a:rPr>
              <a:t> </a:t>
            </a:r>
            <a:r>
              <a:rPr lang="nl-NL" sz="1600" b="0" dirty="0" err="1">
                <a:solidFill>
                  <a:schemeClr val="tx1"/>
                </a:solidFill>
              </a:rPr>
              <a:t>Akao</a:t>
            </a:r>
            <a:endParaRPr lang="nl-NL" sz="1600" b="0" dirty="0">
              <a:solidFill>
                <a:schemeClr val="tx1"/>
              </a:solidFill>
            </a:endParaRPr>
          </a:p>
        </p:txBody>
      </p:sp>
      <p:sp>
        <p:nvSpPr>
          <p:cNvPr id="239" name="Tekstvak 238">
            <a:extLst>
              <a:ext uri="{FF2B5EF4-FFF2-40B4-BE49-F238E27FC236}">
                <a16:creationId xmlns:a16="http://schemas.microsoft.com/office/drawing/2014/main" id="{7F93BD88-4EE3-42F3-B706-94E922588058}"/>
              </a:ext>
            </a:extLst>
          </p:cNvPr>
          <p:cNvSpPr txBox="1"/>
          <p:nvPr/>
        </p:nvSpPr>
        <p:spPr>
          <a:xfrm>
            <a:off x="2507409" y="5605572"/>
            <a:ext cx="7180171" cy="237757"/>
          </a:xfrm>
          <a:prstGeom prst="rect">
            <a:avLst/>
          </a:prstGeom>
          <a:noFill/>
        </p:spPr>
        <p:txBody>
          <a:bodyPr wrap="none" rtlCol="0">
            <a:spAutoFit/>
          </a:bodyPr>
          <a:lstStyle/>
          <a:p>
            <a:r>
              <a:rPr lang="nl-NL" sz="945" dirty="0"/>
              <a:t>Relatieve belangrijkheid: 1 = voorwaardelijk  		0,5 = belangrijk  		           0,1 – niet belangrijk</a:t>
            </a:r>
          </a:p>
        </p:txBody>
      </p:sp>
    </p:spTree>
    <p:extLst>
      <p:ext uri="{BB962C8B-B14F-4D97-AF65-F5344CB8AC3E}">
        <p14:creationId xmlns:p14="http://schemas.microsoft.com/office/powerpoint/2010/main" val="11499255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94A7D-05A7-4456-8922-3F60A23B5DB7}"/>
              </a:ext>
            </a:extLst>
          </p:cNvPr>
          <p:cNvSpPr>
            <a:spLocks noGrp="1"/>
          </p:cNvSpPr>
          <p:nvPr>
            <p:ph type="title"/>
          </p:nvPr>
        </p:nvSpPr>
        <p:spPr/>
        <p:txBody>
          <a:bodyPr/>
          <a:lstStyle/>
          <a:p>
            <a:r>
              <a:rPr lang="nl-NL" dirty="0"/>
              <a:t>Risicoanalyse</a:t>
            </a:r>
            <a:br>
              <a:rPr lang="nl-NL" dirty="0"/>
            </a:br>
            <a:r>
              <a:rPr lang="nl-NL" sz="1600" b="0" dirty="0" err="1">
                <a:solidFill>
                  <a:schemeClr val="tx1"/>
                </a:solidFill>
              </a:rPr>
              <a:t>Shigeru</a:t>
            </a:r>
            <a:r>
              <a:rPr lang="nl-NL" sz="1600" b="0" dirty="0">
                <a:solidFill>
                  <a:schemeClr val="tx1"/>
                </a:solidFill>
              </a:rPr>
              <a:t> </a:t>
            </a:r>
            <a:r>
              <a:rPr lang="nl-NL" sz="1600" b="0" dirty="0" err="1">
                <a:solidFill>
                  <a:schemeClr val="tx1"/>
                </a:solidFill>
              </a:rPr>
              <a:t>Mizuno</a:t>
            </a:r>
            <a:r>
              <a:rPr lang="nl-NL" sz="1600" b="0" dirty="0">
                <a:solidFill>
                  <a:schemeClr val="tx1"/>
                </a:solidFill>
              </a:rPr>
              <a:t> &amp; </a:t>
            </a:r>
            <a:r>
              <a:rPr lang="nl-NL" sz="1600" b="0" dirty="0" err="1">
                <a:solidFill>
                  <a:schemeClr val="tx1"/>
                </a:solidFill>
              </a:rPr>
              <a:t>Yoji</a:t>
            </a:r>
            <a:r>
              <a:rPr lang="nl-NL" sz="1600" b="0" dirty="0">
                <a:solidFill>
                  <a:schemeClr val="tx1"/>
                </a:solidFill>
              </a:rPr>
              <a:t> </a:t>
            </a:r>
            <a:r>
              <a:rPr lang="nl-NL" sz="1600" b="0" dirty="0" err="1">
                <a:solidFill>
                  <a:schemeClr val="tx1"/>
                </a:solidFill>
              </a:rPr>
              <a:t>Akao</a:t>
            </a:r>
            <a:endParaRPr lang="nl-NL" sz="1600" b="0" dirty="0">
              <a:solidFill>
                <a:schemeClr val="tx1"/>
              </a:solidFill>
            </a:endParaRPr>
          </a:p>
        </p:txBody>
      </p:sp>
      <p:sp>
        <p:nvSpPr>
          <p:cNvPr id="3" name="Tijdelijke aanduiding voor voettekst 2">
            <a:extLst>
              <a:ext uri="{FF2B5EF4-FFF2-40B4-BE49-F238E27FC236}">
                <a16:creationId xmlns:a16="http://schemas.microsoft.com/office/drawing/2014/main" id="{EA7DBEBD-490E-43D2-A794-7349C1B72D44}"/>
              </a:ext>
            </a:extLst>
          </p:cNvPr>
          <p:cNvSpPr>
            <a:spLocks noGrp="1"/>
          </p:cNvSpPr>
          <p:nvPr>
            <p:ph type="ftr" sz="quarter" idx="11"/>
          </p:nvPr>
        </p:nvSpPr>
        <p:spPr/>
        <p:txBody>
          <a:bodyPr/>
          <a:lstStyle/>
          <a:p>
            <a:pPr defTabSz="864017"/>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B8DA5844-2000-4812-9CDF-731989A214F2}"/>
              </a:ext>
            </a:extLst>
          </p:cNvPr>
          <p:cNvSpPr>
            <a:spLocks noGrp="1"/>
          </p:cNvSpPr>
          <p:nvPr>
            <p:ph type="sldNum" sz="quarter" idx="12"/>
          </p:nvPr>
        </p:nvSpPr>
        <p:spPr>
          <a:xfrm>
            <a:off x="8224918" y="6006162"/>
            <a:ext cx="2592070" cy="345009"/>
          </a:xfrm>
        </p:spPr>
        <p:txBody>
          <a:bodyPr/>
          <a:lstStyle/>
          <a:p>
            <a:pPr algn="r" defTabSz="864017"/>
            <a:fld id="{76022968-2107-43EC-8FC0-5D78783708AF}" type="slidenum">
              <a:rPr lang="nl-NL" sz="1134">
                <a:solidFill>
                  <a:prstClr val="black">
                    <a:tint val="75000"/>
                  </a:prstClr>
                </a:solidFill>
                <a:latin typeface="Calibri" panose="020F0502020204030204"/>
              </a:rPr>
              <a:pPr algn="r" defTabSz="864017"/>
              <a:t>103</a:t>
            </a:fld>
            <a:endParaRPr lang="nl-NL" sz="1134">
              <a:solidFill>
                <a:prstClr val="black">
                  <a:tint val="75000"/>
                </a:prstClr>
              </a:solidFill>
              <a:latin typeface="Calibri" panose="020F0502020204030204"/>
            </a:endParaRPr>
          </a:p>
        </p:txBody>
      </p:sp>
      <p:pic>
        <p:nvPicPr>
          <p:cNvPr id="1028" name="Picture 4" descr="De bronafbeelding bekijken">
            <a:extLst>
              <a:ext uri="{FF2B5EF4-FFF2-40B4-BE49-F238E27FC236}">
                <a16:creationId xmlns:a16="http://schemas.microsoft.com/office/drawing/2014/main" id="{68E0F938-4D4D-432F-8F19-8C721FF7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55" y="1539254"/>
            <a:ext cx="2258707" cy="3401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dburdias voor kwaliteitsmanagers">
            <a:extLst>
              <a:ext uri="{FF2B5EF4-FFF2-40B4-BE49-F238E27FC236}">
                <a16:creationId xmlns:a16="http://schemas.microsoft.com/office/drawing/2014/main" id="{E8F77136-427B-4309-9390-AB3B7D1146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7411" y="5476226"/>
            <a:ext cx="1847252" cy="658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e bronafbeelding bekijken">
            <a:extLst>
              <a:ext uri="{FF2B5EF4-FFF2-40B4-BE49-F238E27FC236}">
                <a16:creationId xmlns:a16="http://schemas.microsoft.com/office/drawing/2014/main" id="{215B18C7-02BF-4BA3-AD42-398359E00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06" y="5169022"/>
            <a:ext cx="824607" cy="9661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148EC234-4AB3-44E3-9F9A-363EB85885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138A0231-44D5-4E44-BB4D-69071950B364}"/>
              </a:ext>
            </a:extLst>
          </p:cNvPr>
          <p:cNvSpPr/>
          <p:nvPr/>
        </p:nvSpPr>
        <p:spPr>
          <a:xfrm>
            <a:off x="4163007" y="1567174"/>
            <a:ext cx="1190583" cy="3909052"/>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0" name="Rechthoek 19">
            <a:extLst>
              <a:ext uri="{FF2B5EF4-FFF2-40B4-BE49-F238E27FC236}">
                <a16:creationId xmlns:a16="http://schemas.microsoft.com/office/drawing/2014/main" id="{F63744DC-8E22-4EE1-BB44-83271BA8F843}"/>
              </a:ext>
            </a:extLst>
          </p:cNvPr>
          <p:cNvSpPr/>
          <p:nvPr/>
        </p:nvSpPr>
        <p:spPr>
          <a:xfrm>
            <a:off x="5453273" y="1567174"/>
            <a:ext cx="1190583" cy="3909052"/>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2" name="Rechthoek 21">
            <a:extLst>
              <a:ext uri="{FF2B5EF4-FFF2-40B4-BE49-F238E27FC236}">
                <a16:creationId xmlns:a16="http://schemas.microsoft.com/office/drawing/2014/main" id="{96EBC3E9-F7C7-4F08-B4C5-B0891E0BE218}"/>
              </a:ext>
            </a:extLst>
          </p:cNvPr>
          <p:cNvSpPr/>
          <p:nvPr/>
        </p:nvSpPr>
        <p:spPr>
          <a:xfrm>
            <a:off x="6758833" y="1567174"/>
            <a:ext cx="1190583" cy="3909052"/>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3" name="Rechthoek 22">
            <a:extLst>
              <a:ext uri="{FF2B5EF4-FFF2-40B4-BE49-F238E27FC236}">
                <a16:creationId xmlns:a16="http://schemas.microsoft.com/office/drawing/2014/main" id="{C32FBA37-5CA6-46FE-A1FA-8871E6FCF143}"/>
              </a:ext>
            </a:extLst>
          </p:cNvPr>
          <p:cNvSpPr/>
          <p:nvPr/>
        </p:nvSpPr>
        <p:spPr>
          <a:xfrm>
            <a:off x="8049099" y="1567174"/>
            <a:ext cx="1190583" cy="3909052"/>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4" name="Rechthoek 23">
            <a:extLst>
              <a:ext uri="{FF2B5EF4-FFF2-40B4-BE49-F238E27FC236}">
                <a16:creationId xmlns:a16="http://schemas.microsoft.com/office/drawing/2014/main" id="{923F0455-9424-48F4-A57A-E089915BC64A}"/>
              </a:ext>
            </a:extLst>
          </p:cNvPr>
          <p:cNvSpPr/>
          <p:nvPr/>
        </p:nvSpPr>
        <p:spPr>
          <a:xfrm>
            <a:off x="9354659" y="1567173"/>
            <a:ext cx="1190583" cy="3822531"/>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pic>
        <p:nvPicPr>
          <p:cNvPr id="26" name="Picture 6" descr="Afbeeldingsresultaten voor autostoelen tekening ">
            <a:extLst>
              <a:ext uri="{FF2B5EF4-FFF2-40B4-BE49-F238E27FC236}">
                <a16:creationId xmlns:a16="http://schemas.microsoft.com/office/drawing/2014/main" id="{D22E146F-77E8-4DAB-B01F-52600139E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4789" y="2603612"/>
            <a:ext cx="1508376" cy="1508376"/>
          </a:xfrm>
          <a:prstGeom prst="rect">
            <a:avLst/>
          </a:prstGeom>
          <a:noFill/>
          <a:extLst>
            <a:ext uri="{909E8E84-426E-40DD-AFC4-6F175D3DCCD1}">
              <a14:hiddenFill xmlns:a14="http://schemas.microsoft.com/office/drawing/2010/main">
                <a:solidFill>
                  <a:srgbClr val="FFFFFF"/>
                </a:solidFill>
              </a14:hiddenFill>
            </a:ext>
          </a:extLst>
        </p:spPr>
      </p:pic>
      <p:sp>
        <p:nvSpPr>
          <p:cNvPr id="28" name="Tekstvak 27">
            <a:extLst>
              <a:ext uri="{FF2B5EF4-FFF2-40B4-BE49-F238E27FC236}">
                <a16:creationId xmlns:a16="http://schemas.microsoft.com/office/drawing/2014/main" id="{5315D5D2-57DF-400A-9268-63E7A7D1D7E3}"/>
              </a:ext>
            </a:extLst>
          </p:cNvPr>
          <p:cNvSpPr txBox="1"/>
          <p:nvPr/>
        </p:nvSpPr>
        <p:spPr>
          <a:xfrm>
            <a:off x="2772071" y="4057211"/>
            <a:ext cx="1080745" cy="383182"/>
          </a:xfrm>
          <a:prstGeom prst="rect">
            <a:avLst/>
          </a:prstGeom>
          <a:noFill/>
        </p:spPr>
        <p:txBody>
          <a:bodyPr wrap="none" rtlCol="0">
            <a:spAutoFit/>
          </a:bodyPr>
          <a:lstStyle/>
          <a:p>
            <a:pPr algn="ctr"/>
            <a:r>
              <a:rPr lang="nl-NL" sz="945" dirty="0"/>
              <a:t>Ontwikkeling</a:t>
            </a:r>
          </a:p>
          <a:p>
            <a:pPr algn="ctr"/>
            <a:r>
              <a:rPr lang="nl-NL" sz="945" dirty="0"/>
              <a:t>bestuurdersstoel</a:t>
            </a:r>
          </a:p>
        </p:txBody>
      </p:sp>
      <p:sp>
        <p:nvSpPr>
          <p:cNvPr id="30" name="Tekstvak 29">
            <a:extLst>
              <a:ext uri="{FF2B5EF4-FFF2-40B4-BE49-F238E27FC236}">
                <a16:creationId xmlns:a16="http://schemas.microsoft.com/office/drawing/2014/main" id="{D22FFEDD-261A-49A0-8A6E-204CCF0700E6}"/>
              </a:ext>
            </a:extLst>
          </p:cNvPr>
          <p:cNvSpPr txBox="1"/>
          <p:nvPr/>
        </p:nvSpPr>
        <p:spPr>
          <a:xfrm>
            <a:off x="4340558" y="1650514"/>
            <a:ext cx="835485" cy="383182"/>
          </a:xfrm>
          <a:prstGeom prst="rect">
            <a:avLst/>
          </a:prstGeom>
          <a:noFill/>
        </p:spPr>
        <p:txBody>
          <a:bodyPr wrap="none" rtlCol="0">
            <a:spAutoFit/>
          </a:bodyPr>
          <a:lstStyle/>
          <a:p>
            <a:pPr algn="ctr"/>
            <a:r>
              <a:rPr lang="nl-NL" sz="945" b="1" dirty="0"/>
              <a:t>Mogelijke</a:t>
            </a:r>
          </a:p>
          <a:p>
            <a:pPr algn="ctr"/>
            <a:r>
              <a:rPr lang="nl-NL" sz="945" b="1" dirty="0"/>
              <a:t> problemen</a:t>
            </a:r>
          </a:p>
        </p:txBody>
      </p:sp>
      <p:sp>
        <p:nvSpPr>
          <p:cNvPr id="32" name="Tekstvak 31">
            <a:extLst>
              <a:ext uri="{FF2B5EF4-FFF2-40B4-BE49-F238E27FC236}">
                <a16:creationId xmlns:a16="http://schemas.microsoft.com/office/drawing/2014/main" id="{418E21BB-95C0-46BF-8903-98905956015C}"/>
              </a:ext>
            </a:extLst>
          </p:cNvPr>
          <p:cNvSpPr txBox="1"/>
          <p:nvPr/>
        </p:nvSpPr>
        <p:spPr>
          <a:xfrm>
            <a:off x="5425640" y="1650515"/>
            <a:ext cx="1245854" cy="237757"/>
          </a:xfrm>
          <a:prstGeom prst="rect">
            <a:avLst/>
          </a:prstGeom>
          <a:noFill/>
        </p:spPr>
        <p:txBody>
          <a:bodyPr wrap="none" rtlCol="0">
            <a:spAutoFit/>
          </a:bodyPr>
          <a:lstStyle/>
          <a:p>
            <a:pPr algn="ctr"/>
            <a:r>
              <a:rPr lang="nl-NL" sz="945" b="1" dirty="0"/>
              <a:t>Waarschijnlijkheid</a:t>
            </a:r>
          </a:p>
        </p:txBody>
      </p:sp>
      <p:sp>
        <p:nvSpPr>
          <p:cNvPr id="34" name="Tekstvak 33">
            <a:extLst>
              <a:ext uri="{FF2B5EF4-FFF2-40B4-BE49-F238E27FC236}">
                <a16:creationId xmlns:a16="http://schemas.microsoft.com/office/drawing/2014/main" id="{D3353F25-3171-4967-8F14-F1D611E6453F}"/>
              </a:ext>
            </a:extLst>
          </p:cNvPr>
          <p:cNvSpPr txBox="1"/>
          <p:nvPr/>
        </p:nvSpPr>
        <p:spPr>
          <a:xfrm>
            <a:off x="6979662" y="1650514"/>
            <a:ext cx="748924" cy="383182"/>
          </a:xfrm>
          <a:prstGeom prst="rect">
            <a:avLst/>
          </a:prstGeom>
          <a:noFill/>
        </p:spPr>
        <p:txBody>
          <a:bodyPr wrap="none" rtlCol="0">
            <a:spAutoFit/>
          </a:bodyPr>
          <a:lstStyle/>
          <a:p>
            <a:pPr algn="ctr"/>
            <a:r>
              <a:rPr lang="nl-NL" sz="945" b="1" dirty="0"/>
              <a:t>Mogelijke</a:t>
            </a:r>
          </a:p>
          <a:p>
            <a:pPr algn="ctr"/>
            <a:r>
              <a:rPr lang="nl-NL" sz="945" b="1" dirty="0"/>
              <a:t> oorzaken</a:t>
            </a:r>
          </a:p>
        </p:txBody>
      </p:sp>
      <p:sp>
        <p:nvSpPr>
          <p:cNvPr id="36" name="Tekstvak 35">
            <a:extLst>
              <a:ext uri="{FF2B5EF4-FFF2-40B4-BE49-F238E27FC236}">
                <a16:creationId xmlns:a16="http://schemas.microsoft.com/office/drawing/2014/main" id="{8FB7699F-359B-404D-B2D7-3C9C2FAFF0CF}"/>
              </a:ext>
            </a:extLst>
          </p:cNvPr>
          <p:cNvSpPr txBox="1"/>
          <p:nvPr/>
        </p:nvSpPr>
        <p:spPr>
          <a:xfrm>
            <a:off x="8021464" y="1650515"/>
            <a:ext cx="1245854" cy="237757"/>
          </a:xfrm>
          <a:prstGeom prst="rect">
            <a:avLst/>
          </a:prstGeom>
          <a:noFill/>
        </p:spPr>
        <p:txBody>
          <a:bodyPr wrap="none" rtlCol="0">
            <a:spAutoFit/>
          </a:bodyPr>
          <a:lstStyle/>
          <a:p>
            <a:pPr algn="ctr"/>
            <a:r>
              <a:rPr lang="nl-NL" sz="945" b="1" dirty="0"/>
              <a:t>Waarschijnlijkheid</a:t>
            </a:r>
          </a:p>
        </p:txBody>
      </p:sp>
      <p:sp>
        <p:nvSpPr>
          <p:cNvPr id="37" name="Tekstvak 36">
            <a:extLst>
              <a:ext uri="{FF2B5EF4-FFF2-40B4-BE49-F238E27FC236}">
                <a16:creationId xmlns:a16="http://schemas.microsoft.com/office/drawing/2014/main" id="{87A54930-B827-4992-8D75-69DE2D93E626}"/>
              </a:ext>
            </a:extLst>
          </p:cNvPr>
          <p:cNvSpPr txBox="1"/>
          <p:nvPr/>
        </p:nvSpPr>
        <p:spPr>
          <a:xfrm>
            <a:off x="9501756" y="1650514"/>
            <a:ext cx="896400" cy="383182"/>
          </a:xfrm>
          <a:prstGeom prst="rect">
            <a:avLst/>
          </a:prstGeom>
          <a:noFill/>
        </p:spPr>
        <p:txBody>
          <a:bodyPr wrap="none" rtlCol="0">
            <a:spAutoFit/>
          </a:bodyPr>
          <a:lstStyle/>
          <a:p>
            <a:pPr algn="ctr"/>
            <a:r>
              <a:rPr lang="nl-NL" sz="945" b="1" dirty="0"/>
              <a:t>Preventieve </a:t>
            </a:r>
          </a:p>
          <a:p>
            <a:pPr algn="ctr"/>
            <a:r>
              <a:rPr lang="nl-NL" sz="945" b="1" dirty="0"/>
              <a:t>maatregelen</a:t>
            </a:r>
          </a:p>
        </p:txBody>
      </p:sp>
      <p:sp>
        <p:nvSpPr>
          <p:cNvPr id="39" name="Rechthoek 38">
            <a:extLst>
              <a:ext uri="{FF2B5EF4-FFF2-40B4-BE49-F238E27FC236}">
                <a16:creationId xmlns:a16="http://schemas.microsoft.com/office/drawing/2014/main" id="{7776D0DF-44CD-4818-9795-4AE993384F8C}"/>
              </a:ext>
            </a:extLst>
          </p:cNvPr>
          <p:cNvSpPr/>
          <p:nvPr/>
        </p:nvSpPr>
        <p:spPr>
          <a:xfrm>
            <a:off x="4228143" y="2127480"/>
            <a:ext cx="1075607" cy="507385"/>
          </a:xfrm>
          <a:prstGeom prst="rect">
            <a:avLst/>
          </a:prstGeom>
          <a:solidFill>
            <a:schemeClr val="bg1"/>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45" dirty="0">
                <a:solidFill>
                  <a:schemeClr val="tx1"/>
                </a:solidFill>
              </a:rPr>
              <a:t>Ontwerp voldoet niet aan de normen</a:t>
            </a:r>
          </a:p>
        </p:txBody>
      </p:sp>
      <p:sp>
        <p:nvSpPr>
          <p:cNvPr id="41" name="Rechthoek 40">
            <a:extLst>
              <a:ext uri="{FF2B5EF4-FFF2-40B4-BE49-F238E27FC236}">
                <a16:creationId xmlns:a16="http://schemas.microsoft.com/office/drawing/2014/main" id="{69342869-5F43-4EC2-8555-6C20E9046D82}"/>
              </a:ext>
            </a:extLst>
          </p:cNvPr>
          <p:cNvSpPr/>
          <p:nvPr/>
        </p:nvSpPr>
        <p:spPr>
          <a:xfrm>
            <a:off x="4228143" y="3125045"/>
            <a:ext cx="1075607" cy="507385"/>
          </a:xfrm>
          <a:prstGeom prst="rect">
            <a:avLst/>
          </a:prstGeom>
          <a:solidFill>
            <a:schemeClr val="bg1"/>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45" dirty="0">
                <a:solidFill>
                  <a:schemeClr val="tx1"/>
                </a:solidFill>
              </a:rPr>
              <a:t>Ontwerp komt niet door de duurtest</a:t>
            </a:r>
          </a:p>
        </p:txBody>
      </p:sp>
      <p:sp>
        <p:nvSpPr>
          <p:cNvPr id="43" name="Rechthoek 42">
            <a:extLst>
              <a:ext uri="{FF2B5EF4-FFF2-40B4-BE49-F238E27FC236}">
                <a16:creationId xmlns:a16="http://schemas.microsoft.com/office/drawing/2014/main" id="{92C4233A-1DC5-4149-B0B0-8D57C5065ABE}"/>
              </a:ext>
            </a:extLst>
          </p:cNvPr>
          <p:cNvSpPr/>
          <p:nvPr/>
        </p:nvSpPr>
        <p:spPr>
          <a:xfrm>
            <a:off x="4228143" y="4111988"/>
            <a:ext cx="1075607" cy="507385"/>
          </a:xfrm>
          <a:prstGeom prst="rect">
            <a:avLst/>
          </a:prstGeom>
          <a:solidFill>
            <a:schemeClr val="bg1"/>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45" dirty="0">
                <a:solidFill>
                  <a:schemeClr val="tx1"/>
                </a:solidFill>
              </a:rPr>
              <a:t>Ontwerp komt niet door de gebruikerstest</a:t>
            </a:r>
          </a:p>
        </p:txBody>
      </p:sp>
      <p:sp>
        <p:nvSpPr>
          <p:cNvPr id="45" name="Rechthoek 44">
            <a:extLst>
              <a:ext uri="{FF2B5EF4-FFF2-40B4-BE49-F238E27FC236}">
                <a16:creationId xmlns:a16="http://schemas.microsoft.com/office/drawing/2014/main" id="{544817DF-D492-4035-812D-3C627AEB7FB7}"/>
              </a:ext>
            </a:extLst>
          </p:cNvPr>
          <p:cNvSpPr/>
          <p:nvPr/>
        </p:nvSpPr>
        <p:spPr>
          <a:xfrm>
            <a:off x="5993096" y="1985758"/>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Hoog</a:t>
            </a:r>
          </a:p>
        </p:txBody>
      </p:sp>
      <p:sp>
        <p:nvSpPr>
          <p:cNvPr id="47" name="Rechthoek 46">
            <a:extLst>
              <a:ext uri="{FF2B5EF4-FFF2-40B4-BE49-F238E27FC236}">
                <a16:creationId xmlns:a16="http://schemas.microsoft.com/office/drawing/2014/main" id="{1C8482AE-3CDC-4D3B-9483-D2C899AE6F0A}"/>
              </a:ext>
            </a:extLst>
          </p:cNvPr>
          <p:cNvSpPr/>
          <p:nvPr/>
        </p:nvSpPr>
        <p:spPr>
          <a:xfrm>
            <a:off x="5993096" y="2260778"/>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Midden</a:t>
            </a:r>
          </a:p>
        </p:txBody>
      </p:sp>
      <p:sp>
        <p:nvSpPr>
          <p:cNvPr id="48" name="Rechthoek 47">
            <a:extLst>
              <a:ext uri="{FF2B5EF4-FFF2-40B4-BE49-F238E27FC236}">
                <a16:creationId xmlns:a16="http://schemas.microsoft.com/office/drawing/2014/main" id="{4CB339FF-B51F-4C86-982E-7EF339695950}"/>
              </a:ext>
            </a:extLst>
          </p:cNvPr>
          <p:cNvSpPr/>
          <p:nvPr/>
        </p:nvSpPr>
        <p:spPr>
          <a:xfrm>
            <a:off x="5993096" y="2548589"/>
            <a:ext cx="575780" cy="232656"/>
          </a:xfrm>
          <a:prstGeom prst="rect">
            <a:avLst/>
          </a:prstGeom>
          <a:solidFill>
            <a:srgbClr val="92D050"/>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Laag</a:t>
            </a:r>
          </a:p>
        </p:txBody>
      </p:sp>
      <p:cxnSp>
        <p:nvCxnSpPr>
          <p:cNvPr id="52" name="Rechte verbindingslijn 51">
            <a:extLst>
              <a:ext uri="{FF2B5EF4-FFF2-40B4-BE49-F238E27FC236}">
                <a16:creationId xmlns:a16="http://schemas.microsoft.com/office/drawing/2014/main" id="{F248BCDC-5F63-492C-88F2-43DDFC85EFCF}"/>
              </a:ext>
            </a:extLst>
          </p:cNvPr>
          <p:cNvCxnSpPr/>
          <p:nvPr/>
        </p:nvCxnSpPr>
        <p:spPr>
          <a:xfrm>
            <a:off x="5761037" y="2115480"/>
            <a:ext cx="0" cy="57343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59" name="Rechte verbindingslijn 58">
            <a:extLst>
              <a:ext uri="{FF2B5EF4-FFF2-40B4-BE49-F238E27FC236}">
                <a16:creationId xmlns:a16="http://schemas.microsoft.com/office/drawing/2014/main" id="{D62C6BE1-054D-4FB7-B222-65B9212AA394}"/>
              </a:ext>
            </a:extLst>
          </p:cNvPr>
          <p:cNvCxnSpPr>
            <a:cxnSpLocks/>
            <a:stCxn id="39" idx="3"/>
          </p:cNvCxnSpPr>
          <p:nvPr/>
        </p:nvCxnSpPr>
        <p:spPr>
          <a:xfrm>
            <a:off x="5303750" y="2381173"/>
            <a:ext cx="689346"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62" name="Rechte verbindingslijn 61">
            <a:extLst>
              <a:ext uri="{FF2B5EF4-FFF2-40B4-BE49-F238E27FC236}">
                <a16:creationId xmlns:a16="http://schemas.microsoft.com/office/drawing/2014/main" id="{9AAC63AB-BF66-46B6-9737-24F769E4C6FC}"/>
              </a:ext>
            </a:extLst>
          </p:cNvPr>
          <p:cNvCxnSpPr>
            <a:cxnSpLocks/>
          </p:cNvCxnSpPr>
          <p:nvPr/>
        </p:nvCxnSpPr>
        <p:spPr>
          <a:xfrm>
            <a:off x="5761037" y="2123197"/>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72" name="Rechte verbindingslijn 71">
            <a:extLst>
              <a:ext uri="{FF2B5EF4-FFF2-40B4-BE49-F238E27FC236}">
                <a16:creationId xmlns:a16="http://schemas.microsoft.com/office/drawing/2014/main" id="{1B053EFF-E0F3-4976-8C5C-12D62BDC3CBE}"/>
              </a:ext>
            </a:extLst>
          </p:cNvPr>
          <p:cNvCxnSpPr>
            <a:cxnSpLocks/>
          </p:cNvCxnSpPr>
          <p:nvPr/>
        </p:nvCxnSpPr>
        <p:spPr>
          <a:xfrm>
            <a:off x="5770242" y="2675472"/>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sp>
        <p:nvSpPr>
          <p:cNvPr id="73" name="Rechthoek 72">
            <a:extLst>
              <a:ext uri="{FF2B5EF4-FFF2-40B4-BE49-F238E27FC236}">
                <a16:creationId xmlns:a16="http://schemas.microsoft.com/office/drawing/2014/main" id="{6A2CCAB7-D0CB-450D-B24D-2DBA98DDBF77}"/>
              </a:ext>
            </a:extLst>
          </p:cNvPr>
          <p:cNvSpPr/>
          <p:nvPr/>
        </p:nvSpPr>
        <p:spPr>
          <a:xfrm>
            <a:off x="5983169" y="2993811"/>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Hoog</a:t>
            </a:r>
          </a:p>
        </p:txBody>
      </p:sp>
      <p:sp>
        <p:nvSpPr>
          <p:cNvPr id="74" name="Rechthoek 73">
            <a:extLst>
              <a:ext uri="{FF2B5EF4-FFF2-40B4-BE49-F238E27FC236}">
                <a16:creationId xmlns:a16="http://schemas.microsoft.com/office/drawing/2014/main" id="{D72726E3-4F0C-46BB-BE8E-A7B9097A1482}"/>
              </a:ext>
            </a:extLst>
          </p:cNvPr>
          <p:cNvSpPr/>
          <p:nvPr/>
        </p:nvSpPr>
        <p:spPr>
          <a:xfrm>
            <a:off x="5983169" y="3268831"/>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Midden</a:t>
            </a:r>
          </a:p>
        </p:txBody>
      </p:sp>
      <p:sp>
        <p:nvSpPr>
          <p:cNvPr id="75" name="Rechthoek 74">
            <a:extLst>
              <a:ext uri="{FF2B5EF4-FFF2-40B4-BE49-F238E27FC236}">
                <a16:creationId xmlns:a16="http://schemas.microsoft.com/office/drawing/2014/main" id="{D2609CC8-89CF-446B-9506-ADC1505B1F6A}"/>
              </a:ext>
            </a:extLst>
          </p:cNvPr>
          <p:cNvSpPr/>
          <p:nvPr/>
        </p:nvSpPr>
        <p:spPr>
          <a:xfrm>
            <a:off x="5983169" y="3556642"/>
            <a:ext cx="575780" cy="232656"/>
          </a:xfrm>
          <a:prstGeom prst="rect">
            <a:avLst/>
          </a:prstGeom>
          <a:solidFill>
            <a:srgbClr val="92D050"/>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Laag</a:t>
            </a:r>
          </a:p>
        </p:txBody>
      </p:sp>
      <p:cxnSp>
        <p:nvCxnSpPr>
          <p:cNvPr id="76" name="Rechte verbindingslijn 75">
            <a:extLst>
              <a:ext uri="{FF2B5EF4-FFF2-40B4-BE49-F238E27FC236}">
                <a16:creationId xmlns:a16="http://schemas.microsoft.com/office/drawing/2014/main" id="{45DCCEC3-6F1F-46CD-ABA4-0874BBFA239F}"/>
              </a:ext>
            </a:extLst>
          </p:cNvPr>
          <p:cNvCxnSpPr/>
          <p:nvPr/>
        </p:nvCxnSpPr>
        <p:spPr>
          <a:xfrm>
            <a:off x="5751110" y="3123533"/>
            <a:ext cx="0" cy="57343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77" name="Rechte verbindingslijn 76">
            <a:extLst>
              <a:ext uri="{FF2B5EF4-FFF2-40B4-BE49-F238E27FC236}">
                <a16:creationId xmlns:a16="http://schemas.microsoft.com/office/drawing/2014/main" id="{3184F73D-8299-496A-B629-57BEA06A8F4F}"/>
              </a:ext>
            </a:extLst>
          </p:cNvPr>
          <p:cNvCxnSpPr>
            <a:cxnSpLocks/>
          </p:cNvCxnSpPr>
          <p:nvPr/>
        </p:nvCxnSpPr>
        <p:spPr>
          <a:xfrm>
            <a:off x="5293823" y="3389226"/>
            <a:ext cx="689346"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78" name="Rechte verbindingslijn 77">
            <a:extLst>
              <a:ext uri="{FF2B5EF4-FFF2-40B4-BE49-F238E27FC236}">
                <a16:creationId xmlns:a16="http://schemas.microsoft.com/office/drawing/2014/main" id="{6EEF711A-80D1-4C00-8516-8E9F0D737FC2}"/>
              </a:ext>
            </a:extLst>
          </p:cNvPr>
          <p:cNvCxnSpPr>
            <a:cxnSpLocks/>
          </p:cNvCxnSpPr>
          <p:nvPr/>
        </p:nvCxnSpPr>
        <p:spPr>
          <a:xfrm>
            <a:off x="5751110" y="3131249"/>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79" name="Rechte verbindingslijn 78">
            <a:extLst>
              <a:ext uri="{FF2B5EF4-FFF2-40B4-BE49-F238E27FC236}">
                <a16:creationId xmlns:a16="http://schemas.microsoft.com/office/drawing/2014/main" id="{59E7542A-C041-47EE-91F5-146CA5605DB5}"/>
              </a:ext>
            </a:extLst>
          </p:cNvPr>
          <p:cNvCxnSpPr>
            <a:cxnSpLocks/>
          </p:cNvCxnSpPr>
          <p:nvPr/>
        </p:nvCxnSpPr>
        <p:spPr>
          <a:xfrm>
            <a:off x="5760315" y="3683524"/>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sp>
        <p:nvSpPr>
          <p:cNvPr id="80" name="Rechthoek 79">
            <a:extLst>
              <a:ext uri="{FF2B5EF4-FFF2-40B4-BE49-F238E27FC236}">
                <a16:creationId xmlns:a16="http://schemas.microsoft.com/office/drawing/2014/main" id="{6D15424A-6A74-4AE8-B6E5-508CB0DA74B2}"/>
              </a:ext>
            </a:extLst>
          </p:cNvPr>
          <p:cNvSpPr/>
          <p:nvPr/>
        </p:nvSpPr>
        <p:spPr>
          <a:xfrm>
            <a:off x="6004532" y="3982712"/>
            <a:ext cx="575780" cy="232656"/>
          </a:xfrm>
          <a:prstGeom prst="rect">
            <a:avLst/>
          </a:prstGeom>
          <a:solidFill>
            <a:srgbClr val="C00000"/>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Hoog</a:t>
            </a:r>
          </a:p>
        </p:txBody>
      </p:sp>
      <p:sp>
        <p:nvSpPr>
          <p:cNvPr id="81" name="Rechthoek 80">
            <a:extLst>
              <a:ext uri="{FF2B5EF4-FFF2-40B4-BE49-F238E27FC236}">
                <a16:creationId xmlns:a16="http://schemas.microsoft.com/office/drawing/2014/main" id="{FEA630F1-D5FB-41F6-8ECA-F1651B3B2AA0}"/>
              </a:ext>
            </a:extLst>
          </p:cNvPr>
          <p:cNvSpPr/>
          <p:nvPr/>
        </p:nvSpPr>
        <p:spPr>
          <a:xfrm>
            <a:off x="6004532" y="4257732"/>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Midden</a:t>
            </a:r>
          </a:p>
        </p:txBody>
      </p:sp>
      <p:sp>
        <p:nvSpPr>
          <p:cNvPr id="82" name="Rechthoek 81">
            <a:extLst>
              <a:ext uri="{FF2B5EF4-FFF2-40B4-BE49-F238E27FC236}">
                <a16:creationId xmlns:a16="http://schemas.microsoft.com/office/drawing/2014/main" id="{E7A2B9E3-391B-4860-9D83-11AD785608AC}"/>
              </a:ext>
            </a:extLst>
          </p:cNvPr>
          <p:cNvSpPr/>
          <p:nvPr/>
        </p:nvSpPr>
        <p:spPr>
          <a:xfrm>
            <a:off x="6004532" y="4545543"/>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Laag</a:t>
            </a:r>
          </a:p>
        </p:txBody>
      </p:sp>
      <p:cxnSp>
        <p:nvCxnSpPr>
          <p:cNvPr id="83" name="Rechte verbindingslijn 82">
            <a:extLst>
              <a:ext uri="{FF2B5EF4-FFF2-40B4-BE49-F238E27FC236}">
                <a16:creationId xmlns:a16="http://schemas.microsoft.com/office/drawing/2014/main" id="{BB79181F-1E0E-4E6C-A81E-61DB1EF123A1}"/>
              </a:ext>
            </a:extLst>
          </p:cNvPr>
          <p:cNvCxnSpPr/>
          <p:nvPr/>
        </p:nvCxnSpPr>
        <p:spPr>
          <a:xfrm>
            <a:off x="5772472" y="4112434"/>
            <a:ext cx="0" cy="57343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84" name="Rechte verbindingslijn 83">
            <a:extLst>
              <a:ext uri="{FF2B5EF4-FFF2-40B4-BE49-F238E27FC236}">
                <a16:creationId xmlns:a16="http://schemas.microsoft.com/office/drawing/2014/main" id="{133CE906-1DE8-4B95-8B61-1FCE615AB066}"/>
              </a:ext>
            </a:extLst>
          </p:cNvPr>
          <p:cNvCxnSpPr>
            <a:cxnSpLocks/>
          </p:cNvCxnSpPr>
          <p:nvPr/>
        </p:nvCxnSpPr>
        <p:spPr>
          <a:xfrm>
            <a:off x="5315185" y="4378127"/>
            <a:ext cx="689346"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85" name="Rechte verbindingslijn 84">
            <a:extLst>
              <a:ext uri="{FF2B5EF4-FFF2-40B4-BE49-F238E27FC236}">
                <a16:creationId xmlns:a16="http://schemas.microsoft.com/office/drawing/2014/main" id="{7A5CF72F-CD7A-4B6D-A1B7-6ED6913DC903}"/>
              </a:ext>
            </a:extLst>
          </p:cNvPr>
          <p:cNvCxnSpPr>
            <a:cxnSpLocks/>
          </p:cNvCxnSpPr>
          <p:nvPr/>
        </p:nvCxnSpPr>
        <p:spPr>
          <a:xfrm>
            <a:off x="5772473" y="4120151"/>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86" name="Rechte verbindingslijn 85">
            <a:extLst>
              <a:ext uri="{FF2B5EF4-FFF2-40B4-BE49-F238E27FC236}">
                <a16:creationId xmlns:a16="http://schemas.microsoft.com/office/drawing/2014/main" id="{6EDB25C2-CB2D-4EA4-8860-DC32C239CFA7}"/>
              </a:ext>
            </a:extLst>
          </p:cNvPr>
          <p:cNvCxnSpPr>
            <a:cxnSpLocks/>
          </p:cNvCxnSpPr>
          <p:nvPr/>
        </p:nvCxnSpPr>
        <p:spPr>
          <a:xfrm>
            <a:off x="5781677" y="4672426"/>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89" name="Rechte verbindingslijn 88">
            <a:extLst>
              <a:ext uri="{FF2B5EF4-FFF2-40B4-BE49-F238E27FC236}">
                <a16:creationId xmlns:a16="http://schemas.microsoft.com/office/drawing/2014/main" id="{66AFB74E-7C99-4F03-A9AD-A8EDABEA1A0F}"/>
              </a:ext>
            </a:extLst>
          </p:cNvPr>
          <p:cNvCxnSpPr>
            <a:cxnSpLocks/>
          </p:cNvCxnSpPr>
          <p:nvPr/>
        </p:nvCxnSpPr>
        <p:spPr>
          <a:xfrm>
            <a:off x="6580312" y="4099039"/>
            <a:ext cx="499987"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sp>
        <p:nvSpPr>
          <p:cNvPr id="1031" name="Rechthoek 1030">
            <a:extLst>
              <a:ext uri="{FF2B5EF4-FFF2-40B4-BE49-F238E27FC236}">
                <a16:creationId xmlns:a16="http://schemas.microsoft.com/office/drawing/2014/main" id="{747FE3F0-DEEA-43ED-AD4E-D5700EFD4F34}"/>
              </a:ext>
            </a:extLst>
          </p:cNvPr>
          <p:cNvSpPr/>
          <p:nvPr/>
        </p:nvSpPr>
        <p:spPr>
          <a:xfrm>
            <a:off x="7080299" y="3982712"/>
            <a:ext cx="819277" cy="232656"/>
          </a:xfrm>
          <a:prstGeom prst="rect">
            <a:avLst/>
          </a:prstGeom>
          <a:solidFill>
            <a:schemeClr val="bg1"/>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45" dirty="0">
                <a:solidFill>
                  <a:schemeClr val="tx1"/>
                </a:solidFill>
              </a:rPr>
              <a:t>Bekleding</a:t>
            </a:r>
          </a:p>
        </p:txBody>
      </p:sp>
      <p:sp>
        <p:nvSpPr>
          <p:cNvPr id="93" name="Rechthoek 92">
            <a:extLst>
              <a:ext uri="{FF2B5EF4-FFF2-40B4-BE49-F238E27FC236}">
                <a16:creationId xmlns:a16="http://schemas.microsoft.com/office/drawing/2014/main" id="{2C6EAA4D-5171-405C-AB5F-0493864A90F9}"/>
              </a:ext>
            </a:extLst>
          </p:cNvPr>
          <p:cNvSpPr/>
          <p:nvPr/>
        </p:nvSpPr>
        <p:spPr>
          <a:xfrm>
            <a:off x="8583738" y="3703624"/>
            <a:ext cx="575780" cy="232656"/>
          </a:xfrm>
          <a:prstGeom prst="rect">
            <a:avLst/>
          </a:prstGeom>
          <a:solidFill>
            <a:srgbClr val="C00000"/>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Hoog</a:t>
            </a:r>
          </a:p>
        </p:txBody>
      </p:sp>
      <p:sp>
        <p:nvSpPr>
          <p:cNvPr id="94" name="Rechthoek 93">
            <a:extLst>
              <a:ext uri="{FF2B5EF4-FFF2-40B4-BE49-F238E27FC236}">
                <a16:creationId xmlns:a16="http://schemas.microsoft.com/office/drawing/2014/main" id="{4894FA38-7175-4AEA-BB23-39240ED89FBD}"/>
              </a:ext>
            </a:extLst>
          </p:cNvPr>
          <p:cNvSpPr/>
          <p:nvPr/>
        </p:nvSpPr>
        <p:spPr>
          <a:xfrm>
            <a:off x="8583738" y="3978644"/>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Midden</a:t>
            </a:r>
          </a:p>
        </p:txBody>
      </p:sp>
      <p:sp>
        <p:nvSpPr>
          <p:cNvPr id="95" name="Rechthoek 94">
            <a:extLst>
              <a:ext uri="{FF2B5EF4-FFF2-40B4-BE49-F238E27FC236}">
                <a16:creationId xmlns:a16="http://schemas.microsoft.com/office/drawing/2014/main" id="{2459529A-1661-490C-B8DE-1C8F29010209}"/>
              </a:ext>
            </a:extLst>
          </p:cNvPr>
          <p:cNvSpPr/>
          <p:nvPr/>
        </p:nvSpPr>
        <p:spPr>
          <a:xfrm>
            <a:off x="8583738" y="4266455"/>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Laag</a:t>
            </a:r>
          </a:p>
        </p:txBody>
      </p:sp>
      <p:cxnSp>
        <p:nvCxnSpPr>
          <p:cNvPr id="96" name="Rechte verbindingslijn 95">
            <a:extLst>
              <a:ext uri="{FF2B5EF4-FFF2-40B4-BE49-F238E27FC236}">
                <a16:creationId xmlns:a16="http://schemas.microsoft.com/office/drawing/2014/main" id="{34988C0C-E4EC-412C-8FDA-42705C3BA215}"/>
              </a:ext>
            </a:extLst>
          </p:cNvPr>
          <p:cNvCxnSpPr/>
          <p:nvPr/>
        </p:nvCxnSpPr>
        <p:spPr>
          <a:xfrm>
            <a:off x="8351678" y="3833347"/>
            <a:ext cx="0" cy="57343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97" name="Rechte verbindingslijn 96">
            <a:extLst>
              <a:ext uri="{FF2B5EF4-FFF2-40B4-BE49-F238E27FC236}">
                <a16:creationId xmlns:a16="http://schemas.microsoft.com/office/drawing/2014/main" id="{BBAE7FE4-56F4-4F29-AA72-B6903AAA4B8D}"/>
              </a:ext>
            </a:extLst>
          </p:cNvPr>
          <p:cNvCxnSpPr>
            <a:cxnSpLocks/>
          </p:cNvCxnSpPr>
          <p:nvPr/>
        </p:nvCxnSpPr>
        <p:spPr>
          <a:xfrm>
            <a:off x="7894391" y="4099039"/>
            <a:ext cx="689346"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98" name="Rechte verbindingslijn 97">
            <a:extLst>
              <a:ext uri="{FF2B5EF4-FFF2-40B4-BE49-F238E27FC236}">
                <a16:creationId xmlns:a16="http://schemas.microsoft.com/office/drawing/2014/main" id="{7B28C698-868B-4F72-94A7-C3CACD59E2EC}"/>
              </a:ext>
            </a:extLst>
          </p:cNvPr>
          <p:cNvCxnSpPr>
            <a:cxnSpLocks/>
          </p:cNvCxnSpPr>
          <p:nvPr/>
        </p:nvCxnSpPr>
        <p:spPr>
          <a:xfrm>
            <a:off x="8351679" y="3829063"/>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99" name="Rechte verbindingslijn 98">
            <a:extLst>
              <a:ext uri="{FF2B5EF4-FFF2-40B4-BE49-F238E27FC236}">
                <a16:creationId xmlns:a16="http://schemas.microsoft.com/office/drawing/2014/main" id="{77F85EAE-B2B6-4003-866B-2C4EA9441FFC}"/>
              </a:ext>
            </a:extLst>
          </p:cNvPr>
          <p:cNvCxnSpPr>
            <a:cxnSpLocks/>
          </p:cNvCxnSpPr>
          <p:nvPr/>
        </p:nvCxnSpPr>
        <p:spPr>
          <a:xfrm>
            <a:off x="8360883" y="4393338"/>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sp>
        <p:nvSpPr>
          <p:cNvPr id="100" name="Rechthoek 99">
            <a:extLst>
              <a:ext uri="{FF2B5EF4-FFF2-40B4-BE49-F238E27FC236}">
                <a16:creationId xmlns:a16="http://schemas.microsoft.com/office/drawing/2014/main" id="{7E6F26CA-C920-4E4C-B617-C40AD923CCB6}"/>
              </a:ext>
            </a:extLst>
          </p:cNvPr>
          <p:cNvSpPr/>
          <p:nvPr/>
        </p:nvSpPr>
        <p:spPr>
          <a:xfrm>
            <a:off x="8583738" y="2862782"/>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Hoog</a:t>
            </a:r>
          </a:p>
        </p:txBody>
      </p:sp>
      <p:sp>
        <p:nvSpPr>
          <p:cNvPr id="101" name="Rechthoek 100">
            <a:extLst>
              <a:ext uri="{FF2B5EF4-FFF2-40B4-BE49-F238E27FC236}">
                <a16:creationId xmlns:a16="http://schemas.microsoft.com/office/drawing/2014/main" id="{E1941123-F5CA-46BC-9996-0D88E1FA8624}"/>
              </a:ext>
            </a:extLst>
          </p:cNvPr>
          <p:cNvSpPr/>
          <p:nvPr/>
        </p:nvSpPr>
        <p:spPr>
          <a:xfrm>
            <a:off x="8583738" y="3137802"/>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Midden</a:t>
            </a:r>
          </a:p>
        </p:txBody>
      </p:sp>
      <p:sp>
        <p:nvSpPr>
          <p:cNvPr id="102" name="Rechthoek 101">
            <a:extLst>
              <a:ext uri="{FF2B5EF4-FFF2-40B4-BE49-F238E27FC236}">
                <a16:creationId xmlns:a16="http://schemas.microsoft.com/office/drawing/2014/main" id="{8925D610-ABFA-47EB-9D20-6DB8FF896CAD}"/>
              </a:ext>
            </a:extLst>
          </p:cNvPr>
          <p:cNvSpPr/>
          <p:nvPr/>
        </p:nvSpPr>
        <p:spPr>
          <a:xfrm>
            <a:off x="8583738" y="3425613"/>
            <a:ext cx="575780" cy="232656"/>
          </a:xfrm>
          <a:prstGeom prst="rect">
            <a:avLst/>
          </a:prstGeom>
          <a:solidFill>
            <a:srgbClr val="92D050"/>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Laag</a:t>
            </a:r>
          </a:p>
        </p:txBody>
      </p:sp>
      <p:cxnSp>
        <p:nvCxnSpPr>
          <p:cNvPr id="103" name="Rechte verbindingslijn 102">
            <a:extLst>
              <a:ext uri="{FF2B5EF4-FFF2-40B4-BE49-F238E27FC236}">
                <a16:creationId xmlns:a16="http://schemas.microsoft.com/office/drawing/2014/main" id="{6D4118A7-EB5E-40B3-BD37-935CADC1A6EC}"/>
              </a:ext>
            </a:extLst>
          </p:cNvPr>
          <p:cNvCxnSpPr/>
          <p:nvPr/>
        </p:nvCxnSpPr>
        <p:spPr>
          <a:xfrm>
            <a:off x="8351678" y="2992505"/>
            <a:ext cx="0" cy="57343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04" name="Rechte verbindingslijn 103">
            <a:extLst>
              <a:ext uri="{FF2B5EF4-FFF2-40B4-BE49-F238E27FC236}">
                <a16:creationId xmlns:a16="http://schemas.microsoft.com/office/drawing/2014/main" id="{F9713CFD-76F9-40A5-8847-0A97EF85AFA7}"/>
              </a:ext>
            </a:extLst>
          </p:cNvPr>
          <p:cNvCxnSpPr>
            <a:cxnSpLocks/>
          </p:cNvCxnSpPr>
          <p:nvPr/>
        </p:nvCxnSpPr>
        <p:spPr>
          <a:xfrm>
            <a:off x="7894391" y="3258197"/>
            <a:ext cx="689346"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05" name="Rechte verbindingslijn 104">
            <a:extLst>
              <a:ext uri="{FF2B5EF4-FFF2-40B4-BE49-F238E27FC236}">
                <a16:creationId xmlns:a16="http://schemas.microsoft.com/office/drawing/2014/main" id="{5E5CFE1C-FD1C-4232-959E-A18895E2889A}"/>
              </a:ext>
            </a:extLst>
          </p:cNvPr>
          <p:cNvCxnSpPr>
            <a:cxnSpLocks/>
          </p:cNvCxnSpPr>
          <p:nvPr/>
        </p:nvCxnSpPr>
        <p:spPr>
          <a:xfrm>
            <a:off x="8351679" y="2988221"/>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06" name="Rechte verbindingslijn 105">
            <a:extLst>
              <a:ext uri="{FF2B5EF4-FFF2-40B4-BE49-F238E27FC236}">
                <a16:creationId xmlns:a16="http://schemas.microsoft.com/office/drawing/2014/main" id="{45537485-783E-4AF8-BC9D-19C4BE2C83BC}"/>
              </a:ext>
            </a:extLst>
          </p:cNvPr>
          <p:cNvCxnSpPr>
            <a:cxnSpLocks/>
          </p:cNvCxnSpPr>
          <p:nvPr/>
        </p:nvCxnSpPr>
        <p:spPr>
          <a:xfrm>
            <a:off x="8360883" y="3552496"/>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sp>
        <p:nvSpPr>
          <p:cNvPr id="1033" name="Rechthoek 1032">
            <a:extLst>
              <a:ext uri="{FF2B5EF4-FFF2-40B4-BE49-F238E27FC236}">
                <a16:creationId xmlns:a16="http://schemas.microsoft.com/office/drawing/2014/main" id="{58F44A28-5FA7-4103-B9D0-DEBF71E8CB96}"/>
              </a:ext>
            </a:extLst>
          </p:cNvPr>
          <p:cNvSpPr/>
          <p:nvPr/>
        </p:nvSpPr>
        <p:spPr>
          <a:xfrm>
            <a:off x="7092567" y="3133660"/>
            <a:ext cx="819277" cy="232656"/>
          </a:xfrm>
          <a:prstGeom prst="rect">
            <a:avLst/>
          </a:prstGeom>
          <a:solidFill>
            <a:schemeClr val="bg1"/>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45" dirty="0">
                <a:solidFill>
                  <a:schemeClr val="tx1"/>
                </a:solidFill>
              </a:rPr>
              <a:t>vormgeving</a:t>
            </a:r>
          </a:p>
        </p:txBody>
      </p:sp>
      <p:sp>
        <p:nvSpPr>
          <p:cNvPr id="110" name="Rechthoek 109">
            <a:extLst>
              <a:ext uri="{FF2B5EF4-FFF2-40B4-BE49-F238E27FC236}">
                <a16:creationId xmlns:a16="http://schemas.microsoft.com/office/drawing/2014/main" id="{8ADE977D-5C32-4D59-B831-FE90E708B9B6}"/>
              </a:ext>
            </a:extLst>
          </p:cNvPr>
          <p:cNvSpPr/>
          <p:nvPr/>
        </p:nvSpPr>
        <p:spPr>
          <a:xfrm>
            <a:off x="8583738" y="4594218"/>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Hoog</a:t>
            </a:r>
          </a:p>
        </p:txBody>
      </p:sp>
      <p:sp>
        <p:nvSpPr>
          <p:cNvPr id="111" name="Rechthoek 110">
            <a:extLst>
              <a:ext uri="{FF2B5EF4-FFF2-40B4-BE49-F238E27FC236}">
                <a16:creationId xmlns:a16="http://schemas.microsoft.com/office/drawing/2014/main" id="{9F512050-3BC7-445E-8B9B-CEC0A059E5C3}"/>
              </a:ext>
            </a:extLst>
          </p:cNvPr>
          <p:cNvSpPr/>
          <p:nvPr/>
        </p:nvSpPr>
        <p:spPr>
          <a:xfrm>
            <a:off x="8583738" y="4869238"/>
            <a:ext cx="575780" cy="232656"/>
          </a:xfrm>
          <a:prstGeom prst="rect">
            <a:avLst/>
          </a:prstGeom>
          <a:solidFill>
            <a:schemeClr val="bg1">
              <a:lumMod val="65000"/>
            </a:schemeClr>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Midden</a:t>
            </a:r>
          </a:p>
        </p:txBody>
      </p:sp>
      <p:sp>
        <p:nvSpPr>
          <p:cNvPr id="112" name="Rechthoek 111">
            <a:extLst>
              <a:ext uri="{FF2B5EF4-FFF2-40B4-BE49-F238E27FC236}">
                <a16:creationId xmlns:a16="http://schemas.microsoft.com/office/drawing/2014/main" id="{2541D047-DDD8-4243-8C9A-22E93FC9FC0C}"/>
              </a:ext>
            </a:extLst>
          </p:cNvPr>
          <p:cNvSpPr/>
          <p:nvPr/>
        </p:nvSpPr>
        <p:spPr>
          <a:xfrm>
            <a:off x="8583738" y="5157050"/>
            <a:ext cx="575780" cy="232656"/>
          </a:xfrm>
          <a:prstGeom prst="rect">
            <a:avLst/>
          </a:prstGeom>
          <a:solidFill>
            <a:srgbClr val="92D050"/>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bg1"/>
                </a:solidFill>
                <a:effectLst>
                  <a:outerShdw blurRad="38100" dist="38100" dir="2700000" algn="tl">
                    <a:srgbClr val="000000">
                      <a:alpha val="43137"/>
                    </a:srgbClr>
                  </a:outerShdw>
                </a:effectLst>
              </a:rPr>
              <a:t>Laag</a:t>
            </a:r>
          </a:p>
        </p:txBody>
      </p:sp>
      <p:cxnSp>
        <p:nvCxnSpPr>
          <p:cNvPr id="113" name="Rechte verbindingslijn 112">
            <a:extLst>
              <a:ext uri="{FF2B5EF4-FFF2-40B4-BE49-F238E27FC236}">
                <a16:creationId xmlns:a16="http://schemas.microsoft.com/office/drawing/2014/main" id="{D13F8BCD-8753-453F-9F5C-4E9DF05191E5}"/>
              </a:ext>
            </a:extLst>
          </p:cNvPr>
          <p:cNvCxnSpPr/>
          <p:nvPr/>
        </p:nvCxnSpPr>
        <p:spPr>
          <a:xfrm>
            <a:off x="8351678" y="4711940"/>
            <a:ext cx="0" cy="57343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14" name="Rechte verbindingslijn 113">
            <a:extLst>
              <a:ext uri="{FF2B5EF4-FFF2-40B4-BE49-F238E27FC236}">
                <a16:creationId xmlns:a16="http://schemas.microsoft.com/office/drawing/2014/main" id="{8A0D7653-FE5B-4649-9B30-98669672AAB7}"/>
              </a:ext>
            </a:extLst>
          </p:cNvPr>
          <p:cNvCxnSpPr>
            <a:cxnSpLocks/>
          </p:cNvCxnSpPr>
          <p:nvPr/>
        </p:nvCxnSpPr>
        <p:spPr>
          <a:xfrm>
            <a:off x="7894391" y="4989633"/>
            <a:ext cx="689346"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15" name="Rechte verbindingslijn 114">
            <a:extLst>
              <a:ext uri="{FF2B5EF4-FFF2-40B4-BE49-F238E27FC236}">
                <a16:creationId xmlns:a16="http://schemas.microsoft.com/office/drawing/2014/main" id="{F38458FA-5B63-4BF9-857D-F60CDF103F0F}"/>
              </a:ext>
            </a:extLst>
          </p:cNvPr>
          <p:cNvCxnSpPr>
            <a:cxnSpLocks/>
          </p:cNvCxnSpPr>
          <p:nvPr/>
        </p:nvCxnSpPr>
        <p:spPr>
          <a:xfrm>
            <a:off x="8351679" y="4719657"/>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16" name="Rechte verbindingslijn 115">
            <a:extLst>
              <a:ext uri="{FF2B5EF4-FFF2-40B4-BE49-F238E27FC236}">
                <a16:creationId xmlns:a16="http://schemas.microsoft.com/office/drawing/2014/main" id="{75D7D696-4501-4C83-94F6-61D04FFD6A26}"/>
              </a:ext>
            </a:extLst>
          </p:cNvPr>
          <p:cNvCxnSpPr>
            <a:cxnSpLocks/>
          </p:cNvCxnSpPr>
          <p:nvPr/>
        </p:nvCxnSpPr>
        <p:spPr>
          <a:xfrm>
            <a:off x="8360883" y="5283932"/>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sp>
        <p:nvSpPr>
          <p:cNvPr id="1034" name="Rechthoek 1033">
            <a:extLst>
              <a:ext uri="{FF2B5EF4-FFF2-40B4-BE49-F238E27FC236}">
                <a16:creationId xmlns:a16="http://schemas.microsoft.com/office/drawing/2014/main" id="{11DF3ADE-64A3-4C8A-800B-757C1201CA0E}"/>
              </a:ext>
            </a:extLst>
          </p:cNvPr>
          <p:cNvSpPr/>
          <p:nvPr/>
        </p:nvSpPr>
        <p:spPr>
          <a:xfrm>
            <a:off x="7080299" y="4852512"/>
            <a:ext cx="819277" cy="232656"/>
          </a:xfrm>
          <a:prstGeom prst="rect">
            <a:avLst/>
          </a:prstGeom>
          <a:solidFill>
            <a:schemeClr val="bg1"/>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45" dirty="0">
                <a:solidFill>
                  <a:schemeClr val="tx1"/>
                </a:solidFill>
              </a:rPr>
              <a:t>Vering</a:t>
            </a:r>
          </a:p>
        </p:txBody>
      </p:sp>
      <p:sp>
        <p:nvSpPr>
          <p:cNvPr id="1035" name="Rechthoek 1034">
            <a:extLst>
              <a:ext uri="{FF2B5EF4-FFF2-40B4-BE49-F238E27FC236}">
                <a16:creationId xmlns:a16="http://schemas.microsoft.com/office/drawing/2014/main" id="{2F2E03A2-1D68-4F40-850D-21CB0B7B9EAA}"/>
              </a:ext>
            </a:extLst>
          </p:cNvPr>
          <p:cNvSpPr/>
          <p:nvPr/>
        </p:nvSpPr>
        <p:spPr>
          <a:xfrm>
            <a:off x="9433136" y="3564678"/>
            <a:ext cx="1075607" cy="507385"/>
          </a:xfrm>
          <a:prstGeom prst="rect">
            <a:avLst/>
          </a:prstGeom>
          <a:solidFill>
            <a:schemeClr val="bg1"/>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45" dirty="0">
                <a:solidFill>
                  <a:schemeClr val="tx1"/>
                </a:solidFill>
              </a:rPr>
              <a:t>Bekledingsstof zoeken met betere kwaliteit</a:t>
            </a:r>
          </a:p>
        </p:txBody>
      </p:sp>
      <p:cxnSp>
        <p:nvCxnSpPr>
          <p:cNvPr id="121" name="Rechte verbindingslijn 120">
            <a:extLst>
              <a:ext uri="{FF2B5EF4-FFF2-40B4-BE49-F238E27FC236}">
                <a16:creationId xmlns:a16="http://schemas.microsoft.com/office/drawing/2014/main" id="{D7AA241F-3E78-4FAB-980C-DCA2126B8B79}"/>
              </a:ext>
            </a:extLst>
          </p:cNvPr>
          <p:cNvCxnSpPr>
            <a:cxnSpLocks/>
          </p:cNvCxnSpPr>
          <p:nvPr/>
        </p:nvCxnSpPr>
        <p:spPr>
          <a:xfrm>
            <a:off x="6851638" y="3253047"/>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23" name="Rechte verbindingslijn 122">
            <a:extLst>
              <a:ext uri="{FF2B5EF4-FFF2-40B4-BE49-F238E27FC236}">
                <a16:creationId xmlns:a16="http://schemas.microsoft.com/office/drawing/2014/main" id="{88CB1DF6-180E-4A87-860F-901060B3E4E8}"/>
              </a:ext>
            </a:extLst>
          </p:cNvPr>
          <p:cNvCxnSpPr>
            <a:cxnSpLocks/>
          </p:cNvCxnSpPr>
          <p:nvPr/>
        </p:nvCxnSpPr>
        <p:spPr>
          <a:xfrm>
            <a:off x="6841575" y="4980841"/>
            <a:ext cx="232059" cy="28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24" name="Rechte verbindingslijn 123">
            <a:extLst>
              <a:ext uri="{FF2B5EF4-FFF2-40B4-BE49-F238E27FC236}">
                <a16:creationId xmlns:a16="http://schemas.microsoft.com/office/drawing/2014/main" id="{6F6BCE09-F0A3-42FF-A3C0-8416E32EEE76}"/>
              </a:ext>
            </a:extLst>
          </p:cNvPr>
          <p:cNvCxnSpPr>
            <a:cxnSpLocks/>
          </p:cNvCxnSpPr>
          <p:nvPr/>
        </p:nvCxnSpPr>
        <p:spPr>
          <a:xfrm>
            <a:off x="6851638" y="3228903"/>
            <a:ext cx="0" cy="1756663"/>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cxnSp>
        <p:nvCxnSpPr>
          <p:cNvPr id="128" name="Rechte verbindingslijn 127">
            <a:extLst>
              <a:ext uri="{FF2B5EF4-FFF2-40B4-BE49-F238E27FC236}">
                <a16:creationId xmlns:a16="http://schemas.microsoft.com/office/drawing/2014/main" id="{316170B7-660D-4076-B515-B52F0E06AC25}"/>
              </a:ext>
            </a:extLst>
          </p:cNvPr>
          <p:cNvCxnSpPr>
            <a:cxnSpLocks/>
            <a:stCxn id="93" idx="3"/>
            <a:endCxn id="1035" idx="1"/>
          </p:cNvCxnSpPr>
          <p:nvPr/>
        </p:nvCxnSpPr>
        <p:spPr>
          <a:xfrm flipV="1">
            <a:off x="9159517" y="3818370"/>
            <a:ext cx="273619" cy="1582"/>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dk1"/>
          </a:lnRef>
          <a:fillRef idx="0">
            <a:schemeClr val="dk1"/>
          </a:fillRef>
          <a:effectRef idx="0">
            <a:schemeClr val="dk1"/>
          </a:effectRef>
          <a:fontRef idx="minor">
            <a:schemeClr val="tx1"/>
          </a:fontRef>
        </p:style>
      </p:cxnSp>
      <p:pic>
        <p:nvPicPr>
          <p:cNvPr id="5" name="Picture 6" descr="De bronafbeelding bekijken">
            <a:extLst>
              <a:ext uri="{FF2B5EF4-FFF2-40B4-BE49-F238E27FC236}">
                <a16:creationId xmlns:a16="http://schemas.microsoft.com/office/drawing/2014/main" id="{E4DB1568-7C5D-4E77-8DC6-0EFB5AC5273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62" t="2135" r="6592"/>
          <a:stretch/>
        </p:blipFill>
        <p:spPr bwMode="auto">
          <a:xfrm>
            <a:off x="8065293" y="162733"/>
            <a:ext cx="882595" cy="1222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e bronafbeelding bekijken">
            <a:extLst>
              <a:ext uri="{FF2B5EF4-FFF2-40B4-BE49-F238E27FC236}">
                <a16:creationId xmlns:a16="http://schemas.microsoft.com/office/drawing/2014/main" id="{FC75883E-F057-4736-8E85-62F4F1F71A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344" r="69250" b="2992"/>
          <a:stretch/>
        </p:blipFill>
        <p:spPr bwMode="auto">
          <a:xfrm>
            <a:off x="9006237" y="167079"/>
            <a:ext cx="805128" cy="121779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D906BB27-5DAA-4AE3-925F-55AF3D573F63}"/>
              </a:ext>
            </a:extLst>
          </p:cNvPr>
          <p:cNvSpPr txBox="1"/>
          <p:nvPr/>
        </p:nvSpPr>
        <p:spPr>
          <a:xfrm>
            <a:off x="9101924" y="1403681"/>
            <a:ext cx="635110" cy="208647"/>
          </a:xfrm>
          <a:prstGeom prst="rect">
            <a:avLst/>
          </a:prstGeom>
          <a:noFill/>
        </p:spPr>
        <p:txBody>
          <a:bodyPr wrap="none" rtlCol="0">
            <a:spAutoFit/>
          </a:bodyPr>
          <a:lstStyle/>
          <a:p>
            <a:pPr defTabSz="864017">
              <a:defRPr/>
            </a:pPr>
            <a:r>
              <a:rPr lang="nl-NL" sz="756" dirty="0">
                <a:solidFill>
                  <a:prstClr val="black"/>
                </a:solidFill>
                <a:latin typeface="Calibri" panose="020F0502020204030204"/>
              </a:rPr>
              <a:t>1928 -2016</a:t>
            </a:r>
          </a:p>
        </p:txBody>
      </p:sp>
    </p:spTree>
    <p:extLst>
      <p:ext uri="{BB962C8B-B14F-4D97-AF65-F5344CB8AC3E}">
        <p14:creationId xmlns:p14="http://schemas.microsoft.com/office/powerpoint/2010/main" val="548869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94A7D-05A7-4456-8922-3F60A23B5DB7}"/>
              </a:ext>
            </a:extLst>
          </p:cNvPr>
          <p:cNvSpPr>
            <a:spLocks noGrp="1"/>
          </p:cNvSpPr>
          <p:nvPr>
            <p:ph type="title"/>
          </p:nvPr>
        </p:nvSpPr>
        <p:spPr/>
        <p:txBody>
          <a:bodyPr/>
          <a:lstStyle/>
          <a:p>
            <a:r>
              <a:rPr lang="nl-NL" dirty="0"/>
              <a:t>Netwerkplanning </a:t>
            </a:r>
            <a:r>
              <a:rPr lang="nl-NL" sz="2268" i="1" dirty="0"/>
              <a:t>incl. kritieke pad</a:t>
            </a:r>
            <a:br>
              <a:rPr lang="nl-NL" dirty="0"/>
            </a:br>
            <a:r>
              <a:rPr lang="nl-NL" sz="1600" b="0" dirty="0" err="1">
                <a:solidFill>
                  <a:schemeClr val="tx1"/>
                </a:solidFill>
              </a:rPr>
              <a:t>Shigeru</a:t>
            </a:r>
            <a:r>
              <a:rPr lang="nl-NL" sz="1600" b="0" dirty="0">
                <a:solidFill>
                  <a:schemeClr val="tx1"/>
                </a:solidFill>
              </a:rPr>
              <a:t> </a:t>
            </a:r>
            <a:r>
              <a:rPr lang="nl-NL" sz="1600" b="0" dirty="0" err="1">
                <a:solidFill>
                  <a:schemeClr val="tx1"/>
                </a:solidFill>
              </a:rPr>
              <a:t>Mizuno</a:t>
            </a:r>
            <a:r>
              <a:rPr lang="nl-NL" sz="1600" b="0" dirty="0">
                <a:solidFill>
                  <a:schemeClr val="tx1"/>
                </a:solidFill>
              </a:rPr>
              <a:t> &amp; </a:t>
            </a:r>
            <a:r>
              <a:rPr lang="nl-NL" sz="1600" b="0" dirty="0" err="1">
                <a:solidFill>
                  <a:schemeClr val="tx1"/>
                </a:solidFill>
              </a:rPr>
              <a:t>Yoji</a:t>
            </a:r>
            <a:r>
              <a:rPr lang="nl-NL" sz="1600" b="0" dirty="0">
                <a:solidFill>
                  <a:schemeClr val="tx1"/>
                </a:solidFill>
              </a:rPr>
              <a:t> </a:t>
            </a:r>
            <a:r>
              <a:rPr lang="nl-NL" sz="1600" b="0" dirty="0" err="1">
                <a:solidFill>
                  <a:schemeClr val="tx1"/>
                </a:solidFill>
              </a:rPr>
              <a:t>Akao</a:t>
            </a:r>
            <a:endParaRPr lang="nl-NL" sz="1600" b="0" dirty="0">
              <a:solidFill>
                <a:schemeClr val="tx1"/>
              </a:solidFill>
            </a:endParaRPr>
          </a:p>
        </p:txBody>
      </p:sp>
      <p:sp>
        <p:nvSpPr>
          <p:cNvPr id="3" name="Tijdelijke aanduiding voor voettekst 2">
            <a:extLst>
              <a:ext uri="{FF2B5EF4-FFF2-40B4-BE49-F238E27FC236}">
                <a16:creationId xmlns:a16="http://schemas.microsoft.com/office/drawing/2014/main" id="{EA7DBEBD-490E-43D2-A794-7349C1B72D44}"/>
              </a:ext>
            </a:extLst>
          </p:cNvPr>
          <p:cNvSpPr>
            <a:spLocks noGrp="1"/>
          </p:cNvSpPr>
          <p:nvPr>
            <p:ph type="ftr" sz="quarter" idx="11"/>
          </p:nvPr>
        </p:nvSpPr>
        <p:spPr/>
        <p:txBody>
          <a:bodyPr/>
          <a:lstStyle/>
          <a:p>
            <a:pPr defTabSz="864017"/>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B8DA5844-2000-4812-9CDF-731989A214F2}"/>
              </a:ext>
            </a:extLst>
          </p:cNvPr>
          <p:cNvSpPr>
            <a:spLocks noGrp="1"/>
          </p:cNvSpPr>
          <p:nvPr>
            <p:ph type="sldNum" sz="quarter" idx="12"/>
          </p:nvPr>
        </p:nvSpPr>
        <p:spPr/>
        <p:txBody>
          <a:bodyPr/>
          <a:lstStyle/>
          <a:p>
            <a:pPr algn="r" defTabSz="864017"/>
            <a:fld id="{76022968-2107-43EC-8FC0-5D78783708AF}" type="slidenum">
              <a:rPr lang="nl-NL" sz="1134">
                <a:solidFill>
                  <a:prstClr val="black">
                    <a:tint val="75000"/>
                  </a:prstClr>
                </a:solidFill>
                <a:latin typeface="Calibri" panose="020F0502020204030204"/>
              </a:rPr>
              <a:pPr algn="r" defTabSz="864017"/>
              <a:t>104</a:t>
            </a:fld>
            <a:endParaRPr lang="nl-NL" sz="1134">
              <a:solidFill>
                <a:prstClr val="black">
                  <a:tint val="75000"/>
                </a:prstClr>
              </a:solidFill>
              <a:latin typeface="Calibri" panose="020F0502020204030204"/>
            </a:endParaRPr>
          </a:p>
        </p:txBody>
      </p:sp>
      <p:pic>
        <p:nvPicPr>
          <p:cNvPr id="1028" name="Picture 4" descr="De bronafbeelding bekijken">
            <a:extLst>
              <a:ext uri="{FF2B5EF4-FFF2-40B4-BE49-F238E27FC236}">
                <a16:creationId xmlns:a16="http://schemas.microsoft.com/office/drawing/2014/main" id="{68E0F938-4D4D-432F-8F19-8C721FF7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55" y="1539254"/>
            <a:ext cx="2258707" cy="34016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dburdias voor kwaliteitsmanagers">
            <a:extLst>
              <a:ext uri="{FF2B5EF4-FFF2-40B4-BE49-F238E27FC236}">
                <a16:creationId xmlns:a16="http://schemas.microsoft.com/office/drawing/2014/main" id="{C7E3E559-0666-41CB-A9EA-F44F476652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7411" y="5476226"/>
            <a:ext cx="1847252" cy="658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De bronafbeelding bekijken">
            <a:extLst>
              <a:ext uri="{FF2B5EF4-FFF2-40B4-BE49-F238E27FC236}">
                <a16:creationId xmlns:a16="http://schemas.microsoft.com/office/drawing/2014/main" id="{50636E0E-90C8-45B3-B0C8-9D803F669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06" y="5169022"/>
            <a:ext cx="824607" cy="966143"/>
          </a:xfrm>
          <a:prstGeom prst="rect">
            <a:avLst/>
          </a:prstGeom>
          <a:noFill/>
          <a:extLst>
            <a:ext uri="{909E8E84-426E-40DD-AFC4-6F175D3DCCD1}">
              <a14:hiddenFill xmlns:a14="http://schemas.microsoft.com/office/drawing/2010/main">
                <a:solidFill>
                  <a:srgbClr val="FFFFFF"/>
                </a:solidFill>
              </a14:hiddenFill>
            </a:ext>
          </a:extLst>
        </p:spPr>
      </p:pic>
      <p:sp>
        <p:nvSpPr>
          <p:cNvPr id="15" name="Ovaal 14">
            <a:extLst>
              <a:ext uri="{FF2B5EF4-FFF2-40B4-BE49-F238E27FC236}">
                <a16:creationId xmlns:a16="http://schemas.microsoft.com/office/drawing/2014/main" id="{B973C646-5E10-4ECC-A76C-C4C767E0DC2A}"/>
              </a:ext>
            </a:extLst>
          </p:cNvPr>
          <p:cNvSpPr/>
          <p:nvPr/>
        </p:nvSpPr>
        <p:spPr>
          <a:xfrm>
            <a:off x="2531700" y="2985492"/>
            <a:ext cx="505170" cy="505170"/>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376">
              <a:defRPr/>
            </a:pPr>
            <a:r>
              <a:rPr lang="en-US"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endParaRPr lang="nl-NL"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Ovaal 15">
            <a:extLst>
              <a:ext uri="{FF2B5EF4-FFF2-40B4-BE49-F238E27FC236}">
                <a16:creationId xmlns:a16="http://schemas.microsoft.com/office/drawing/2014/main" id="{063F57A5-0151-4D97-9DA8-CBA9D136D963}"/>
              </a:ext>
            </a:extLst>
          </p:cNvPr>
          <p:cNvSpPr/>
          <p:nvPr/>
        </p:nvSpPr>
        <p:spPr>
          <a:xfrm>
            <a:off x="3975042" y="2191654"/>
            <a:ext cx="505170" cy="505170"/>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376">
              <a:defRPr/>
            </a:pPr>
            <a:r>
              <a:rPr lang="en-US"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lang="nl-NL"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 name="Ovaal 16">
            <a:extLst>
              <a:ext uri="{FF2B5EF4-FFF2-40B4-BE49-F238E27FC236}">
                <a16:creationId xmlns:a16="http://schemas.microsoft.com/office/drawing/2014/main" id="{43B8734D-10B8-4A11-865E-1814C10CC8BD}"/>
              </a:ext>
            </a:extLst>
          </p:cNvPr>
          <p:cNvSpPr/>
          <p:nvPr/>
        </p:nvSpPr>
        <p:spPr>
          <a:xfrm>
            <a:off x="4841048" y="3779331"/>
            <a:ext cx="505170" cy="505170"/>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376">
              <a:defRPr/>
            </a:pPr>
            <a:r>
              <a:rPr lang="en-US"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endParaRPr lang="nl-NL"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Ovaal 17">
            <a:extLst>
              <a:ext uri="{FF2B5EF4-FFF2-40B4-BE49-F238E27FC236}">
                <a16:creationId xmlns:a16="http://schemas.microsoft.com/office/drawing/2014/main" id="{917B279F-558F-49EA-B818-F23BC69D9812}"/>
              </a:ext>
            </a:extLst>
          </p:cNvPr>
          <p:cNvSpPr/>
          <p:nvPr/>
        </p:nvSpPr>
        <p:spPr>
          <a:xfrm>
            <a:off x="8954573" y="2985492"/>
            <a:ext cx="505170" cy="505170"/>
          </a:xfrm>
          <a:prstGeom prst="ellipse">
            <a:avLst/>
          </a:prstGeom>
          <a:solidFill>
            <a:srgbClr val="FF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376">
              <a:defRPr/>
            </a:pPr>
            <a:r>
              <a:rPr lang="en-US"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endParaRPr lang="nl-NL"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Ovaal 18">
            <a:extLst>
              <a:ext uri="{FF2B5EF4-FFF2-40B4-BE49-F238E27FC236}">
                <a16:creationId xmlns:a16="http://schemas.microsoft.com/office/drawing/2014/main" id="{6AEF231A-950D-449F-BFC7-4B525B104E49}"/>
              </a:ext>
            </a:extLst>
          </p:cNvPr>
          <p:cNvSpPr/>
          <p:nvPr/>
        </p:nvSpPr>
        <p:spPr>
          <a:xfrm>
            <a:off x="5779220" y="2191654"/>
            <a:ext cx="505170" cy="5051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376">
              <a:defRPr/>
            </a:pPr>
            <a:r>
              <a:rPr lang="en-US"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lang="nl-NL"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37376675-A6F0-4761-B6D9-CD7AEB3921EC}"/>
              </a:ext>
            </a:extLst>
          </p:cNvPr>
          <p:cNvSpPr/>
          <p:nvPr/>
        </p:nvSpPr>
        <p:spPr>
          <a:xfrm>
            <a:off x="7583398" y="2191654"/>
            <a:ext cx="505170" cy="50517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6376">
              <a:defRPr/>
            </a:pPr>
            <a:r>
              <a:rPr lang="en-US"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endParaRPr lang="nl-NL" sz="180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21" name="Rechte verbindingslijn met pijl 20">
            <a:extLst>
              <a:ext uri="{FF2B5EF4-FFF2-40B4-BE49-F238E27FC236}">
                <a16:creationId xmlns:a16="http://schemas.microsoft.com/office/drawing/2014/main" id="{A6482444-A908-489B-A365-286A166497AD}"/>
              </a:ext>
            </a:extLst>
          </p:cNvPr>
          <p:cNvCxnSpPr>
            <a:stCxn id="15" idx="7"/>
            <a:endCxn id="16" idx="2"/>
          </p:cNvCxnSpPr>
          <p:nvPr/>
        </p:nvCxnSpPr>
        <p:spPr>
          <a:xfrm flipV="1">
            <a:off x="2962890" y="2444239"/>
            <a:ext cx="1012153" cy="615234"/>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2"/>
          </a:lnRef>
          <a:fillRef idx="0">
            <a:schemeClr val="accent2"/>
          </a:fillRef>
          <a:effectRef idx="0">
            <a:schemeClr val="accent2"/>
          </a:effectRef>
          <a:fontRef idx="minor">
            <a:schemeClr val="tx1"/>
          </a:fontRef>
        </p:style>
      </p:cxnSp>
      <p:cxnSp>
        <p:nvCxnSpPr>
          <p:cNvPr id="22" name="Rechte verbindingslijn met pijl 21">
            <a:extLst>
              <a:ext uri="{FF2B5EF4-FFF2-40B4-BE49-F238E27FC236}">
                <a16:creationId xmlns:a16="http://schemas.microsoft.com/office/drawing/2014/main" id="{D31D3876-EF47-4A3B-A037-1C1086BD832B}"/>
              </a:ext>
            </a:extLst>
          </p:cNvPr>
          <p:cNvCxnSpPr>
            <a:endCxn id="18" idx="2"/>
          </p:cNvCxnSpPr>
          <p:nvPr/>
        </p:nvCxnSpPr>
        <p:spPr>
          <a:xfrm flipV="1">
            <a:off x="5346218" y="3238077"/>
            <a:ext cx="3608356" cy="785107"/>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2"/>
          </a:lnRef>
          <a:fillRef idx="0">
            <a:schemeClr val="accent2"/>
          </a:fillRef>
          <a:effectRef idx="0">
            <a:schemeClr val="accent2"/>
          </a:effectRef>
          <a:fontRef idx="minor">
            <a:schemeClr val="tx1"/>
          </a:fontRef>
        </p:style>
      </p:cxnSp>
      <p:cxnSp>
        <p:nvCxnSpPr>
          <p:cNvPr id="23" name="Rechte verbindingslijn met pijl 22">
            <a:extLst>
              <a:ext uri="{FF2B5EF4-FFF2-40B4-BE49-F238E27FC236}">
                <a16:creationId xmlns:a16="http://schemas.microsoft.com/office/drawing/2014/main" id="{EB85473D-F1A6-4BD7-80D9-365AE70BC113}"/>
              </a:ext>
            </a:extLst>
          </p:cNvPr>
          <p:cNvCxnSpPr>
            <a:cxnSpLocks/>
            <a:endCxn id="17" idx="1"/>
          </p:cNvCxnSpPr>
          <p:nvPr/>
        </p:nvCxnSpPr>
        <p:spPr>
          <a:xfrm>
            <a:off x="4334972" y="2696825"/>
            <a:ext cx="580057" cy="1156485"/>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2"/>
          </a:lnRef>
          <a:fillRef idx="0">
            <a:schemeClr val="accent2"/>
          </a:fillRef>
          <a:effectRef idx="0">
            <a:schemeClr val="accent2"/>
          </a:effectRef>
          <a:fontRef idx="minor">
            <a:schemeClr val="tx1"/>
          </a:fontRef>
        </p:style>
      </p:cxnSp>
      <p:cxnSp>
        <p:nvCxnSpPr>
          <p:cNvPr id="24" name="Rechte verbindingslijn met pijl 23">
            <a:extLst>
              <a:ext uri="{FF2B5EF4-FFF2-40B4-BE49-F238E27FC236}">
                <a16:creationId xmlns:a16="http://schemas.microsoft.com/office/drawing/2014/main" id="{73378AB0-4F79-48DD-9646-34A87E8877C9}"/>
              </a:ext>
            </a:extLst>
          </p:cNvPr>
          <p:cNvCxnSpPr>
            <a:stCxn id="15" idx="6"/>
            <a:endCxn id="17" idx="2"/>
          </p:cNvCxnSpPr>
          <p:nvPr/>
        </p:nvCxnSpPr>
        <p:spPr>
          <a:xfrm>
            <a:off x="3036870" y="3238078"/>
            <a:ext cx="1804178" cy="793838"/>
          </a:xfrm>
          <a:prstGeom prst="straightConnector1">
            <a:avLst/>
          </a:prstGeom>
          <a:ln w="19050">
            <a:solidFill>
              <a:schemeClr val="bg1">
                <a:lumMod val="50000"/>
              </a:schemeClr>
            </a:solidFill>
            <a:prstDash val="sysDot"/>
            <a:tailEnd type="arrow"/>
          </a:ln>
        </p:spPr>
        <p:style>
          <a:lnRef idx="1">
            <a:schemeClr val="accent2"/>
          </a:lnRef>
          <a:fillRef idx="0">
            <a:schemeClr val="accent2"/>
          </a:fillRef>
          <a:effectRef idx="0">
            <a:schemeClr val="accent2"/>
          </a:effectRef>
          <a:fontRef idx="minor">
            <a:schemeClr val="tx1"/>
          </a:fontRef>
        </p:style>
      </p:cxnSp>
      <p:cxnSp>
        <p:nvCxnSpPr>
          <p:cNvPr id="25" name="Rechte verbindingslijn met pijl 24">
            <a:extLst>
              <a:ext uri="{FF2B5EF4-FFF2-40B4-BE49-F238E27FC236}">
                <a16:creationId xmlns:a16="http://schemas.microsoft.com/office/drawing/2014/main" id="{50C2A09E-E9BA-47C5-868A-BAD13E333450}"/>
              </a:ext>
            </a:extLst>
          </p:cNvPr>
          <p:cNvCxnSpPr/>
          <p:nvPr/>
        </p:nvCxnSpPr>
        <p:spPr>
          <a:xfrm>
            <a:off x="4508627" y="2402226"/>
            <a:ext cx="1270593" cy="0"/>
          </a:xfrm>
          <a:prstGeom prst="straightConnector1">
            <a:avLst/>
          </a:prstGeom>
          <a:ln w="19050">
            <a:solidFill>
              <a:schemeClr val="bg1">
                <a:lumMod val="50000"/>
              </a:schemeClr>
            </a:solidFill>
            <a:prstDash val="sysDot"/>
            <a:tailEnd type="arrow"/>
          </a:ln>
        </p:spPr>
        <p:style>
          <a:lnRef idx="1">
            <a:schemeClr val="accent2"/>
          </a:lnRef>
          <a:fillRef idx="0">
            <a:schemeClr val="accent2"/>
          </a:fillRef>
          <a:effectRef idx="0">
            <a:schemeClr val="accent2"/>
          </a:effectRef>
          <a:fontRef idx="minor">
            <a:schemeClr val="tx1"/>
          </a:fontRef>
        </p:style>
      </p:cxnSp>
      <p:cxnSp>
        <p:nvCxnSpPr>
          <p:cNvPr id="26" name="Rechte verbindingslijn met pijl 25">
            <a:extLst>
              <a:ext uri="{FF2B5EF4-FFF2-40B4-BE49-F238E27FC236}">
                <a16:creationId xmlns:a16="http://schemas.microsoft.com/office/drawing/2014/main" id="{D31E5FEB-987B-4F65-9B69-E83BDE68CC36}"/>
              </a:ext>
            </a:extLst>
          </p:cNvPr>
          <p:cNvCxnSpPr/>
          <p:nvPr/>
        </p:nvCxnSpPr>
        <p:spPr>
          <a:xfrm>
            <a:off x="6312805" y="2412978"/>
            <a:ext cx="1270593" cy="0"/>
          </a:xfrm>
          <a:prstGeom prst="straightConnector1">
            <a:avLst/>
          </a:prstGeom>
          <a:ln w="19050">
            <a:solidFill>
              <a:schemeClr val="bg1">
                <a:lumMod val="50000"/>
              </a:schemeClr>
            </a:solidFill>
            <a:prstDash val="sysDot"/>
            <a:tailEnd type="arrow"/>
          </a:ln>
        </p:spPr>
        <p:style>
          <a:lnRef idx="1">
            <a:schemeClr val="accent2"/>
          </a:lnRef>
          <a:fillRef idx="0">
            <a:schemeClr val="accent2"/>
          </a:fillRef>
          <a:effectRef idx="0">
            <a:schemeClr val="accent2"/>
          </a:effectRef>
          <a:fontRef idx="minor">
            <a:schemeClr val="tx1"/>
          </a:fontRef>
        </p:style>
      </p:cxnSp>
      <p:cxnSp>
        <p:nvCxnSpPr>
          <p:cNvPr id="27" name="Rechte verbindingslijn met pijl 26">
            <a:extLst>
              <a:ext uri="{FF2B5EF4-FFF2-40B4-BE49-F238E27FC236}">
                <a16:creationId xmlns:a16="http://schemas.microsoft.com/office/drawing/2014/main" id="{054F6314-6BC2-422F-8925-E2A38D9C0E89}"/>
              </a:ext>
            </a:extLst>
          </p:cNvPr>
          <p:cNvCxnSpPr>
            <a:cxnSpLocks/>
          </p:cNvCxnSpPr>
          <p:nvPr/>
        </p:nvCxnSpPr>
        <p:spPr>
          <a:xfrm>
            <a:off x="8079668" y="2512536"/>
            <a:ext cx="939985" cy="615234"/>
          </a:xfrm>
          <a:prstGeom prst="straightConnector1">
            <a:avLst/>
          </a:prstGeom>
          <a:ln w="19050">
            <a:solidFill>
              <a:schemeClr val="bg1">
                <a:lumMod val="50000"/>
              </a:schemeClr>
            </a:solidFill>
            <a:prstDash val="sysDot"/>
            <a:tailEnd type="arrow"/>
          </a:ln>
        </p:spPr>
        <p:style>
          <a:lnRef idx="1">
            <a:schemeClr val="accent2"/>
          </a:lnRef>
          <a:fillRef idx="0">
            <a:schemeClr val="accent2"/>
          </a:fillRef>
          <a:effectRef idx="0">
            <a:schemeClr val="accent2"/>
          </a:effectRef>
          <a:fontRef idx="minor">
            <a:schemeClr val="tx1"/>
          </a:fontRef>
        </p:style>
      </p:cxnSp>
      <p:sp>
        <p:nvSpPr>
          <p:cNvPr id="28" name="Tekstvak 27">
            <a:extLst>
              <a:ext uri="{FF2B5EF4-FFF2-40B4-BE49-F238E27FC236}">
                <a16:creationId xmlns:a16="http://schemas.microsoft.com/office/drawing/2014/main" id="{F323B0A1-A0A6-4F5D-B331-0744750B1084}"/>
              </a:ext>
            </a:extLst>
          </p:cNvPr>
          <p:cNvSpPr txBox="1"/>
          <p:nvPr/>
        </p:nvSpPr>
        <p:spPr>
          <a:xfrm>
            <a:off x="3152155" y="2412978"/>
            <a:ext cx="293670" cy="308226"/>
          </a:xfrm>
          <a:prstGeom prst="rect">
            <a:avLst/>
          </a:prstGeom>
          <a:noFill/>
        </p:spPr>
        <p:txBody>
          <a:bodyPr wrap="none" rtlCol="0">
            <a:spAutoFit/>
          </a:bodyPr>
          <a:lstStyle/>
          <a:p>
            <a:pPr defTabSz="916376">
              <a:defRPr/>
            </a:pPr>
            <a:r>
              <a:rPr lang="en-US" sz="1403" b="1" dirty="0">
                <a:solidFill>
                  <a:srgbClr val="C00000"/>
                </a:solidFill>
                <a:latin typeface="Calibri" panose="020F0502020204030204" pitchFamily="34" charset="0"/>
                <a:cs typeface="Calibri" panose="020F0502020204030204" pitchFamily="34" charset="0"/>
              </a:rPr>
              <a:t>A</a:t>
            </a:r>
            <a:endParaRPr lang="nl-NL" sz="1403" b="1" dirty="0">
              <a:solidFill>
                <a:srgbClr val="C00000"/>
              </a:solidFill>
              <a:latin typeface="Calibri" panose="020F0502020204030204" pitchFamily="34" charset="0"/>
              <a:cs typeface="Calibri" panose="020F0502020204030204" pitchFamily="34" charset="0"/>
            </a:endParaRPr>
          </a:p>
        </p:txBody>
      </p:sp>
      <p:sp>
        <p:nvSpPr>
          <p:cNvPr id="29" name="Tekstvak 28">
            <a:extLst>
              <a:ext uri="{FF2B5EF4-FFF2-40B4-BE49-F238E27FC236}">
                <a16:creationId xmlns:a16="http://schemas.microsoft.com/office/drawing/2014/main" id="{4A158FDC-9C32-437A-9C2A-622364C8F7A6}"/>
              </a:ext>
            </a:extLst>
          </p:cNvPr>
          <p:cNvSpPr txBox="1"/>
          <p:nvPr/>
        </p:nvSpPr>
        <p:spPr>
          <a:xfrm>
            <a:off x="4324737" y="3083849"/>
            <a:ext cx="298480" cy="308226"/>
          </a:xfrm>
          <a:prstGeom prst="rect">
            <a:avLst/>
          </a:prstGeom>
          <a:noFill/>
        </p:spPr>
        <p:txBody>
          <a:bodyPr wrap="none" rtlCol="0">
            <a:spAutoFit/>
          </a:bodyPr>
          <a:lstStyle/>
          <a:p>
            <a:pPr defTabSz="916376">
              <a:defRPr/>
            </a:pPr>
            <a:r>
              <a:rPr lang="en-US" sz="1403" b="1" dirty="0">
                <a:solidFill>
                  <a:srgbClr val="C00000"/>
                </a:solidFill>
                <a:latin typeface="Calibri" panose="020F0502020204030204" pitchFamily="34" charset="0"/>
                <a:cs typeface="Calibri" panose="020F0502020204030204" pitchFamily="34" charset="0"/>
              </a:rPr>
              <a:t>D</a:t>
            </a:r>
            <a:endParaRPr lang="nl-NL" sz="1403" b="1" dirty="0">
              <a:solidFill>
                <a:srgbClr val="C00000"/>
              </a:solidFill>
              <a:latin typeface="Calibri" panose="020F0502020204030204" pitchFamily="34" charset="0"/>
              <a:cs typeface="Calibri" panose="020F0502020204030204" pitchFamily="34" charset="0"/>
            </a:endParaRPr>
          </a:p>
        </p:txBody>
      </p:sp>
      <p:sp>
        <p:nvSpPr>
          <p:cNvPr id="30" name="Tekstvak 29">
            <a:extLst>
              <a:ext uri="{FF2B5EF4-FFF2-40B4-BE49-F238E27FC236}">
                <a16:creationId xmlns:a16="http://schemas.microsoft.com/office/drawing/2014/main" id="{21F5A9BF-56A8-4A97-BB4B-5AA42C6C6277}"/>
              </a:ext>
            </a:extLst>
          </p:cNvPr>
          <p:cNvSpPr txBox="1"/>
          <p:nvPr/>
        </p:nvSpPr>
        <p:spPr>
          <a:xfrm>
            <a:off x="6789696" y="3723459"/>
            <a:ext cx="300082" cy="308226"/>
          </a:xfrm>
          <a:prstGeom prst="rect">
            <a:avLst/>
          </a:prstGeom>
          <a:noFill/>
        </p:spPr>
        <p:txBody>
          <a:bodyPr wrap="none" rtlCol="0">
            <a:spAutoFit/>
          </a:bodyPr>
          <a:lstStyle/>
          <a:p>
            <a:pPr defTabSz="916376">
              <a:defRPr/>
            </a:pPr>
            <a:r>
              <a:rPr lang="en-US" sz="1403" b="1" dirty="0">
                <a:solidFill>
                  <a:srgbClr val="C00000"/>
                </a:solidFill>
                <a:latin typeface="Calibri" panose="020F0502020204030204" pitchFamily="34" charset="0"/>
                <a:cs typeface="Calibri" panose="020F0502020204030204" pitchFamily="34" charset="0"/>
              </a:rPr>
              <a:t>G</a:t>
            </a:r>
            <a:endParaRPr lang="nl-NL" sz="1403" b="1" dirty="0">
              <a:solidFill>
                <a:srgbClr val="C00000"/>
              </a:solidFill>
              <a:latin typeface="Calibri" panose="020F0502020204030204" pitchFamily="34" charset="0"/>
              <a:cs typeface="Calibri" panose="020F0502020204030204" pitchFamily="34" charset="0"/>
            </a:endParaRPr>
          </a:p>
        </p:txBody>
      </p:sp>
      <p:sp>
        <p:nvSpPr>
          <p:cNvPr id="31" name="Tekstvak 30">
            <a:extLst>
              <a:ext uri="{FF2B5EF4-FFF2-40B4-BE49-F238E27FC236}">
                <a16:creationId xmlns:a16="http://schemas.microsoft.com/office/drawing/2014/main" id="{5B918B68-7E1B-4BC4-B6AC-FBB4F7AC4E50}"/>
              </a:ext>
            </a:extLst>
          </p:cNvPr>
          <p:cNvSpPr txBox="1"/>
          <p:nvPr/>
        </p:nvSpPr>
        <p:spPr>
          <a:xfrm>
            <a:off x="4935228" y="2093770"/>
            <a:ext cx="282450" cy="308226"/>
          </a:xfrm>
          <a:prstGeom prst="rect">
            <a:avLst/>
          </a:prstGeom>
          <a:noFill/>
        </p:spPr>
        <p:txBody>
          <a:bodyPr wrap="none" rtlCol="0">
            <a:spAutoFit/>
          </a:bodyPr>
          <a:lstStyle/>
          <a:p>
            <a:pPr defTabSz="916376">
              <a:defRPr/>
            </a:pPr>
            <a:r>
              <a:rPr lang="en-US" sz="1403" dirty="0">
                <a:solidFill>
                  <a:srgbClr val="4BACC6">
                    <a:lumMod val="75000"/>
                  </a:srgbClr>
                </a:solidFill>
                <a:latin typeface="Calibri" panose="020F0502020204030204" pitchFamily="34" charset="0"/>
                <a:cs typeface="Calibri" panose="020F0502020204030204" pitchFamily="34" charset="0"/>
              </a:rPr>
              <a:t>B</a:t>
            </a:r>
            <a:endParaRPr lang="nl-NL" sz="1403" dirty="0">
              <a:solidFill>
                <a:srgbClr val="4BACC6">
                  <a:lumMod val="75000"/>
                </a:srgbClr>
              </a:solidFill>
              <a:latin typeface="Calibri" panose="020F0502020204030204" pitchFamily="34" charset="0"/>
              <a:cs typeface="Calibri" panose="020F0502020204030204" pitchFamily="34" charset="0"/>
            </a:endParaRPr>
          </a:p>
        </p:txBody>
      </p:sp>
      <p:sp>
        <p:nvSpPr>
          <p:cNvPr id="32" name="Tekstvak 31">
            <a:extLst>
              <a:ext uri="{FF2B5EF4-FFF2-40B4-BE49-F238E27FC236}">
                <a16:creationId xmlns:a16="http://schemas.microsoft.com/office/drawing/2014/main" id="{F6EE8C96-5761-4FAD-AEF2-3985F354BD90}"/>
              </a:ext>
            </a:extLst>
          </p:cNvPr>
          <p:cNvSpPr txBox="1"/>
          <p:nvPr/>
        </p:nvSpPr>
        <p:spPr>
          <a:xfrm>
            <a:off x="6640127" y="2112178"/>
            <a:ext cx="272832" cy="308226"/>
          </a:xfrm>
          <a:prstGeom prst="rect">
            <a:avLst/>
          </a:prstGeom>
          <a:noFill/>
        </p:spPr>
        <p:txBody>
          <a:bodyPr wrap="none" rtlCol="0">
            <a:spAutoFit/>
          </a:bodyPr>
          <a:lstStyle/>
          <a:p>
            <a:pPr defTabSz="916376">
              <a:defRPr/>
            </a:pPr>
            <a:r>
              <a:rPr lang="en-US" sz="1403" dirty="0">
                <a:solidFill>
                  <a:srgbClr val="4BACC6">
                    <a:lumMod val="75000"/>
                  </a:srgbClr>
                </a:solidFill>
                <a:latin typeface="Calibri" panose="020F0502020204030204" pitchFamily="34" charset="0"/>
                <a:cs typeface="Calibri" panose="020F0502020204030204" pitchFamily="34" charset="0"/>
              </a:rPr>
              <a:t>E</a:t>
            </a:r>
            <a:endParaRPr lang="nl-NL" sz="1403" dirty="0">
              <a:solidFill>
                <a:srgbClr val="4BACC6">
                  <a:lumMod val="75000"/>
                </a:srgbClr>
              </a:solidFill>
              <a:latin typeface="Calibri" panose="020F0502020204030204" pitchFamily="34" charset="0"/>
              <a:cs typeface="Calibri" panose="020F0502020204030204" pitchFamily="34" charset="0"/>
            </a:endParaRPr>
          </a:p>
        </p:txBody>
      </p:sp>
      <p:sp>
        <p:nvSpPr>
          <p:cNvPr id="33" name="Tekstvak 32">
            <a:extLst>
              <a:ext uri="{FF2B5EF4-FFF2-40B4-BE49-F238E27FC236}">
                <a16:creationId xmlns:a16="http://schemas.microsoft.com/office/drawing/2014/main" id="{564A2384-F430-4927-802A-72620F3BB64C}"/>
              </a:ext>
            </a:extLst>
          </p:cNvPr>
          <p:cNvSpPr txBox="1"/>
          <p:nvPr/>
        </p:nvSpPr>
        <p:spPr>
          <a:xfrm>
            <a:off x="8549661" y="2444240"/>
            <a:ext cx="268022" cy="308226"/>
          </a:xfrm>
          <a:prstGeom prst="rect">
            <a:avLst/>
          </a:prstGeom>
          <a:noFill/>
        </p:spPr>
        <p:txBody>
          <a:bodyPr wrap="none" rtlCol="0">
            <a:spAutoFit/>
          </a:bodyPr>
          <a:lstStyle/>
          <a:p>
            <a:pPr defTabSz="916376">
              <a:defRPr/>
            </a:pPr>
            <a:r>
              <a:rPr lang="en-US" sz="1403" dirty="0">
                <a:solidFill>
                  <a:srgbClr val="4BACC6">
                    <a:lumMod val="75000"/>
                  </a:srgbClr>
                </a:solidFill>
                <a:latin typeface="Calibri" panose="020F0502020204030204" pitchFamily="34" charset="0"/>
                <a:cs typeface="Calibri" panose="020F0502020204030204" pitchFamily="34" charset="0"/>
              </a:rPr>
              <a:t>F</a:t>
            </a:r>
            <a:endParaRPr lang="nl-NL" sz="1403" dirty="0">
              <a:solidFill>
                <a:srgbClr val="4BACC6">
                  <a:lumMod val="75000"/>
                </a:srgbClr>
              </a:solidFill>
              <a:latin typeface="Calibri" panose="020F0502020204030204" pitchFamily="34" charset="0"/>
              <a:cs typeface="Calibri" panose="020F0502020204030204" pitchFamily="34" charset="0"/>
            </a:endParaRPr>
          </a:p>
        </p:txBody>
      </p:sp>
      <p:sp>
        <p:nvSpPr>
          <p:cNvPr id="34" name="Tekstvak 33">
            <a:extLst>
              <a:ext uri="{FF2B5EF4-FFF2-40B4-BE49-F238E27FC236}">
                <a16:creationId xmlns:a16="http://schemas.microsoft.com/office/drawing/2014/main" id="{5C581A33-F080-4F13-A0D7-5FF3314396AB}"/>
              </a:ext>
            </a:extLst>
          </p:cNvPr>
          <p:cNvSpPr txBox="1"/>
          <p:nvPr/>
        </p:nvSpPr>
        <p:spPr>
          <a:xfrm>
            <a:off x="3639819" y="3634335"/>
            <a:ext cx="280846" cy="308226"/>
          </a:xfrm>
          <a:prstGeom prst="rect">
            <a:avLst/>
          </a:prstGeom>
          <a:noFill/>
        </p:spPr>
        <p:txBody>
          <a:bodyPr wrap="none" rtlCol="0">
            <a:spAutoFit/>
          </a:bodyPr>
          <a:lstStyle/>
          <a:p>
            <a:pPr defTabSz="916376">
              <a:defRPr/>
            </a:pPr>
            <a:r>
              <a:rPr lang="en-US" sz="1403" dirty="0">
                <a:solidFill>
                  <a:srgbClr val="4BACC6">
                    <a:lumMod val="75000"/>
                  </a:srgbClr>
                </a:solidFill>
                <a:latin typeface="Calibri" panose="020F0502020204030204" pitchFamily="34" charset="0"/>
                <a:cs typeface="Calibri" panose="020F0502020204030204" pitchFamily="34" charset="0"/>
              </a:rPr>
              <a:t>C</a:t>
            </a:r>
            <a:endParaRPr lang="nl-NL" sz="1403" dirty="0">
              <a:solidFill>
                <a:srgbClr val="4BACC6">
                  <a:lumMod val="75000"/>
                </a:srgbClr>
              </a:solidFill>
              <a:latin typeface="Calibri" panose="020F0502020204030204" pitchFamily="34" charset="0"/>
              <a:cs typeface="Calibri" panose="020F0502020204030204" pitchFamily="34" charset="0"/>
            </a:endParaRPr>
          </a:p>
        </p:txBody>
      </p:sp>
      <p:sp>
        <p:nvSpPr>
          <p:cNvPr id="35" name="Tekstvak 34">
            <a:extLst>
              <a:ext uri="{FF2B5EF4-FFF2-40B4-BE49-F238E27FC236}">
                <a16:creationId xmlns:a16="http://schemas.microsoft.com/office/drawing/2014/main" id="{D1023009-F5CE-471D-B79B-6F8DB1657A65}"/>
              </a:ext>
            </a:extLst>
          </p:cNvPr>
          <p:cNvSpPr txBox="1"/>
          <p:nvPr/>
        </p:nvSpPr>
        <p:spPr>
          <a:xfrm>
            <a:off x="6770771" y="3336434"/>
            <a:ext cx="276038" cy="308226"/>
          </a:xfrm>
          <a:prstGeom prst="rect">
            <a:avLst/>
          </a:prstGeom>
          <a:noFill/>
        </p:spPr>
        <p:txBody>
          <a:bodyPr wrap="none" rtlCol="0">
            <a:spAutoFit/>
          </a:bodyPr>
          <a:lstStyle/>
          <a:p>
            <a:pPr defTabSz="916376">
              <a:defRPr/>
            </a:pPr>
            <a:r>
              <a:rPr lang="en-US" sz="1403" dirty="0">
                <a:solidFill>
                  <a:srgbClr val="C00000"/>
                </a:solidFill>
                <a:latin typeface="Calibri" panose="020F0502020204030204" pitchFamily="34" charset="0"/>
                <a:cs typeface="Calibri" panose="020F0502020204030204" pitchFamily="34" charset="0"/>
              </a:rPr>
              <a:t>6</a:t>
            </a:r>
            <a:endParaRPr lang="nl-NL" sz="1403" dirty="0">
              <a:solidFill>
                <a:srgbClr val="C00000"/>
              </a:solidFill>
              <a:latin typeface="Calibri" panose="020F0502020204030204" pitchFamily="34" charset="0"/>
              <a:cs typeface="Calibri" panose="020F0502020204030204" pitchFamily="34" charset="0"/>
            </a:endParaRPr>
          </a:p>
        </p:txBody>
      </p:sp>
      <p:sp>
        <p:nvSpPr>
          <p:cNvPr id="36" name="Tekstvak 35">
            <a:extLst>
              <a:ext uri="{FF2B5EF4-FFF2-40B4-BE49-F238E27FC236}">
                <a16:creationId xmlns:a16="http://schemas.microsoft.com/office/drawing/2014/main" id="{EDD54FB7-1E1F-407A-A61B-66AABC7507F0}"/>
              </a:ext>
            </a:extLst>
          </p:cNvPr>
          <p:cNvSpPr txBox="1"/>
          <p:nvPr/>
        </p:nvSpPr>
        <p:spPr>
          <a:xfrm>
            <a:off x="4640786" y="3083849"/>
            <a:ext cx="276038" cy="308226"/>
          </a:xfrm>
          <a:prstGeom prst="rect">
            <a:avLst/>
          </a:prstGeom>
          <a:noFill/>
        </p:spPr>
        <p:txBody>
          <a:bodyPr wrap="none" rtlCol="0">
            <a:spAutoFit/>
          </a:bodyPr>
          <a:lstStyle/>
          <a:p>
            <a:pPr defTabSz="916376">
              <a:defRPr/>
            </a:pPr>
            <a:r>
              <a:rPr lang="en-US" sz="1403" dirty="0">
                <a:solidFill>
                  <a:srgbClr val="C00000"/>
                </a:solidFill>
                <a:latin typeface="Calibri" panose="020F0502020204030204" pitchFamily="34" charset="0"/>
                <a:cs typeface="Calibri" panose="020F0502020204030204" pitchFamily="34" charset="0"/>
              </a:rPr>
              <a:t>5</a:t>
            </a:r>
            <a:endParaRPr lang="nl-NL" sz="1403" dirty="0">
              <a:solidFill>
                <a:srgbClr val="C00000"/>
              </a:solidFill>
              <a:latin typeface="Calibri" panose="020F0502020204030204" pitchFamily="34" charset="0"/>
              <a:cs typeface="Calibri" panose="020F0502020204030204" pitchFamily="34" charset="0"/>
            </a:endParaRPr>
          </a:p>
        </p:txBody>
      </p:sp>
      <p:sp>
        <p:nvSpPr>
          <p:cNvPr id="37" name="Tekstvak 36">
            <a:extLst>
              <a:ext uri="{FF2B5EF4-FFF2-40B4-BE49-F238E27FC236}">
                <a16:creationId xmlns:a16="http://schemas.microsoft.com/office/drawing/2014/main" id="{1401881A-51B6-440E-8715-858FB73E0C91}"/>
              </a:ext>
            </a:extLst>
          </p:cNvPr>
          <p:cNvSpPr txBox="1"/>
          <p:nvPr/>
        </p:nvSpPr>
        <p:spPr>
          <a:xfrm>
            <a:off x="3405325" y="2699025"/>
            <a:ext cx="276038" cy="308226"/>
          </a:xfrm>
          <a:prstGeom prst="rect">
            <a:avLst/>
          </a:prstGeom>
          <a:noFill/>
        </p:spPr>
        <p:txBody>
          <a:bodyPr wrap="none" rtlCol="0">
            <a:spAutoFit/>
          </a:bodyPr>
          <a:lstStyle/>
          <a:p>
            <a:pPr defTabSz="916376">
              <a:defRPr/>
            </a:pPr>
            <a:r>
              <a:rPr lang="en-US" sz="1403" dirty="0">
                <a:solidFill>
                  <a:srgbClr val="C00000"/>
                </a:solidFill>
                <a:latin typeface="Calibri" panose="020F0502020204030204" pitchFamily="34" charset="0"/>
                <a:cs typeface="Calibri" panose="020F0502020204030204" pitchFamily="34" charset="0"/>
              </a:rPr>
              <a:t>3</a:t>
            </a:r>
            <a:endParaRPr lang="nl-NL" sz="1403" dirty="0">
              <a:solidFill>
                <a:srgbClr val="C00000"/>
              </a:solidFill>
              <a:latin typeface="Calibri" panose="020F0502020204030204" pitchFamily="34" charset="0"/>
              <a:cs typeface="Calibri" panose="020F0502020204030204" pitchFamily="34" charset="0"/>
            </a:endParaRPr>
          </a:p>
        </p:txBody>
      </p:sp>
      <p:sp>
        <p:nvSpPr>
          <p:cNvPr id="38" name="Tekstvak 37">
            <a:extLst>
              <a:ext uri="{FF2B5EF4-FFF2-40B4-BE49-F238E27FC236}">
                <a16:creationId xmlns:a16="http://schemas.microsoft.com/office/drawing/2014/main" id="{6AE9C1B5-DA31-4FF7-BF7E-CA1E99EB1625}"/>
              </a:ext>
            </a:extLst>
          </p:cNvPr>
          <p:cNvSpPr txBox="1"/>
          <p:nvPr/>
        </p:nvSpPr>
        <p:spPr>
          <a:xfrm>
            <a:off x="3825473" y="3352630"/>
            <a:ext cx="276038" cy="308226"/>
          </a:xfrm>
          <a:prstGeom prst="rect">
            <a:avLst/>
          </a:prstGeom>
          <a:noFill/>
        </p:spPr>
        <p:txBody>
          <a:bodyPr wrap="none" rtlCol="0">
            <a:spAutoFit/>
          </a:bodyPr>
          <a:lstStyle/>
          <a:p>
            <a:pPr defTabSz="916376">
              <a:defRPr/>
            </a:pPr>
            <a:r>
              <a:rPr lang="en-US" sz="1403" dirty="0">
                <a:solidFill>
                  <a:srgbClr val="4BACC6">
                    <a:lumMod val="75000"/>
                  </a:srgbClr>
                </a:solidFill>
                <a:latin typeface="Calibri" panose="020F0502020204030204" pitchFamily="34" charset="0"/>
                <a:cs typeface="Calibri" panose="020F0502020204030204" pitchFamily="34" charset="0"/>
              </a:rPr>
              <a:t>4</a:t>
            </a:r>
            <a:endParaRPr lang="nl-NL" sz="1403" dirty="0">
              <a:solidFill>
                <a:srgbClr val="4BACC6">
                  <a:lumMod val="75000"/>
                </a:srgbClr>
              </a:solidFill>
              <a:latin typeface="Calibri" panose="020F0502020204030204" pitchFamily="34" charset="0"/>
              <a:cs typeface="Calibri" panose="020F0502020204030204" pitchFamily="34" charset="0"/>
            </a:endParaRPr>
          </a:p>
        </p:txBody>
      </p:sp>
      <p:sp>
        <p:nvSpPr>
          <p:cNvPr id="39" name="Tekstvak 38">
            <a:extLst>
              <a:ext uri="{FF2B5EF4-FFF2-40B4-BE49-F238E27FC236}">
                <a16:creationId xmlns:a16="http://schemas.microsoft.com/office/drawing/2014/main" id="{EC302461-302D-4BDD-8C6C-EC9D3AFFC626}"/>
              </a:ext>
            </a:extLst>
          </p:cNvPr>
          <p:cNvSpPr txBox="1"/>
          <p:nvPr/>
        </p:nvSpPr>
        <p:spPr>
          <a:xfrm>
            <a:off x="4945435" y="2388367"/>
            <a:ext cx="276038" cy="308226"/>
          </a:xfrm>
          <a:prstGeom prst="rect">
            <a:avLst/>
          </a:prstGeom>
          <a:noFill/>
        </p:spPr>
        <p:txBody>
          <a:bodyPr wrap="none" rtlCol="0">
            <a:spAutoFit/>
          </a:bodyPr>
          <a:lstStyle/>
          <a:p>
            <a:pPr defTabSz="916376">
              <a:defRPr/>
            </a:pPr>
            <a:r>
              <a:rPr lang="en-US" sz="1403" dirty="0">
                <a:solidFill>
                  <a:srgbClr val="4BACC6">
                    <a:lumMod val="75000"/>
                  </a:srgbClr>
                </a:solidFill>
                <a:latin typeface="Calibri" panose="020F0502020204030204" pitchFamily="34" charset="0"/>
                <a:cs typeface="Calibri" panose="020F0502020204030204" pitchFamily="34" charset="0"/>
              </a:rPr>
              <a:t>2</a:t>
            </a:r>
            <a:endParaRPr lang="nl-NL" sz="1403" dirty="0">
              <a:solidFill>
                <a:srgbClr val="4BACC6">
                  <a:lumMod val="75000"/>
                </a:srgbClr>
              </a:solidFill>
              <a:latin typeface="Calibri" panose="020F0502020204030204" pitchFamily="34" charset="0"/>
              <a:cs typeface="Calibri" panose="020F0502020204030204" pitchFamily="34" charset="0"/>
            </a:endParaRPr>
          </a:p>
        </p:txBody>
      </p:sp>
      <p:sp>
        <p:nvSpPr>
          <p:cNvPr id="40" name="Tekstvak 39">
            <a:extLst>
              <a:ext uri="{FF2B5EF4-FFF2-40B4-BE49-F238E27FC236}">
                <a16:creationId xmlns:a16="http://schemas.microsoft.com/office/drawing/2014/main" id="{C22DFD3A-DBB8-4754-B001-04F93D6BD355}"/>
              </a:ext>
            </a:extLst>
          </p:cNvPr>
          <p:cNvSpPr txBox="1"/>
          <p:nvPr/>
        </p:nvSpPr>
        <p:spPr>
          <a:xfrm>
            <a:off x="6650666" y="2424936"/>
            <a:ext cx="276038" cy="308226"/>
          </a:xfrm>
          <a:prstGeom prst="rect">
            <a:avLst/>
          </a:prstGeom>
          <a:noFill/>
        </p:spPr>
        <p:txBody>
          <a:bodyPr wrap="none" rtlCol="0">
            <a:spAutoFit/>
          </a:bodyPr>
          <a:lstStyle/>
          <a:p>
            <a:pPr defTabSz="916376">
              <a:defRPr/>
            </a:pPr>
            <a:r>
              <a:rPr lang="en-US" sz="1403" dirty="0">
                <a:solidFill>
                  <a:srgbClr val="4BACC6">
                    <a:lumMod val="75000"/>
                  </a:srgbClr>
                </a:solidFill>
                <a:latin typeface="Calibri" panose="020F0502020204030204" pitchFamily="34" charset="0"/>
                <a:cs typeface="Calibri" panose="020F0502020204030204" pitchFamily="34" charset="0"/>
              </a:rPr>
              <a:t>2</a:t>
            </a:r>
            <a:endParaRPr lang="nl-NL" sz="1403" dirty="0">
              <a:solidFill>
                <a:srgbClr val="4BACC6">
                  <a:lumMod val="75000"/>
                </a:srgbClr>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DC64DC8C-BB57-40C8-9664-FF75982659BE}"/>
              </a:ext>
            </a:extLst>
          </p:cNvPr>
          <p:cNvSpPr txBox="1"/>
          <p:nvPr/>
        </p:nvSpPr>
        <p:spPr>
          <a:xfrm>
            <a:off x="8361246" y="2732547"/>
            <a:ext cx="276038" cy="308226"/>
          </a:xfrm>
          <a:prstGeom prst="rect">
            <a:avLst/>
          </a:prstGeom>
          <a:noFill/>
        </p:spPr>
        <p:txBody>
          <a:bodyPr wrap="none" rtlCol="0">
            <a:spAutoFit/>
          </a:bodyPr>
          <a:lstStyle/>
          <a:p>
            <a:pPr defTabSz="916376">
              <a:defRPr/>
            </a:pPr>
            <a:r>
              <a:rPr lang="en-US" sz="1403" dirty="0">
                <a:solidFill>
                  <a:srgbClr val="4BACC6">
                    <a:lumMod val="75000"/>
                  </a:srgbClr>
                </a:solidFill>
                <a:latin typeface="Calibri" panose="020F0502020204030204" pitchFamily="34" charset="0"/>
                <a:cs typeface="Calibri" panose="020F0502020204030204" pitchFamily="34" charset="0"/>
              </a:rPr>
              <a:t>1</a:t>
            </a:r>
            <a:endParaRPr lang="nl-NL" sz="1403" dirty="0">
              <a:solidFill>
                <a:srgbClr val="4BACC6">
                  <a:lumMod val="75000"/>
                </a:srgbClr>
              </a:solidFill>
              <a:latin typeface="Calibri" panose="020F0502020204030204" pitchFamily="34" charset="0"/>
              <a:cs typeface="Calibri" panose="020F0502020204030204" pitchFamily="34" charset="0"/>
            </a:endParaRPr>
          </a:p>
        </p:txBody>
      </p:sp>
      <p:sp>
        <p:nvSpPr>
          <p:cNvPr id="42" name="Tekstvak 41">
            <a:extLst>
              <a:ext uri="{FF2B5EF4-FFF2-40B4-BE49-F238E27FC236}">
                <a16:creationId xmlns:a16="http://schemas.microsoft.com/office/drawing/2014/main" id="{890E0EF4-5322-4013-8A7E-EFD947259EED}"/>
              </a:ext>
            </a:extLst>
          </p:cNvPr>
          <p:cNvSpPr txBox="1"/>
          <p:nvPr/>
        </p:nvSpPr>
        <p:spPr>
          <a:xfrm>
            <a:off x="4748843" y="4630603"/>
            <a:ext cx="3075586" cy="277448"/>
          </a:xfrm>
          <a:prstGeom prst="rect">
            <a:avLst/>
          </a:prstGeom>
          <a:noFill/>
        </p:spPr>
        <p:txBody>
          <a:bodyPr wrap="none" rtlCol="0">
            <a:spAutoFit/>
          </a:bodyPr>
          <a:lstStyle/>
          <a:p>
            <a:r>
              <a:rPr lang="nl-NL" sz="1203" b="1" dirty="0"/>
              <a:t>Relatiediagram plus Kritieke pad </a:t>
            </a:r>
            <a:r>
              <a:rPr lang="nl-NL" sz="1203" b="1" dirty="0">
                <a:solidFill>
                  <a:srgbClr val="C00000"/>
                </a:solidFill>
              </a:rPr>
              <a:t>A-D-G</a:t>
            </a:r>
          </a:p>
        </p:txBody>
      </p:sp>
      <p:sp>
        <p:nvSpPr>
          <p:cNvPr id="43" name="Tekstvak 42">
            <a:extLst>
              <a:ext uri="{FF2B5EF4-FFF2-40B4-BE49-F238E27FC236}">
                <a16:creationId xmlns:a16="http://schemas.microsoft.com/office/drawing/2014/main" id="{0773D04B-AFE9-4AF0-8CD0-A35E9E939255}"/>
              </a:ext>
            </a:extLst>
          </p:cNvPr>
          <p:cNvSpPr txBox="1"/>
          <p:nvPr/>
        </p:nvSpPr>
        <p:spPr>
          <a:xfrm>
            <a:off x="10040770" y="6232010"/>
            <a:ext cx="601447" cy="246221"/>
          </a:xfrm>
          <a:prstGeom prst="rect">
            <a:avLst/>
          </a:prstGeom>
          <a:noFill/>
        </p:spPr>
        <p:txBody>
          <a:bodyPr wrap="none" rtlCol="0">
            <a:spAutoFit/>
          </a:bodyPr>
          <a:lstStyle/>
          <a:p>
            <a:r>
              <a:rPr lang="nl-NL" sz="1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Pag.393</a:t>
            </a:r>
          </a:p>
        </p:txBody>
      </p:sp>
      <p:pic>
        <p:nvPicPr>
          <p:cNvPr id="45" name="Afbeelding 44" descr="Afbeelding met tekst, persoon&#10;&#10;Automatisch gegenereerde beschrijving">
            <a:extLst>
              <a:ext uri="{FF2B5EF4-FFF2-40B4-BE49-F238E27FC236}">
                <a16:creationId xmlns:a16="http://schemas.microsoft.com/office/drawing/2014/main" id="{5AFF4263-41DD-4E8F-AFDF-A1D09EED3755}"/>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943404" y="5096316"/>
            <a:ext cx="785767" cy="1082387"/>
          </a:xfrm>
          <a:prstGeom prst="rect">
            <a:avLst/>
          </a:prstGeom>
          <a:ln>
            <a:noFill/>
          </a:ln>
          <a:effectLst/>
        </p:spPr>
      </p:pic>
      <p:sp>
        <p:nvSpPr>
          <p:cNvPr id="46" name="Tekstvak 45">
            <a:extLst>
              <a:ext uri="{FF2B5EF4-FFF2-40B4-BE49-F238E27FC236}">
                <a16:creationId xmlns:a16="http://schemas.microsoft.com/office/drawing/2014/main" id="{B1289DD7-57E7-4086-97D7-EC43FAD80A5B}"/>
              </a:ext>
            </a:extLst>
          </p:cNvPr>
          <p:cNvSpPr txBox="1"/>
          <p:nvPr/>
        </p:nvSpPr>
        <p:spPr>
          <a:xfrm>
            <a:off x="9196271" y="5286907"/>
            <a:ext cx="506870" cy="246671"/>
          </a:xfrm>
          <a:prstGeom prst="rect">
            <a:avLst/>
          </a:prstGeom>
          <a:noFill/>
        </p:spPr>
        <p:txBody>
          <a:bodyPr wrap="none" rtlCol="0">
            <a:spAutoFit/>
          </a:bodyPr>
          <a:lstStyle/>
          <a:p>
            <a:r>
              <a:rPr lang="nl-NL" sz="1003" dirty="0">
                <a:latin typeface="Calibri" panose="020F0502020204030204" pitchFamily="34" charset="0"/>
                <a:cs typeface="Calibri" panose="020F0502020204030204" pitchFamily="34" charset="0"/>
              </a:rPr>
              <a:t>Z3B3?</a:t>
            </a:r>
          </a:p>
        </p:txBody>
      </p:sp>
      <p:pic>
        <p:nvPicPr>
          <p:cNvPr id="47" name="Afbeelding 46">
            <a:extLst>
              <a:ext uri="{FF2B5EF4-FFF2-40B4-BE49-F238E27FC236}">
                <a16:creationId xmlns:a16="http://schemas.microsoft.com/office/drawing/2014/main" id="{28A8908E-9085-421E-BCB6-7BA779D4F7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5624" y="5096316"/>
            <a:ext cx="781952" cy="1081730"/>
          </a:xfrm>
          <a:prstGeom prst="rect">
            <a:avLst/>
          </a:prstGeom>
          <a:ln>
            <a:noFill/>
          </a:ln>
          <a:effectLst/>
        </p:spPr>
      </p:pic>
      <p:sp>
        <p:nvSpPr>
          <p:cNvPr id="48" name="Tekstvak 47">
            <a:extLst>
              <a:ext uri="{FF2B5EF4-FFF2-40B4-BE49-F238E27FC236}">
                <a16:creationId xmlns:a16="http://schemas.microsoft.com/office/drawing/2014/main" id="{562F4879-B7D3-4CC7-9FCB-0ABDE00399CC}"/>
              </a:ext>
            </a:extLst>
          </p:cNvPr>
          <p:cNvSpPr txBox="1"/>
          <p:nvPr/>
        </p:nvSpPr>
        <p:spPr>
          <a:xfrm>
            <a:off x="9170731" y="6232010"/>
            <a:ext cx="601447" cy="246221"/>
          </a:xfrm>
          <a:prstGeom prst="rect">
            <a:avLst/>
          </a:prstGeom>
          <a:noFill/>
        </p:spPr>
        <p:txBody>
          <a:bodyPr wrap="none" rtlCol="0">
            <a:spAutoFit/>
          </a:bodyPr>
          <a:lstStyle/>
          <a:p>
            <a:pPr>
              <a:defRPr/>
            </a:pPr>
            <a:r>
              <a:rPr lang="nl-NL" sz="1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Pag.423</a:t>
            </a:r>
          </a:p>
        </p:txBody>
      </p:sp>
      <p:pic>
        <p:nvPicPr>
          <p:cNvPr id="9" name="Picture 3">
            <a:extLst>
              <a:ext uri="{FF2B5EF4-FFF2-40B4-BE49-F238E27FC236}">
                <a16:creationId xmlns:a16="http://schemas.microsoft.com/office/drawing/2014/main" id="{59A6F72B-724D-41ED-BF4F-657C824A43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De bronafbeelding bekijken">
            <a:extLst>
              <a:ext uri="{FF2B5EF4-FFF2-40B4-BE49-F238E27FC236}">
                <a16:creationId xmlns:a16="http://schemas.microsoft.com/office/drawing/2014/main" id="{A4BF7A67-0AA4-4D7D-B22C-844CF992146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062" t="2135" r="6592"/>
          <a:stretch/>
        </p:blipFill>
        <p:spPr bwMode="auto">
          <a:xfrm>
            <a:off x="8065293" y="162733"/>
            <a:ext cx="882595" cy="1222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De bronafbeelding bekijken">
            <a:extLst>
              <a:ext uri="{FF2B5EF4-FFF2-40B4-BE49-F238E27FC236}">
                <a16:creationId xmlns:a16="http://schemas.microsoft.com/office/drawing/2014/main" id="{3A7B4262-6491-48A4-BB26-9ACDF0C9C4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344" r="69250" b="2992"/>
          <a:stretch/>
        </p:blipFill>
        <p:spPr bwMode="auto">
          <a:xfrm>
            <a:off x="9006237" y="167079"/>
            <a:ext cx="805128" cy="121779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8EF4D39D-B564-4F58-9C52-70B92D0E17D1}"/>
              </a:ext>
            </a:extLst>
          </p:cNvPr>
          <p:cNvSpPr txBox="1"/>
          <p:nvPr/>
        </p:nvSpPr>
        <p:spPr>
          <a:xfrm>
            <a:off x="9101924" y="1403681"/>
            <a:ext cx="635110" cy="208647"/>
          </a:xfrm>
          <a:prstGeom prst="rect">
            <a:avLst/>
          </a:prstGeom>
          <a:noFill/>
        </p:spPr>
        <p:txBody>
          <a:bodyPr wrap="none" rtlCol="0">
            <a:spAutoFit/>
          </a:bodyPr>
          <a:lstStyle/>
          <a:p>
            <a:pPr defTabSz="864017">
              <a:defRPr/>
            </a:pPr>
            <a:r>
              <a:rPr lang="nl-NL" sz="756" dirty="0">
                <a:solidFill>
                  <a:prstClr val="black"/>
                </a:solidFill>
                <a:latin typeface="Calibri" panose="020F0502020204030204"/>
              </a:rPr>
              <a:t>1928 -2016</a:t>
            </a:r>
          </a:p>
        </p:txBody>
      </p:sp>
    </p:spTree>
    <p:extLst>
      <p:ext uri="{BB962C8B-B14F-4D97-AF65-F5344CB8AC3E}">
        <p14:creationId xmlns:p14="http://schemas.microsoft.com/office/powerpoint/2010/main" val="24102000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0205788-6040-461B-98DC-6BAE27A25EDC}"/>
              </a:ext>
            </a:extLst>
          </p:cNvPr>
          <p:cNvSpPr>
            <a:spLocks noGrp="1"/>
          </p:cNvSpPr>
          <p:nvPr>
            <p:ph type="title"/>
          </p:nvPr>
        </p:nvSpPr>
        <p:spPr/>
        <p:txBody>
          <a:bodyPr/>
          <a:lstStyle/>
          <a:p>
            <a:r>
              <a:rPr lang="nl-NL" sz="3200" dirty="0">
                <a:solidFill>
                  <a:srgbClr val="FF0000"/>
                </a:solidFill>
              </a:rPr>
              <a:t>Probleemoplossing</a:t>
            </a:r>
          </a:p>
        </p:txBody>
      </p:sp>
      <p:sp>
        <p:nvSpPr>
          <p:cNvPr id="3" name="Tijdelijke aanduiding voor voettekst 2">
            <a:extLst>
              <a:ext uri="{FF2B5EF4-FFF2-40B4-BE49-F238E27FC236}">
                <a16:creationId xmlns:a16="http://schemas.microsoft.com/office/drawing/2014/main" id="{E3BBEB17-78CF-4C22-AF8B-13DEE5CCB035}"/>
              </a:ext>
            </a:extLst>
          </p:cNvPr>
          <p:cNvSpPr>
            <a:spLocks noGrp="1"/>
          </p:cNvSpPr>
          <p:nvPr>
            <p:ph type="ftr" sz="quarter" idx="11"/>
          </p:nvPr>
        </p:nvSpPr>
        <p:spPr/>
        <p:txBody>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Processen</a:t>
            </a:r>
          </a:p>
        </p:txBody>
      </p:sp>
      <p:sp>
        <p:nvSpPr>
          <p:cNvPr id="4" name="Tijdelijke aanduiding voor dianummer 3">
            <a:extLst>
              <a:ext uri="{FF2B5EF4-FFF2-40B4-BE49-F238E27FC236}">
                <a16:creationId xmlns:a16="http://schemas.microsoft.com/office/drawing/2014/main" id="{E60B8006-EF2A-4434-B579-D5860BB3E433}"/>
              </a:ext>
            </a:extLst>
          </p:cNvPr>
          <p:cNvSpPr>
            <a:spLocks noGrp="1"/>
          </p:cNvSpPr>
          <p:nvPr>
            <p:ph type="sldNum" sz="quarter" idx="12"/>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134"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105</a:t>
            </a:fld>
            <a:endParaRPr kumimoji="0" lang="nl-NL" sz="113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3">
            <a:extLst>
              <a:ext uri="{FF2B5EF4-FFF2-40B4-BE49-F238E27FC236}">
                <a16:creationId xmlns:a16="http://schemas.microsoft.com/office/drawing/2014/main" id="{93DE1ABA-EA06-4FE0-AE57-BCF968DDC6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6809" y="5910784"/>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6">
            <a:extLst>
              <a:ext uri="{FF2B5EF4-FFF2-40B4-BE49-F238E27FC236}">
                <a16:creationId xmlns:a16="http://schemas.microsoft.com/office/drawing/2014/main" id="{6F64E5D6-A737-44B1-BAF8-31CC97438B1A}"/>
              </a:ext>
            </a:extLst>
          </p:cNvPr>
          <p:cNvSpPr>
            <a:spLocks noGrp="1"/>
          </p:cNvSpPr>
          <p:nvPr>
            <p:ph type="body" idx="1"/>
          </p:nvPr>
        </p:nvSpPr>
        <p:spPr/>
        <p:txBody>
          <a:bodyPr>
            <a:normAutofit/>
          </a:bodyPr>
          <a:lstStyle/>
          <a:p>
            <a:pPr marL="324006" indent="-324006">
              <a:buFont typeface="Courier New" panose="02070309020205020404" pitchFamily="49" charset="0"/>
              <a:buChar char="o"/>
            </a:pPr>
            <a:r>
              <a:rPr lang="nl-NL" sz="1701" dirty="0">
                <a:solidFill>
                  <a:schemeClr val="tx1"/>
                </a:solidFill>
              </a:rPr>
              <a:t>Creativiteitstechnieken</a:t>
            </a:r>
          </a:p>
        </p:txBody>
      </p:sp>
      <p:pic>
        <p:nvPicPr>
          <p:cNvPr id="9" name="Afbeelding 8" descr="Afbeelding met tekening&#10;&#10;Automatisch gegenereerde beschrijving">
            <a:hlinkClick r:id="rId3" action="ppaction://hlinksldjump"/>
            <a:extLst>
              <a:ext uri="{FF2B5EF4-FFF2-40B4-BE49-F238E27FC236}">
                <a16:creationId xmlns:a16="http://schemas.microsoft.com/office/drawing/2014/main" id="{2387CBE7-E1CB-4FD0-AEC2-0E90D192C4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93" y="5620792"/>
            <a:ext cx="672910" cy="676379"/>
          </a:xfrm>
          <a:prstGeom prst="rect">
            <a:avLst/>
          </a:prstGeom>
          <a:effectLst>
            <a:innerShdw blurRad="63500" dist="50800" dir="13500000">
              <a:prstClr val="black">
                <a:alpha val="50000"/>
              </a:prstClr>
            </a:innerShdw>
          </a:effectLst>
        </p:spPr>
      </p:pic>
      <p:pic>
        <p:nvPicPr>
          <p:cNvPr id="2" name="Picture 2">
            <a:extLst>
              <a:ext uri="{FF2B5EF4-FFF2-40B4-BE49-F238E27FC236}">
                <a16:creationId xmlns:a16="http://schemas.microsoft.com/office/drawing/2014/main" id="{D2EE078E-37C9-48E2-9940-42599AB570C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8904035" y="3297678"/>
            <a:ext cx="2131989" cy="15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2597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Creativiteitstechnieken</a:t>
            </a:r>
            <a:br>
              <a:rPr lang="nl-NL" dirty="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Prof. Dr. Jeff B.R. </a:t>
            </a:r>
            <a:r>
              <a:rPr lang="nl-NL" sz="1600" b="0" dirty="0" err="1">
                <a:solidFill>
                  <a:schemeClr val="tx1"/>
                </a:solidFill>
                <a:latin typeface="Calibri Light" panose="020F0302020204030204" pitchFamily="34" charset="0"/>
                <a:cs typeface="Calibri Light" panose="020F0302020204030204" pitchFamily="34" charset="0"/>
              </a:rPr>
              <a:t>Gaspersz</a:t>
            </a:r>
            <a:r>
              <a:rPr lang="nl-NL" sz="1600" b="0" dirty="0">
                <a:solidFill>
                  <a:schemeClr val="tx1"/>
                </a:solidFill>
                <a:latin typeface="Calibri Light" panose="020F0302020204030204" pitchFamily="34" charset="0"/>
                <a:cs typeface="Calibri Light" panose="020F0302020204030204" pitchFamily="34" charset="0"/>
              </a:rPr>
              <a:t>, 2006</a:t>
            </a:r>
          </a:p>
        </p:txBody>
      </p:sp>
      <p:sp>
        <p:nvSpPr>
          <p:cNvPr id="2" name="Tijdelijke aanduiding voor inhoud 1">
            <a:extLst>
              <a:ext uri="{FF2B5EF4-FFF2-40B4-BE49-F238E27FC236}">
                <a16:creationId xmlns:a16="http://schemas.microsoft.com/office/drawing/2014/main" id="{5845D6AB-0E9B-4761-8797-4481B34E872A}"/>
              </a:ext>
            </a:extLst>
          </p:cNvPr>
          <p:cNvSpPr>
            <a:spLocks noGrp="1"/>
          </p:cNvSpPr>
          <p:nvPr>
            <p:ph idx="1"/>
          </p:nvPr>
        </p:nvSpPr>
        <p:spPr>
          <a:xfrm>
            <a:off x="2871359" y="1562805"/>
            <a:ext cx="7857812" cy="4111612"/>
          </a:xfrm>
        </p:spPr>
        <p:txBody>
          <a:bodyPr>
            <a:normAutofit/>
          </a:bodyPr>
          <a:lstStyle/>
          <a:p>
            <a:pPr marL="324006" indent="-324006">
              <a:buFont typeface="+mj-lt"/>
              <a:buAutoNum type="arabicPeriod"/>
            </a:pPr>
            <a:r>
              <a:rPr lang="nl-NL" sz="1512" dirty="0">
                <a:latin typeface="Calibri" panose="020F0502020204030204" pitchFamily="34" charset="0"/>
                <a:cs typeface="Calibri" panose="020F0502020204030204" pitchFamily="34" charset="0"/>
              </a:rPr>
              <a:t>Meerdere invalshoeken van een probleem ontdekken [‘</a:t>
            </a:r>
            <a:r>
              <a:rPr lang="nl-NL" sz="1512" i="1" dirty="0" err="1">
                <a:latin typeface="Calibri" panose="020F0502020204030204" pitchFamily="34" charset="0"/>
                <a:cs typeface="Calibri" panose="020F0502020204030204" pitchFamily="34" charset="0"/>
              </a:rPr>
              <a:t>Mindmapping</a:t>
            </a:r>
            <a:r>
              <a:rPr lang="nl-NL" sz="1512" dirty="0">
                <a:latin typeface="Calibri" panose="020F0502020204030204" pitchFamily="34" charset="0"/>
                <a:cs typeface="Calibri" panose="020F0502020204030204" pitchFamily="34" charset="0"/>
              </a:rPr>
              <a:t>’ - </a:t>
            </a:r>
            <a:r>
              <a:rPr lang="nl-NL" sz="1512" dirty="0" err="1">
                <a:latin typeface="Calibri" panose="020F0502020204030204" pitchFamily="34" charset="0"/>
                <a:cs typeface="Calibri" panose="020F0502020204030204" pitchFamily="34" charset="0"/>
              </a:rPr>
              <a:t>Buzan</a:t>
            </a:r>
            <a:r>
              <a:rPr lang="nl-NL" sz="1512" dirty="0">
                <a:latin typeface="Calibri" panose="020F0502020204030204" pitchFamily="34" charset="0"/>
                <a:cs typeface="Calibri" panose="020F0502020204030204" pitchFamily="34" charset="0"/>
              </a:rPr>
              <a:t>]</a:t>
            </a:r>
          </a:p>
          <a:p>
            <a:pPr marL="324006" indent="-324006">
              <a:buFont typeface="+mj-lt"/>
              <a:buAutoNum type="arabicPeriod"/>
            </a:pPr>
            <a:r>
              <a:rPr lang="nl-NL" sz="1512" dirty="0">
                <a:latin typeface="Calibri" panose="020F0502020204030204" pitchFamily="34" charset="0"/>
                <a:cs typeface="Calibri" panose="020F0502020204030204" pitchFamily="34" charset="0"/>
              </a:rPr>
              <a:t>Denken in nieuwe richtingen [‘</a:t>
            </a:r>
            <a:r>
              <a:rPr lang="nl-NL" sz="1512" i="1" dirty="0">
                <a:latin typeface="Calibri" panose="020F0502020204030204" pitchFamily="34" charset="0"/>
                <a:cs typeface="Calibri" panose="020F0502020204030204" pitchFamily="34" charset="0"/>
              </a:rPr>
              <a:t>Laterale denktechniek</a:t>
            </a:r>
            <a:r>
              <a:rPr lang="nl-NL" sz="1512" dirty="0">
                <a:latin typeface="Calibri" panose="020F0502020204030204" pitchFamily="34" charset="0"/>
                <a:cs typeface="Calibri" panose="020F0502020204030204" pitchFamily="34" charset="0"/>
              </a:rPr>
              <a:t>’ - de </a:t>
            </a:r>
            <a:r>
              <a:rPr lang="nl-NL" sz="1512" dirty="0" err="1">
                <a:latin typeface="Calibri" panose="020F0502020204030204" pitchFamily="34" charset="0"/>
                <a:cs typeface="Calibri" panose="020F0502020204030204" pitchFamily="34" charset="0"/>
              </a:rPr>
              <a:t>Bono</a:t>
            </a:r>
            <a:r>
              <a:rPr lang="nl-NL" sz="1512" dirty="0">
                <a:latin typeface="Calibri" panose="020F0502020204030204" pitchFamily="34" charset="0"/>
                <a:cs typeface="Calibri" panose="020F0502020204030204" pitchFamily="34" charset="0"/>
              </a:rPr>
              <a:t>]</a:t>
            </a:r>
          </a:p>
          <a:p>
            <a:pPr marL="324006" indent="-324006">
              <a:buFont typeface="+mj-lt"/>
              <a:buAutoNum type="arabicPeriod"/>
            </a:pPr>
            <a:r>
              <a:rPr lang="nl-NL" sz="1512" dirty="0">
                <a:latin typeface="Calibri" panose="020F0502020204030204" pitchFamily="34" charset="0"/>
                <a:cs typeface="Calibri" panose="020F0502020204030204" pitchFamily="34" charset="0"/>
              </a:rPr>
              <a:t>Kansrijke overeenkomsten zien tussen verschijnselen of problemen [‘</a:t>
            </a:r>
            <a:r>
              <a:rPr lang="nl-NL" sz="1512" i="1" dirty="0">
                <a:latin typeface="Calibri" panose="020F0502020204030204" pitchFamily="34" charset="0"/>
                <a:cs typeface="Calibri" panose="020F0502020204030204" pitchFamily="34" charset="0"/>
              </a:rPr>
              <a:t>Metaforen</a:t>
            </a:r>
            <a:r>
              <a:rPr lang="nl-NL" sz="1512" dirty="0">
                <a:latin typeface="Calibri" panose="020F0502020204030204" pitchFamily="34" charset="0"/>
                <a:cs typeface="Calibri" panose="020F0502020204030204" pitchFamily="34" charset="0"/>
              </a:rPr>
              <a:t>’- Baardman]</a:t>
            </a:r>
          </a:p>
          <a:p>
            <a:pPr marL="324006" indent="-324006">
              <a:buFont typeface="+mj-lt"/>
              <a:buAutoNum type="arabicPeriod"/>
            </a:pPr>
            <a:r>
              <a:rPr lang="nl-NL" sz="1512" dirty="0">
                <a:latin typeface="Calibri" panose="020F0502020204030204" pitchFamily="34" charset="0"/>
                <a:cs typeface="Calibri" panose="020F0502020204030204" pitchFamily="34" charset="0"/>
              </a:rPr>
              <a:t>Associëren op ideeën van anderen [</a:t>
            </a:r>
            <a:r>
              <a:rPr lang="nl-NL" sz="1512" i="1" dirty="0">
                <a:latin typeface="Calibri" panose="020F0502020204030204" pitchFamily="34" charset="0"/>
                <a:cs typeface="Calibri" panose="020F0502020204030204" pitchFamily="34" charset="0"/>
              </a:rPr>
              <a:t>Associatietechniek</a:t>
            </a:r>
            <a:r>
              <a:rPr lang="nl-NL" sz="1512" dirty="0">
                <a:latin typeface="Calibri" panose="020F0502020204030204" pitchFamily="34" charset="0"/>
                <a:cs typeface="Calibri" panose="020F0502020204030204" pitchFamily="34" charset="0"/>
              </a:rPr>
              <a:t>]</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DD921A19-CEC5-4615-BED7-EF08A6CACFD1}"/>
              </a:ext>
            </a:extLst>
          </p:cNvPr>
          <p:cNvPicPr>
            <a:picLocks noChangeAspect="1"/>
          </p:cNvPicPr>
          <p:nvPr/>
        </p:nvPicPr>
        <p:blipFill rotWithShape="1">
          <a:blip r:embed="rId4">
            <a:extLst>
              <a:ext uri="{28A0092B-C50C-407E-A947-70E740481C1C}">
                <a14:useLocalDpi xmlns:a14="http://schemas.microsoft.com/office/drawing/2010/main" val="0"/>
              </a:ext>
            </a:extLst>
          </a:blip>
          <a:srcRect l="2334" t="1926" r="3811" b="3111"/>
          <a:stretch/>
        </p:blipFill>
        <p:spPr>
          <a:xfrm>
            <a:off x="144886" y="1539254"/>
            <a:ext cx="2361531" cy="3401667"/>
          </a:xfrm>
          <a:prstGeom prst="rect">
            <a:avLst/>
          </a:prstGeom>
          <a:ln>
            <a:noFill/>
          </a:ln>
          <a:effectLst/>
        </p:spPr>
      </p:pic>
      <p:pic>
        <p:nvPicPr>
          <p:cNvPr id="9" name="Afbeelding 8">
            <a:extLst>
              <a:ext uri="{FF2B5EF4-FFF2-40B4-BE49-F238E27FC236}">
                <a16:creationId xmlns:a16="http://schemas.microsoft.com/office/drawing/2014/main" id="{ABC08BEC-871D-4008-AE52-F1C72E9D04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03" r="13090" b="10681"/>
          <a:stretch/>
        </p:blipFill>
        <p:spPr>
          <a:xfrm>
            <a:off x="9001397" y="116285"/>
            <a:ext cx="769188" cy="1217797"/>
          </a:xfrm>
          <a:prstGeom prst="rect">
            <a:avLst/>
          </a:prstGeom>
        </p:spPr>
      </p:pic>
      <p:sp>
        <p:nvSpPr>
          <p:cNvPr id="3" name="Tijdelijke aanduiding voor voettekst 2">
            <a:extLst>
              <a:ext uri="{FF2B5EF4-FFF2-40B4-BE49-F238E27FC236}">
                <a16:creationId xmlns:a16="http://schemas.microsoft.com/office/drawing/2014/main" id="{78AD63F5-BFDD-49C1-83D7-44EE9FDF004B}"/>
              </a:ext>
            </a:extLst>
          </p:cNvPr>
          <p:cNvSpPr>
            <a:spLocks noGrp="1"/>
          </p:cNvSpPr>
          <p:nvPr>
            <p:ph type="ftr" sz="quarter" idx="11"/>
          </p:nvPr>
        </p:nvSpPr>
        <p:spPr/>
        <p:txBody>
          <a:bodyPr/>
          <a:lstStyle/>
          <a:p>
            <a:r>
              <a:rPr lang="nl-NL"/>
              <a:t>Processen</a:t>
            </a:r>
          </a:p>
        </p:txBody>
      </p:sp>
      <p:sp>
        <p:nvSpPr>
          <p:cNvPr id="6" name="Tijdelijke aanduiding voor dianummer 5">
            <a:extLst>
              <a:ext uri="{FF2B5EF4-FFF2-40B4-BE49-F238E27FC236}">
                <a16:creationId xmlns:a16="http://schemas.microsoft.com/office/drawing/2014/main" id="{6D6E0142-6672-434A-A901-20AB5F5F9432}"/>
              </a:ext>
            </a:extLst>
          </p:cNvPr>
          <p:cNvSpPr>
            <a:spLocks noGrp="1"/>
          </p:cNvSpPr>
          <p:nvPr>
            <p:ph type="sldNum" sz="quarter" idx="12"/>
          </p:nvPr>
        </p:nvSpPr>
        <p:spPr/>
        <p:txBody>
          <a:bodyPr/>
          <a:lstStyle/>
          <a:p>
            <a:fld id="{AC45E626-344A-4208-8044-C64B1A4C3BF3}" type="slidenum">
              <a:rPr lang="nl-NL" smtClean="0"/>
              <a:t>106</a:t>
            </a:fld>
            <a:endParaRPr lang="nl-NL"/>
          </a:p>
        </p:txBody>
      </p:sp>
      <p:pic>
        <p:nvPicPr>
          <p:cNvPr id="16" name="Afbeelding 15" descr="Afbeelding met vliegtuig, zitten, groot, startbaan&#10;&#10;Automatisch gegenereerde beschrijving">
            <a:extLst>
              <a:ext uri="{FF2B5EF4-FFF2-40B4-BE49-F238E27FC236}">
                <a16:creationId xmlns:a16="http://schemas.microsoft.com/office/drawing/2014/main" id="{D3F9857E-0B79-4DD1-B464-2712D8CB19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11" name="Afbeelding 10" descr="Afbeelding met voedsel&#10;&#10;Automatisch gegenereerde beschrijving">
            <a:extLst>
              <a:ext uri="{FF2B5EF4-FFF2-40B4-BE49-F238E27FC236}">
                <a16:creationId xmlns:a16="http://schemas.microsoft.com/office/drawing/2014/main" id="{11C00A26-74B8-4E9A-B7EE-FA86F81E29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6165" y="2815340"/>
            <a:ext cx="3493172" cy="2627473"/>
          </a:xfrm>
          <a:prstGeom prst="rect">
            <a:avLst/>
          </a:prstGeom>
        </p:spPr>
      </p:pic>
      <p:pic>
        <p:nvPicPr>
          <p:cNvPr id="12" name="Afbeelding 11" descr="Afbeelding met voedsel&#10;&#10;Automatisch gegenereerde beschrijving">
            <a:extLst>
              <a:ext uri="{FF2B5EF4-FFF2-40B4-BE49-F238E27FC236}">
                <a16:creationId xmlns:a16="http://schemas.microsoft.com/office/drawing/2014/main" id="{9F20CEFA-52F2-458E-8748-FBF3FE4ACB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694" t="30849" r="9301" b="34116"/>
          <a:stretch/>
        </p:blipFill>
        <p:spPr>
          <a:xfrm>
            <a:off x="503249" y="5674417"/>
            <a:ext cx="1644805" cy="391454"/>
          </a:xfrm>
          <a:prstGeom prst="rect">
            <a:avLst/>
          </a:prstGeom>
        </p:spPr>
      </p:pic>
      <p:pic>
        <p:nvPicPr>
          <p:cNvPr id="14" name="Picture 2">
            <a:extLst>
              <a:ext uri="{FF2B5EF4-FFF2-40B4-BE49-F238E27FC236}">
                <a16:creationId xmlns:a16="http://schemas.microsoft.com/office/drawing/2014/main" id="{1D0DA532-5E7F-41E7-A380-E6DEB4ED954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8904035" y="3297678"/>
            <a:ext cx="2131989" cy="15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vak 7">
            <a:extLst>
              <a:ext uri="{FF2B5EF4-FFF2-40B4-BE49-F238E27FC236}">
                <a16:creationId xmlns:a16="http://schemas.microsoft.com/office/drawing/2014/main" id="{E6AAC743-38A5-4FF6-A563-265F61996AE2}"/>
              </a:ext>
            </a:extLst>
          </p:cNvPr>
          <p:cNvSpPr txBox="1"/>
          <p:nvPr/>
        </p:nvSpPr>
        <p:spPr>
          <a:xfrm>
            <a:off x="9668504" y="6235369"/>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346</a:t>
            </a:r>
          </a:p>
        </p:txBody>
      </p:sp>
    </p:spTree>
    <p:extLst>
      <p:ext uri="{BB962C8B-B14F-4D97-AF65-F5344CB8AC3E}">
        <p14:creationId xmlns:p14="http://schemas.microsoft.com/office/powerpoint/2010/main" val="31304268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err="1">
                <a:cs typeface="Calibri Light" panose="020F0302020204030204" pitchFamily="34" charset="0"/>
              </a:rPr>
              <a:t>Mindmapping</a:t>
            </a:r>
            <a:br>
              <a:rPr lang="nl-NL" dirty="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Tony </a:t>
            </a:r>
            <a:r>
              <a:rPr lang="nl-NL" sz="1600" b="0" dirty="0" err="1">
                <a:solidFill>
                  <a:schemeClr val="tx1"/>
                </a:solidFill>
                <a:latin typeface="Calibri Light" panose="020F0302020204030204" pitchFamily="34" charset="0"/>
                <a:cs typeface="Calibri Light" panose="020F0302020204030204" pitchFamily="34" charset="0"/>
              </a:rPr>
              <a:t>Buzan</a:t>
            </a:r>
            <a:r>
              <a:rPr lang="nl-NL" sz="1600" b="0" dirty="0">
                <a:solidFill>
                  <a:schemeClr val="tx1"/>
                </a:solidFill>
                <a:latin typeface="Calibri Light" panose="020F0302020204030204" pitchFamily="34" charset="0"/>
                <a:cs typeface="Calibri Light" panose="020F0302020204030204" pitchFamily="34" charset="0"/>
              </a:rPr>
              <a:t>, 2008</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a:extLst>
              <a:ext uri="{FF2B5EF4-FFF2-40B4-BE49-F238E27FC236}">
                <a16:creationId xmlns:a16="http://schemas.microsoft.com/office/drawing/2014/main" id="{DD9EF7FC-60C3-4D56-AD55-3A90CB886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2346" y="143743"/>
            <a:ext cx="1217797" cy="121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a:extLst>
              <a:ext uri="{FF2B5EF4-FFF2-40B4-BE49-F238E27FC236}">
                <a16:creationId xmlns:a16="http://schemas.microsoft.com/office/drawing/2014/main" id="{9175B4E4-3E1F-452D-86AF-352D1C71D7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86" y="1539254"/>
            <a:ext cx="2262528" cy="3401667"/>
          </a:xfrm>
          <a:prstGeom prst="rect">
            <a:avLst/>
          </a:prstGeom>
          <a:ln>
            <a:noFill/>
          </a:ln>
          <a:effectLst/>
        </p:spPr>
      </p:pic>
      <p:sp>
        <p:nvSpPr>
          <p:cNvPr id="20" name="Tijdelijke aanduiding voor inhoud 2">
            <a:extLst>
              <a:ext uri="{FF2B5EF4-FFF2-40B4-BE49-F238E27FC236}">
                <a16:creationId xmlns:a16="http://schemas.microsoft.com/office/drawing/2014/main" id="{9ADC90CD-9E4B-4895-A5B4-973DDD55119D}"/>
              </a:ext>
            </a:extLst>
          </p:cNvPr>
          <p:cNvSpPr>
            <a:spLocks noGrp="1"/>
          </p:cNvSpPr>
          <p:nvPr>
            <p:ph idx="1"/>
          </p:nvPr>
        </p:nvSpPr>
        <p:spPr>
          <a:xfrm>
            <a:off x="2669754" y="1512042"/>
            <a:ext cx="8275423" cy="4737726"/>
          </a:xfrm>
        </p:spPr>
        <p:txBody>
          <a:bodyPr>
            <a:normAutofit fontScale="25000" lnSpcReduction="20000"/>
          </a:bodyPr>
          <a:lstStyle/>
          <a:p>
            <a:pPr>
              <a:lnSpc>
                <a:spcPct val="110000"/>
              </a:lnSpc>
              <a:spcBef>
                <a:spcPts val="0"/>
              </a:spcBef>
              <a:spcAft>
                <a:spcPts val="283"/>
              </a:spcAft>
              <a:buFont typeface="Courier New" panose="02070309020205020404" pitchFamily="49" charset="0"/>
              <a:buChar char="o"/>
            </a:pPr>
            <a:r>
              <a:rPr lang="nl-NL" sz="6400" dirty="0">
                <a:latin typeface="Calibri" panose="020F0502020204030204" pitchFamily="34" charset="0"/>
                <a:cs typeface="Calibri" panose="020F0502020204030204" pitchFamily="34" charset="0"/>
              </a:rPr>
              <a:t>Een </a:t>
            </a:r>
            <a:r>
              <a:rPr lang="nl-NL" sz="6400" b="1" i="1" dirty="0" err="1">
                <a:latin typeface="Calibri" panose="020F0502020204030204" pitchFamily="34" charset="0"/>
                <a:cs typeface="Calibri" panose="020F0502020204030204" pitchFamily="34" charset="0"/>
              </a:rPr>
              <a:t>mindmap</a:t>
            </a:r>
            <a:r>
              <a:rPr lang="nl-NL" sz="6400" dirty="0">
                <a:latin typeface="Calibri" panose="020F0502020204030204" pitchFamily="34" charset="0"/>
                <a:cs typeface="Calibri" panose="020F0502020204030204" pitchFamily="34" charset="0"/>
              </a:rPr>
              <a:t> is een diagram opgebouwd uit begrippen, teksten, relaties en/of plaatjes, die zijn geordend in de vorm van een boomstructuur rond een centraal thema.</a:t>
            </a:r>
          </a:p>
          <a:p>
            <a:pPr>
              <a:lnSpc>
                <a:spcPct val="110000"/>
              </a:lnSpc>
              <a:spcBef>
                <a:spcPts val="0"/>
              </a:spcBef>
              <a:spcAft>
                <a:spcPts val="283"/>
              </a:spcAft>
              <a:buFont typeface="Courier New" panose="02070309020205020404" pitchFamily="49" charset="0"/>
              <a:buChar char="o"/>
            </a:pPr>
            <a:r>
              <a:rPr lang="nl-NL" sz="6400" dirty="0">
                <a:latin typeface="Calibri" panose="020F0502020204030204" pitchFamily="34" charset="0"/>
                <a:cs typeface="Calibri" panose="020F0502020204030204" pitchFamily="34" charset="0"/>
              </a:rPr>
              <a:t>Een </a:t>
            </a:r>
            <a:r>
              <a:rPr lang="nl-NL" sz="6400" dirty="0" err="1">
                <a:latin typeface="Calibri" panose="020F0502020204030204" pitchFamily="34" charset="0"/>
                <a:cs typeface="Calibri" panose="020F0502020204030204" pitchFamily="34" charset="0"/>
              </a:rPr>
              <a:t>mindmap</a:t>
            </a:r>
            <a:r>
              <a:rPr lang="nl-NL" sz="6400" dirty="0">
                <a:latin typeface="Calibri" panose="020F0502020204030204" pitchFamily="34" charset="0"/>
                <a:cs typeface="Calibri" panose="020F0502020204030204" pitchFamily="34" charset="0"/>
              </a:rPr>
              <a:t> wordt gebruikt om creatieve processen te ondersteunen en bij leren en onthouden. Elektronische </a:t>
            </a:r>
            <a:r>
              <a:rPr lang="nl-NL" sz="6400" dirty="0" err="1">
                <a:latin typeface="Calibri" panose="020F0502020204030204" pitchFamily="34" charset="0"/>
                <a:cs typeface="Calibri" panose="020F0502020204030204" pitchFamily="34" charset="0"/>
              </a:rPr>
              <a:t>mindmaps</a:t>
            </a:r>
            <a:r>
              <a:rPr lang="nl-NL" sz="6400" dirty="0">
                <a:latin typeface="Calibri" panose="020F0502020204030204" pitchFamily="34" charset="0"/>
                <a:cs typeface="Calibri" panose="020F0502020204030204" pitchFamily="34" charset="0"/>
              </a:rPr>
              <a:t> kunnen daarnaast worden gebruikt bij het interactief toegankelijk maken van complexe en multimediale informatie.</a:t>
            </a:r>
          </a:p>
          <a:p>
            <a:pPr>
              <a:lnSpc>
                <a:spcPct val="110000"/>
              </a:lnSpc>
              <a:spcBef>
                <a:spcPts val="0"/>
              </a:spcBef>
              <a:spcAft>
                <a:spcPts val="283"/>
              </a:spcAft>
              <a:buFont typeface="Courier New" panose="02070309020205020404" pitchFamily="49" charset="0"/>
              <a:buChar char="o"/>
            </a:pPr>
            <a:r>
              <a:rPr lang="nl-NL" sz="6400" dirty="0" err="1">
                <a:latin typeface="Calibri" panose="020F0502020204030204" pitchFamily="34" charset="0"/>
                <a:cs typeface="Calibri" panose="020F0502020204030204" pitchFamily="34" charset="0"/>
              </a:rPr>
              <a:t>Mindmappen</a:t>
            </a:r>
            <a:r>
              <a:rPr lang="nl-NL" sz="6400" dirty="0">
                <a:latin typeface="Calibri" panose="020F0502020204030204" pitchFamily="34" charset="0"/>
                <a:cs typeface="Calibri" panose="020F0502020204030204" pitchFamily="34" charset="0"/>
              </a:rPr>
              <a:t> werkt veel beter dan gewoon samenvatten. Je maakt namelijk gebruik van de potentie van zowel je linker- als rechter hersenhelft.</a:t>
            </a:r>
          </a:p>
          <a:p>
            <a:pPr>
              <a:lnSpc>
                <a:spcPct val="110000"/>
              </a:lnSpc>
              <a:spcBef>
                <a:spcPts val="0"/>
              </a:spcBef>
              <a:spcAft>
                <a:spcPts val="283"/>
              </a:spcAft>
              <a:buFont typeface="Courier New" panose="02070309020205020404" pitchFamily="49" charset="0"/>
              <a:buChar char="o"/>
            </a:pPr>
            <a:r>
              <a:rPr lang="nl-NL" sz="6400" dirty="0">
                <a:latin typeface="Calibri" panose="020F0502020204030204" pitchFamily="34" charset="0"/>
                <a:cs typeface="Calibri" panose="020F0502020204030204" pitchFamily="34" charset="0"/>
              </a:rPr>
              <a:t>Mensen wordt geleerd om teksten van links naar rechts en van boven naar beneden te lezen, maar de hersenen zijn veel meer gericht op het ‘</a:t>
            </a:r>
            <a:r>
              <a:rPr lang="nl-NL" sz="6400" i="1" dirty="0">
                <a:latin typeface="Calibri" panose="020F0502020204030204" pitchFamily="34" charset="0"/>
                <a:cs typeface="Calibri" panose="020F0502020204030204" pitchFamily="34" charset="0"/>
              </a:rPr>
              <a:t>ineens</a:t>
            </a:r>
            <a:r>
              <a:rPr lang="nl-NL" sz="6400" dirty="0">
                <a:latin typeface="Calibri" panose="020F0502020204030204" pitchFamily="34" charset="0"/>
                <a:cs typeface="Calibri" panose="020F0502020204030204" pitchFamily="34" charset="0"/>
              </a:rPr>
              <a:t>’ zien</a:t>
            </a:r>
          </a:p>
          <a:p>
            <a:pPr marL="0" indent="0">
              <a:buNone/>
            </a:pPr>
            <a:endParaRPr lang="en-US" sz="1323" dirty="0">
              <a:latin typeface="Calibri" panose="020F0502020204030204" pitchFamily="34" charset="0"/>
              <a:cs typeface="Calibri" panose="020F0502020204030204" pitchFamily="34" charset="0"/>
            </a:endParaRPr>
          </a:p>
          <a:p>
            <a:pPr marL="0" indent="0">
              <a:lnSpc>
                <a:spcPct val="120000"/>
              </a:lnSpc>
              <a:spcBef>
                <a:spcPts val="0"/>
              </a:spcBef>
              <a:buNone/>
            </a:pPr>
            <a:r>
              <a:rPr lang="en-US" sz="4800" dirty="0">
                <a:latin typeface="Calibri" panose="020F0502020204030204" pitchFamily="34" charset="0"/>
                <a:cs typeface="Calibri" panose="020F0502020204030204" pitchFamily="34" charset="0"/>
              </a:rPr>
              <a:t>Tips </a:t>
            </a:r>
            <a:r>
              <a:rPr lang="en-US" sz="4800" dirty="0" err="1">
                <a:latin typeface="Calibri" panose="020F0502020204030204" pitchFamily="34" charset="0"/>
                <a:cs typeface="Calibri" panose="020F0502020204030204" pitchFamily="34" charset="0"/>
              </a:rPr>
              <a:t>mindmap</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maken</a:t>
            </a:r>
            <a:r>
              <a:rPr lang="en-US" sz="4800" dirty="0">
                <a:latin typeface="Calibri" panose="020F0502020204030204" pitchFamily="34" charset="0"/>
                <a:cs typeface="Calibri" panose="020F0502020204030204" pitchFamily="34" charset="0"/>
              </a:rPr>
              <a:t>:</a:t>
            </a:r>
            <a:endParaRPr lang="nl-NL" sz="4800" dirty="0">
              <a:latin typeface="Calibri" panose="020F0502020204030204" pitchFamily="34" charset="0"/>
              <a:cs typeface="Calibri" panose="020F0502020204030204" pitchFamily="34" charset="0"/>
            </a:endParaRPr>
          </a:p>
          <a:p>
            <a:pPr>
              <a:lnSpc>
                <a:spcPct val="120000"/>
              </a:lnSpc>
              <a:spcBef>
                <a:spcPts val="0"/>
              </a:spcBef>
              <a:buFont typeface="Courier New" panose="02070309020205020404" pitchFamily="49" charset="0"/>
              <a:buChar char="o"/>
            </a:pPr>
            <a:r>
              <a:rPr lang="nl-NL" sz="4800" dirty="0">
                <a:latin typeface="Calibri" panose="020F0502020204030204" pitchFamily="34" charset="0"/>
                <a:cs typeface="Calibri" panose="020F0502020204030204" pitchFamily="34" charset="0"/>
              </a:rPr>
              <a:t>Begin met een centraal onderwerp</a:t>
            </a:r>
          </a:p>
          <a:p>
            <a:pPr>
              <a:lnSpc>
                <a:spcPct val="120000"/>
              </a:lnSpc>
              <a:spcBef>
                <a:spcPts val="0"/>
              </a:spcBef>
              <a:buFont typeface="Courier New" panose="02070309020205020404" pitchFamily="49" charset="0"/>
              <a:buChar char="o"/>
            </a:pPr>
            <a:r>
              <a:rPr lang="nl-NL" sz="4800" dirty="0">
                <a:latin typeface="Calibri" panose="020F0502020204030204" pitchFamily="34" charset="0"/>
                <a:cs typeface="Calibri" panose="020F0502020204030204" pitchFamily="34" charset="0"/>
              </a:rPr>
              <a:t>Gebruik takken &amp; </a:t>
            </a:r>
            <a:r>
              <a:rPr lang="nl-NL" sz="4800" dirty="0" err="1">
                <a:latin typeface="Calibri" panose="020F0502020204030204" pitchFamily="34" charset="0"/>
                <a:cs typeface="Calibri" panose="020F0502020204030204" pitchFamily="34" charset="0"/>
              </a:rPr>
              <a:t>subtakken</a:t>
            </a:r>
            <a:endParaRPr lang="nl-NL" sz="4800" dirty="0">
              <a:latin typeface="Calibri" panose="020F0502020204030204" pitchFamily="34" charset="0"/>
              <a:cs typeface="Calibri" panose="020F0502020204030204" pitchFamily="34" charset="0"/>
            </a:endParaRPr>
          </a:p>
          <a:p>
            <a:pPr>
              <a:lnSpc>
                <a:spcPct val="120000"/>
              </a:lnSpc>
              <a:spcBef>
                <a:spcPts val="0"/>
              </a:spcBef>
              <a:buFont typeface="Courier New" panose="02070309020205020404" pitchFamily="49" charset="0"/>
              <a:buChar char="o"/>
            </a:pPr>
            <a:r>
              <a:rPr lang="nl-NL" sz="4800" dirty="0">
                <a:latin typeface="Calibri" panose="020F0502020204030204" pitchFamily="34" charset="0"/>
                <a:cs typeface="Calibri" panose="020F0502020204030204" pitchFamily="34" charset="0"/>
              </a:rPr>
              <a:t>Gebruik sleutelwoorden</a:t>
            </a:r>
          </a:p>
          <a:p>
            <a:pPr>
              <a:lnSpc>
                <a:spcPct val="120000"/>
              </a:lnSpc>
              <a:spcBef>
                <a:spcPts val="0"/>
              </a:spcBef>
              <a:buFont typeface="Courier New" panose="02070309020205020404" pitchFamily="49" charset="0"/>
              <a:buChar char="o"/>
            </a:pPr>
            <a:r>
              <a:rPr lang="nl-NL" sz="4800" dirty="0">
                <a:latin typeface="Calibri" panose="020F0502020204030204" pitchFamily="34" charset="0"/>
                <a:cs typeface="Calibri" panose="020F0502020204030204" pitchFamily="34" charset="0"/>
              </a:rPr>
              <a:t>Ga van globaal naar specifiek</a:t>
            </a:r>
          </a:p>
          <a:p>
            <a:pPr>
              <a:lnSpc>
                <a:spcPct val="120000"/>
              </a:lnSpc>
              <a:spcBef>
                <a:spcPts val="0"/>
              </a:spcBef>
              <a:buFont typeface="Courier New" panose="02070309020205020404" pitchFamily="49" charset="0"/>
              <a:buChar char="o"/>
            </a:pPr>
            <a:r>
              <a:rPr lang="nl-NL" sz="4800" dirty="0">
                <a:latin typeface="Calibri" panose="020F0502020204030204" pitchFamily="34" charset="0"/>
                <a:cs typeface="Calibri" panose="020F0502020204030204" pitchFamily="34" charset="0"/>
              </a:rPr>
              <a:t>Werk met de klok mee</a:t>
            </a:r>
          </a:p>
          <a:p>
            <a:pPr>
              <a:lnSpc>
                <a:spcPct val="120000"/>
              </a:lnSpc>
              <a:spcBef>
                <a:spcPts val="0"/>
              </a:spcBef>
              <a:buFont typeface="Courier New" panose="02070309020205020404" pitchFamily="49" charset="0"/>
              <a:buChar char="o"/>
            </a:pPr>
            <a:r>
              <a:rPr lang="nl-NL" sz="4800" dirty="0">
                <a:latin typeface="Calibri" panose="020F0502020204030204" pitchFamily="34" charset="0"/>
                <a:cs typeface="Calibri" panose="020F0502020204030204" pitchFamily="34" charset="0"/>
              </a:rPr>
              <a:t>Gebruik verschillende kleuren</a:t>
            </a:r>
          </a:p>
          <a:p>
            <a:pPr>
              <a:lnSpc>
                <a:spcPct val="120000"/>
              </a:lnSpc>
              <a:spcBef>
                <a:spcPts val="0"/>
              </a:spcBef>
              <a:buFont typeface="Courier New" panose="02070309020205020404" pitchFamily="49" charset="0"/>
              <a:buChar char="o"/>
            </a:pPr>
            <a:r>
              <a:rPr lang="nl-NL" sz="4800" dirty="0">
                <a:latin typeface="Calibri" panose="020F0502020204030204" pitchFamily="34" charset="0"/>
                <a:cs typeface="Calibri" panose="020F0502020204030204" pitchFamily="34" charset="0"/>
              </a:rPr>
              <a:t>Maak tekeningen</a:t>
            </a:r>
          </a:p>
          <a:p>
            <a:pPr>
              <a:lnSpc>
                <a:spcPct val="120000"/>
              </a:lnSpc>
              <a:spcBef>
                <a:spcPts val="0"/>
              </a:spcBef>
              <a:buFont typeface="Courier New" panose="02070309020205020404" pitchFamily="49" charset="0"/>
              <a:buChar char="o"/>
            </a:pPr>
            <a:r>
              <a:rPr lang="nl-NL" sz="4800" dirty="0">
                <a:latin typeface="Calibri" panose="020F0502020204030204" pitchFamily="34" charset="0"/>
                <a:cs typeface="Calibri" panose="020F0502020204030204" pitchFamily="34" charset="0"/>
              </a:rPr>
              <a:t>Nu ook digitaal </a:t>
            </a:r>
            <a:r>
              <a:rPr lang="nl-NL" sz="4800" dirty="0" err="1">
                <a:latin typeface="Calibri" panose="020F0502020204030204" pitchFamily="34" charset="0"/>
                <a:cs typeface="Calibri" panose="020F0502020204030204" pitchFamily="34" charset="0"/>
              </a:rPr>
              <a:t>mindmapppen</a:t>
            </a:r>
            <a:endParaRPr lang="nl-NL" sz="4800" dirty="0">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3823FCBA-0E21-447F-BA0A-B70E23A040F0}"/>
              </a:ext>
            </a:extLst>
          </p:cNvPr>
          <p:cNvSpPr txBox="1"/>
          <p:nvPr/>
        </p:nvSpPr>
        <p:spPr>
          <a:xfrm>
            <a:off x="5295106" y="4309956"/>
            <a:ext cx="1770388" cy="261433"/>
          </a:xfrm>
          <a:prstGeom prst="rect">
            <a:avLst/>
          </a:prstGeom>
          <a:noFill/>
        </p:spPr>
        <p:txBody>
          <a:bodyPr wrap="none" lIns="86058" tIns="43029" rIns="86058" bIns="43029" rtlCol="0">
            <a:spAutoFit/>
          </a:bodyPr>
          <a:lstStyle/>
          <a:p>
            <a:pPr defTabSz="863885">
              <a:defRPr/>
            </a:pPr>
            <a:r>
              <a:rPr lang="en-US" sz="1134" dirty="0" err="1">
                <a:latin typeface="Calibri" panose="020F0502020204030204" pitchFamily="34" charset="0"/>
                <a:cs typeface="Calibri" panose="020F0502020204030204" pitchFamily="34" charset="0"/>
              </a:rPr>
              <a:t>Zie</a:t>
            </a:r>
            <a:r>
              <a:rPr lang="en-US" sz="1134" dirty="0">
                <a:latin typeface="Calibri" panose="020F0502020204030204" pitchFamily="34" charset="0"/>
                <a:cs typeface="Calibri" panose="020F0502020204030204" pitchFamily="34" charset="0"/>
              </a:rPr>
              <a:t> </a:t>
            </a:r>
            <a:r>
              <a:rPr lang="en-US" sz="1134" dirty="0" err="1">
                <a:latin typeface="Calibri" panose="020F0502020204030204" pitchFamily="34" charset="0"/>
                <a:cs typeface="Calibri" panose="020F0502020204030204" pitchFamily="34" charset="0"/>
              </a:rPr>
              <a:t>ook</a:t>
            </a:r>
            <a:r>
              <a:rPr lang="en-US" sz="1134" dirty="0">
                <a:latin typeface="Calibri" panose="020F0502020204030204" pitchFamily="34" charset="0"/>
                <a:cs typeface="Calibri" panose="020F0502020204030204" pitchFamily="34" charset="0"/>
              </a:rPr>
              <a:t>: www.mindjet.com</a:t>
            </a:r>
            <a:endParaRPr lang="nl-NL" sz="1134" dirty="0">
              <a:latin typeface="Calibri" panose="020F0502020204030204" pitchFamily="34" charset="0"/>
              <a:cs typeface="Calibri" panose="020F0502020204030204" pitchFamily="34" charset="0"/>
            </a:endParaRPr>
          </a:p>
        </p:txBody>
      </p:sp>
      <p:pic>
        <p:nvPicPr>
          <p:cNvPr id="8" name="Afbeelding 7">
            <a:extLst>
              <a:ext uri="{FF2B5EF4-FFF2-40B4-BE49-F238E27FC236}">
                <a16:creationId xmlns:a16="http://schemas.microsoft.com/office/drawing/2014/main" id="{751F31ED-8623-4897-A90E-A7D9DB8C7F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6366" y="3747502"/>
            <a:ext cx="523214" cy="562455"/>
          </a:xfrm>
          <a:prstGeom prst="rect">
            <a:avLst/>
          </a:prstGeom>
        </p:spPr>
      </p:pic>
      <p:sp>
        <p:nvSpPr>
          <p:cNvPr id="23" name="Tekstvak 22">
            <a:extLst>
              <a:ext uri="{FF2B5EF4-FFF2-40B4-BE49-F238E27FC236}">
                <a16:creationId xmlns:a16="http://schemas.microsoft.com/office/drawing/2014/main" id="{2CBFDD08-DCAA-45D8-AF8B-14BEF739A531}"/>
              </a:ext>
            </a:extLst>
          </p:cNvPr>
          <p:cNvSpPr txBox="1"/>
          <p:nvPr/>
        </p:nvSpPr>
        <p:spPr>
          <a:xfrm>
            <a:off x="5443111" y="6100762"/>
            <a:ext cx="1313532" cy="261433"/>
          </a:xfrm>
          <a:prstGeom prst="rect">
            <a:avLst/>
          </a:prstGeom>
          <a:noFill/>
        </p:spPr>
        <p:txBody>
          <a:bodyPr wrap="none" lIns="86058" tIns="43029" rIns="86058" bIns="43029" rtlCol="0">
            <a:spAutoFit/>
          </a:bodyPr>
          <a:lstStyle/>
          <a:p>
            <a:pPr defTabSz="863885">
              <a:defRPr/>
            </a:pPr>
            <a:r>
              <a:rPr lang="en-US" sz="1134" dirty="0" err="1">
                <a:latin typeface="Calibri" panose="020F0502020204030204" pitchFamily="34" charset="0"/>
                <a:cs typeface="Calibri" panose="020F0502020204030204" pitchFamily="34" charset="0"/>
              </a:rPr>
              <a:t>Zie</a:t>
            </a:r>
            <a:r>
              <a:rPr lang="en-US" sz="1134" dirty="0">
                <a:latin typeface="Calibri" panose="020F0502020204030204" pitchFamily="34" charset="0"/>
                <a:cs typeface="Calibri" panose="020F0502020204030204" pitchFamily="34" charset="0"/>
              </a:rPr>
              <a:t> </a:t>
            </a:r>
            <a:r>
              <a:rPr lang="en-US" sz="1134" dirty="0" err="1">
                <a:latin typeface="Calibri" panose="020F0502020204030204" pitchFamily="34" charset="0"/>
                <a:cs typeface="Calibri" panose="020F0502020204030204" pitchFamily="34" charset="0"/>
              </a:rPr>
              <a:t>ook</a:t>
            </a:r>
            <a:r>
              <a:rPr lang="en-US" sz="1134" dirty="0">
                <a:latin typeface="Calibri" panose="020F0502020204030204" pitchFamily="34" charset="0"/>
                <a:cs typeface="Calibri" panose="020F0502020204030204" pitchFamily="34" charset="0"/>
              </a:rPr>
              <a:t>: </a:t>
            </a:r>
            <a:r>
              <a:rPr lang="en-US" sz="1134" dirty="0" err="1">
                <a:latin typeface="Calibri" panose="020F0502020204030204" pitchFamily="34" charset="0"/>
                <a:cs typeface="Calibri" panose="020F0502020204030204" pitchFamily="34" charset="0"/>
              </a:rPr>
              <a:t>iMindmap</a:t>
            </a:r>
            <a:r>
              <a:rPr lang="en-US" sz="1134" dirty="0">
                <a:latin typeface="Calibri" panose="020F0502020204030204" pitchFamily="34" charset="0"/>
                <a:cs typeface="Calibri" panose="020F0502020204030204" pitchFamily="34" charset="0"/>
              </a:rPr>
              <a:t> </a:t>
            </a:r>
            <a:endParaRPr lang="nl-NL" sz="1134" dirty="0">
              <a:latin typeface="Calibri" panose="020F0502020204030204" pitchFamily="34" charset="0"/>
              <a:cs typeface="Calibri" panose="020F0502020204030204" pitchFamily="34" charset="0"/>
            </a:endParaRPr>
          </a:p>
        </p:txBody>
      </p:sp>
      <p:pic>
        <p:nvPicPr>
          <p:cNvPr id="27" name="Afbeelding 26">
            <a:extLst>
              <a:ext uri="{FF2B5EF4-FFF2-40B4-BE49-F238E27FC236}">
                <a16:creationId xmlns:a16="http://schemas.microsoft.com/office/drawing/2014/main" id="{384DDC2D-545C-4774-8D0E-84A51259E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6366" y="5577548"/>
            <a:ext cx="523214" cy="523214"/>
          </a:xfrm>
          <a:prstGeom prst="rect">
            <a:avLst/>
          </a:prstGeom>
        </p:spPr>
      </p:pic>
      <p:pic>
        <p:nvPicPr>
          <p:cNvPr id="29" name="Afbeelding 28">
            <a:extLst>
              <a:ext uri="{FF2B5EF4-FFF2-40B4-BE49-F238E27FC236}">
                <a16:creationId xmlns:a16="http://schemas.microsoft.com/office/drawing/2014/main" id="{593AFA7E-8381-4D88-97A3-50B50847D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2958" y="3880905"/>
            <a:ext cx="2248287" cy="1487772"/>
          </a:xfrm>
          <a:prstGeom prst="rect">
            <a:avLst/>
          </a:prstGeom>
        </p:spPr>
      </p:pic>
      <p:sp>
        <p:nvSpPr>
          <p:cNvPr id="30" name="Tekstvak 29">
            <a:extLst>
              <a:ext uri="{FF2B5EF4-FFF2-40B4-BE49-F238E27FC236}">
                <a16:creationId xmlns:a16="http://schemas.microsoft.com/office/drawing/2014/main" id="{3E821CAE-39A5-4B4D-BFA7-3BFC9465F040}"/>
              </a:ext>
            </a:extLst>
          </p:cNvPr>
          <p:cNvSpPr txBox="1"/>
          <p:nvPr/>
        </p:nvSpPr>
        <p:spPr>
          <a:xfrm>
            <a:off x="5530290" y="5205359"/>
            <a:ext cx="1050640" cy="261433"/>
          </a:xfrm>
          <a:prstGeom prst="rect">
            <a:avLst/>
          </a:prstGeom>
          <a:noFill/>
        </p:spPr>
        <p:txBody>
          <a:bodyPr wrap="none" lIns="86058" tIns="43029" rIns="86058" bIns="43029" rtlCol="0">
            <a:spAutoFit/>
          </a:bodyPr>
          <a:lstStyle/>
          <a:p>
            <a:pPr defTabSz="863885">
              <a:defRPr/>
            </a:pPr>
            <a:r>
              <a:rPr lang="en-US" sz="1134" dirty="0" err="1">
                <a:latin typeface="Calibri" panose="020F0502020204030204" pitchFamily="34" charset="0"/>
                <a:cs typeface="Calibri" panose="020F0502020204030204" pitchFamily="34" charset="0"/>
              </a:rPr>
              <a:t>Zie</a:t>
            </a:r>
            <a:r>
              <a:rPr lang="en-US" sz="1134" dirty="0">
                <a:latin typeface="Calibri" panose="020F0502020204030204" pitchFamily="34" charset="0"/>
                <a:cs typeface="Calibri" panose="020F0502020204030204" pitchFamily="34" charset="0"/>
              </a:rPr>
              <a:t> </a:t>
            </a:r>
            <a:r>
              <a:rPr lang="en-US" sz="1134" dirty="0" err="1">
                <a:latin typeface="Calibri" panose="020F0502020204030204" pitchFamily="34" charset="0"/>
                <a:cs typeface="Calibri" panose="020F0502020204030204" pitchFamily="34" charset="0"/>
              </a:rPr>
              <a:t>ook</a:t>
            </a:r>
            <a:r>
              <a:rPr lang="en-US" sz="1134" dirty="0">
                <a:latin typeface="Calibri" panose="020F0502020204030204" pitchFamily="34" charset="0"/>
                <a:cs typeface="Calibri" panose="020F0502020204030204" pitchFamily="34" charset="0"/>
              </a:rPr>
              <a:t>: </a:t>
            </a:r>
            <a:r>
              <a:rPr lang="en-US" sz="1134" dirty="0" err="1">
                <a:latin typeface="Calibri" panose="020F0502020204030204" pitchFamily="34" charset="0"/>
                <a:cs typeface="Calibri" panose="020F0502020204030204" pitchFamily="34" charset="0"/>
              </a:rPr>
              <a:t>Xmind</a:t>
            </a:r>
            <a:endParaRPr lang="nl-NL" sz="1134" dirty="0">
              <a:latin typeface="Calibri" panose="020F0502020204030204" pitchFamily="34" charset="0"/>
              <a:cs typeface="Calibri" panose="020F0502020204030204" pitchFamily="34" charset="0"/>
            </a:endParaRPr>
          </a:p>
        </p:txBody>
      </p:sp>
      <p:pic>
        <p:nvPicPr>
          <p:cNvPr id="32" name="Afbeelding 31">
            <a:extLst>
              <a:ext uri="{FF2B5EF4-FFF2-40B4-BE49-F238E27FC236}">
                <a16:creationId xmlns:a16="http://schemas.microsoft.com/office/drawing/2014/main" id="{7D56ACF2-6B8C-41DF-AD85-1580BFDE0F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28960" y="4615541"/>
            <a:ext cx="570620" cy="570620"/>
          </a:xfrm>
          <a:prstGeom prst="rect">
            <a:avLst/>
          </a:prstGeom>
        </p:spPr>
      </p:pic>
      <p:sp>
        <p:nvSpPr>
          <p:cNvPr id="3" name="Tijdelijke aanduiding voor dianummer 2">
            <a:extLst>
              <a:ext uri="{FF2B5EF4-FFF2-40B4-BE49-F238E27FC236}">
                <a16:creationId xmlns:a16="http://schemas.microsoft.com/office/drawing/2014/main" id="{8B599ECA-86DB-46A2-AF99-90293EE51879}"/>
              </a:ext>
            </a:extLst>
          </p:cNvPr>
          <p:cNvSpPr>
            <a:spLocks noGrp="1"/>
          </p:cNvSpPr>
          <p:nvPr>
            <p:ph type="sldNum" sz="quarter" idx="12"/>
          </p:nvPr>
        </p:nvSpPr>
        <p:spPr/>
        <p:txBody>
          <a:bodyPr/>
          <a:lstStyle/>
          <a:p>
            <a:fld id="{AC45E626-344A-4208-8044-C64B1A4C3BF3}" type="slidenum">
              <a:rPr lang="nl-NL" smtClean="0"/>
              <a:t>107</a:t>
            </a:fld>
            <a:endParaRPr lang="nl-NL"/>
          </a:p>
        </p:txBody>
      </p:sp>
      <p:pic>
        <p:nvPicPr>
          <p:cNvPr id="21" name="Afbeelding 20" descr="Afbeelding met vliegtuig, zitten, groot, startbaan&#10;&#10;Automatisch gegenereerde beschrijving">
            <a:extLst>
              <a:ext uri="{FF2B5EF4-FFF2-40B4-BE49-F238E27FC236}">
                <a16:creationId xmlns:a16="http://schemas.microsoft.com/office/drawing/2014/main" id="{BE44FAB0-2FE0-4BBA-A8FE-1E26FF4D87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9" name="Afbeelding 8" descr="Afbeelding met monitor, klok, scherm, computer&#10;&#10;Automatisch gegenereerde beschrijving">
            <a:extLst>
              <a:ext uri="{FF2B5EF4-FFF2-40B4-BE49-F238E27FC236}">
                <a16:creationId xmlns:a16="http://schemas.microsoft.com/office/drawing/2014/main" id="{5C544AB5-AA8A-4ABE-BA24-EE9E6E5324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5631" y="5873416"/>
            <a:ext cx="1641020" cy="358041"/>
          </a:xfrm>
          <a:prstGeom prst="rect">
            <a:avLst/>
          </a:prstGeom>
        </p:spPr>
      </p:pic>
      <p:pic>
        <p:nvPicPr>
          <p:cNvPr id="24" name="Picture 2">
            <a:extLst>
              <a:ext uri="{FF2B5EF4-FFF2-40B4-BE49-F238E27FC236}">
                <a16:creationId xmlns:a16="http://schemas.microsoft.com/office/drawing/2014/main" id="{1EB7EFD0-3E94-48FE-B17A-B7DC096C71E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8904035" y="3297678"/>
            <a:ext cx="2131989" cy="15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F4FF6F92-E62A-4375-BB51-72158CB27F68}"/>
              </a:ext>
            </a:extLst>
          </p:cNvPr>
          <p:cNvSpPr txBox="1"/>
          <p:nvPr/>
        </p:nvSpPr>
        <p:spPr>
          <a:xfrm>
            <a:off x="9668504" y="6235369"/>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346</a:t>
            </a:r>
          </a:p>
        </p:txBody>
      </p:sp>
    </p:spTree>
    <p:extLst>
      <p:ext uri="{BB962C8B-B14F-4D97-AF65-F5344CB8AC3E}">
        <p14:creationId xmlns:p14="http://schemas.microsoft.com/office/powerpoint/2010/main" val="18768096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Lateraal denken</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Edward de </a:t>
            </a:r>
            <a:r>
              <a:rPr lang="nl-NL" sz="1600" b="0" dirty="0" err="1">
                <a:solidFill>
                  <a:schemeClr val="tx1"/>
                </a:solidFill>
                <a:latin typeface="Calibri Light" panose="020F0302020204030204" pitchFamily="34" charset="0"/>
                <a:cs typeface="Calibri Light" panose="020F0302020204030204" pitchFamily="34" charset="0"/>
              </a:rPr>
              <a:t>Bono</a:t>
            </a:r>
            <a:r>
              <a:rPr lang="nl-NL" sz="1600" b="0" dirty="0">
                <a:solidFill>
                  <a:schemeClr val="tx1"/>
                </a:solidFill>
                <a:latin typeface="Calibri Light" panose="020F0302020204030204" pitchFamily="34" charset="0"/>
                <a:cs typeface="Calibri Light" panose="020F0302020204030204" pitchFamily="34" charset="0"/>
              </a:rPr>
              <a:t>, 1999</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a:extLst>
              <a:ext uri="{FF2B5EF4-FFF2-40B4-BE49-F238E27FC236}">
                <a16:creationId xmlns:a16="http://schemas.microsoft.com/office/drawing/2014/main" id="{BF62519E-5722-4D9F-A662-65D49132FDFC}"/>
              </a:ext>
            </a:extLst>
          </p:cNvPr>
          <p:cNvPicPr>
            <a:picLocks noChangeAspect="1"/>
          </p:cNvPicPr>
          <p:nvPr/>
        </p:nvPicPr>
        <p:blipFill rotWithShape="1">
          <a:blip r:embed="rId4">
            <a:extLst>
              <a:ext uri="{28A0092B-C50C-407E-A947-70E740481C1C}">
                <a14:useLocalDpi xmlns:a14="http://schemas.microsoft.com/office/drawing/2010/main" val="0"/>
              </a:ext>
            </a:extLst>
          </a:blip>
          <a:srcRect l="2411" t="3523" r="3683" b="3762"/>
          <a:stretch/>
        </p:blipFill>
        <p:spPr>
          <a:xfrm>
            <a:off x="236929" y="1539254"/>
            <a:ext cx="2112349" cy="3401667"/>
          </a:xfrm>
          <a:prstGeom prst="rect">
            <a:avLst/>
          </a:prstGeom>
          <a:ln>
            <a:noFill/>
          </a:ln>
          <a:effectLst/>
        </p:spPr>
      </p:pic>
      <p:pic>
        <p:nvPicPr>
          <p:cNvPr id="10" name="Picture 5">
            <a:extLst>
              <a:ext uri="{FF2B5EF4-FFF2-40B4-BE49-F238E27FC236}">
                <a16:creationId xmlns:a16="http://schemas.microsoft.com/office/drawing/2014/main" id="{DCA7C783-4501-4785-A956-8636CF603D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322" y="5429643"/>
            <a:ext cx="1976804" cy="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97986073-0832-424F-8616-B2ABC0F0D0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9309" y="143743"/>
            <a:ext cx="1623729" cy="121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vak 11">
            <a:extLst>
              <a:ext uri="{FF2B5EF4-FFF2-40B4-BE49-F238E27FC236}">
                <a16:creationId xmlns:a16="http://schemas.microsoft.com/office/drawing/2014/main" id="{1F09342C-19AE-426F-90EA-26A144F715D6}"/>
              </a:ext>
            </a:extLst>
          </p:cNvPr>
          <p:cNvSpPr txBox="1"/>
          <p:nvPr/>
        </p:nvSpPr>
        <p:spPr>
          <a:xfrm>
            <a:off x="3929516" y="4406427"/>
            <a:ext cx="1108894" cy="1488484"/>
          </a:xfrm>
          <a:prstGeom prst="rect">
            <a:avLst/>
          </a:prstGeom>
          <a:noFill/>
        </p:spPr>
        <p:txBody>
          <a:bodyPr wrap="none" rtlCol="0">
            <a:spAutoFit/>
          </a:bodyPr>
          <a:lstStyle/>
          <a:p>
            <a:pPr algn="ctr" defTabSz="863885">
              <a:defRPr/>
            </a:pPr>
            <a:r>
              <a:rPr lang="nl-NL" sz="1512" dirty="0">
                <a:latin typeface="Calibri" panose="020F0502020204030204" pitchFamily="34" charset="0"/>
                <a:cs typeface="Calibri" panose="020F0502020204030204" pitchFamily="34" charset="0"/>
              </a:rPr>
              <a:t>Planmatig</a:t>
            </a:r>
          </a:p>
          <a:p>
            <a:pPr algn="ctr" defTabSz="863885">
              <a:defRPr/>
            </a:pPr>
            <a:r>
              <a:rPr lang="nl-NL" sz="1512" dirty="0">
                <a:latin typeface="Calibri" panose="020F0502020204030204" pitchFamily="34" charset="0"/>
                <a:cs typeface="Calibri" panose="020F0502020204030204" pitchFamily="34" charset="0"/>
              </a:rPr>
              <a:t>Overzicht</a:t>
            </a:r>
          </a:p>
          <a:p>
            <a:pPr algn="ctr" defTabSz="863885">
              <a:defRPr/>
            </a:pPr>
            <a:r>
              <a:rPr lang="nl-NL" sz="1512" dirty="0">
                <a:latin typeface="Calibri" panose="020F0502020204030204" pitchFamily="34" charset="0"/>
                <a:cs typeface="Calibri" panose="020F0502020204030204" pitchFamily="34" charset="0"/>
              </a:rPr>
              <a:t>Controle</a:t>
            </a:r>
          </a:p>
          <a:p>
            <a:pPr algn="ctr" defTabSz="863885">
              <a:defRPr/>
            </a:pPr>
            <a:r>
              <a:rPr lang="nl-NL" sz="1512" dirty="0">
                <a:latin typeface="Calibri" panose="020F0502020204030204" pitchFamily="34" charset="0"/>
                <a:cs typeface="Calibri" panose="020F0502020204030204" pitchFamily="34" charset="0"/>
              </a:rPr>
              <a:t>Afstandelijk</a:t>
            </a:r>
          </a:p>
          <a:p>
            <a:pPr algn="ctr" defTabSz="863885">
              <a:defRPr/>
            </a:pPr>
            <a:r>
              <a:rPr lang="nl-NL" sz="1512" dirty="0">
                <a:latin typeface="Calibri" panose="020F0502020204030204" pitchFamily="34" charset="0"/>
                <a:cs typeface="Calibri" panose="020F0502020204030204" pitchFamily="34" charset="0"/>
              </a:rPr>
              <a:t>Voorzitter</a:t>
            </a:r>
          </a:p>
          <a:p>
            <a:pPr algn="ctr" defTabSz="863885">
              <a:defRPr/>
            </a:pPr>
            <a:r>
              <a:rPr lang="nl-NL" sz="1512" dirty="0">
                <a:latin typeface="Calibri" panose="020F0502020204030204" pitchFamily="34" charset="0"/>
                <a:cs typeface="Calibri" panose="020F0502020204030204" pitchFamily="34" charset="0"/>
              </a:rPr>
              <a:t>Dirigent</a:t>
            </a:r>
          </a:p>
        </p:txBody>
      </p:sp>
      <p:sp>
        <p:nvSpPr>
          <p:cNvPr id="14" name="Tekstvak 13">
            <a:extLst>
              <a:ext uri="{FF2B5EF4-FFF2-40B4-BE49-F238E27FC236}">
                <a16:creationId xmlns:a16="http://schemas.microsoft.com/office/drawing/2014/main" id="{A6099650-3BDF-48BD-87F9-F0E0E418F612}"/>
              </a:ext>
            </a:extLst>
          </p:cNvPr>
          <p:cNvSpPr txBox="1"/>
          <p:nvPr/>
        </p:nvSpPr>
        <p:spPr>
          <a:xfrm>
            <a:off x="5686215" y="4406427"/>
            <a:ext cx="1137684" cy="1255793"/>
          </a:xfrm>
          <a:prstGeom prst="rect">
            <a:avLst/>
          </a:prstGeom>
          <a:noFill/>
        </p:spPr>
        <p:txBody>
          <a:bodyPr wrap="none" rtlCol="0">
            <a:spAutoFit/>
          </a:bodyPr>
          <a:lstStyle/>
          <a:p>
            <a:pPr algn="ctr" defTabSz="863885">
              <a:defRPr/>
            </a:pPr>
            <a:r>
              <a:rPr lang="nl-NL" sz="1512" dirty="0">
                <a:latin typeface="Calibri" panose="020F0502020204030204" pitchFamily="34" charset="0"/>
                <a:cs typeface="Calibri" panose="020F0502020204030204" pitchFamily="34" charset="0"/>
              </a:rPr>
              <a:t>Kritiek</a:t>
            </a:r>
          </a:p>
          <a:p>
            <a:pPr algn="ctr" defTabSz="863885">
              <a:defRPr/>
            </a:pPr>
            <a:r>
              <a:rPr lang="nl-NL" sz="1512" dirty="0">
                <a:latin typeface="Calibri" panose="020F0502020204030204" pitchFamily="34" charset="0"/>
                <a:cs typeface="Calibri" panose="020F0502020204030204" pitchFamily="34" charset="0"/>
              </a:rPr>
              <a:t>Analyse</a:t>
            </a:r>
          </a:p>
          <a:p>
            <a:pPr algn="ctr" defTabSz="863885">
              <a:defRPr/>
            </a:pPr>
            <a:r>
              <a:rPr lang="nl-NL" sz="1512" dirty="0">
                <a:latin typeface="Calibri" panose="020F0502020204030204" pitchFamily="34" charset="0"/>
                <a:cs typeface="Calibri" panose="020F0502020204030204" pitchFamily="34" charset="0"/>
              </a:rPr>
              <a:t>Negatief</a:t>
            </a:r>
          </a:p>
          <a:p>
            <a:pPr algn="ctr" defTabSz="863885">
              <a:defRPr/>
            </a:pPr>
            <a:r>
              <a:rPr lang="nl-NL" sz="1512" dirty="0">
                <a:latin typeface="Calibri" panose="020F0502020204030204" pitchFamily="34" charset="0"/>
                <a:cs typeface="Calibri" panose="020F0502020204030204" pitchFamily="34" charset="0"/>
              </a:rPr>
              <a:t>Zwartkijken </a:t>
            </a:r>
          </a:p>
          <a:p>
            <a:pPr algn="ctr" defTabSz="863885">
              <a:defRPr/>
            </a:pPr>
            <a:r>
              <a:rPr lang="nl-NL" sz="1512" dirty="0">
                <a:latin typeface="Calibri" panose="020F0502020204030204" pitchFamily="34" charset="0"/>
                <a:cs typeface="Calibri" panose="020F0502020204030204" pitchFamily="34" charset="0"/>
              </a:rPr>
              <a:t>Oordelen</a:t>
            </a:r>
          </a:p>
        </p:txBody>
      </p:sp>
      <p:sp>
        <p:nvSpPr>
          <p:cNvPr id="15" name="Tekstvak 14">
            <a:extLst>
              <a:ext uri="{FF2B5EF4-FFF2-40B4-BE49-F238E27FC236}">
                <a16:creationId xmlns:a16="http://schemas.microsoft.com/office/drawing/2014/main" id="{7B17611D-20F9-4169-9E4C-212BD017C8FF}"/>
              </a:ext>
            </a:extLst>
          </p:cNvPr>
          <p:cNvSpPr txBox="1"/>
          <p:nvPr/>
        </p:nvSpPr>
        <p:spPr>
          <a:xfrm>
            <a:off x="3784302" y="1170811"/>
            <a:ext cx="1253548" cy="1255793"/>
          </a:xfrm>
          <a:prstGeom prst="rect">
            <a:avLst/>
          </a:prstGeom>
          <a:noFill/>
        </p:spPr>
        <p:txBody>
          <a:bodyPr wrap="none" rtlCol="0">
            <a:spAutoFit/>
          </a:bodyPr>
          <a:lstStyle/>
          <a:p>
            <a:pPr algn="ctr" defTabSz="863885">
              <a:defRPr/>
            </a:pPr>
            <a:r>
              <a:rPr lang="nl-NL" sz="1512" dirty="0">
                <a:latin typeface="Calibri" panose="020F0502020204030204" pitchFamily="34" charset="0"/>
                <a:cs typeface="Calibri" panose="020F0502020204030204" pitchFamily="34" charset="0"/>
              </a:rPr>
              <a:t>Creativiteit</a:t>
            </a:r>
          </a:p>
          <a:p>
            <a:pPr algn="ctr" defTabSz="863885">
              <a:defRPr/>
            </a:pPr>
            <a:r>
              <a:rPr lang="nl-NL" sz="1512" dirty="0">
                <a:latin typeface="Calibri" panose="020F0502020204030204" pitchFamily="34" charset="0"/>
                <a:cs typeface="Calibri" panose="020F0502020204030204" pitchFamily="34" charset="0"/>
              </a:rPr>
              <a:t>Alternatieven</a:t>
            </a:r>
          </a:p>
          <a:p>
            <a:pPr algn="ctr" defTabSz="863885">
              <a:defRPr/>
            </a:pPr>
            <a:r>
              <a:rPr lang="nl-NL" sz="1512" dirty="0">
                <a:latin typeface="Calibri" panose="020F0502020204030204" pitchFamily="34" charset="0"/>
                <a:cs typeface="Calibri" panose="020F0502020204030204" pitchFamily="34" charset="0"/>
              </a:rPr>
              <a:t>Provocatie</a:t>
            </a:r>
          </a:p>
          <a:p>
            <a:pPr algn="ctr" defTabSz="863885">
              <a:defRPr/>
            </a:pPr>
            <a:r>
              <a:rPr lang="nl-NL" sz="1512" dirty="0">
                <a:latin typeface="Calibri" panose="020F0502020204030204" pitchFamily="34" charset="0"/>
                <a:cs typeface="Calibri" panose="020F0502020204030204" pitchFamily="34" charset="0"/>
              </a:rPr>
              <a:t>Energie</a:t>
            </a:r>
          </a:p>
          <a:p>
            <a:pPr algn="ctr" defTabSz="863885">
              <a:defRPr/>
            </a:pPr>
            <a:r>
              <a:rPr lang="nl-NL" sz="1512" dirty="0">
                <a:latin typeface="Calibri" panose="020F0502020204030204" pitchFamily="34" charset="0"/>
                <a:cs typeface="Calibri" panose="020F0502020204030204" pitchFamily="34" charset="0"/>
              </a:rPr>
              <a:t>Verandering</a:t>
            </a:r>
          </a:p>
        </p:txBody>
      </p:sp>
      <p:sp>
        <p:nvSpPr>
          <p:cNvPr id="16" name="Tekstvak 15">
            <a:extLst>
              <a:ext uri="{FF2B5EF4-FFF2-40B4-BE49-F238E27FC236}">
                <a16:creationId xmlns:a16="http://schemas.microsoft.com/office/drawing/2014/main" id="{F6B3A642-33D7-4C51-820D-D4A19DA5D19C}"/>
              </a:ext>
            </a:extLst>
          </p:cNvPr>
          <p:cNvSpPr txBox="1"/>
          <p:nvPr/>
        </p:nvSpPr>
        <p:spPr>
          <a:xfrm>
            <a:off x="5669736" y="1170811"/>
            <a:ext cx="1012841" cy="1255793"/>
          </a:xfrm>
          <a:prstGeom prst="rect">
            <a:avLst/>
          </a:prstGeom>
          <a:noFill/>
        </p:spPr>
        <p:txBody>
          <a:bodyPr wrap="none" rtlCol="0">
            <a:spAutoFit/>
          </a:bodyPr>
          <a:lstStyle/>
          <a:p>
            <a:pPr algn="ctr" defTabSz="863885">
              <a:defRPr/>
            </a:pPr>
            <a:r>
              <a:rPr lang="nl-NL" sz="1512" dirty="0">
                <a:latin typeface="Calibri" panose="020F0502020204030204" pitchFamily="34" charset="0"/>
                <a:cs typeface="Calibri" panose="020F0502020204030204" pitchFamily="34" charset="0"/>
              </a:rPr>
              <a:t>Feiten</a:t>
            </a:r>
          </a:p>
          <a:p>
            <a:pPr algn="ctr" defTabSz="863885">
              <a:defRPr/>
            </a:pPr>
            <a:r>
              <a:rPr lang="nl-NL" sz="1512" dirty="0">
                <a:latin typeface="Calibri" panose="020F0502020204030204" pitchFamily="34" charset="0"/>
                <a:cs typeface="Calibri" panose="020F0502020204030204" pitchFamily="34" charset="0"/>
              </a:rPr>
              <a:t>Cijfers</a:t>
            </a:r>
          </a:p>
          <a:p>
            <a:pPr algn="ctr" defTabSz="863885">
              <a:defRPr/>
            </a:pPr>
            <a:r>
              <a:rPr lang="nl-NL" sz="1512" dirty="0">
                <a:latin typeface="Calibri" panose="020F0502020204030204" pitchFamily="34" charset="0"/>
                <a:cs typeface="Calibri" panose="020F0502020204030204" pitchFamily="34" charset="0"/>
              </a:rPr>
              <a:t>Informatie</a:t>
            </a:r>
          </a:p>
          <a:p>
            <a:pPr algn="ctr" defTabSz="863885">
              <a:defRPr/>
            </a:pPr>
            <a:r>
              <a:rPr lang="nl-NL" sz="1512" dirty="0">
                <a:latin typeface="Calibri" panose="020F0502020204030204" pitchFamily="34" charset="0"/>
                <a:cs typeface="Calibri" panose="020F0502020204030204" pitchFamily="34" charset="0"/>
              </a:rPr>
              <a:t>Objectief</a:t>
            </a:r>
          </a:p>
          <a:p>
            <a:pPr algn="ctr" defTabSz="863885">
              <a:defRPr/>
            </a:pPr>
            <a:r>
              <a:rPr lang="nl-NL" sz="1512" dirty="0">
                <a:latin typeface="Calibri" panose="020F0502020204030204" pitchFamily="34" charset="0"/>
                <a:cs typeface="Calibri" panose="020F0502020204030204" pitchFamily="34" charset="0"/>
              </a:rPr>
              <a:t>Neutraal</a:t>
            </a:r>
          </a:p>
        </p:txBody>
      </p:sp>
      <p:sp>
        <p:nvSpPr>
          <p:cNvPr id="17" name="Tekstvak 16">
            <a:extLst>
              <a:ext uri="{FF2B5EF4-FFF2-40B4-BE49-F238E27FC236}">
                <a16:creationId xmlns:a16="http://schemas.microsoft.com/office/drawing/2014/main" id="{0CDF7977-B710-4F69-8FA3-D419D11EDA21}"/>
              </a:ext>
            </a:extLst>
          </p:cNvPr>
          <p:cNvSpPr txBox="1"/>
          <p:nvPr/>
        </p:nvSpPr>
        <p:spPr>
          <a:xfrm>
            <a:off x="7337959" y="4406427"/>
            <a:ext cx="1044517" cy="1255793"/>
          </a:xfrm>
          <a:prstGeom prst="rect">
            <a:avLst/>
          </a:prstGeom>
          <a:noFill/>
        </p:spPr>
        <p:txBody>
          <a:bodyPr wrap="none" rtlCol="0">
            <a:spAutoFit/>
          </a:bodyPr>
          <a:lstStyle/>
          <a:p>
            <a:pPr algn="ctr" defTabSz="863885">
              <a:defRPr/>
            </a:pPr>
            <a:r>
              <a:rPr lang="nl-NL" sz="1512" dirty="0">
                <a:latin typeface="Calibri" panose="020F0502020204030204" pitchFamily="34" charset="0"/>
                <a:cs typeface="Calibri" panose="020F0502020204030204" pitchFamily="34" charset="0"/>
              </a:rPr>
              <a:t>Emoties</a:t>
            </a:r>
          </a:p>
          <a:p>
            <a:pPr algn="ctr" defTabSz="863885">
              <a:defRPr/>
            </a:pPr>
            <a:r>
              <a:rPr lang="nl-NL" sz="1512" dirty="0">
                <a:latin typeface="Calibri" panose="020F0502020204030204" pitchFamily="34" charset="0"/>
                <a:cs typeface="Calibri" panose="020F0502020204030204" pitchFamily="34" charset="0"/>
              </a:rPr>
              <a:t>Gevoelens</a:t>
            </a:r>
          </a:p>
          <a:p>
            <a:pPr algn="ctr" defTabSz="863885">
              <a:defRPr/>
            </a:pPr>
            <a:r>
              <a:rPr lang="nl-NL" sz="1512" dirty="0">
                <a:latin typeface="Calibri" panose="020F0502020204030204" pitchFamily="34" charset="0"/>
                <a:cs typeface="Calibri" panose="020F0502020204030204" pitchFamily="34" charset="0"/>
              </a:rPr>
              <a:t>Ingevingen</a:t>
            </a:r>
          </a:p>
          <a:p>
            <a:pPr algn="ctr" defTabSz="863885">
              <a:defRPr/>
            </a:pPr>
            <a:r>
              <a:rPr lang="nl-NL" sz="1512" dirty="0">
                <a:latin typeface="Calibri" panose="020F0502020204030204" pitchFamily="34" charset="0"/>
                <a:cs typeface="Calibri" panose="020F0502020204030204" pitchFamily="34" charset="0"/>
              </a:rPr>
              <a:t>Intuïtie</a:t>
            </a:r>
          </a:p>
          <a:p>
            <a:pPr algn="ctr" defTabSz="863885">
              <a:defRPr/>
            </a:pPr>
            <a:r>
              <a:rPr lang="nl-NL" sz="1512" dirty="0">
                <a:latin typeface="Calibri" panose="020F0502020204030204" pitchFamily="34" charset="0"/>
                <a:cs typeface="Calibri" panose="020F0502020204030204" pitchFamily="34" charset="0"/>
              </a:rPr>
              <a:t>Spontaan</a:t>
            </a:r>
          </a:p>
        </p:txBody>
      </p:sp>
      <p:sp>
        <p:nvSpPr>
          <p:cNvPr id="18" name="Tekstvak 17">
            <a:extLst>
              <a:ext uri="{FF2B5EF4-FFF2-40B4-BE49-F238E27FC236}">
                <a16:creationId xmlns:a16="http://schemas.microsoft.com/office/drawing/2014/main" id="{35767686-DC7B-43D8-AB94-0488C6354F43}"/>
              </a:ext>
            </a:extLst>
          </p:cNvPr>
          <p:cNvSpPr txBox="1"/>
          <p:nvPr/>
        </p:nvSpPr>
        <p:spPr>
          <a:xfrm>
            <a:off x="7216580" y="1170811"/>
            <a:ext cx="1147366" cy="1255793"/>
          </a:xfrm>
          <a:prstGeom prst="rect">
            <a:avLst/>
          </a:prstGeom>
          <a:noFill/>
        </p:spPr>
        <p:txBody>
          <a:bodyPr wrap="none" rtlCol="0">
            <a:spAutoFit/>
          </a:bodyPr>
          <a:lstStyle/>
          <a:p>
            <a:pPr algn="ctr" defTabSz="863885">
              <a:defRPr/>
            </a:pPr>
            <a:r>
              <a:rPr lang="nl-NL" sz="1512" dirty="0">
                <a:latin typeface="Calibri" panose="020F0502020204030204" pitchFamily="34" charset="0"/>
                <a:cs typeface="Calibri" panose="020F0502020204030204" pitchFamily="34" charset="0"/>
              </a:rPr>
              <a:t>Positief</a:t>
            </a:r>
          </a:p>
          <a:p>
            <a:pPr algn="ctr" defTabSz="863885">
              <a:defRPr/>
            </a:pPr>
            <a:r>
              <a:rPr lang="nl-NL" sz="1512" dirty="0">
                <a:latin typeface="Calibri" panose="020F0502020204030204" pitchFamily="34" charset="0"/>
                <a:cs typeface="Calibri" panose="020F0502020204030204" pitchFamily="34" charset="0"/>
              </a:rPr>
              <a:t>Constructief</a:t>
            </a:r>
          </a:p>
          <a:p>
            <a:pPr algn="ctr" defTabSz="863885">
              <a:defRPr/>
            </a:pPr>
            <a:r>
              <a:rPr lang="nl-NL" sz="1512" dirty="0">
                <a:latin typeface="Calibri" panose="020F0502020204030204" pitchFamily="34" charset="0"/>
                <a:cs typeface="Calibri" panose="020F0502020204030204" pitchFamily="34" charset="0"/>
              </a:rPr>
              <a:t>Voordelen</a:t>
            </a:r>
          </a:p>
          <a:p>
            <a:pPr algn="ctr" defTabSz="863885">
              <a:defRPr/>
            </a:pPr>
            <a:r>
              <a:rPr lang="nl-NL" sz="1512" dirty="0">
                <a:latin typeface="Calibri" panose="020F0502020204030204" pitchFamily="34" charset="0"/>
                <a:cs typeface="Calibri" panose="020F0502020204030204" pitchFamily="34" charset="0"/>
              </a:rPr>
              <a:t>Kansen</a:t>
            </a:r>
          </a:p>
          <a:p>
            <a:pPr algn="ctr" defTabSz="863885">
              <a:defRPr/>
            </a:pPr>
            <a:r>
              <a:rPr lang="nl-NL" sz="1512" dirty="0">
                <a:latin typeface="Calibri" panose="020F0502020204030204" pitchFamily="34" charset="0"/>
                <a:cs typeface="Calibri" panose="020F0502020204030204" pitchFamily="34" charset="0"/>
              </a:rPr>
              <a:t>Optimisme</a:t>
            </a:r>
          </a:p>
        </p:txBody>
      </p:sp>
      <p:pic>
        <p:nvPicPr>
          <p:cNvPr id="21" name="Afbeelding 20">
            <a:extLst>
              <a:ext uri="{FF2B5EF4-FFF2-40B4-BE49-F238E27FC236}">
                <a16:creationId xmlns:a16="http://schemas.microsoft.com/office/drawing/2014/main" id="{B806A7E3-5D5D-4C65-9840-19587DBFE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901" y="2231573"/>
            <a:ext cx="2872277" cy="2364619"/>
          </a:xfrm>
          <a:prstGeom prst="rect">
            <a:avLst/>
          </a:prstGeom>
        </p:spPr>
      </p:pic>
      <p:sp>
        <p:nvSpPr>
          <p:cNvPr id="2" name="Tijdelijke aanduiding voor voettekst 1">
            <a:extLst>
              <a:ext uri="{FF2B5EF4-FFF2-40B4-BE49-F238E27FC236}">
                <a16:creationId xmlns:a16="http://schemas.microsoft.com/office/drawing/2014/main" id="{5B4815E7-0CB5-4DC2-AECC-AB99D1936521}"/>
              </a:ext>
            </a:extLst>
          </p:cNvPr>
          <p:cNvSpPr>
            <a:spLocks noGrp="1"/>
          </p:cNvSpPr>
          <p:nvPr>
            <p:ph type="ftr" sz="quarter" idx="11"/>
          </p:nvPr>
        </p:nvSpPr>
        <p:spPr/>
        <p:txBody>
          <a:bodyPr/>
          <a:lstStyle/>
          <a:p>
            <a:r>
              <a:rPr lang="nl-NL"/>
              <a:t>Processen</a:t>
            </a:r>
          </a:p>
        </p:txBody>
      </p:sp>
      <p:pic>
        <p:nvPicPr>
          <p:cNvPr id="23" name="Afbeelding 22" descr="Afbeelding met vliegtuig, zitten, groot, startbaan&#10;&#10;Automatisch gegenereerde beschrijving">
            <a:extLst>
              <a:ext uri="{FF2B5EF4-FFF2-40B4-BE49-F238E27FC236}">
                <a16:creationId xmlns:a16="http://schemas.microsoft.com/office/drawing/2014/main" id="{75078756-B02C-4C2F-9CDB-801C6F0C61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dianummer 5">
            <a:extLst>
              <a:ext uri="{FF2B5EF4-FFF2-40B4-BE49-F238E27FC236}">
                <a16:creationId xmlns:a16="http://schemas.microsoft.com/office/drawing/2014/main" id="{3E726A05-0FCE-4187-82B3-BE3368327DA2}"/>
              </a:ext>
            </a:extLst>
          </p:cNvPr>
          <p:cNvSpPr>
            <a:spLocks noGrp="1"/>
          </p:cNvSpPr>
          <p:nvPr>
            <p:ph type="sldNum" sz="quarter" idx="12"/>
          </p:nvPr>
        </p:nvSpPr>
        <p:spPr/>
        <p:txBody>
          <a:bodyPr/>
          <a:lstStyle/>
          <a:p>
            <a:fld id="{BD2C07DF-3CF3-41EE-A18E-119FE81334F7}" type="slidenum">
              <a:rPr lang="nl-NL" smtClean="0"/>
              <a:t>108</a:t>
            </a:fld>
            <a:endParaRPr lang="nl-NL"/>
          </a:p>
        </p:txBody>
      </p:sp>
      <p:pic>
        <p:nvPicPr>
          <p:cNvPr id="19" name="Picture 2">
            <a:extLst>
              <a:ext uri="{FF2B5EF4-FFF2-40B4-BE49-F238E27FC236}">
                <a16:creationId xmlns:a16="http://schemas.microsoft.com/office/drawing/2014/main" id="{9CDC8112-9E88-47DD-92F1-F9C5FE0569C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8904035" y="3297678"/>
            <a:ext cx="2131989" cy="15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a:extLst>
              <a:ext uri="{FF2B5EF4-FFF2-40B4-BE49-F238E27FC236}">
                <a16:creationId xmlns:a16="http://schemas.microsoft.com/office/drawing/2014/main" id="{201B5AC9-0174-4CC5-B0FC-3F3361AA73AD}"/>
              </a:ext>
            </a:extLst>
          </p:cNvPr>
          <p:cNvSpPr txBox="1"/>
          <p:nvPr/>
        </p:nvSpPr>
        <p:spPr>
          <a:xfrm>
            <a:off x="9668504" y="6235369"/>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347</a:t>
            </a:r>
          </a:p>
        </p:txBody>
      </p:sp>
    </p:spTree>
    <p:extLst>
      <p:ext uri="{BB962C8B-B14F-4D97-AF65-F5344CB8AC3E}">
        <p14:creationId xmlns:p14="http://schemas.microsoft.com/office/powerpoint/2010/main" val="35719102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Metaforen</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Paul Baardman, 2003</a:t>
            </a:r>
          </a:p>
        </p:txBody>
      </p:sp>
      <p:pic>
        <p:nvPicPr>
          <p:cNvPr id="9" name="Tijdelijke aanduiding voor inhoud 8">
            <a:extLst>
              <a:ext uri="{FF2B5EF4-FFF2-40B4-BE49-F238E27FC236}">
                <a16:creationId xmlns:a16="http://schemas.microsoft.com/office/drawing/2014/main" id="{831C467E-28DE-4551-85D7-D932758927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05345" y="185764"/>
            <a:ext cx="1224009" cy="1217797"/>
          </a:xfrm>
        </p:spPr>
      </p:pic>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C7831C72-38AE-4205-8E51-A077970BA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430" y="1539254"/>
            <a:ext cx="2401176" cy="3401667"/>
          </a:xfrm>
          <a:prstGeom prst="rect">
            <a:avLst/>
          </a:prstGeom>
          <a:ln>
            <a:noFill/>
          </a:ln>
          <a:effectLst/>
        </p:spPr>
      </p:pic>
      <p:sp>
        <p:nvSpPr>
          <p:cNvPr id="2" name="Rechthoek 1">
            <a:extLst>
              <a:ext uri="{FF2B5EF4-FFF2-40B4-BE49-F238E27FC236}">
                <a16:creationId xmlns:a16="http://schemas.microsoft.com/office/drawing/2014/main" id="{B8999605-D388-4D44-8099-F64981CEA509}"/>
              </a:ext>
            </a:extLst>
          </p:cNvPr>
          <p:cNvSpPr/>
          <p:nvPr/>
        </p:nvSpPr>
        <p:spPr>
          <a:xfrm>
            <a:off x="2740283" y="1515253"/>
            <a:ext cx="7089071" cy="1721177"/>
          </a:xfrm>
          <a:prstGeom prst="rect">
            <a:avLst/>
          </a:prstGeom>
        </p:spPr>
        <p:txBody>
          <a:bodyPr wrap="square">
            <a:spAutoFit/>
          </a:bodyPr>
          <a:lstStyle/>
          <a:p>
            <a:r>
              <a:rPr lang="nl-NL" sz="1512" dirty="0">
                <a:latin typeface="Calibri" panose="020F0502020204030204" pitchFamily="34" charset="0"/>
                <a:cs typeface="Calibri" panose="020F0502020204030204" pitchFamily="34" charset="0"/>
              </a:rPr>
              <a:t>Een </a:t>
            </a:r>
            <a:r>
              <a:rPr lang="nl-NL" sz="1512" b="1" dirty="0">
                <a:latin typeface="Calibri" panose="020F0502020204030204" pitchFamily="34" charset="0"/>
                <a:cs typeface="Calibri" panose="020F0502020204030204" pitchFamily="34" charset="0"/>
              </a:rPr>
              <a:t>metafoor</a:t>
            </a:r>
            <a:r>
              <a:rPr lang="nl-NL" sz="1512" dirty="0">
                <a:latin typeface="Calibri" panose="020F0502020204030204" pitchFamily="34" charset="0"/>
                <a:cs typeface="Calibri" panose="020F0502020204030204" pitchFamily="34" charset="0"/>
              </a:rPr>
              <a:t> is een stijlfiguur; een vorm van overdrachtelijk (figuurlijk) taalgebruik. </a:t>
            </a:r>
          </a:p>
          <a:p>
            <a:r>
              <a:rPr lang="nl-NL" sz="1512" dirty="0">
                <a:latin typeface="Calibri" panose="020F0502020204030204" pitchFamily="34" charset="0"/>
                <a:cs typeface="Calibri" panose="020F0502020204030204" pitchFamily="34" charset="0"/>
              </a:rPr>
              <a:t>Een metafoor is een vorm van beeldspraak waarbij figuurlijk taalgebruik centraal staat. Door het gebruik van een metafoor wordt er een bepaald beeld geschapen. Dit beeld heeft een overeenkomst met wat er werkelijk bedoeld wordt.</a:t>
            </a:r>
          </a:p>
          <a:p>
            <a:endParaRPr lang="nl-NL" sz="1512" dirty="0">
              <a:latin typeface="Calibri" panose="020F0502020204030204" pitchFamily="34" charset="0"/>
              <a:cs typeface="Calibri" panose="020F0502020204030204" pitchFamily="34" charset="0"/>
            </a:endParaRPr>
          </a:p>
          <a:p>
            <a:r>
              <a:rPr lang="nl-NL" sz="1512" dirty="0">
                <a:latin typeface="Calibri" panose="020F0502020204030204" pitchFamily="34" charset="0"/>
                <a:cs typeface="Calibri" panose="020F0502020204030204" pitchFamily="34" charset="0"/>
              </a:rPr>
              <a:t>Bij een metafoor wordt altijd een vergelijking getrokken. Er wordt een vergelijking gemaakt tussen iets wat men wel en wat men niet kent. </a:t>
            </a:r>
          </a:p>
        </p:txBody>
      </p:sp>
      <p:sp>
        <p:nvSpPr>
          <p:cNvPr id="3" name="Tijdelijke aanduiding voor voettekst 2">
            <a:extLst>
              <a:ext uri="{FF2B5EF4-FFF2-40B4-BE49-F238E27FC236}">
                <a16:creationId xmlns:a16="http://schemas.microsoft.com/office/drawing/2014/main" id="{E2752E02-BBE3-4C56-AFC3-76736382DB1E}"/>
              </a:ext>
            </a:extLst>
          </p:cNvPr>
          <p:cNvSpPr>
            <a:spLocks noGrp="1"/>
          </p:cNvSpPr>
          <p:nvPr>
            <p:ph type="ftr" sz="quarter" idx="11"/>
          </p:nvPr>
        </p:nvSpPr>
        <p:spPr>
          <a:xfrm>
            <a:off x="3922962" y="6285746"/>
            <a:ext cx="3648657" cy="216024"/>
          </a:xfrm>
        </p:spPr>
        <p:txBody>
          <a:bodyPr/>
          <a:lstStyle/>
          <a:p>
            <a:r>
              <a:rPr lang="nl-NL">
                <a:effectLst>
                  <a:outerShdw blurRad="38100" dist="38100" dir="2700000" algn="tl">
                    <a:srgbClr val="000000">
                      <a:alpha val="43137"/>
                    </a:srgbClr>
                  </a:outerShdw>
                </a:effectLst>
              </a:rPr>
              <a:t>Processen</a:t>
            </a:r>
          </a:p>
        </p:txBody>
      </p:sp>
      <p:sp>
        <p:nvSpPr>
          <p:cNvPr id="12" name="Tekstvak 11">
            <a:extLst>
              <a:ext uri="{FF2B5EF4-FFF2-40B4-BE49-F238E27FC236}">
                <a16:creationId xmlns:a16="http://schemas.microsoft.com/office/drawing/2014/main" id="{DDEB82C5-20BB-46DE-A4B8-0732E34D5F1C}"/>
              </a:ext>
            </a:extLst>
          </p:cNvPr>
          <p:cNvSpPr txBox="1"/>
          <p:nvPr/>
        </p:nvSpPr>
        <p:spPr>
          <a:xfrm>
            <a:off x="9668504" y="6235369"/>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348</a:t>
            </a:r>
          </a:p>
        </p:txBody>
      </p:sp>
      <p:pic>
        <p:nvPicPr>
          <p:cNvPr id="13" name="Afbeelding 12" descr="Afbeelding met vliegtuig, zitten, groot, startbaan&#10;&#10;Automatisch gegenereerde beschrijving">
            <a:extLst>
              <a:ext uri="{FF2B5EF4-FFF2-40B4-BE49-F238E27FC236}">
                <a16:creationId xmlns:a16="http://schemas.microsoft.com/office/drawing/2014/main" id="{D468241D-68C1-446F-BAC3-A12008C205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10" name="Tijdelijke aanduiding voor dianummer 9">
            <a:extLst>
              <a:ext uri="{FF2B5EF4-FFF2-40B4-BE49-F238E27FC236}">
                <a16:creationId xmlns:a16="http://schemas.microsoft.com/office/drawing/2014/main" id="{014257AA-9B22-4FCD-A56A-EE282154409D}"/>
              </a:ext>
            </a:extLst>
          </p:cNvPr>
          <p:cNvSpPr>
            <a:spLocks noGrp="1"/>
          </p:cNvSpPr>
          <p:nvPr>
            <p:ph type="sldNum" sz="quarter" idx="12"/>
          </p:nvPr>
        </p:nvSpPr>
        <p:spPr/>
        <p:txBody>
          <a:bodyPr/>
          <a:lstStyle/>
          <a:p>
            <a:fld id="{BD2C07DF-3CF3-41EE-A18E-119FE81334F7}" type="slidenum">
              <a:rPr lang="nl-NL" smtClean="0"/>
              <a:t>109</a:t>
            </a:fld>
            <a:endParaRPr lang="nl-NL"/>
          </a:p>
        </p:txBody>
      </p:sp>
      <p:pic>
        <p:nvPicPr>
          <p:cNvPr id="14" name="Picture 4">
            <a:extLst>
              <a:ext uri="{FF2B5EF4-FFF2-40B4-BE49-F238E27FC236}">
                <a16:creationId xmlns:a16="http://schemas.microsoft.com/office/drawing/2014/main" id="{CED1F06D-1857-4241-8270-FCD943C6E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8803" y="3243745"/>
            <a:ext cx="6551208" cy="283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a:extLst>
              <a:ext uri="{FF2B5EF4-FFF2-40B4-BE49-F238E27FC236}">
                <a16:creationId xmlns:a16="http://schemas.microsoft.com/office/drawing/2014/main" id="{FB922EA2-BB57-414D-83A0-1FA3341A32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801" y="3243745"/>
            <a:ext cx="6551209" cy="90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Afbeelding 15" descr="Afbeelding met object, klok&#10;&#10;Automatisch gegenereerde beschrijving">
            <a:extLst>
              <a:ext uri="{FF2B5EF4-FFF2-40B4-BE49-F238E27FC236}">
                <a16:creationId xmlns:a16="http://schemas.microsoft.com/office/drawing/2014/main" id="{0905E1E9-B476-42A2-A8A4-B695D60A9E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520" y="5170717"/>
            <a:ext cx="1708997" cy="918373"/>
          </a:xfrm>
          <a:prstGeom prst="rect">
            <a:avLst/>
          </a:prstGeom>
        </p:spPr>
      </p:pic>
      <p:pic>
        <p:nvPicPr>
          <p:cNvPr id="11" name="Picture 2">
            <a:extLst>
              <a:ext uri="{FF2B5EF4-FFF2-40B4-BE49-F238E27FC236}">
                <a16:creationId xmlns:a16="http://schemas.microsoft.com/office/drawing/2014/main" id="{C75209CC-8442-4E12-BA4C-7EB50775CA8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8904035" y="3297678"/>
            <a:ext cx="2131989" cy="15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892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a:xfrm>
            <a:off x="3168749" y="1439887"/>
            <a:ext cx="8078170" cy="4608512"/>
          </a:xfrm>
        </p:spPr>
        <p:txBody>
          <a:bodyPr/>
          <a:lstStyle/>
          <a:p>
            <a:pPr marL="0" indent="0">
              <a:buNone/>
            </a:pPr>
            <a:r>
              <a:rPr lang="nl-NL" sz="1600" dirty="0"/>
              <a:t>In 1865 schreef de Engelse schrijver Charles </a:t>
            </a:r>
            <a:r>
              <a:rPr lang="nl-NL" sz="1600" dirty="0" err="1"/>
              <a:t>Lutwidge</a:t>
            </a:r>
            <a:r>
              <a:rPr lang="nl-NL" sz="1600" dirty="0"/>
              <a:t> </a:t>
            </a:r>
            <a:r>
              <a:rPr lang="nl-NL" sz="1600" dirty="0" err="1"/>
              <a:t>Dodgson</a:t>
            </a:r>
            <a:r>
              <a:rPr lang="nl-NL" sz="1600" dirty="0"/>
              <a:t> onder het pseudoniem Lewis Carroll zijn beroemde boek: </a:t>
            </a:r>
            <a:r>
              <a:rPr lang="nl-NL" sz="1600" i="1" dirty="0"/>
              <a:t>Alice in Wonderland</a:t>
            </a:r>
            <a:r>
              <a:rPr lang="nl-NL" sz="1600" dirty="0"/>
              <a:t>. In dit boek komt de volgende passage voor:</a:t>
            </a:r>
          </a:p>
          <a:p>
            <a:pPr marL="0" indent="0">
              <a:buNone/>
            </a:pPr>
            <a:endParaRPr lang="nl-NL" sz="1600" dirty="0"/>
          </a:p>
          <a:p>
            <a:pPr marL="0" indent="0">
              <a:buNone/>
            </a:pPr>
            <a:r>
              <a:rPr lang="nl-NL" sz="1600" dirty="0"/>
              <a:t>"Alice komt in Wonderland bij een kruising van meerdere wegen, bij deze kruising staat een boom waarin de </a:t>
            </a:r>
            <a:r>
              <a:rPr lang="nl-NL" sz="1600" dirty="0" err="1"/>
              <a:t>Cheshire</a:t>
            </a:r>
            <a:r>
              <a:rPr lang="nl-NL" sz="1600" dirty="0"/>
              <a:t> kat tevreden naar beneden staart. De volgende conversatie ontstaat:</a:t>
            </a:r>
          </a:p>
          <a:p>
            <a:pPr marL="0" indent="0">
              <a:buNone/>
            </a:pPr>
            <a:r>
              <a:rPr lang="nl-NL" sz="1600" dirty="0"/>
              <a:t> </a:t>
            </a:r>
          </a:p>
          <a:p>
            <a:pPr marL="0" indent="0">
              <a:buNone/>
            </a:pPr>
            <a:r>
              <a:rPr lang="nl-NL" sz="1600" dirty="0"/>
              <a:t>“</a:t>
            </a:r>
            <a:r>
              <a:rPr lang="nl-NL" sz="1600" i="1" dirty="0"/>
              <a:t>Kun je mij zeggen welke weg ik moet kiezen?</a:t>
            </a:r>
            <a:r>
              <a:rPr lang="nl-NL" sz="1600" dirty="0"/>
              <a:t>” vraagt Alice.</a:t>
            </a:r>
          </a:p>
          <a:p>
            <a:pPr marL="0" indent="0">
              <a:buNone/>
            </a:pPr>
            <a:r>
              <a:rPr lang="nl-NL" sz="1600" dirty="0"/>
              <a:t>“</a:t>
            </a:r>
            <a:r>
              <a:rPr lang="nl-NL" sz="1600" i="1" dirty="0"/>
              <a:t>Dat hangt er vanaf waar je heen wilt gaan</a:t>
            </a:r>
            <a:r>
              <a:rPr lang="nl-NL" sz="1600" dirty="0"/>
              <a:t>", antwoordt de kat.</a:t>
            </a:r>
          </a:p>
          <a:p>
            <a:pPr marL="0" indent="0">
              <a:buNone/>
            </a:pPr>
            <a:r>
              <a:rPr lang="nl-NL" sz="1600" dirty="0"/>
              <a:t>“</a:t>
            </a:r>
            <a:r>
              <a:rPr lang="nl-NL" sz="1600" i="1" dirty="0"/>
              <a:t>Dat maakt me niet zoveel uit, zolang ik maar ergens kom</a:t>
            </a:r>
            <a:r>
              <a:rPr lang="nl-NL" sz="1600" dirty="0"/>
              <a:t>", zegt Alice.</a:t>
            </a:r>
          </a:p>
          <a:p>
            <a:pPr marL="0" indent="0">
              <a:buNone/>
            </a:pPr>
            <a:r>
              <a:rPr lang="nl-NL" sz="1600" dirty="0"/>
              <a:t>“</a:t>
            </a:r>
            <a:r>
              <a:rPr lang="nl-NL" sz="1600" i="1" dirty="0"/>
              <a:t>Dan maakt het ook niet zoveel uit welke weg je kiest</a:t>
            </a:r>
            <a:r>
              <a:rPr lang="nl-NL" sz="1600" dirty="0"/>
              <a:t>,“ zegt de kat, "</a:t>
            </a:r>
            <a:r>
              <a:rPr lang="nl-NL" sz="1600" i="1" dirty="0"/>
              <a:t>als je maar lang genoeg doorloopt kom je wel ergens</a:t>
            </a:r>
            <a:r>
              <a:rPr lang="nl-NL" sz="1600" dirty="0"/>
              <a:t>”.</a:t>
            </a:r>
          </a:p>
          <a:p>
            <a:pPr marL="0" indent="0">
              <a:buNone/>
            </a:pPr>
            <a:endParaRPr lang="nl-NL" dirty="0"/>
          </a:p>
        </p:txBody>
      </p:sp>
      <p:sp>
        <p:nvSpPr>
          <p:cNvPr id="3" name="Titel 2"/>
          <p:cNvSpPr>
            <a:spLocks noGrp="1"/>
          </p:cNvSpPr>
          <p:nvPr>
            <p:ph type="title"/>
          </p:nvPr>
        </p:nvSpPr>
        <p:spPr/>
        <p:txBody>
          <a:bodyPr/>
          <a:lstStyle/>
          <a:p>
            <a:r>
              <a:rPr lang="en-US" dirty="0"/>
              <a:t>Alice in wonderland [1]</a:t>
            </a:r>
            <a:br>
              <a:rPr lang="en-US" dirty="0"/>
            </a:br>
            <a:r>
              <a:rPr lang="en-US" sz="1600" b="0" dirty="0" err="1">
                <a:solidFill>
                  <a:srgbClr val="231F20"/>
                </a:solidFill>
              </a:rPr>
              <a:t>Digitale</a:t>
            </a:r>
            <a:r>
              <a:rPr lang="en-US" sz="1600" b="0" dirty="0">
                <a:solidFill>
                  <a:srgbClr val="231F20"/>
                </a:solidFill>
              </a:rPr>
              <a:t> </a:t>
            </a:r>
            <a:r>
              <a:rPr lang="en-US" sz="1600" b="0" dirty="0" err="1">
                <a:solidFill>
                  <a:srgbClr val="231F20"/>
                </a:solidFill>
              </a:rPr>
              <a:t>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De bronafbeelding bekijken">
            <a:extLst>
              <a:ext uri="{FF2B5EF4-FFF2-40B4-BE49-F238E27FC236}">
                <a16:creationId xmlns:a16="http://schemas.microsoft.com/office/drawing/2014/main" id="{9867A361-2B27-4AFF-9F16-C848BED32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453" y="1511895"/>
            <a:ext cx="2445756" cy="36690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0A64C95-EF63-4B49-961B-6A566D7EE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1663" y="5207358"/>
            <a:ext cx="811336" cy="81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0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Associëren op ideeën van anderen</a:t>
            </a:r>
            <a:br>
              <a:rPr lang="nl-NL"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Brainstorming</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a:extLst>
              <a:ext uri="{FF2B5EF4-FFF2-40B4-BE49-F238E27FC236}">
                <a16:creationId xmlns:a16="http://schemas.microsoft.com/office/drawing/2014/main" id="{94DB3675-1D85-4F73-ABF4-7DDE624845EE}"/>
              </a:ext>
            </a:extLst>
          </p:cNvPr>
          <p:cNvSpPr>
            <a:spLocks noGrp="1"/>
          </p:cNvSpPr>
          <p:nvPr>
            <p:ph idx="1"/>
          </p:nvPr>
        </p:nvSpPr>
        <p:spPr>
          <a:xfrm>
            <a:off x="792903" y="1743045"/>
            <a:ext cx="9936268" cy="4111612"/>
          </a:xfrm>
        </p:spPr>
        <p:txBody>
          <a:bodyPr>
            <a:normAutofit/>
          </a:bodyPr>
          <a:lstStyle/>
          <a:p>
            <a:pPr marL="0" indent="0">
              <a:buNone/>
            </a:pPr>
            <a:r>
              <a:rPr lang="nl-NL" sz="1600" dirty="0" err="1">
                <a:latin typeface="Calibri" panose="020F0502020204030204" pitchFamily="34" charset="0"/>
                <a:cs typeface="Calibri" panose="020F0502020204030204" pitchFamily="34" charset="0"/>
              </a:rPr>
              <a:t>Mindmeister</a:t>
            </a:r>
            <a:r>
              <a:rPr lang="nl-NL" sz="1600" baseline="30000" dirty="0">
                <a:latin typeface="Calibri" panose="020F0502020204030204" pitchFamily="34" charset="0"/>
                <a:cs typeface="Calibri" panose="020F0502020204030204" pitchFamily="34" charset="0"/>
              </a:rPr>
              <a:t>©</a:t>
            </a:r>
          </a:p>
          <a:p>
            <a:pPr marL="0" indent="0">
              <a:buNone/>
            </a:pPr>
            <a:r>
              <a:rPr lang="nl-NL" sz="1600" dirty="0" err="1">
                <a:latin typeface="Calibri" panose="020F0502020204030204" pitchFamily="34" charset="0"/>
                <a:cs typeface="Calibri" panose="020F0502020204030204" pitchFamily="34" charset="0"/>
              </a:rPr>
              <a:t>Groupmap</a:t>
            </a:r>
            <a:r>
              <a:rPr lang="nl-NL" sz="1600" baseline="30000" dirty="0">
                <a:latin typeface="Calibri" panose="020F0502020204030204" pitchFamily="34" charset="0"/>
                <a:cs typeface="Calibri" panose="020F0502020204030204" pitchFamily="34" charset="0"/>
              </a:rPr>
              <a:t>©</a:t>
            </a:r>
          </a:p>
          <a:p>
            <a:pPr marL="0" indent="0">
              <a:buNone/>
            </a:pPr>
            <a:r>
              <a:rPr lang="nl-NL" sz="1600" dirty="0">
                <a:latin typeface="Calibri" panose="020F0502020204030204" pitchFamily="34" charset="0"/>
                <a:cs typeface="Calibri" panose="020F0502020204030204" pitchFamily="34" charset="0"/>
              </a:rPr>
              <a:t>Stormboard</a:t>
            </a:r>
            <a:r>
              <a:rPr lang="nl-NL" sz="1600" baseline="30000" dirty="0">
                <a:latin typeface="Calibri" panose="020F0502020204030204" pitchFamily="34" charset="0"/>
                <a:cs typeface="Calibri" panose="020F0502020204030204" pitchFamily="34" charset="0"/>
              </a:rPr>
              <a:t>©</a:t>
            </a:r>
          </a:p>
          <a:p>
            <a:pPr marL="0" indent="0">
              <a:buNone/>
            </a:pPr>
            <a:r>
              <a:rPr lang="nl-NL" sz="1600" dirty="0" err="1">
                <a:latin typeface="Calibri" panose="020F0502020204030204" pitchFamily="34" charset="0"/>
                <a:cs typeface="Calibri" panose="020F0502020204030204" pitchFamily="34" charset="0"/>
              </a:rPr>
              <a:t>Brightstorming</a:t>
            </a:r>
            <a:r>
              <a:rPr lang="nl-NL" sz="1600" baseline="30000" dirty="0">
                <a:latin typeface="Calibri" panose="020F0502020204030204" pitchFamily="34" charset="0"/>
                <a:cs typeface="Calibri" panose="020F0502020204030204" pitchFamily="34" charset="0"/>
              </a:rPr>
              <a:t>©  </a:t>
            </a:r>
            <a:r>
              <a:rPr lang="nl-NL" sz="1600" dirty="0">
                <a:latin typeface="Calibri" panose="020F0502020204030204" pitchFamily="34" charset="0"/>
                <a:cs typeface="Calibri" panose="020F0502020204030204" pitchFamily="34" charset="0"/>
              </a:rPr>
              <a:t>van Hat </a:t>
            </a:r>
            <a:r>
              <a:rPr lang="nl-NL" sz="1600" dirty="0" err="1">
                <a:latin typeface="Calibri" panose="020F0502020204030204" pitchFamily="34" charset="0"/>
                <a:cs typeface="Calibri" panose="020F0502020204030204" pitchFamily="34" charset="0"/>
              </a:rPr>
              <a:t>Rabbits</a:t>
            </a:r>
            <a:endParaRPr lang="nl-NL" sz="1600" dirty="0">
              <a:latin typeface="Calibri" panose="020F0502020204030204" pitchFamily="34" charset="0"/>
              <a:cs typeface="Calibri" panose="020F0502020204030204" pitchFamily="34" charset="0"/>
            </a:endParaRPr>
          </a:p>
          <a:p>
            <a:pPr marL="0" indent="0">
              <a:buNone/>
            </a:pPr>
            <a:r>
              <a:rPr lang="nl-NL" sz="1600" dirty="0">
                <a:latin typeface="Calibri" panose="020F0502020204030204" pitchFamily="34" charset="0"/>
                <a:cs typeface="Calibri" panose="020F0502020204030204" pitchFamily="34" charset="0"/>
              </a:rPr>
              <a:t>Metaplansessie</a:t>
            </a:r>
            <a:r>
              <a:rPr lang="nl-NL" sz="1600" baseline="30000" dirty="0">
                <a:latin typeface="Calibri" panose="020F0502020204030204" pitchFamily="34" charset="0"/>
                <a:cs typeface="Calibri" panose="020F0502020204030204" pitchFamily="34" charset="0"/>
              </a:rPr>
              <a:t>©</a:t>
            </a:r>
          </a:p>
          <a:p>
            <a:pPr marL="0" indent="0">
              <a:buNone/>
            </a:pPr>
            <a:r>
              <a:rPr lang="nl-NL" sz="1600" dirty="0">
                <a:latin typeface="Calibri" panose="020F0502020204030204" pitchFamily="34" charset="0"/>
                <a:cs typeface="Calibri" panose="020F0502020204030204" pitchFamily="34" charset="0"/>
              </a:rPr>
              <a:t>Memocardmethode</a:t>
            </a:r>
            <a:r>
              <a:rPr lang="nl-NL" sz="1600" baseline="30000" dirty="0">
                <a:latin typeface="Calibri" panose="020F0502020204030204" pitchFamily="34" charset="0"/>
                <a:cs typeface="Calibri" panose="020F0502020204030204" pitchFamily="34" charset="0"/>
              </a:rPr>
              <a:t>©</a:t>
            </a:r>
          </a:p>
        </p:txBody>
      </p:sp>
      <p:pic>
        <p:nvPicPr>
          <p:cNvPr id="9" name="Afbeelding 8">
            <a:extLst>
              <a:ext uri="{FF2B5EF4-FFF2-40B4-BE49-F238E27FC236}">
                <a16:creationId xmlns:a16="http://schemas.microsoft.com/office/drawing/2014/main" id="{2D08FEB3-2920-403E-A771-380A161B7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8857" y="5629904"/>
            <a:ext cx="1846233" cy="461558"/>
          </a:xfrm>
          <a:prstGeom prst="rect">
            <a:avLst/>
          </a:prstGeom>
        </p:spPr>
      </p:pic>
      <p:pic>
        <p:nvPicPr>
          <p:cNvPr id="11" name="Afbeelding 10">
            <a:extLst>
              <a:ext uri="{FF2B5EF4-FFF2-40B4-BE49-F238E27FC236}">
                <a16:creationId xmlns:a16="http://schemas.microsoft.com/office/drawing/2014/main" id="{DD89122B-4C5D-458C-B06B-A2185C52DF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1858" y="5680016"/>
            <a:ext cx="1474747" cy="349282"/>
          </a:xfrm>
          <a:prstGeom prst="rect">
            <a:avLst/>
          </a:prstGeom>
        </p:spPr>
      </p:pic>
      <p:sp>
        <p:nvSpPr>
          <p:cNvPr id="2" name="Tijdelijke aanduiding voor voettekst 1">
            <a:extLst>
              <a:ext uri="{FF2B5EF4-FFF2-40B4-BE49-F238E27FC236}">
                <a16:creationId xmlns:a16="http://schemas.microsoft.com/office/drawing/2014/main" id="{DA7C2447-4AF9-4BB6-BBC3-98AC4BA8E2D1}"/>
              </a:ext>
            </a:extLst>
          </p:cNvPr>
          <p:cNvSpPr>
            <a:spLocks noGrp="1"/>
          </p:cNvSpPr>
          <p:nvPr>
            <p:ph type="ftr" sz="quarter" idx="11"/>
          </p:nvPr>
        </p:nvSpPr>
        <p:spPr/>
        <p:txBody>
          <a:bodyPr/>
          <a:lstStyle/>
          <a:p>
            <a:r>
              <a:rPr lang="nl-NL"/>
              <a:t>Processen</a:t>
            </a:r>
          </a:p>
        </p:txBody>
      </p:sp>
      <p:pic>
        <p:nvPicPr>
          <p:cNvPr id="14" name="Afbeelding 13" descr="Afbeelding met tekening&#10;&#10;Automatisch gegenereerde beschrijving">
            <a:extLst>
              <a:ext uri="{FF2B5EF4-FFF2-40B4-BE49-F238E27FC236}">
                <a16:creationId xmlns:a16="http://schemas.microsoft.com/office/drawing/2014/main" id="{3EB03FA2-9C7B-4EBC-BABB-14331F2B11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9765" y="4774436"/>
            <a:ext cx="1326990" cy="1326990"/>
          </a:xfrm>
          <a:prstGeom prst="rect">
            <a:avLst/>
          </a:prstGeom>
        </p:spPr>
      </p:pic>
      <p:pic>
        <p:nvPicPr>
          <p:cNvPr id="16" name="Afbeelding 15" descr="Afbeelding met meter, klok&#10;&#10;Automatisch gegenereerde beschrijving">
            <a:extLst>
              <a:ext uri="{FF2B5EF4-FFF2-40B4-BE49-F238E27FC236}">
                <a16:creationId xmlns:a16="http://schemas.microsoft.com/office/drawing/2014/main" id="{31656659-65F8-4BA5-96F6-7225E0D070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259" y="5715401"/>
            <a:ext cx="1782688" cy="373442"/>
          </a:xfrm>
          <a:prstGeom prst="rect">
            <a:avLst/>
          </a:prstGeom>
        </p:spPr>
      </p:pic>
      <p:pic>
        <p:nvPicPr>
          <p:cNvPr id="18" name="Afbeelding 17" descr="Afbeelding met vliegtuig, zitten, groot, startbaan&#10;&#10;Automatisch gegenereerde beschrijving">
            <a:extLst>
              <a:ext uri="{FF2B5EF4-FFF2-40B4-BE49-F238E27FC236}">
                <a16:creationId xmlns:a16="http://schemas.microsoft.com/office/drawing/2014/main" id="{E1D9133A-591C-4674-AA10-B6DF2E6730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19" name="Tijdelijke aanduiding voor dianummer 18">
            <a:extLst>
              <a:ext uri="{FF2B5EF4-FFF2-40B4-BE49-F238E27FC236}">
                <a16:creationId xmlns:a16="http://schemas.microsoft.com/office/drawing/2014/main" id="{4C1F5645-F6E8-46AF-AD1A-6165F376414E}"/>
              </a:ext>
            </a:extLst>
          </p:cNvPr>
          <p:cNvSpPr>
            <a:spLocks noGrp="1"/>
          </p:cNvSpPr>
          <p:nvPr>
            <p:ph type="sldNum" sz="quarter" idx="12"/>
          </p:nvPr>
        </p:nvSpPr>
        <p:spPr/>
        <p:txBody>
          <a:bodyPr/>
          <a:lstStyle/>
          <a:p>
            <a:fld id="{BD2C07DF-3CF3-41EE-A18E-119FE81334F7}" type="slidenum">
              <a:rPr lang="nl-NL" smtClean="0"/>
              <a:t>110</a:t>
            </a:fld>
            <a:endParaRPr lang="nl-NL"/>
          </a:p>
        </p:txBody>
      </p:sp>
      <p:pic>
        <p:nvPicPr>
          <p:cNvPr id="15" name="Afbeelding 14">
            <a:extLst>
              <a:ext uri="{FF2B5EF4-FFF2-40B4-BE49-F238E27FC236}">
                <a16:creationId xmlns:a16="http://schemas.microsoft.com/office/drawing/2014/main" id="{086F3380-6A96-4C04-850E-A0CE8B5693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7350" y="5082033"/>
            <a:ext cx="1481507" cy="673412"/>
          </a:xfrm>
          <a:prstGeom prst="rect">
            <a:avLst/>
          </a:prstGeom>
        </p:spPr>
      </p:pic>
      <p:pic>
        <p:nvPicPr>
          <p:cNvPr id="10" name="Afbeelding 9">
            <a:extLst>
              <a:ext uri="{FF2B5EF4-FFF2-40B4-BE49-F238E27FC236}">
                <a16:creationId xmlns:a16="http://schemas.microsoft.com/office/drawing/2014/main" id="{99C9CC36-30B9-41D5-8036-7E30127294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4722" y="5697426"/>
            <a:ext cx="1755751" cy="410619"/>
          </a:xfrm>
          <a:prstGeom prst="rect">
            <a:avLst/>
          </a:prstGeom>
        </p:spPr>
      </p:pic>
      <p:pic>
        <p:nvPicPr>
          <p:cNvPr id="13" name="Afbeelding 12" descr="Afbeelding met tekening&#10;&#10;Automatisch gegenereerde beschrijving">
            <a:extLst>
              <a:ext uri="{FF2B5EF4-FFF2-40B4-BE49-F238E27FC236}">
                <a16:creationId xmlns:a16="http://schemas.microsoft.com/office/drawing/2014/main" id="{52B1B381-0014-4DE1-9E30-986885C929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1211" y="1815567"/>
            <a:ext cx="2971812" cy="2060457"/>
          </a:xfrm>
          <a:prstGeom prst="rect">
            <a:avLst/>
          </a:prstGeom>
        </p:spPr>
      </p:pic>
      <p:pic>
        <p:nvPicPr>
          <p:cNvPr id="20" name="Picture 2">
            <a:extLst>
              <a:ext uri="{FF2B5EF4-FFF2-40B4-BE49-F238E27FC236}">
                <a16:creationId xmlns:a16="http://schemas.microsoft.com/office/drawing/2014/main" id="{864CE6BD-081F-4F4D-AD8D-4D933FCF46C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8904035" y="3297678"/>
            <a:ext cx="2131989" cy="15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a:extLst>
              <a:ext uri="{FF2B5EF4-FFF2-40B4-BE49-F238E27FC236}">
                <a16:creationId xmlns:a16="http://schemas.microsoft.com/office/drawing/2014/main" id="{CB933DDF-F521-4530-B90D-4A694720DCE1}"/>
              </a:ext>
            </a:extLst>
          </p:cNvPr>
          <p:cNvSpPr txBox="1"/>
          <p:nvPr/>
        </p:nvSpPr>
        <p:spPr>
          <a:xfrm>
            <a:off x="9668504" y="6235369"/>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349</a:t>
            </a:r>
          </a:p>
        </p:txBody>
      </p:sp>
    </p:spTree>
    <p:extLst>
      <p:ext uri="{BB962C8B-B14F-4D97-AF65-F5344CB8AC3E}">
        <p14:creationId xmlns:p14="http://schemas.microsoft.com/office/powerpoint/2010/main" val="27108977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6-3-5 </a:t>
            </a:r>
            <a:r>
              <a:rPr lang="nl-NL" dirty="0" err="1">
                <a:cs typeface="Calibri Light" panose="020F0302020204030204" pitchFamily="34" charset="0"/>
              </a:rPr>
              <a:t>Brainwriting</a:t>
            </a:r>
            <a:r>
              <a:rPr lang="nl-NL" baseline="30000" dirty="0">
                <a:cs typeface="Calibri Light" panose="020F0302020204030204" pitchFamily="34" charset="0"/>
              </a:rPr>
              <a:t>©</a:t>
            </a:r>
            <a:r>
              <a:rPr lang="nl-NL" dirty="0">
                <a:cs typeface="Calibri Light" panose="020F0302020204030204" pitchFamily="34" charset="0"/>
              </a:rPr>
              <a:t> of 635-methode</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Bernd </a:t>
            </a:r>
            <a:r>
              <a:rPr lang="nl-NL" sz="1600" b="0" dirty="0" err="1">
                <a:solidFill>
                  <a:schemeClr val="tx1"/>
                </a:solidFill>
                <a:latin typeface="Calibri Light" panose="020F0302020204030204" pitchFamily="34" charset="0"/>
                <a:cs typeface="Calibri Light" panose="020F0302020204030204" pitchFamily="34" charset="0"/>
              </a:rPr>
              <a:t>Rohrbach</a:t>
            </a:r>
            <a:r>
              <a:rPr lang="nl-NL" sz="1600" b="0" dirty="0">
                <a:solidFill>
                  <a:schemeClr val="tx1"/>
                </a:solidFill>
                <a:latin typeface="Calibri Light" panose="020F0302020204030204" pitchFamily="34" charset="0"/>
                <a:cs typeface="Calibri Light" panose="020F0302020204030204" pitchFamily="34" charset="0"/>
              </a:rPr>
              <a:t>, 1968</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a:extLst>
              <a:ext uri="{FF2B5EF4-FFF2-40B4-BE49-F238E27FC236}">
                <a16:creationId xmlns:a16="http://schemas.microsoft.com/office/drawing/2014/main" id="{94DB3675-1D85-4F73-ABF4-7DDE624845EE}"/>
              </a:ext>
            </a:extLst>
          </p:cNvPr>
          <p:cNvSpPr>
            <a:spLocks noGrp="1"/>
          </p:cNvSpPr>
          <p:nvPr>
            <p:ph idx="1"/>
          </p:nvPr>
        </p:nvSpPr>
        <p:spPr/>
        <p:txBody>
          <a:bodyPr>
            <a:normAutofit/>
          </a:bodyPr>
          <a:lstStyle/>
          <a:p>
            <a:pPr>
              <a:buFont typeface="Wingdings" panose="05000000000000000000" pitchFamily="2" charset="2"/>
              <a:buChar char="Ø"/>
            </a:pPr>
            <a:r>
              <a:rPr lang="nl-NL" sz="1600" dirty="0">
                <a:latin typeface="Calibri" panose="020F0502020204030204" pitchFamily="34" charset="0"/>
                <a:cs typeface="Calibri" panose="020F0502020204030204" pitchFamily="34" charset="0"/>
              </a:rPr>
              <a:t>6 personen</a:t>
            </a:r>
          </a:p>
          <a:p>
            <a:pPr>
              <a:buFont typeface="Wingdings" panose="05000000000000000000" pitchFamily="2" charset="2"/>
              <a:buChar char="Ø"/>
            </a:pPr>
            <a:r>
              <a:rPr lang="nl-NL" sz="1600" dirty="0">
                <a:latin typeface="Calibri" panose="020F0502020204030204" pitchFamily="34" charset="0"/>
                <a:cs typeface="Calibri" panose="020F0502020204030204" pitchFamily="34" charset="0"/>
              </a:rPr>
              <a:t>3 oplossingen</a:t>
            </a:r>
          </a:p>
          <a:p>
            <a:pPr>
              <a:buFont typeface="Wingdings" panose="05000000000000000000" pitchFamily="2" charset="2"/>
              <a:buChar char="Ø"/>
            </a:pPr>
            <a:r>
              <a:rPr lang="nl-NL" sz="1600" dirty="0">
                <a:latin typeface="Calibri" panose="020F0502020204030204" pitchFamily="34" charset="0"/>
                <a:cs typeface="Calibri" panose="020F0502020204030204" pitchFamily="34" charset="0"/>
              </a:rPr>
              <a:t>5 minuten</a:t>
            </a:r>
          </a:p>
          <a:p>
            <a:pPr>
              <a:buFont typeface="Wingdings" panose="05000000000000000000" pitchFamily="2" charset="2"/>
              <a:buChar char="Ø"/>
            </a:pPr>
            <a:r>
              <a:rPr lang="nl-NL" sz="1600" b="1" dirty="0">
                <a:latin typeface="Calibri" panose="020F0502020204030204" pitchFamily="34" charset="0"/>
                <a:cs typeface="Calibri" panose="020F0502020204030204" pitchFamily="34" charset="0"/>
              </a:rPr>
              <a:t>635-methode</a:t>
            </a:r>
            <a:r>
              <a:rPr lang="nl-NL" sz="1600" dirty="0">
                <a:latin typeface="Calibri" panose="020F0502020204030204" pitchFamily="34" charset="0"/>
                <a:cs typeface="Calibri" panose="020F0502020204030204" pitchFamily="34" charset="0"/>
              </a:rPr>
              <a:t>: 6 personen x 3 oplossingen x 5 minuten</a:t>
            </a:r>
          </a:p>
        </p:txBody>
      </p:sp>
      <p:sp>
        <p:nvSpPr>
          <p:cNvPr id="2" name="Tijdelijke aanduiding voor voettekst 1">
            <a:extLst>
              <a:ext uri="{FF2B5EF4-FFF2-40B4-BE49-F238E27FC236}">
                <a16:creationId xmlns:a16="http://schemas.microsoft.com/office/drawing/2014/main" id="{509CA2FF-C6CD-4FB4-9A56-C83C9C7168D6}"/>
              </a:ext>
            </a:extLst>
          </p:cNvPr>
          <p:cNvSpPr>
            <a:spLocks noGrp="1"/>
          </p:cNvSpPr>
          <p:nvPr>
            <p:ph type="ftr" sz="quarter" idx="11"/>
          </p:nvPr>
        </p:nvSpPr>
        <p:spPr/>
        <p:txBody>
          <a:bodyPr/>
          <a:lstStyle/>
          <a:p>
            <a:r>
              <a:rPr lang="nl-NL"/>
              <a:t>Processen</a:t>
            </a:r>
          </a:p>
        </p:txBody>
      </p:sp>
      <p:sp>
        <p:nvSpPr>
          <p:cNvPr id="6" name="Tijdelijke aanduiding voor dianummer 5">
            <a:extLst>
              <a:ext uri="{FF2B5EF4-FFF2-40B4-BE49-F238E27FC236}">
                <a16:creationId xmlns:a16="http://schemas.microsoft.com/office/drawing/2014/main" id="{B1A5C330-CCF3-4A54-81E0-B625EEAAF8B5}"/>
              </a:ext>
            </a:extLst>
          </p:cNvPr>
          <p:cNvSpPr>
            <a:spLocks noGrp="1"/>
          </p:cNvSpPr>
          <p:nvPr>
            <p:ph type="sldNum" sz="quarter" idx="12"/>
          </p:nvPr>
        </p:nvSpPr>
        <p:spPr/>
        <p:txBody>
          <a:bodyPr/>
          <a:lstStyle/>
          <a:p>
            <a:fld id="{AC45E626-344A-4208-8044-C64B1A4C3BF3}" type="slidenum">
              <a:rPr lang="nl-NL" smtClean="0"/>
              <a:t>111</a:t>
            </a:fld>
            <a:endParaRPr lang="nl-NL"/>
          </a:p>
        </p:txBody>
      </p:sp>
      <p:pic>
        <p:nvPicPr>
          <p:cNvPr id="10" name="Afbeelding 9" descr="Afbeelding met tekening&#10;&#10;Automatisch gegenereerde beschrijving">
            <a:extLst>
              <a:ext uri="{FF2B5EF4-FFF2-40B4-BE49-F238E27FC236}">
                <a16:creationId xmlns:a16="http://schemas.microsoft.com/office/drawing/2014/main" id="{05866566-3E55-44EB-9D88-DD2554D6F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762" y="3240088"/>
            <a:ext cx="5178367" cy="2895078"/>
          </a:xfrm>
          <a:prstGeom prst="rect">
            <a:avLst/>
          </a:prstGeom>
        </p:spPr>
      </p:pic>
      <p:pic>
        <p:nvPicPr>
          <p:cNvPr id="12" name="Afbeelding 11" descr="Afbeelding met vliegtuig, zitten, groot, startbaan&#10;&#10;Automatisch gegenereerde beschrijving">
            <a:extLst>
              <a:ext uri="{FF2B5EF4-FFF2-40B4-BE49-F238E27FC236}">
                <a16:creationId xmlns:a16="http://schemas.microsoft.com/office/drawing/2014/main" id="{E90F803D-9CBC-40C7-9A2D-FEA1D4BE4B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8" name="Afbeelding 7" descr="Afbeelding met licht&#10;&#10;Automatisch gegenereerde beschrijving">
            <a:extLst>
              <a:ext uri="{FF2B5EF4-FFF2-40B4-BE49-F238E27FC236}">
                <a16:creationId xmlns:a16="http://schemas.microsoft.com/office/drawing/2014/main" id="{B7BB479F-FAF7-4140-B7D2-B1E4587E8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200" y="194429"/>
            <a:ext cx="1466866" cy="1466866"/>
          </a:xfrm>
          <a:prstGeom prst="rect">
            <a:avLst/>
          </a:prstGeom>
        </p:spPr>
      </p:pic>
      <p:pic>
        <p:nvPicPr>
          <p:cNvPr id="13" name="Picture 2">
            <a:extLst>
              <a:ext uri="{FF2B5EF4-FFF2-40B4-BE49-F238E27FC236}">
                <a16:creationId xmlns:a16="http://schemas.microsoft.com/office/drawing/2014/main" id="{B43AC8C6-0E95-45F7-A021-4D33D830A3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8904035" y="3297678"/>
            <a:ext cx="2131989" cy="156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a:extLst>
              <a:ext uri="{FF2B5EF4-FFF2-40B4-BE49-F238E27FC236}">
                <a16:creationId xmlns:a16="http://schemas.microsoft.com/office/drawing/2014/main" id="{9F128412-F535-40C0-94A8-BF427B6B5B42}"/>
              </a:ext>
            </a:extLst>
          </p:cNvPr>
          <p:cNvSpPr txBox="1"/>
          <p:nvPr/>
        </p:nvSpPr>
        <p:spPr>
          <a:xfrm>
            <a:off x="9668504" y="6235369"/>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349</a:t>
            </a:r>
          </a:p>
        </p:txBody>
      </p:sp>
    </p:spTree>
    <p:extLst>
      <p:ext uri="{BB962C8B-B14F-4D97-AF65-F5344CB8AC3E}">
        <p14:creationId xmlns:p14="http://schemas.microsoft.com/office/powerpoint/2010/main" val="35262424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just">
              <a:lnSpc>
                <a:spcPct val="100000"/>
              </a:lnSpc>
              <a:spcBef>
                <a:spcPts val="0"/>
              </a:spcBef>
              <a:buNone/>
            </a:pPr>
            <a:r>
              <a:rPr lang="nl-NL" sz="1600" b="0" i="0" dirty="0">
                <a:solidFill>
                  <a:srgbClr val="383737"/>
                </a:solidFill>
                <a:effectLst/>
                <a:latin typeface="opensansregular"/>
              </a:rPr>
              <a:t>In deze opdracht stel je een (beperkte) FMEA op van een door jou te kiezen proces. Gebruik hierbij het artikel </a:t>
            </a:r>
            <a:r>
              <a:rPr lang="nl-NL" sz="1600" b="0" i="1" dirty="0">
                <a:solidFill>
                  <a:srgbClr val="383737"/>
                </a:solidFill>
                <a:effectLst/>
                <a:latin typeface="opensansregular"/>
              </a:rPr>
              <a:t>'FMEA in 10 stappen</a:t>
            </a:r>
            <a:r>
              <a:rPr lang="nl-NL" sz="1600" b="0" i="0" dirty="0">
                <a:solidFill>
                  <a:srgbClr val="383737"/>
                </a:solidFill>
                <a:effectLst/>
                <a:latin typeface="opensansregular"/>
              </a:rPr>
              <a:t>', dat als download bij de les is gevoegd.</a:t>
            </a:r>
          </a:p>
          <a:p>
            <a:pPr marL="0" indent="0" algn="just">
              <a:lnSpc>
                <a:spcPct val="100000"/>
              </a:lnSpc>
              <a:spcBef>
                <a:spcPts val="0"/>
              </a:spcBef>
              <a:buNone/>
            </a:pPr>
            <a:endParaRPr lang="nl-NL" sz="1600" dirty="0">
              <a:solidFill>
                <a:srgbClr val="383737"/>
              </a:solidFill>
              <a:latin typeface="opensansregular"/>
            </a:endParaRPr>
          </a:p>
          <a:p>
            <a:pPr marL="0" indent="0" algn="just">
              <a:lnSpc>
                <a:spcPct val="100000"/>
              </a:lnSpc>
              <a:spcBef>
                <a:spcPts val="0"/>
              </a:spcBef>
              <a:buNone/>
            </a:pPr>
            <a:r>
              <a:rPr lang="nl-NL" sz="1600" b="1" i="0" dirty="0">
                <a:solidFill>
                  <a:srgbClr val="C00000"/>
                </a:solidFill>
                <a:effectLst/>
                <a:latin typeface="opensansregular"/>
              </a:rPr>
              <a:t>Opdracht</a:t>
            </a:r>
          </a:p>
          <a:p>
            <a:pPr algn="just">
              <a:lnSpc>
                <a:spcPct val="100000"/>
              </a:lnSpc>
              <a:spcBef>
                <a:spcPts val="0"/>
              </a:spcBef>
              <a:buFont typeface="+mj-lt"/>
              <a:buAutoNum type="arabicPeriod"/>
            </a:pPr>
            <a:r>
              <a:rPr lang="nl-NL" sz="1600" b="0" i="0" dirty="0">
                <a:solidFill>
                  <a:srgbClr val="383737"/>
                </a:solidFill>
                <a:effectLst/>
                <a:latin typeface="opensansregular"/>
              </a:rPr>
              <a:t>Kies een proces waarbij je betrokken bent.</a:t>
            </a:r>
          </a:p>
          <a:p>
            <a:pPr algn="just">
              <a:lnSpc>
                <a:spcPct val="100000"/>
              </a:lnSpc>
              <a:spcBef>
                <a:spcPts val="0"/>
              </a:spcBef>
              <a:buFont typeface="+mj-lt"/>
              <a:buAutoNum type="arabicPeriod"/>
            </a:pPr>
            <a:r>
              <a:rPr lang="nl-NL" sz="1600" b="0" i="0" dirty="0">
                <a:solidFill>
                  <a:srgbClr val="383737"/>
                </a:solidFill>
                <a:effectLst/>
                <a:latin typeface="opensansregular"/>
              </a:rPr>
              <a:t>Breng dit proces in kaart door middel van een flowchart.</a:t>
            </a:r>
          </a:p>
          <a:p>
            <a:pPr algn="just">
              <a:lnSpc>
                <a:spcPct val="100000"/>
              </a:lnSpc>
              <a:spcBef>
                <a:spcPts val="0"/>
              </a:spcBef>
              <a:buFont typeface="+mj-lt"/>
              <a:buAutoNum type="arabicPeriod"/>
            </a:pPr>
            <a:r>
              <a:rPr lang="nl-NL" sz="1600" b="0" i="0" dirty="0">
                <a:solidFill>
                  <a:srgbClr val="383737"/>
                </a:solidFill>
                <a:effectLst/>
                <a:latin typeface="opensansregular"/>
              </a:rPr>
              <a:t>Ga na welke verstoringen er in het proces kunnen optreden (faalwijze). Kies vijf verstoringen.</a:t>
            </a:r>
          </a:p>
          <a:p>
            <a:pPr algn="just">
              <a:lnSpc>
                <a:spcPct val="100000"/>
              </a:lnSpc>
              <a:spcBef>
                <a:spcPts val="0"/>
              </a:spcBef>
              <a:buFont typeface="+mj-lt"/>
              <a:buAutoNum type="arabicPeriod"/>
            </a:pPr>
            <a:r>
              <a:rPr lang="nl-NL" sz="1600" b="0" i="0" dirty="0">
                <a:solidFill>
                  <a:srgbClr val="383737"/>
                </a:solidFill>
                <a:effectLst/>
                <a:latin typeface="opensansregular"/>
              </a:rPr>
              <a:t>Werk voor deze verstoringen een FMEA uit. Vul hiertoe de pagina's 6 en 7 van het artikel </a:t>
            </a:r>
            <a:r>
              <a:rPr lang="nl-NL" sz="1600" b="0" i="1" dirty="0">
                <a:solidFill>
                  <a:srgbClr val="383737"/>
                </a:solidFill>
                <a:effectLst/>
                <a:latin typeface="opensansregular"/>
              </a:rPr>
              <a:t>'FMEA in 10 stappen</a:t>
            </a:r>
            <a:r>
              <a:rPr lang="nl-NL" sz="1600" b="0" i="0" dirty="0">
                <a:solidFill>
                  <a:srgbClr val="383737"/>
                </a:solidFill>
                <a:effectLst/>
                <a:latin typeface="opensansregular"/>
              </a:rPr>
              <a:t>’ </a:t>
            </a:r>
            <a:r>
              <a:rPr lang="nl-NL" sz="1600" dirty="0">
                <a:solidFill>
                  <a:srgbClr val="383737"/>
                </a:solidFill>
                <a:latin typeface="opensansregular"/>
              </a:rPr>
              <a:t>[zie download op </a:t>
            </a:r>
            <a:r>
              <a:rPr lang="nl-NL" sz="1600" dirty="0" err="1">
                <a:solidFill>
                  <a:srgbClr val="383737"/>
                </a:solidFill>
                <a:latin typeface="opensansregular"/>
              </a:rPr>
              <a:t>econnect</a:t>
            </a:r>
            <a:r>
              <a:rPr lang="nl-NL" sz="1600" dirty="0">
                <a:solidFill>
                  <a:srgbClr val="383737"/>
                </a:solidFill>
                <a:latin typeface="opensansregular"/>
              </a:rPr>
              <a:t>] </a:t>
            </a:r>
            <a:r>
              <a:rPr lang="nl-NL" sz="1600" b="0" i="0" dirty="0">
                <a:solidFill>
                  <a:srgbClr val="383737"/>
                </a:solidFill>
                <a:effectLst/>
                <a:latin typeface="opensansregular"/>
              </a:rPr>
              <a:t>volledig in.</a:t>
            </a:r>
          </a:p>
          <a:p>
            <a:pPr algn="just">
              <a:lnSpc>
                <a:spcPct val="100000"/>
              </a:lnSpc>
              <a:spcBef>
                <a:spcPts val="0"/>
              </a:spcBef>
              <a:buFont typeface="+mj-lt"/>
              <a:buAutoNum type="arabicPeriod"/>
            </a:pPr>
            <a:r>
              <a:rPr lang="nl-NL" sz="1600" b="0" i="0" dirty="0">
                <a:solidFill>
                  <a:srgbClr val="383737"/>
                </a:solidFill>
                <a:effectLst/>
                <a:latin typeface="opensansregular"/>
              </a:rPr>
              <a:t>Beargumenteer je scores zo goed mogelijk. Gebruik hierbij gegevens uit het verleden, ervaringen van anderen, meningen van experts enzovoort.</a:t>
            </a:r>
          </a:p>
          <a:p>
            <a:pPr marL="0" indent="0" algn="just">
              <a:lnSpc>
                <a:spcPct val="100000"/>
              </a:lnSpc>
              <a:spcBef>
                <a:spcPts val="0"/>
              </a:spcBef>
              <a:buNone/>
            </a:pPr>
            <a:endParaRPr lang="nl-NL" sz="1600" b="0" i="0" dirty="0">
              <a:solidFill>
                <a:srgbClr val="383737"/>
              </a:solidFill>
              <a:effectLst/>
              <a:latin typeface="opensansregular"/>
            </a:endParaRPr>
          </a:p>
          <a:p>
            <a:pPr marL="0" indent="0" algn="just">
              <a:lnSpc>
                <a:spcPct val="100000"/>
              </a:lnSpc>
              <a:spcBef>
                <a:spcPts val="0"/>
              </a:spcBef>
              <a:buNone/>
            </a:pPr>
            <a:r>
              <a:rPr lang="nl-NL" sz="1600" b="0" i="0" dirty="0">
                <a:solidFill>
                  <a:srgbClr val="383737"/>
                </a:solidFill>
                <a:effectLst/>
                <a:latin typeface="opensansregular"/>
              </a:rPr>
              <a:t>Werk deze punten uit op 2 A4’tjes. Neem je uitwerkingen mee naar de volgende les.</a:t>
            </a:r>
          </a:p>
        </p:txBody>
      </p:sp>
      <p:sp>
        <p:nvSpPr>
          <p:cNvPr id="3" name="Titel 2"/>
          <p:cNvSpPr>
            <a:spLocks noGrp="1"/>
          </p:cNvSpPr>
          <p:nvPr>
            <p:ph type="title"/>
          </p:nvPr>
        </p:nvSpPr>
        <p:spPr/>
        <p:txBody>
          <a:bodyPr/>
          <a:lstStyle/>
          <a:p>
            <a:r>
              <a:rPr lang="nl-NL" dirty="0"/>
              <a:t>F.M.E.A.</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Pag.163</a:t>
            </a:r>
          </a:p>
        </p:txBody>
      </p:sp>
    </p:spTree>
    <p:extLst>
      <p:ext uri="{BB962C8B-B14F-4D97-AF65-F5344CB8AC3E}">
        <p14:creationId xmlns:p14="http://schemas.microsoft.com/office/powerpoint/2010/main" val="212368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Failure Mode &amp; Effect Analysis [FMEA]</a:t>
            </a:r>
            <a:br>
              <a:rPr lang="nl-NL" dirty="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o.a. D.H. </a:t>
            </a:r>
            <a:r>
              <a:rPr lang="nl-NL" sz="1600" b="0" dirty="0" err="1">
                <a:solidFill>
                  <a:schemeClr val="tx1"/>
                </a:solidFill>
                <a:latin typeface="Calibri Light" panose="020F0302020204030204" pitchFamily="34" charset="0"/>
                <a:cs typeface="Calibri Light" panose="020F0302020204030204" pitchFamily="34" charset="0"/>
              </a:rPr>
              <a:t>Stamatis</a:t>
            </a:r>
            <a:r>
              <a:rPr lang="nl-NL" sz="1600" b="0" dirty="0">
                <a:solidFill>
                  <a:schemeClr val="tx1"/>
                </a:solidFill>
                <a:latin typeface="Calibri Light" panose="020F0302020204030204" pitchFamily="34" charset="0"/>
                <a:cs typeface="Calibri Light" panose="020F0302020204030204" pitchFamily="34" charset="0"/>
              </a:rPr>
              <a:t>, 2003</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ijdelijke aanduiding voor inhoud 3">
            <a:extLst>
              <a:ext uri="{FF2B5EF4-FFF2-40B4-BE49-F238E27FC236}">
                <a16:creationId xmlns:a16="http://schemas.microsoft.com/office/drawing/2014/main" id="{CE5D5BDC-CB69-42A7-8C7C-DBB0C0CE95ED}"/>
              </a:ext>
            </a:extLst>
          </p:cNvPr>
          <p:cNvSpPr txBox="1">
            <a:spLocks/>
          </p:cNvSpPr>
          <p:nvPr/>
        </p:nvSpPr>
        <p:spPr>
          <a:xfrm>
            <a:off x="2648561" y="1539254"/>
            <a:ext cx="7941406" cy="4276616"/>
          </a:xfrm>
          <a:prstGeom prst="rect">
            <a:avLst/>
          </a:prstGeom>
        </p:spPr>
        <p:txBody>
          <a:bodyPr vert="horz" lIns="86389" tIns="43195" rIns="86389" bIns="43195"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863885"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15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 </a:t>
            </a:r>
            <a:r>
              <a:rPr kumimoji="0" lang="nl-NL" sz="1512"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betrouwbaarheid van een proces</a:t>
            </a:r>
            <a:r>
              <a:rPr kumimoji="0" lang="nl-NL" sz="1512"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de mate waarin een proces een voorspelbaar verloop en een voorspelbare uitkomst heeft. Met de FMEA-methode worden [aanwijsbare] verstoringen in het proces geanalyseerd.</a:t>
            </a:r>
            <a:endParaRPr kumimoji="0" lang="nl-NL" sz="1512"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863885"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512" b="0" i="0" u="none" strike="noStrike" kern="1200" cap="none" spc="0" normalizeH="0" baseline="0" noProof="0" dirty="0">
              <a:ln>
                <a:noFill/>
              </a:ln>
              <a:solidFill>
                <a:srgbClr val="FFC000"/>
              </a:solidFill>
              <a:effectLst/>
              <a:uLnTx/>
              <a:uFillTx/>
              <a:latin typeface="Comic Sans MS" panose="030F0702030302020204" pitchFamily="66" charset="0"/>
              <a:ea typeface="+mn-ea"/>
              <a:cs typeface="+mn-cs"/>
            </a:endParaRPr>
          </a:p>
        </p:txBody>
      </p:sp>
      <p:sp>
        <p:nvSpPr>
          <p:cNvPr id="60" name="Rechthoek 59">
            <a:extLst>
              <a:ext uri="{FF2B5EF4-FFF2-40B4-BE49-F238E27FC236}">
                <a16:creationId xmlns:a16="http://schemas.microsoft.com/office/drawing/2014/main" id="{19770537-EE4B-451A-8528-9BBE8949548C}"/>
              </a:ext>
            </a:extLst>
          </p:cNvPr>
          <p:cNvSpPr/>
          <p:nvPr/>
        </p:nvSpPr>
        <p:spPr>
          <a:xfrm>
            <a:off x="2679527" y="2510638"/>
            <a:ext cx="7824703" cy="290816"/>
          </a:xfrm>
          <a:prstGeom prst="rect">
            <a:avLst/>
          </a:prstGeom>
          <a:solidFill>
            <a:srgbClr val="C00000"/>
          </a:solidFill>
          <a:effectLst/>
        </p:spPr>
        <p:txBody>
          <a:bodyPr wrap="square" lIns="86389" tIns="43195" rIns="86389" bIns="43195">
            <a:spAutoFit/>
          </a:bodyP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132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Risicoprioriteitsfactor [RPF]  = Ernst x Kans x Ontdekking</a:t>
            </a:r>
          </a:p>
        </p:txBody>
      </p:sp>
      <p:sp>
        <p:nvSpPr>
          <p:cNvPr id="63" name="Rechthoek 62">
            <a:extLst>
              <a:ext uri="{FF2B5EF4-FFF2-40B4-BE49-F238E27FC236}">
                <a16:creationId xmlns:a16="http://schemas.microsoft.com/office/drawing/2014/main" id="{3AEA2173-5174-45F2-84A5-01863AE07CB3}"/>
              </a:ext>
            </a:extLst>
          </p:cNvPr>
          <p:cNvSpPr/>
          <p:nvPr/>
        </p:nvSpPr>
        <p:spPr>
          <a:xfrm>
            <a:off x="2679528" y="2928036"/>
            <a:ext cx="7787628" cy="1845797"/>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endParaRPr kumimoji="0" lang="nl-NL" sz="1701" b="0" i="0" u="none" strike="noStrike" kern="0" cap="none" spc="0" normalizeH="0" baseline="0" noProof="0">
              <a:ln>
                <a:noFill/>
              </a:ln>
              <a:solidFill>
                <a:srgbClr val="FFC000"/>
              </a:solidFill>
              <a:effectLst/>
              <a:uLnTx/>
              <a:uFillTx/>
              <a:latin typeface="Calibri"/>
              <a:ea typeface="+mn-ea"/>
              <a:cs typeface="+mn-cs"/>
            </a:endParaRPr>
          </a:p>
        </p:txBody>
      </p:sp>
      <p:sp>
        <p:nvSpPr>
          <p:cNvPr id="67" name="Tekstvak 66">
            <a:extLst>
              <a:ext uri="{FF2B5EF4-FFF2-40B4-BE49-F238E27FC236}">
                <a16:creationId xmlns:a16="http://schemas.microsoft.com/office/drawing/2014/main" id="{84E66AEE-7F29-40B7-9DF3-EF9A1497964F}"/>
              </a:ext>
            </a:extLst>
          </p:cNvPr>
          <p:cNvSpPr txBox="1"/>
          <p:nvPr/>
        </p:nvSpPr>
        <p:spPr>
          <a:xfrm>
            <a:off x="2701657" y="2949062"/>
            <a:ext cx="492443" cy="266868"/>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Ernst</a:t>
            </a:r>
          </a:p>
        </p:txBody>
      </p:sp>
      <p:sp>
        <p:nvSpPr>
          <p:cNvPr id="68" name="Tekstvak 67">
            <a:extLst>
              <a:ext uri="{FF2B5EF4-FFF2-40B4-BE49-F238E27FC236}">
                <a16:creationId xmlns:a16="http://schemas.microsoft.com/office/drawing/2014/main" id="{03EF22A4-160F-406A-B570-74ED263544C2}"/>
              </a:ext>
            </a:extLst>
          </p:cNvPr>
          <p:cNvSpPr txBox="1"/>
          <p:nvPr/>
        </p:nvSpPr>
        <p:spPr>
          <a:xfrm>
            <a:off x="4819517" y="2958407"/>
            <a:ext cx="473206" cy="266868"/>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Kans</a:t>
            </a:r>
          </a:p>
        </p:txBody>
      </p:sp>
      <p:sp>
        <p:nvSpPr>
          <p:cNvPr id="69" name="Tekstvak 68">
            <a:extLst>
              <a:ext uri="{FF2B5EF4-FFF2-40B4-BE49-F238E27FC236}">
                <a16:creationId xmlns:a16="http://schemas.microsoft.com/office/drawing/2014/main" id="{3268CDCE-75B4-4014-8D04-DA382CEC9B6F}"/>
              </a:ext>
            </a:extLst>
          </p:cNvPr>
          <p:cNvSpPr txBox="1"/>
          <p:nvPr/>
        </p:nvSpPr>
        <p:spPr>
          <a:xfrm>
            <a:off x="7507753" y="2965594"/>
            <a:ext cx="886781" cy="266868"/>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Ontdekking</a:t>
            </a:r>
          </a:p>
        </p:txBody>
      </p:sp>
      <p:sp>
        <p:nvSpPr>
          <p:cNvPr id="70" name="Tekstvak 69">
            <a:extLst>
              <a:ext uri="{FF2B5EF4-FFF2-40B4-BE49-F238E27FC236}">
                <a16:creationId xmlns:a16="http://schemas.microsoft.com/office/drawing/2014/main" id="{AEB8CDC5-F4F0-46BE-A66B-B93A1BD3EDE2}"/>
              </a:ext>
            </a:extLst>
          </p:cNvPr>
          <p:cNvSpPr txBox="1"/>
          <p:nvPr/>
        </p:nvSpPr>
        <p:spPr>
          <a:xfrm>
            <a:off x="2736261" y="3413764"/>
            <a:ext cx="2083256" cy="1139543"/>
          </a:xfrm>
          <a:prstGeom prst="rect">
            <a:avLst/>
          </a:prstGeom>
          <a:noFill/>
        </p:spPr>
        <p:txBody>
          <a:bodyPr wrap="squar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 Minimaal</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2-3  = Laag</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4-6  = Gemiddeld</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7-8  = Hoog</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9-10 = Zeer hoog</a:t>
            </a:r>
          </a:p>
          <a:p>
            <a:pPr marL="0" marR="0" lvl="0" indent="0" algn="l" defTabSz="863885" rtl="0" eaLnBrk="1" fontAlgn="auto" latinLnBrk="0" hangingPunct="1">
              <a:lnSpc>
                <a:spcPct val="100000"/>
              </a:lnSpc>
              <a:spcBef>
                <a:spcPts val="0"/>
              </a:spcBef>
              <a:spcAft>
                <a:spcPts val="0"/>
              </a:spcAft>
              <a:buClrTx/>
              <a:buSzTx/>
              <a:buFontTx/>
              <a:buNone/>
              <a:tabLst/>
              <a:defRPr/>
            </a:pPr>
            <a:endPar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1" name="Tekstvak 70">
            <a:extLst>
              <a:ext uri="{FF2B5EF4-FFF2-40B4-BE49-F238E27FC236}">
                <a16:creationId xmlns:a16="http://schemas.microsoft.com/office/drawing/2014/main" id="{DF59D357-CF64-4BEE-A4FC-5C494AB58497}"/>
              </a:ext>
            </a:extLst>
          </p:cNvPr>
          <p:cNvSpPr txBox="1"/>
          <p:nvPr/>
        </p:nvSpPr>
        <p:spPr>
          <a:xfrm>
            <a:off x="4857489" y="3372600"/>
            <a:ext cx="2563171" cy="1314078"/>
          </a:xfrm>
          <a:prstGeom prst="rect">
            <a:avLst/>
          </a:prstGeom>
          <a:noFill/>
        </p:spPr>
        <p:txBody>
          <a:bodyPr wrap="squar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 Nihil</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  = Minimaal</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  = Laag</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4-6 = Gemiddeld</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7-8 = Hoog</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9-10 = Zeer hoog</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72" name="Tekstvak 71">
            <a:extLst>
              <a:ext uri="{FF2B5EF4-FFF2-40B4-BE49-F238E27FC236}">
                <a16:creationId xmlns:a16="http://schemas.microsoft.com/office/drawing/2014/main" id="{67E564CA-001B-403F-81B6-152E146B376D}"/>
              </a:ext>
            </a:extLst>
          </p:cNvPr>
          <p:cNvSpPr txBox="1"/>
          <p:nvPr/>
        </p:nvSpPr>
        <p:spPr>
          <a:xfrm>
            <a:off x="7556634" y="3400431"/>
            <a:ext cx="2294623" cy="1139543"/>
          </a:xfrm>
          <a:prstGeom prst="rect">
            <a:avLst/>
          </a:prstGeom>
          <a:noFill/>
        </p:spPr>
        <p:txBody>
          <a:bodyPr wrap="squar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 Zeer hoog</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2-5  = Hoog</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6-8  = Gemiddeld</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9  = Laag</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10 = Zeer laag</a:t>
            </a:r>
          </a:p>
          <a:p>
            <a:pPr marL="0" marR="0" lvl="0" indent="0" algn="l" defTabSz="863885" rtl="0" eaLnBrk="1" fontAlgn="auto" latinLnBrk="0" hangingPunct="1">
              <a:lnSpc>
                <a:spcPct val="100000"/>
              </a:lnSpc>
              <a:spcBef>
                <a:spcPts val="0"/>
              </a:spcBef>
              <a:spcAft>
                <a:spcPts val="0"/>
              </a:spcAft>
              <a:buClrTx/>
              <a:buSzTx/>
              <a:buFontTx/>
              <a:buNone/>
              <a:tabLst/>
              <a:defRPr/>
            </a:pPr>
            <a:endPar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3" name="Tekstvak 72">
            <a:extLst>
              <a:ext uri="{FF2B5EF4-FFF2-40B4-BE49-F238E27FC236}">
                <a16:creationId xmlns:a16="http://schemas.microsoft.com/office/drawing/2014/main" id="{3BAF3408-62F2-4037-B0B1-FB86D752EC21}"/>
              </a:ext>
            </a:extLst>
          </p:cNvPr>
          <p:cNvSpPr txBox="1"/>
          <p:nvPr/>
        </p:nvSpPr>
        <p:spPr>
          <a:xfrm>
            <a:off x="2679529" y="5047859"/>
            <a:ext cx="4628190" cy="615938"/>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Ernst = Ernst van het Effect op de verstoring in het proces</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Kans = Kans dat de verstoring optreedt in het proces</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Ontdekking = Kans dat de verstoring al tijdens het proces wordt opgemerkt</a:t>
            </a:r>
          </a:p>
        </p:txBody>
      </p:sp>
      <p:sp>
        <p:nvSpPr>
          <p:cNvPr id="74" name="Rechthoek 73">
            <a:extLst>
              <a:ext uri="{FF2B5EF4-FFF2-40B4-BE49-F238E27FC236}">
                <a16:creationId xmlns:a16="http://schemas.microsoft.com/office/drawing/2014/main" id="{8651A815-0E45-4B6D-9D3B-39EB7C30BC69}"/>
              </a:ext>
            </a:extLst>
          </p:cNvPr>
          <p:cNvSpPr/>
          <p:nvPr/>
        </p:nvSpPr>
        <p:spPr>
          <a:xfrm>
            <a:off x="5495196" y="5747224"/>
            <a:ext cx="1958549" cy="354071"/>
          </a:xfrm>
          <a:prstGeom prst="rect">
            <a:avLst/>
          </a:prstGeom>
        </p:spPr>
        <p:txBody>
          <a:bodyPr wrap="none">
            <a:spAutoFit/>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nl-NL" sz="1701" b="0" i="0" u="none" strike="noStrike" kern="1200" cap="none" spc="0" normalizeH="0" baseline="0" noProof="0" dirty="0">
                <a:ln>
                  <a:noFill/>
                </a:ln>
                <a:solidFill>
                  <a:prstClr val="black"/>
                </a:solidFill>
                <a:effectLst/>
                <a:uLnTx/>
                <a:uFillTx/>
                <a:latin typeface="Montserrat"/>
                <a:ea typeface="+mn-ea"/>
                <a:cs typeface="+mn-cs"/>
                <a:hlinkClick r:id="rId4">
                  <a:extLst>
                    <a:ext uri="{A12FA001-AC4F-418D-AE19-62706E023703}">
                      <ahyp:hlinkClr xmlns:ahyp="http://schemas.microsoft.com/office/drawing/2018/hyperlinkcolor" val="tx"/>
                    </a:ext>
                  </a:extLst>
                </a:hlinkClick>
              </a:rPr>
              <a:t>leansixsigmatools.nl</a:t>
            </a:r>
            <a:endParaRPr kumimoji="0" lang="nl-NL" sz="1701" b="0" i="0" u="none" strike="noStrike" kern="1200" cap="none" spc="0" normalizeH="0" baseline="0" noProof="0" dirty="0">
              <a:ln>
                <a:noFill/>
              </a:ln>
              <a:solidFill>
                <a:prstClr val="black"/>
              </a:solidFill>
              <a:effectLst/>
              <a:uLnTx/>
              <a:uFillTx/>
              <a:latin typeface="Montserrat"/>
              <a:ea typeface="+mn-ea"/>
              <a:cs typeface="+mn-cs"/>
            </a:endParaRPr>
          </a:p>
        </p:txBody>
      </p:sp>
      <p:sp>
        <p:nvSpPr>
          <p:cNvPr id="75" name="Tekstvak 74">
            <a:extLst>
              <a:ext uri="{FF2B5EF4-FFF2-40B4-BE49-F238E27FC236}">
                <a16:creationId xmlns:a16="http://schemas.microsoft.com/office/drawing/2014/main" id="{970D2BBE-6F36-42C9-9A92-9335CBC74C6A}"/>
              </a:ext>
            </a:extLst>
          </p:cNvPr>
          <p:cNvSpPr txBox="1"/>
          <p:nvPr/>
        </p:nvSpPr>
        <p:spPr>
          <a:xfrm>
            <a:off x="4227454" y="5806280"/>
            <a:ext cx="1268296" cy="237757"/>
          </a:xfrm>
          <a:prstGeom prst="rect">
            <a:avLst/>
          </a:prstGeom>
          <a:noFill/>
        </p:spPr>
        <p:txBody>
          <a:bodyPr wrap="none" rtlCol="0">
            <a:spAutoFit/>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Zie voor een template</a:t>
            </a:r>
          </a:p>
        </p:txBody>
      </p:sp>
      <p:cxnSp>
        <p:nvCxnSpPr>
          <p:cNvPr id="6" name="Rechte verbindingslijn 5">
            <a:extLst>
              <a:ext uri="{FF2B5EF4-FFF2-40B4-BE49-F238E27FC236}">
                <a16:creationId xmlns:a16="http://schemas.microsoft.com/office/drawing/2014/main" id="{9FE4C757-B781-48D4-AB59-FC7576E67984}"/>
              </a:ext>
            </a:extLst>
          </p:cNvPr>
          <p:cNvCxnSpPr/>
          <p:nvPr/>
        </p:nvCxnSpPr>
        <p:spPr>
          <a:xfrm>
            <a:off x="2698065" y="3260713"/>
            <a:ext cx="7787628" cy="19347"/>
          </a:xfrm>
          <a:prstGeom prst="line">
            <a:avLst/>
          </a:prstGeom>
          <a:ln/>
        </p:spPr>
        <p:style>
          <a:lnRef idx="1">
            <a:schemeClr val="dk1"/>
          </a:lnRef>
          <a:fillRef idx="0">
            <a:schemeClr val="dk1"/>
          </a:fillRef>
          <a:effectRef idx="0">
            <a:schemeClr val="dk1"/>
          </a:effectRef>
          <a:fontRef idx="minor">
            <a:schemeClr val="tx1"/>
          </a:fontRef>
        </p:style>
      </p:cxnSp>
      <p:cxnSp>
        <p:nvCxnSpPr>
          <p:cNvPr id="9" name="Rechte verbindingslijn 8">
            <a:extLst>
              <a:ext uri="{FF2B5EF4-FFF2-40B4-BE49-F238E27FC236}">
                <a16:creationId xmlns:a16="http://schemas.microsoft.com/office/drawing/2014/main" id="{87EE16C9-409E-4847-92D9-E368990BFC2A}"/>
              </a:ext>
            </a:extLst>
          </p:cNvPr>
          <p:cNvCxnSpPr/>
          <p:nvPr/>
        </p:nvCxnSpPr>
        <p:spPr>
          <a:xfrm>
            <a:off x="4791411" y="2928036"/>
            <a:ext cx="0" cy="1845797"/>
          </a:xfrm>
          <a:prstGeom prst="line">
            <a:avLst/>
          </a:prstGeom>
          <a:ln/>
        </p:spPr>
        <p:style>
          <a:lnRef idx="1">
            <a:schemeClr val="dk1"/>
          </a:lnRef>
          <a:fillRef idx="0">
            <a:schemeClr val="dk1"/>
          </a:fillRef>
          <a:effectRef idx="0">
            <a:schemeClr val="dk1"/>
          </a:effectRef>
          <a:fontRef idx="minor">
            <a:schemeClr val="tx1"/>
          </a:fontRef>
        </p:style>
      </p:cxnSp>
      <p:cxnSp>
        <p:nvCxnSpPr>
          <p:cNvPr id="76" name="Rechte verbindingslijn 75">
            <a:extLst>
              <a:ext uri="{FF2B5EF4-FFF2-40B4-BE49-F238E27FC236}">
                <a16:creationId xmlns:a16="http://schemas.microsoft.com/office/drawing/2014/main" id="{EAC014D2-B8F3-41E5-BBE4-E90964E81A4A}"/>
              </a:ext>
            </a:extLst>
          </p:cNvPr>
          <p:cNvCxnSpPr/>
          <p:nvPr/>
        </p:nvCxnSpPr>
        <p:spPr>
          <a:xfrm>
            <a:off x="7527572" y="2928036"/>
            <a:ext cx="0" cy="1845797"/>
          </a:xfrm>
          <a:prstGeom prst="line">
            <a:avLst/>
          </a:prstGeom>
          <a:ln/>
        </p:spPr>
        <p:style>
          <a:lnRef idx="1">
            <a:schemeClr val="dk1"/>
          </a:lnRef>
          <a:fillRef idx="0">
            <a:schemeClr val="dk1"/>
          </a:fillRef>
          <a:effectRef idx="0">
            <a:schemeClr val="dk1"/>
          </a:effectRef>
          <a:fontRef idx="minor">
            <a:schemeClr val="tx1"/>
          </a:fontRef>
        </p:style>
      </p:cxnSp>
      <p:pic>
        <p:nvPicPr>
          <p:cNvPr id="3" name="Afbeelding 2">
            <a:extLst>
              <a:ext uri="{FF2B5EF4-FFF2-40B4-BE49-F238E27FC236}">
                <a16:creationId xmlns:a16="http://schemas.microsoft.com/office/drawing/2014/main" id="{1B0FE266-E86A-4BF0-9C8E-27B4F71AC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99" y="1539254"/>
            <a:ext cx="2162909" cy="3401667"/>
          </a:xfrm>
          <a:prstGeom prst="rect">
            <a:avLst/>
          </a:prstGeom>
          <a:ln>
            <a:noFill/>
          </a:ln>
          <a:effectLst/>
        </p:spPr>
      </p:pic>
      <p:sp>
        <p:nvSpPr>
          <p:cNvPr id="20" name="Tekstvak 19">
            <a:extLst>
              <a:ext uri="{FF2B5EF4-FFF2-40B4-BE49-F238E27FC236}">
                <a16:creationId xmlns:a16="http://schemas.microsoft.com/office/drawing/2014/main" id="{D841DD19-F0C6-4713-A0F3-C80CD6CB0F68}"/>
              </a:ext>
            </a:extLst>
          </p:cNvPr>
          <p:cNvSpPr txBox="1"/>
          <p:nvPr/>
        </p:nvSpPr>
        <p:spPr>
          <a:xfrm>
            <a:off x="9734768" y="6232568"/>
            <a:ext cx="603050"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 163</a:t>
            </a:r>
          </a:p>
        </p:txBody>
      </p:sp>
      <p:pic>
        <p:nvPicPr>
          <p:cNvPr id="22" name="Afbeelding 21" descr="Afbeelding met vliegtuig, zitten, groot, startbaan&#10;&#10;Automatisch gegenereerde beschrijving">
            <a:extLst>
              <a:ext uri="{FF2B5EF4-FFF2-40B4-BE49-F238E27FC236}">
                <a16:creationId xmlns:a16="http://schemas.microsoft.com/office/drawing/2014/main" id="{26A1E84A-A8CB-43DD-962C-BC2E6816E0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 name="Tijdelijke aanduiding voor voettekst 1">
            <a:extLst>
              <a:ext uri="{FF2B5EF4-FFF2-40B4-BE49-F238E27FC236}">
                <a16:creationId xmlns:a16="http://schemas.microsoft.com/office/drawing/2014/main" id="{AB5DD075-430B-4701-914A-42B6DED0DE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Processen</a:t>
            </a:r>
          </a:p>
        </p:txBody>
      </p:sp>
      <p:sp>
        <p:nvSpPr>
          <p:cNvPr id="5" name="Tijdelijke aanduiding voor dianummer 4">
            <a:extLst>
              <a:ext uri="{FF2B5EF4-FFF2-40B4-BE49-F238E27FC236}">
                <a16:creationId xmlns:a16="http://schemas.microsoft.com/office/drawing/2014/main" id="{C860A0D6-1E63-4362-AA83-68313C619F4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22968-2107-43EC-8FC0-5D78783708AF}" type="slidenum">
              <a:rPr kumimoji="0" lang="nl-NL"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nl-NL" sz="800" b="0" i="0" u="none" strike="noStrike" kern="1200" cap="none" spc="0" normalizeH="0" baseline="0" noProof="0">
              <a:ln>
                <a:noFill/>
              </a:ln>
              <a:solidFill>
                <a:prstClr val="white"/>
              </a:solidFill>
              <a:effectLst/>
              <a:uLnTx/>
              <a:uFillTx/>
              <a:latin typeface="Arial"/>
              <a:ea typeface="+mn-ea"/>
              <a:cs typeface="+mn-cs"/>
            </a:endParaRPr>
          </a:p>
        </p:txBody>
      </p:sp>
      <p:pic>
        <p:nvPicPr>
          <p:cNvPr id="25" name="Afbeelding 24" descr="Afbeelding met kamer, voedsel, teken&#10;&#10;Automatisch gegenereerde beschrijving">
            <a:hlinkClick r:id="rId7" action="ppaction://hlinksldjump"/>
            <a:extLst>
              <a:ext uri="{FF2B5EF4-FFF2-40B4-BE49-F238E27FC236}">
                <a16:creationId xmlns:a16="http://schemas.microsoft.com/office/drawing/2014/main" id="{DB1BB0AA-412B-49BF-856D-E8ACBEB770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5426" y="663602"/>
            <a:ext cx="1289081" cy="763532"/>
          </a:xfrm>
          <a:prstGeom prst="rect">
            <a:avLst/>
          </a:prstGeom>
        </p:spPr>
      </p:pic>
    </p:spTree>
    <p:extLst>
      <p:ext uri="{BB962C8B-B14F-4D97-AF65-F5344CB8AC3E}">
        <p14:creationId xmlns:p14="http://schemas.microsoft.com/office/powerpoint/2010/main" val="29362223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Stel per lesleerdoel een </a:t>
            </a:r>
            <a:r>
              <a:rPr lang="nl-NL" sz="1600" b="1" i="0" dirty="0">
                <a:solidFill>
                  <a:srgbClr val="383737"/>
                </a:solidFill>
                <a:effectLst/>
              </a:rPr>
              <a:t>open</a:t>
            </a:r>
            <a:r>
              <a:rPr lang="nl-NL" sz="1600" b="0" i="0" dirty="0">
                <a:solidFill>
                  <a:srgbClr val="383737"/>
                </a:solidFill>
                <a:effectLst/>
              </a:rPr>
              <a:t> examenvraag op. Werk ook de antwoorden op de vragen uit en geef aan waar in de leerstof het antwoord te vinden is. In de volgende les ga je deze examenvragen kort bespreken met je medestudenten. Belangrijk is dat de vragen aansluiten op de onderwerpen en leerdoelen van de betreffende les.</a:t>
            </a:r>
          </a:p>
          <a:p>
            <a:pPr marL="0" indent="0" algn="l">
              <a:buNone/>
            </a:pPr>
            <a:r>
              <a:rPr lang="nl-NL" sz="1600" b="0" i="0" dirty="0">
                <a:solidFill>
                  <a:srgbClr val="383737"/>
                </a:solidFill>
                <a:effectLst/>
              </a:rPr>
              <a:t>Je mag ook een korte </a:t>
            </a:r>
            <a:r>
              <a:rPr lang="nl-NL" sz="1600" b="0" i="1" dirty="0">
                <a:solidFill>
                  <a:srgbClr val="383737"/>
                </a:solidFill>
                <a:effectLst/>
              </a:rPr>
              <a:t>case</a:t>
            </a:r>
            <a:r>
              <a:rPr lang="nl-NL" sz="1600" b="0" i="0" dirty="0">
                <a:solidFill>
                  <a:srgbClr val="383737"/>
                </a:solidFill>
                <a:effectLst/>
              </a:rPr>
              <a:t> maken (situatiebeschrijving) en de vragen op deze case betrekking laten hebben.</a:t>
            </a:r>
          </a:p>
          <a:p>
            <a:pPr marL="0" indent="0" algn="l">
              <a:buNone/>
            </a:pPr>
            <a:r>
              <a:rPr lang="nl-NL" sz="1600" b="0" i="0" dirty="0">
                <a:solidFill>
                  <a:srgbClr val="383737"/>
                </a:solidFill>
                <a:effectLst/>
              </a:rPr>
              <a:t>Werk deze punten uit, met de vragen en antwoorden op een apart blad. Neem je uitwerkingen mee naar de volgende les en plaats je uitwerking ook als bericht aan medestudenten. Samen werk je zo aan een database met oefenvragen.</a:t>
            </a:r>
          </a:p>
        </p:txBody>
      </p:sp>
      <p:sp>
        <p:nvSpPr>
          <p:cNvPr id="3" name="Titel 2"/>
          <p:cNvSpPr>
            <a:spLocks noGrp="1"/>
          </p:cNvSpPr>
          <p:nvPr>
            <p:ph type="title"/>
          </p:nvPr>
        </p:nvSpPr>
        <p:spPr/>
        <p:txBody>
          <a:bodyPr/>
          <a:lstStyle/>
          <a:p>
            <a:r>
              <a:rPr lang="nl-NL" dirty="0"/>
              <a:t>Examenvragen opstellen</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99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5</a:t>
            </a:r>
            <a:endParaRPr lang="en-US" dirty="0"/>
          </a:p>
        </p:txBody>
      </p:sp>
      <p:sp>
        <p:nvSpPr>
          <p:cNvPr id="3" name="Ondertitel 2"/>
          <p:cNvSpPr>
            <a:spLocks noGrp="1"/>
          </p:cNvSpPr>
          <p:nvPr>
            <p:ph type="subTitle" idx="1"/>
          </p:nvPr>
        </p:nvSpPr>
        <p:spPr/>
        <p:txBody>
          <a:bodyPr/>
          <a:lstStyle/>
          <a:p>
            <a:r>
              <a:rPr lang="en-US"/>
              <a:t>Processen optimaliseren</a:t>
            </a:r>
            <a:endParaRPr lang="en-US" dirty="0"/>
          </a:p>
        </p:txBody>
      </p:sp>
      <p:pic>
        <p:nvPicPr>
          <p:cNvPr id="4" name="Picture 3">
            <a:extLst>
              <a:ext uri="{FF2B5EF4-FFF2-40B4-BE49-F238E27FC236}">
                <a16:creationId xmlns:a16="http://schemas.microsoft.com/office/drawing/2014/main" id="{BB94CD39-C899-43C2-81E2-3F854CFEF7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a:extLst>
              <a:ext uri="{FF2B5EF4-FFF2-40B4-BE49-F238E27FC236}">
                <a16:creationId xmlns:a16="http://schemas.microsoft.com/office/drawing/2014/main" id="{A279D2A9-4460-4CD7-84AF-E2311C4813C0}"/>
              </a:ext>
            </a:extLst>
          </p:cNvPr>
          <p:cNvSpPr txBox="1"/>
          <p:nvPr/>
        </p:nvSpPr>
        <p:spPr>
          <a:xfrm>
            <a:off x="1355998" y="6122755"/>
            <a:ext cx="154882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www.procesverbeteren.nl</a:t>
            </a:r>
          </a:p>
        </p:txBody>
      </p:sp>
      <p:pic>
        <p:nvPicPr>
          <p:cNvPr id="8" name="Afbeelding 7">
            <a:hlinkClick r:id="" action="ppaction://noaction"/>
            <a:extLst>
              <a:ext uri="{FF2B5EF4-FFF2-40B4-BE49-F238E27FC236}">
                <a16:creationId xmlns:a16="http://schemas.microsoft.com/office/drawing/2014/main" id="{6619D046-0E5C-469A-A0BB-65415D79AE84}"/>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008509" y="3730525"/>
            <a:ext cx="2243800" cy="2268982"/>
          </a:xfrm>
          <a:prstGeom prst="ellipse">
            <a:avLst/>
          </a:prstGeom>
        </p:spPr>
      </p:pic>
    </p:spTree>
    <p:extLst>
      <p:ext uri="{BB962C8B-B14F-4D97-AF65-F5344CB8AC3E}">
        <p14:creationId xmlns:p14="http://schemas.microsoft.com/office/powerpoint/2010/main" val="209938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nSpc>
                <a:spcPct val="100000"/>
              </a:lnSpc>
              <a:spcBef>
                <a:spcPts val="0"/>
              </a:spcBef>
              <a:buNone/>
            </a:pPr>
            <a:r>
              <a:rPr lang="nl-NL" sz="1600" dirty="0"/>
              <a:t>Na het bestuderen van de theorie en het afronden van deze les kun je:</a:t>
            </a:r>
          </a:p>
          <a:p>
            <a:pPr marL="457200" indent="-457200">
              <a:lnSpc>
                <a:spcPct val="100000"/>
              </a:lnSpc>
              <a:spcBef>
                <a:spcPts val="0"/>
              </a:spcBef>
              <a:buFont typeface="+mj-lt"/>
              <a:buAutoNum type="arabicPeriod"/>
            </a:pPr>
            <a:r>
              <a:rPr lang="nl-NL" sz="1600" dirty="0"/>
              <a:t>verschillende </a:t>
            </a:r>
            <a:r>
              <a:rPr lang="nl-NL" sz="1600" i="1" dirty="0"/>
              <a:t>integrale verbetermethoden </a:t>
            </a:r>
            <a:r>
              <a:rPr lang="nl-NL" sz="1600" dirty="0"/>
              <a:t>uitleggen. (5)</a:t>
            </a:r>
          </a:p>
          <a:p>
            <a:pPr marL="457200" indent="-457200">
              <a:lnSpc>
                <a:spcPct val="100000"/>
              </a:lnSpc>
              <a:spcBef>
                <a:spcPts val="0"/>
              </a:spcBef>
              <a:buFont typeface="+mj-lt"/>
              <a:buAutoNum type="arabicPeriod"/>
            </a:pPr>
            <a:r>
              <a:rPr lang="nl-NL" sz="1600" dirty="0"/>
              <a:t>aangeven welke specifieke verbetermethoden in welke situatie het best toegepast kan worden. (5)</a:t>
            </a:r>
          </a:p>
          <a:p>
            <a:pPr marL="457200" indent="-457200">
              <a:lnSpc>
                <a:spcPct val="100000"/>
              </a:lnSpc>
              <a:spcBef>
                <a:spcPts val="0"/>
              </a:spcBef>
              <a:buFont typeface="+mj-lt"/>
              <a:buAutoNum type="arabicPeriod"/>
            </a:pPr>
            <a:r>
              <a:rPr lang="nl-NL" sz="1600" dirty="0"/>
              <a:t>relevante verbetertechnieken toepassen bij </a:t>
            </a:r>
            <a:r>
              <a:rPr lang="nl-NL" sz="1600" i="1" dirty="0"/>
              <a:t>procesoptimalisering</a:t>
            </a:r>
            <a:r>
              <a:rPr lang="nl-NL" sz="1600" dirty="0"/>
              <a:t>. (5)</a:t>
            </a:r>
          </a:p>
          <a:p>
            <a:pPr marL="457200" indent="-457200">
              <a:lnSpc>
                <a:spcPct val="100000"/>
              </a:lnSpc>
              <a:spcBef>
                <a:spcPts val="0"/>
              </a:spcBef>
              <a:buFont typeface="+mj-lt"/>
              <a:buAutoNum type="arabicPeriod"/>
            </a:pPr>
            <a:r>
              <a:rPr lang="nl-NL" sz="1600" dirty="0"/>
              <a:t>aanbevelingen doen voor het verbeteren van de performance van processen. (5)</a:t>
            </a:r>
          </a:p>
          <a:p>
            <a:pPr marL="0" indent="0">
              <a:lnSpc>
                <a:spcPct val="100000"/>
              </a:lnSpc>
              <a:spcBef>
                <a:spcPts val="0"/>
              </a:spcBef>
              <a:buNone/>
            </a:pPr>
            <a:endParaRPr lang="nl-NL" sz="1200" dirty="0"/>
          </a:p>
          <a:p>
            <a:pPr marL="0" indent="0">
              <a:lnSpc>
                <a:spcPct val="100000"/>
              </a:lnSpc>
              <a:spcBef>
                <a:spcPts val="0"/>
              </a:spcBef>
              <a:buNone/>
            </a:pPr>
            <a:r>
              <a:rPr lang="nl-NL" sz="1200" b="1" dirty="0">
                <a:solidFill>
                  <a:srgbClr val="C00000"/>
                </a:solidFill>
              </a:rPr>
              <a:t>Voorbereiding</a:t>
            </a:r>
          </a:p>
          <a:p>
            <a:pPr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Lees je </a:t>
            </a:r>
            <a:r>
              <a:rPr lang="nl-NL" sz="1200" b="1" i="0" dirty="0">
                <a:solidFill>
                  <a:srgbClr val="383737"/>
                </a:solidFill>
                <a:effectLst/>
                <a:latin typeface="opensansregular"/>
              </a:rPr>
              <a:t>hoofdstuk 5</a:t>
            </a:r>
            <a:r>
              <a:rPr lang="nl-NL" sz="1200" b="0" i="0" dirty="0">
                <a:solidFill>
                  <a:srgbClr val="383737"/>
                </a:solidFill>
                <a:effectLst/>
                <a:latin typeface="opensansregular"/>
              </a:rPr>
              <a:t>: Processen verbeteren uit het boek </a:t>
            </a:r>
            <a:r>
              <a:rPr lang="nl-NL" sz="1200" b="0" i="1" dirty="0">
                <a:solidFill>
                  <a:srgbClr val="383737"/>
                </a:solidFill>
                <a:effectLst/>
                <a:latin typeface="opensansregular"/>
              </a:rPr>
              <a:t>Procesmanagement in de praktijk</a:t>
            </a:r>
          </a:p>
          <a:p>
            <a:pPr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Maak je de opdrachten bij deze les</a:t>
            </a:r>
            <a:endParaRPr lang="nl-NL" sz="1600" dirty="0"/>
          </a:p>
        </p:txBody>
      </p:sp>
      <p:sp>
        <p:nvSpPr>
          <p:cNvPr id="3" name="Titel 2"/>
          <p:cNvSpPr>
            <a:spLocks noGrp="1"/>
          </p:cNvSpPr>
          <p:nvPr>
            <p:ph type="title"/>
          </p:nvPr>
        </p:nvSpPr>
        <p:spPr/>
        <p:txBody>
          <a:bodyPr/>
          <a:lstStyle/>
          <a:p>
            <a:r>
              <a:rPr lang="en-US" dirty="0" err="1"/>
              <a:t>Lesleerdoelen</a:t>
            </a:r>
            <a:br>
              <a:rPr lang="en-US" dirty="0"/>
            </a:br>
            <a:r>
              <a:rPr lang="en-US" sz="1600" b="0" dirty="0">
                <a:solidFill>
                  <a:schemeClr val="tx1"/>
                </a:solidFill>
              </a:rPr>
              <a:t>les 5</a:t>
            </a:r>
          </a:p>
        </p:txBody>
      </p:sp>
      <p:pic>
        <p:nvPicPr>
          <p:cNvPr id="4" name="Picture 3">
            <a:extLst>
              <a:ext uri="{FF2B5EF4-FFF2-40B4-BE49-F238E27FC236}">
                <a16:creationId xmlns:a16="http://schemas.microsoft.com/office/drawing/2014/main" id="{674D35EB-E450-4B05-882F-EB392D1B30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83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just">
              <a:lnSpc>
                <a:spcPct val="100000"/>
              </a:lnSpc>
              <a:spcBef>
                <a:spcPts val="0"/>
              </a:spcBef>
              <a:buNone/>
            </a:pPr>
            <a:r>
              <a:rPr lang="nl-NL" sz="1600" b="0" i="0" dirty="0">
                <a:solidFill>
                  <a:srgbClr val="383737"/>
                </a:solidFill>
                <a:effectLst/>
                <a:latin typeface="opensansregular"/>
              </a:rPr>
              <a:t>In deze opdracht stel je een (beperkte) </a:t>
            </a:r>
            <a:r>
              <a:rPr lang="nl-NL" sz="1600" b="1" i="0" dirty="0">
                <a:solidFill>
                  <a:srgbClr val="383737"/>
                </a:solidFill>
                <a:effectLst/>
                <a:latin typeface="opensansregular"/>
              </a:rPr>
              <a:t>FMEA</a:t>
            </a:r>
            <a:r>
              <a:rPr lang="nl-NL" sz="1600" b="0" i="0" dirty="0">
                <a:solidFill>
                  <a:srgbClr val="383737"/>
                </a:solidFill>
                <a:effectLst/>
                <a:latin typeface="opensansregular"/>
              </a:rPr>
              <a:t> op van een door jou te kiezen proces. Gebruik hierbij het artikel </a:t>
            </a:r>
            <a:r>
              <a:rPr lang="nl-NL" sz="1600" b="0" i="1" dirty="0">
                <a:solidFill>
                  <a:srgbClr val="383737"/>
                </a:solidFill>
                <a:effectLst/>
                <a:latin typeface="opensansregular"/>
              </a:rPr>
              <a:t>'FMEA in 10 stappen</a:t>
            </a:r>
            <a:r>
              <a:rPr lang="nl-NL" sz="1600" b="0" i="0" dirty="0">
                <a:solidFill>
                  <a:srgbClr val="383737"/>
                </a:solidFill>
                <a:effectLst/>
                <a:latin typeface="opensansregular"/>
              </a:rPr>
              <a:t>', dat als download bij de les is gevoegd.</a:t>
            </a:r>
          </a:p>
          <a:p>
            <a:pPr marL="0" indent="0" algn="just">
              <a:lnSpc>
                <a:spcPct val="100000"/>
              </a:lnSpc>
              <a:spcBef>
                <a:spcPts val="0"/>
              </a:spcBef>
              <a:buNone/>
            </a:pPr>
            <a:endParaRPr lang="nl-NL" sz="1600" dirty="0">
              <a:solidFill>
                <a:srgbClr val="383737"/>
              </a:solidFill>
              <a:latin typeface="opensansregular"/>
            </a:endParaRPr>
          </a:p>
          <a:p>
            <a:pPr marL="0" indent="0" algn="just">
              <a:lnSpc>
                <a:spcPct val="100000"/>
              </a:lnSpc>
              <a:spcBef>
                <a:spcPts val="0"/>
              </a:spcBef>
              <a:buNone/>
            </a:pPr>
            <a:r>
              <a:rPr lang="nl-NL" sz="1600" b="1" i="0" dirty="0">
                <a:solidFill>
                  <a:srgbClr val="C00000"/>
                </a:solidFill>
                <a:effectLst/>
                <a:latin typeface="opensansregular"/>
              </a:rPr>
              <a:t>Opdracht</a:t>
            </a:r>
          </a:p>
          <a:p>
            <a:pPr algn="just">
              <a:lnSpc>
                <a:spcPct val="100000"/>
              </a:lnSpc>
              <a:spcBef>
                <a:spcPts val="0"/>
              </a:spcBef>
              <a:buFont typeface="+mj-lt"/>
              <a:buAutoNum type="arabicPeriod"/>
            </a:pPr>
            <a:r>
              <a:rPr lang="nl-NL" sz="1600" b="0" i="0" dirty="0">
                <a:solidFill>
                  <a:srgbClr val="383737"/>
                </a:solidFill>
                <a:effectLst/>
                <a:latin typeface="opensansregular"/>
              </a:rPr>
              <a:t>Kies een proces waarbij je betrokken bent.</a:t>
            </a:r>
          </a:p>
          <a:p>
            <a:pPr algn="just">
              <a:lnSpc>
                <a:spcPct val="100000"/>
              </a:lnSpc>
              <a:spcBef>
                <a:spcPts val="0"/>
              </a:spcBef>
              <a:buFont typeface="+mj-lt"/>
              <a:buAutoNum type="arabicPeriod"/>
            </a:pPr>
            <a:r>
              <a:rPr lang="nl-NL" sz="1600" b="0" i="0" dirty="0">
                <a:solidFill>
                  <a:srgbClr val="383737"/>
                </a:solidFill>
                <a:effectLst/>
                <a:latin typeface="opensansregular"/>
              </a:rPr>
              <a:t>Breng dit proces in kaart door middel van een flowchart.</a:t>
            </a:r>
          </a:p>
          <a:p>
            <a:pPr algn="just">
              <a:lnSpc>
                <a:spcPct val="100000"/>
              </a:lnSpc>
              <a:spcBef>
                <a:spcPts val="0"/>
              </a:spcBef>
              <a:buFont typeface="+mj-lt"/>
              <a:buAutoNum type="arabicPeriod"/>
            </a:pPr>
            <a:r>
              <a:rPr lang="nl-NL" sz="1600" b="0" i="0" dirty="0">
                <a:solidFill>
                  <a:srgbClr val="383737"/>
                </a:solidFill>
                <a:effectLst/>
                <a:latin typeface="opensansregular"/>
              </a:rPr>
              <a:t>Ga na welke verstoringen er in het proces kunnen optreden (faalwijze). Kies vijf verstoringen.</a:t>
            </a:r>
          </a:p>
          <a:p>
            <a:pPr algn="just">
              <a:lnSpc>
                <a:spcPct val="100000"/>
              </a:lnSpc>
              <a:spcBef>
                <a:spcPts val="0"/>
              </a:spcBef>
              <a:buFont typeface="+mj-lt"/>
              <a:buAutoNum type="arabicPeriod"/>
            </a:pPr>
            <a:r>
              <a:rPr lang="nl-NL" sz="1600" b="0" i="0" dirty="0">
                <a:solidFill>
                  <a:srgbClr val="383737"/>
                </a:solidFill>
                <a:effectLst/>
                <a:latin typeface="opensansregular"/>
              </a:rPr>
              <a:t>Werk voor deze verstoringen een FMEA uit. Vul hiertoe de pagina's 6 en 7 van het artikel </a:t>
            </a:r>
            <a:r>
              <a:rPr lang="nl-NL" sz="1600" b="0" i="1" dirty="0">
                <a:solidFill>
                  <a:srgbClr val="383737"/>
                </a:solidFill>
                <a:effectLst/>
                <a:latin typeface="opensansregular"/>
              </a:rPr>
              <a:t>'FMEA in 10 stappen</a:t>
            </a:r>
            <a:r>
              <a:rPr lang="nl-NL" sz="1600" b="0" i="0" dirty="0">
                <a:solidFill>
                  <a:srgbClr val="383737"/>
                </a:solidFill>
                <a:effectLst/>
                <a:latin typeface="opensansregular"/>
              </a:rPr>
              <a:t>’ </a:t>
            </a:r>
            <a:r>
              <a:rPr lang="nl-NL" sz="1600" dirty="0">
                <a:solidFill>
                  <a:srgbClr val="383737"/>
                </a:solidFill>
                <a:latin typeface="opensansregular"/>
              </a:rPr>
              <a:t>[zie download op </a:t>
            </a:r>
            <a:r>
              <a:rPr lang="nl-NL" sz="1600" dirty="0" err="1">
                <a:solidFill>
                  <a:srgbClr val="383737"/>
                </a:solidFill>
                <a:latin typeface="opensansregular"/>
              </a:rPr>
              <a:t>econnect</a:t>
            </a:r>
            <a:r>
              <a:rPr lang="nl-NL" sz="1600" dirty="0">
                <a:solidFill>
                  <a:srgbClr val="383737"/>
                </a:solidFill>
                <a:latin typeface="opensansregular"/>
              </a:rPr>
              <a:t>] </a:t>
            </a:r>
            <a:r>
              <a:rPr lang="nl-NL" sz="1600" b="0" i="0" dirty="0">
                <a:solidFill>
                  <a:srgbClr val="383737"/>
                </a:solidFill>
                <a:effectLst/>
                <a:latin typeface="opensansregular"/>
              </a:rPr>
              <a:t>volledig in.</a:t>
            </a:r>
          </a:p>
          <a:p>
            <a:pPr algn="just">
              <a:lnSpc>
                <a:spcPct val="100000"/>
              </a:lnSpc>
              <a:spcBef>
                <a:spcPts val="0"/>
              </a:spcBef>
              <a:buFont typeface="+mj-lt"/>
              <a:buAutoNum type="arabicPeriod"/>
            </a:pPr>
            <a:r>
              <a:rPr lang="nl-NL" sz="1600" b="0" i="0" dirty="0">
                <a:solidFill>
                  <a:srgbClr val="383737"/>
                </a:solidFill>
                <a:effectLst/>
                <a:latin typeface="opensansregular"/>
              </a:rPr>
              <a:t>Beargumenteer je scores zo goed mogelijk. Gebruik hierbij gegevens uit het verleden, ervaringen van anderen, meningen van experts enzovoort.</a:t>
            </a:r>
          </a:p>
          <a:p>
            <a:pPr marL="0" indent="0" algn="just">
              <a:lnSpc>
                <a:spcPct val="100000"/>
              </a:lnSpc>
              <a:spcBef>
                <a:spcPts val="0"/>
              </a:spcBef>
              <a:buNone/>
            </a:pPr>
            <a:r>
              <a:rPr lang="nl-NL" sz="1600" b="0" i="0" dirty="0">
                <a:solidFill>
                  <a:srgbClr val="383737"/>
                </a:solidFill>
                <a:effectLst/>
                <a:latin typeface="opensansregular"/>
              </a:rPr>
              <a:t>Werk deze punten uit op 2 A4’tjes. Neem je uitwerkingen mee naar de volgende les.</a:t>
            </a:r>
          </a:p>
        </p:txBody>
      </p:sp>
      <p:sp>
        <p:nvSpPr>
          <p:cNvPr id="3" name="Titel 2"/>
          <p:cNvSpPr>
            <a:spLocks noGrp="1"/>
          </p:cNvSpPr>
          <p:nvPr>
            <p:ph type="title"/>
          </p:nvPr>
        </p:nvSpPr>
        <p:spPr/>
        <p:txBody>
          <a:bodyPr/>
          <a:lstStyle/>
          <a:p>
            <a:r>
              <a:rPr lang="nl-NL" dirty="0"/>
              <a:t>F.M.E.A.</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les 4</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Pag.163</a:t>
            </a:r>
          </a:p>
        </p:txBody>
      </p:sp>
    </p:spTree>
    <p:extLst>
      <p:ext uri="{BB962C8B-B14F-4D97-AF65-F5344CB8AC3E}">
        <p14:creationId xmlns:p14="http://schemas.microsoft.com/office/powerpoint/2010/main" val="339868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CCBAF4-6471-4406-A738-364CB15985C8}"/>
              </a:ext>
            </a:extLst>
          </p:cNvPr>
          <p:cNvSpPr>
            <a:spLocks noGrp="1"/>
          </p:cNvSpPr>
          <p:nvPr>
            <p:ph type="title"/>
          </p:nvPr>
        </p:nvSpPr>
        <p:spPr/>
        <p:txBody>
          <a:bodyPr/>
          <a:lstStyle/>
          <a:p>
            <a:r>
              <a:rPr lang="nl-NL" dirty="0"/>
              <a:t>Procesmanagement</a:t>
            </a:r>
          </a:p>
        </p:txBody>
      </p:sp>
      <p:pic>
        <p:nvPicPr>
          <p:cNvPr id="1026" name="Picture 2" descr="De bronafbeelding bekijken">
            <a:extLst>
              <a:ext uri="{FF2B5EF4-FFF2-40B4-BE49-F238E27FC236}">
                <a16:creationId xmlns:a16="http://schemas.microsoft.com/office/drawing/2014/main" id="{D294D009-57FD-4FB8-A1DD-2802E9D27C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613" y="869356"/>
            <a:ext cx="7206827" cy="54884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D4AB3D-E588-403F-AD29-15C02632A0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9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lnSpc>
                <a:spcPct val="100000"/>
              </a:lnSpc>
              <a:spcBef>
                <a:spcPts val="0"/>
              </a:spcBef>
              <a:buNone/>
            </a:pPr>
            <a:r>
              <a:rPr lang="nl-NL" sz="1600" b="0" i="0" dirty="0">
                <a:solidFill>
                  <a:srgbClr val="383737"/>
                </a:solidFill>
                <a:effectLst/>
                <a:latin typeface="opensansregular"/>
              </a:rPr>
              <a:t>Ga op zoek naar een voorbeeld van de toepassing van de </a:t>
            </a:r>
            <a:r>
              <a:rPr lang="nl-NL" sz="1600" b="1" i="0" dirty="0">
                <a:solidFill>
                  <a:srgbClr val="383737"/>
                </a:solidFill>
                <a:effectLst/>
                <a:latin typeface="opensansregular"/>
              </a:rPr>
              <a:t>PDCA-cyclus </a:t>
            </a:r>
            <a:r>
              <a:rPr lang="nl-NL" sz="1600" b="0" i="0" dirty="0">
                <a:solidFill>
                  <a:srgbClr val="383737"/>
                </a:solidFill>
                <a:effectLst/>
                <a:latin typeface="opensansregular"/>
              </a:rPr>
              <a:t>of </a:t>
            </a:r>
            <a:r>
              <a:rPr lang="nl-NL" sz="1600" b="0" i="0" dirty="0" err="1">
                <a:solidFill>
                  <a:srgbClr val="383737"/>
                </a:solidFill>
                <a:effectLst/>
                <a:latin typeface="opensansregular"/>
              </a:rPr>
              <a:t>Deming</a:t>
            </a:r>
            <a:r>
              <a:rPr lang="nl-NL" sz="1600" b="0" i="0" dirty="0">
                <a:solidFill>
                  <a:srgbClr val="383737"/>
                </a:solidFill>
                <a:effectLst/>
                <a:latin typeface="opensansregular"/>
              </a:rPr>
              <a:t>-cirkel.</a:t>
            </a:r>
            <a:br>
              <a:rPr lang="nl-NL" sz="1600" b="0" i="0" dirty="0">
                <a:solidFill>
                  <a:srgbClr val="383737"/>
                </a:solidFill>
                <a:effectLst/>
                <a:latin typeface="opensansregular"/>
              </a:rPr>
            </a:br>
            <a:br>
              <a:rPr lang="nl-NL" sz="1600" b="0" i="0" dirty="0">
                <a:solidFill>
                  <a:srgbClr val="383737"/>
                </a:solidFill>
                <a:effectLst/>
                <a:latin typeface="opensansregular"/>
              </a:rPr>
            </a:br>
            <a:r>
              <a:rPr lang="nl-NL" sz="1600" b="0" i="0" dirty="0">
                <a:solidFill>
                  <a:srgbClr val="383737"/>
                </a:solidFill>
                <a:effectLst/>
                <a:latin typeface="opensansregular"/>
              </a:rPr>
              <a:t>Het voorbeeld kan uit de krant komen, van internet of uit de eigen organisatie.</a:t>
            </a:r>
          </a:p>
          <a:p>
            <a:pPr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Geef een voorbeeld uit de praktijk van de toepassing van de </a:t>
            </a:r>
            <a:r>
              <a:rPr lang="nl-NL" sz="1600" b="1" i="0" dirty="0">
                <a:solidFill>
                  <a:srgbClr val="383737"/>
                </a:solidFill>
                <a:effectLst/>
                <a:latin typeface="opensansregular"/>
              </a:rPr>
              <a:t>PDCA-cirkel</a:t>
            </a:r>
            <a:r>
              <a:rPr lang="nl-NL" sz="1600" b="0" i="0" dirty="0">
                <a:solidFill>
                  <a:srgbClr val="383737"/>
                </a:solidFill>
                <a:effectLst/>
                <a:latin typeface="opensansregular"/>
              </a:rPr>
              <a:t>.</a:t>
            </a:r>
          </a:p>
          <a:p>
            <a:pPr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Bespreek kort de vier stappen uit deze cirkel.</a:t>
            </a:r>
          </a:p>
          <a:p>
            <a:pPr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Geef aan waaruit blijkt dat er sprake is van </a:t>
            </a:r>
            <a:r>
              <a:rPr lang="nl-NL" sz="1600" b="0" i="1" dirty="0">
                <a:solidFill>
                  <a:srgbClr val="383737"/>
                </a:solidFill>
                <a:effectLst/>
                <a:latin typeface="opensansregular"/>
              </a:rPr>
              <a:t>continue verbetering</a:t>
            </a:r>
            <a:r>
              <a:rPr lang="nl-NL" sz="1600" b="0" i="0" dirty="0">
                <a:solidFill>
                  <a:srgbClr val="383737"/>
                </a:solidFill>
                <a:effectLst/>
                <a:latin typeface="opensansregular"/>
              </a:rPr>
              <a:t>. (Het verbetertraject stopt niet.)</a:t>
            </a:r>
          </a:p>
          <a:p>
            <a:pPr marL="0" indent="0" algn="l">
              <a:lnSpc>
                <a:spcPct val="100000"/>
              </a:lnSpc>
              <a:spcBef>
                <a:spcPts val="0"/>
              </a:spcBef>
              <a:buNone/>
            </a:pPr>
            <a:endParaRPr lang="nl-NL" sz="1600" b="0" i="0" dirty="0">
              <a:solidFill>
                <a:srgbClr val="383737"/>
              </a:solidFill>
              <a:effectLst/>
              <a:latin typeface="opensansregular"/>
            </a:endParaRPr>
          </a:p>
          <a:p>
            <a:pPr marL="0" indent="0" algn="l">
              <a:lnSpc>
                <a:spcPct val="100000"/>
              </a:lnSpc>
              <a:spcBef>
                <a:spcPts val="0"/>
              </a:spcBef>
              <a:buNone/>
            </a:pPr>
            <a:r>
              <a:rPr lang="nl-NL" sz="1600" b="0" i="0" dirty="0">
                <a:solidFill>
                  <a:srgbClr val="383737"/>
                </a:solidFill>
                <a:effectLst/>
                <a:latin typeface="opensansregular"/>
              </a:rPr>
              <a:t>Werk deze opdracht uit op 1 A4’tje</a:t>
            </a:r>
            <a:r>
              <a:rPr lang="nl-NL" sz="1600" b="0" i="0" dirty="0">
                <a:solidFill>
                  <a:srgbClr val="0000FF"/>
                </a:solidFill>
                <a:effectLst/>
                <a:latin typeface="opensansregular"/>
              </a:rPr>
              <a:t>. </a:t>
            </a:r>
            <a:r>
              <a:rPr lang="nl-NL" sz="1600" b="0" i="0" dirty="0">
                <a:solidFill>
                  <a:srgbClr val="383737"/>
                </a:solidFill>
                <a:effectLst/>
                <a:latin typeface="opensansregular"/>
              </a:rPr>
              <a:t>Upload je bevindingen via e-Connect. Reageer ook op de bijdragen van je medestudenten.</a:t>
            </a:r>
          </a:p>
        </p:txBody>
      </p:sp>
      <p:sp>
        <p:nvSpPr>
          <p:cNvPr id="3" name="Titel 2"/>
          <p:cNvSpPr>
            <a:spLocks noGrp="1"/>
          </p:cNvSpPr>
          <p:nvPr>
            <p:ph type="title"/>
          </p:nvPr>
        </p:nvSpPr>
        <p:spPr/>
        <p:txBody>
          <a:bodyPr/>
          <a:lstStyle/>
          <a:p>
            <a:r>
              <a:rPr lang="nl-NL" dirty="0"/>
              <a:t>P.D.C.A. in de praktijk</a:t>
            </a:r>
            <a:br>
              <a:rPr lang="nl-NL" dirty="0"/>
            </a:br>
            <a:r>
              <a:rPr lang="en-US" sz="1600" b="0" dirty="0" err="1">
                <a:solidFill>
                  <a:srgbClr val="231F20"/>
                </a:solidFill>
              </a:rPr>
              <a:t>Digitale</a:t>
            </a:r>
            <a:r>
              <a:rPr lang="en-US" sz="1600" b="0" dirty="0">
                <a:solidFill>
                  <a:srgbClr val="231F20"/>
                </a:solidFill>
              </a:rPr>
              <a:t> </a:t>
            </a:r>
            <a:r>
              <a:rPr lang="en-US" sz="1600" b="0" dirty="0" err="1">
                <a:solidFill>
                  <a:srgbClr val="231F20"/>
                </a:solidFill>
              </a:rPr>
              <a:t>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Pag.200</a:t>
            </a:r>
          </a:p>
        </p:txBody>
      </p:sp>
      <p:pic>
        <p:nvPicPr>
          <p:cNvPr id="16" name="Afbeelding 15">
            <a:extLst>
              <a:ext uri="{FF2B5EF4-FFF2-40B4-BE49-F238E27FC236}">
                <a16:creationId xmlns:a16="http://schemas.microsoft.com/office/drawing/2014/main" id="{2576F83A-7463-4E8C-AD72-1B0B653E5986}"/>
              </a:ext>
            </a:extLst>
          </p:cNvPr>
          <p:cNvPicPr>
            <a:picLocks noChangeAspect="1"/>
          </p:cNvPicPr>
          <p:nvPr/>
        </p:nvPicPr>
        <p:blipFill>
          <a:blip r:embed="rId5"/>
          <a:stretch>
            <a:fillRect/>
          </a:stretch>
        </p:blipFill>
        <p:spPr>
          <a:xfrm>
            <a:off x="4176862" y="3588822"/>
            <a:ext cx="2744902" cy="2453569"/>
          </a:xfrm>
          <a:prstGeom prst="rect">
            <a:avLst/>
          </a:prstGeom>
        </p:spPr>
      </p:pic>
    </p:spTree>
    <p:extLst>
      <p:ext uri="{BB962C8B-B14F-4D97-AF65-F5344CB8AC3E}">
        <p14:creationId xmlns:p14="http://schemas.microsoft.com/office/powerpoint/2010/main" val="353457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b="1" dirty="0">
                <a:solidFill>
                  <a:srgbClr val="C00000"/>
                </a:solidFill>
              </a:rPr>
              <a:t>Opdracht</a:t>
            </a:r>
            <a:r>
              <a:rPr lang="nl-NL" dirty="0"/>
              <a:t>:</a:t>
            </a:r>
          </a:p>
          <a:p>
            <a:pPr marL="0" indent="0">
              <a:buNone/>
            </a:pPr>
            <a:endParaRPr lang="nl-NL" dirty="0"/>
          </a:p>
          <a:p>
            <a:r>
              <a:rPr lang="nl-NL" sz="1600" dirty="0"/>
              <a:t>Welke les zou je uit bovenstaande verhaaltje kunnen trekken met betrekking tot het inrichten en managen van processen?</a:t>
            </a:r>
          </a:p>
          <a:p>
            <a:r>
              <a:rPr lang="nl-NL" sz="1600" dirty="0"/>
              <a:t>Verwoord deze les in één volzin of stelling.</a:t>
            </a:r>
          </a:p>
          <a:p>
            <a:pPr marL="0" indent="0">
              <a:buNone/>
            </a:pPr>
            <a:endParaRPr lang="nl-NL" sz="1600" dirty="0"/>
          </a:p>
          <a:p>
            <a:pPr marL="0" indent="0">
              <a:buNone/>
            </a:pPr>
            <a:r>
              <a:rPr lang="nl-NL" sz="1600" dirty="0"/>
              <a:t>Werk deze opdracht uit op 1/2 A4’tje. Upload je bevindingen via e-Connect. Reageer ook op de bijdragen van je medestudenten</a:t>
            </a:r>
          </a:p>
        </p:txBody>
      </p:sp>
      <p:sp>
        <p:nvSpPr>
          <p:cNvPr id="3" name="Titel 2"/>
          <p:cNvSpPr>
            <a:spLocks noGrp="1"/>
          </p:cNvSpPr>
          <p:nvPr>
            <p:ph type="title"/>
          </p:nvPr>
        </p:nvSpPr>
        <p:spPr/>
        <p:txBody>
          <a:bodyPr/>
          <a:lstStyle/>
          <a:p>
            <a:r>
              <a:rPr lang="en-US" dirty="0"/>
              <a:t>Alice in wonderland [2]</a:t>
            </a:r>
            <a:br>
              <a:rPr lang="en-US" dirty="0"/>
            </a:br>
            <a:r>
              <a:rPr lang="en-US" sz="1600" b="0" dirty="0" err="1">
                <a:solidFill>
                  <a:srgbClr val="231F20"/>
                </a:solidFill>
              </a:rPr>
              <a:t>Digitale</a:t>
            </a:r>
            <a:r>
              <a:rPr lang="en-US" sz="1600" b="0" dirty="0">
                <a:solidFill>
                  <a:srgbClr val="231F20"/>
                </a:solidFill>
              </a:rPr>
              <a:t> </a:t>
            </a:r>
            <a:r>
              <a:rPr lang="en-US" sz="1600" b="0" dirty="0" err="1">
                <a:solidFill>
                  <a:srgbClr val="231F20"/>
                </a:solidFill>
              </a:rPr>
              <a:t>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a:extLst>
              <a:ext uri="{FF2B5EF4-FFF2-40B4-BE49-F238E27FC236}">
                <a16:creationId xmlns:a16="http://schemas.microsoft.com/office/drawing/2014/main" id="{F72F02D9-D627-446A-A300-670A11EFD806}"/>
              </a:ext>
            </a:extLst>
          </p:cNvPr>
          <p:cNvSpPr txBox="1"/>
          <p:nvPr/>
        </p:nvSpPr>
        <p:spPr>
          <a:xfrm>
            <a:off x="9825274" y="5952013"/>
            <a:ext cx="70083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Arial"/>
                <a:ea typeface="+mn-ea"/>
                <a:cs typeface="+mn-cs"/>
              </a:rPr>
              <a:t>Par.2.5.1</a:t>
            </a:r>
          </a:p>
        </p:txBody>
      </p:sp>
    </p:spTree>
    <p:extLst>
      <p:ext uri="{BB962C8B-B14F-4D97-AF65-F5344CB8AC3E}">
        <p14:creationId xmlns:p14="http://schemas.microsoft.com/office/powerpoint/2010/main" val="177480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Verbetermethoden</a:t>
            </a:r>
            <a:br>
              <a:rPr lang="nl-NL"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Pag.204</a:t>
            </a:r>
          </a:p>
        </p:txBody>
      </p:sp>
      <p:pic>
        <p:nvPicPr>
          <p:cNvPr id="7" name="Picture 3">
            <a:extLst>
              <a:ext uri="{FF2B5EF4-FFF2-40B4-BE49-F238E27FC236}">
                <a16:creationId xmlns:a16="http://schemas.microsoft.com/office/drawing/2014/main" id="{6635C8ED-BB9A-475C-A41E-18CF3881B7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jdelijke aanduiding voor inhoud 2">
            <a:extLst>
              <a:ext uri="{FF2B5EF4-FFF2-40B4-BE49-F238E27FC236}">
                <a16:creationId xmlns:a16="http://schemas.microsoft.com/office/drawing/2014/main" id="{BD2CBD52-BA38-40D7-98C5-B6AC7682B7E9}"/>
              </a:ext>
            </a:extLst>
          </p:cNvPr>
          <p:cNvSpPr txBox="1">
            <a:spLocks/>
          </p:cNvSpPr>
          <p:nvPr/>
        </p:nvSpPr>
        <p:spPr>
          <a:xfrm>
            <a:off x="2053787" y="1404759"/>
            <a:ext cx="4834757" cy="22734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61"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nl-NL" sz="14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a:t>
            </a:r>
            <a:r>
              <a:rPr kumimoji="0" lang="en-US" altLang="nl-NL"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Six Sigma</a:t>
            </a:r>
          </a:p>
          <a:p>
            <a:pPr marL="0" marR="0" lvl="0" indent="0" algn="l" defTabSz="914261"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nl-NL"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Lean</a:t>
            </a:r>
          </a:p>
          <a:p>
            <a:pPr marL="0" marR="0" lvl="0" indent="0" algn="l" defTabSz="914261"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nl-NL"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Lean Six Sigma</a:t>
            </a:r>
          </a:p>
          <a:p>
            <a:pPr marL="0" marR="0" lvl="0" indent="0" algn="l" defTabSz="914261"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nl-NL"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Theory of Constraints (TOC)</a:t>
            </a:r>
          </a:p>
          <a:p>
            <a:pPr marL="0" marR="0" lvl="0" indent="0" algn="l" defTabSz="914261"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nl-NL"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Total Productive Maintenance (TPM)</a:t>
            </a:r>
          </a:p>
          <a:p>
            <a:pPr marL="0" marR="0" lvl="0" indent="0" algn="l" defTabSz="914261"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nl-NL"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Quick Response Manufacturing (QRM)</a:t>
            </a:r>
          </a:p>
          <a:p>
            <a:pPr marL="0" marR="0" lvl="0" indent="0" algn="l" defTabSz="914261"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nl-NL" sz="1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Total Quality Management (TQM)</a:t>
            </a:r>
          </a:p>
          <a:p>
            <a:pPr marL="0" marR="0" lvl="0" indent="0" algn="l" defTabSz="914261"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altLang="nl-NL" sz="14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		</a:t>
            </a:r>
          </a:p>
          <a:p>
            <a:pPr marL="0" marR="0" lvl="0" indent="0" algn="l" defTabSz="91426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1" name="Actieknop: Informatie ophalen 10">
            <a:hlinkClick r:id="" action="ppaction://noaction" highlightClick="1"/>
            <a:extLst>
              <a:ext uri="{FF2B5EF4-FFF2-40B4-BE49-F238E27FC236}">
                <a16:creationId xmlns:a16="http://schemas.microsoft.com/office/drawing/2014/main" id="{94C20B18-8E8A-48E4-8B5E-399745934D0E}"/>
              </a:ext>
            </a:extLst>
          </p:cNvPr>
          <p:cNvSpPr/>
          <p:nvPr/>
        </p:nvSpPr>
        <p:spPr>
          <a:xfrm>
            <a:off x="2745629" y="2675643"/>
            <a:ext cx="180000" cy="180000"/>
          </a:xfrm>
          <a:prstGeom prst="actionButtonInformation">
            <a:avLst/>
          </a:prstGeom>
          <a:solidFill>
            <a:srgbClr val="92D050"/>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Actieknop: Informatie ophalen 11">
            <a:hlinkClick r:id="" action="ppaction://noaction" highlightClick="1"/>
            <a:extLst>
              <a:ext uri="{FF2B5EF4-FFF2-40B4-BE49-F238E27FC236}">
                <a16:creationId xmlns:a16="http://schemas.microsoft.com/office/drawing/2014/main" id="{F7707839-19AE-41C9-9D40-CCD8A43F890A}"/>
              </a:ext>
            </a:extLst>
          </p:cNvPr>
          <p:cNvSpPr/>
          <p:nvPr/>
        </p:nvSpPr>
        <p:spPr>
          <a:xfrm>
            <a:off x="2745629" y="2964270"/>
            <a:ext cx="180000" cy="180000"/>
          </a:xfrm>
          <a:prstGeom prst="actionButtonInformation">
            <a:avLst/>
          </a:prstGeom>
          <a:solidFill>
            <a:srgbClr val="ED7D31">
              <a:lumMod val="75000"/>
            </a:srgbClr>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Actieknop: Informatie ophalen 12">
            <a:hlinkClick r:id="" action="ppaction://noaction" highlightClick="1"/>
            <a:extLst>
              <a:ext uri="{FF2B5EF4-FFF2-40B4-BE49-F238E27FC236}">
                <a16:creationId xmlns:a16="http://schemas.microsoft.com/office/drawing/2014/main" id="{369B4F96-E229-4669-988A-DB967DD58872}"/>
              </a:ext>
            </a:extLst>
          </p:cNvPr>
          <p:cNvSpPr/>
          <p:nvPr/>
        </p:nvSpPr>
        <p:spPr>
          <a:xfrm>
            <a:off x="2745629" y="3252896"/>
            <a:ext cx="180000" cy="180000"/>
          </a:xfrm>
          <a:prstGeom prst="actionButtonInformation">
            <a:avLst/>
          </a:prstGeom>
          <a:solidFill>
            <a:srgbClr val="FFC000">
              <a:lumMod val="50000"/>
            </a:srgbClr>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Actieknop: Informatie ophalen 13">
            <a:hlinkClick r:id="rId4" action="ppaction://hlinksldjump" highlightClick="1"/>
            <a:extLst>
              <a:ext uri="{FF2B5EF4-FFF2-40B4-BE49-F238E27FC236}">
                <a16:creationId xmlns:a16="http://schemas.microsoft.com/office/drawing/2014/main" id="{A0F24C2E-F8CE-4B61-BB55-F0DC91A5C8AB}"/>
              </a:ext>
            </a:extLst>
          </p:cNvPr>
          <p:cNvSpPr/>
          <p:nvPr/>
        </p:nvSpPr>
        <p:spPr>
          <a:xfrm>
            <a:off x="2745629" y="1521135"/>
            <a:ext cx="180000" cy="180000"/>
          </a:xfrm>
          <a:prstGeom prst="actionButtonInformation">
            <a:avLst/>
          </a:prstGeom>
          <a:solidFill>
            <a:srgbClr val="ED7D31"/>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Actieknop: Informatie ophalen 14">
            <a:hlinkClick r:id="rId5" action="ppaction://hlinksldjump" highlightClick="1"/>
            <a:extLst>
              <a:ext uri="{FF2B5EF4-FFF2-40B4-BE49-F238E27FC236}">
                <a16:creationId xmlns:a16="http://schemas.microsoft.com/office/drawing/2014/main" id="{506DB161-E71D-40FB-8008-9E1B6CA5FF25}"/>
              </a:ext>
            </a:extLst>
          </p:cNvPr>
          <p:cNvSpPr/>
          <p:nvPr/>
        </p:nvSpPr>
        <p:spPr>
          <a:xfrm>
            <a:off x="2745629" y="1809762"/>
            <a:ext cx="180000" cy="180000"/>
          </a:xfrm>
          <a:prstGeom prst="actionButtonInformation">
            <a:avLst/>
          </a:prstGeom>
          <a:solidFill>
            <a:srgbClr val="70AD47">
              <a:lumMod val="75000"/>
            </a:srgbClr>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Actieknop: Informatie ophalen 15">
            <a:hlinkClick r:id="" action="ppaction://noaction" highlightClick="1"/>
            <a:extLst>
              <a:ext uri="{FF2B5EF4-FFF2-40B4-BE49-F238E27FC236}">
                <a16:creationId xmlns:a16="http://schemas.microsoft.com/office/drawing/2014/main" id="{4EE8E021-BA1D-4345-8A5B-C2E3A43BE088}"/>
              </a:ext>
            </a:extLst>
          </p:cNvPr>
          <p:cNvSpPr/>
          <p:nvPr/>
        </p:nvSpPr>
        <p:spPr>
          <a:xfrm>
            <a:off x="2745629" y="2387016"/>
            <a:ext cx="180000" cy="180000"/>
          </a:xfrm>
          <a:prstGeom prst="actionButtonInformation">
            <a:avLst/>
          </a:prstGeom>
          <a:solidFill>
            <a:srgbClr val="A5A5A5">
              <a:lumMod val="75000"/>
            </a:srgbClr>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Actieknop: Informatie ophalen 16">
            <a:hlinkClick r:id="rId6" action="ppaction://hlinksldjump" highlightClick="1"/>
            <a:extLst>
              <a:ext uri="{FF2B5EF4-FFF2-40B4-BE49-F238E27FC236}">
                <a16:creationId xmlns:a16="http://schemas.microsoft.com/office/drawing/2014/main" id="{83427083-D222-454A-B4AA-4111D5E20CE3}"/>
              </a:ext>
            </a:extLst>
          </p:cNvPr>
          <p:cNvSpPr/>
          <p:nvPr/>
        </p:nvSpPr>
        <p:spPr>
          <a:xfrm>
            <a:off x="2745629" y="2098389"/>
            <a:ext cx="180000" cy="180000"/>
          </a:xfrm>
          <a:prstGeom prst="actionButtonInformation">
            <a:avLst/>
          </a:prstGeom>
          <a:solidFill>
            <a:srgbClr val="4472C4">
              <a:lumMod val="75000"/>
            </a:srgbClr>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Rechthoek 17">
            <a:extLst>
              <a:ext uri="{FF2B5EF4-FFF2-40B4-BE49-F238E27FC236}">
                <a16:creationId xmlns:a16="http://schemas.microsoft.com/office/drawing/2014/main" id="{F05459F8-2EB6-4768-8784-90F268439AB6}"/>
              </a:ext>
            </a:extLst>
          </p:cNvPr>
          <p:cNvSpPr/>
          <p:nvPr/>
        </p:nvSpPr>
        <p:spPr>
          <a:xfrm>
            <a:off x="5392551" y="4169011"/>
            <a:ext cx="2447904" cy="2323864"/>
          </a:xfrm>
          <a:prstGeom prst="rect">
            <a:avLst/>
          </a:prstGeom>
          <a:noFill/>
          <a:ln w="12700" cap="flat" cmpd="sng" algn="ctr">
            <a:noFill/>
            <a:prstDash val="solid"/>
            <a:miter lim="800000"/>
          </a:ln>
          <a:effectLst/>
        </p:spPr>
        <p:txBody>
          <a:bodyPr rtlCol="0" anchor="ctr"/>
          <a:lstStyle/>
          <a:p>
            <a:pPr marL="0" marR="0" lvl="0" indent="0" algn="ctr" defTabSz="91426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Vijfhoek 19">
            <a:extLst>
              <a:ext uri="{FF2B5EF4-FFF2-40B4-BE49-F238E27FC236}">
                <a16:creationId xmlns:a16="http://schemas.microsoft.com/office/drawing/2014/main" id="{101EE9F7-B8CA-4CB4-B37D-DDD1E7327911}"/>
              </a:ext>
            </a:extLst>
          </p:cNvPr>
          <p:cNvSpPr/>
          <p:nvPr/>
        </p:nvSpPr>
        <p:spPr>
          <a:xfrm>
            <a:off x="7044737" y="877168"/>
            <a:ext cx="2358000" cy="2359270"/>
          </a:xfrm>
          <a:prstGeom prst="pentagon">
            <a:avLst/>
          </a:prstGeom>
          <a:noFill/>
          <a:ln w="28575"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Vijfhoek 20">
            <a:extLst>
              <a:ext uri="{FF2B5EF4-FFF2-40B4-BE49-F238E27FC236}">
                <a16:creationId xmlns:a16="http://schemas.microsoft.com/office/drawing/2014/main" id="{EBC968EE-7342-422A-8094-C7348CA373A7}"/>
              </a:ext>
            </a:extLst>
          </p:cNvPr>
          <p:cNvSpPr/>
          <p:nvPr/>
        </p:nvSpPr>
        <p:spPr>
          <a:xfrm>
            <a:off x="7320874" y="1194112"/>
            <a:ext cx="1805725" cy="1774967"/>
          </a:xfrm>
          <a:prstGeom prst="pentagon">
            <a:avLst/>
          </a:prstGeom>
          <a:noFill/>
          <a:ln w="28575"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Vijfhoek 21">
            <a:extLst>
              <a:ext uri="{FF2B5EF4-FFF2-40B4-BE49-F238E27FC236}">
                <a16:creationId xmlns:a16="http://schemas.microsoft.com/office/drawing/2014/main" id="{35260B8B-922A-42E2-B288-88CC86E2D8CA}"/>
              </a:ext>
            </a:extLst>
          </p:cNvPr>
          <p:cNvSpPr/>
          <p:nvPr/>
        </p:nvSpPr>
        <p:spPr>
          <a:xfrm>
            <a:off x="7590555" y="1502669"/>
            <a:ext cx="1266362" cy="1248444"/>
          </a:xfrm>
          <a:prstGeom prst="pentagon">
            <a:avLst/>
          </a:prstGeom>
          <a:noFill/>
          <a:ln w="28575"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Vijfhoek 22">
            <a:extLst>
              <a:ext uri="{FF2B5EF4-FFF2-40B4-BE49-F238E27FC236}">
                <a16:creationId xmlns:a16="http://schemas.microsoft.com/office/drawing/2014/main" id="{7FF28799-753E-4A57-93BD-AD9EFC6DBE1A}"/>
              </a:ext>
            </a:extLst>
          </p:cNvPr>
          <p:cNvSpPr/>
          <p:nvPr/>
        </p:nvSpPr>
        <p:spPr>
          <a:xfrm>
            <a:off x="7820318" y="1778327"/>
            <a:ext cx="844954" cy="724292"/>
          </a:xfrm>
          <a:prstGeom prst="pentagon">
            <a:avLst/>
          </a:prstGeom>
          <a:noFill/>
          <a:ln w="28575"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4" name="Rechte verbindingslijn 23">
            <a:extLst>
              <a:ext uri="{FF2B5EF4-FFF2-40B4-BE49-F238E27FC236}">
                <a16:creationId xmlns:a16="http://schemas.microsoft.com/office/drawing/2014/main" id="{B10F338C-4ED1-461F-92DF-5F97B7D5B4EF}"/>
              </a:ext>
            </a:extLst>
          </p:cNvPr>
          <p:cNvCxnSpPr>
            <a:cxnSpLocks/>
            <a:endCxn id="20" idx="0"/>
          </p:cNvCxnSpPr>
          <p:nvPr/>
        </p:nvCxnSpPr>
        <p:spPr>
          <a:xfrm flipH="1" flipV="1">
            <a:off x="8223737" y="877168"/>
            <a:ext cx="19058" cy="1340204"/>
          </a:xfrm>
          <a:prstGeom prst="line">
            <a:avLst/>
          </a:prstGeom>
          <a:noFill/>
          <a:ln w="19050" cap="flat" cmpd="sng" algn="ctr">
            <a:solidFill>
              <a:sysClr val="windowText" lastClr="000000">
                <a:lumMod val="50000"/>
                <a:lumOff val="50000"/>
              </a:sysClr>
            </a:solidFill>
            <a:prstDash val="solid"/>
            <a:miter lim="800000"/>
          </a:ln>
          <a:effectLst/>
        </p:spPr>
      </p:cxnSp>
      <p:cxnSp>
        <p:nvCxnSpPr>
          <p:cNvPr id="25" name="Rechte verbindingslijn 24">
            <a:extLst>
              <a:ext uri="{FF2B5EF4-FFF2-40B4-BE49-F238E27FC236}">
                <a16:creationId xmlns:a16="http://schemas.microsoft.com/office/drawing/2014/main" id="{2BD90C1B-6968-4B5D-84DE-4CC569C87244}"/>
              </a:ext>
            </a:extLst>
          </p:cNvPr>
          <p:cNvCxnSpPr>
            <a:cxnSpLocks/>
            <a:endCxn id="20" idx="1"/>
          </p:cNvCxnSpPr>
          <p:nvPr/>
        </p:nvCxnSpPr>
        <p:spPr>
          <a:xfrm flipH="1" flipV="1">
            <a:off x="7044739" y="1778327"/>
            <a:ext cx="1198056" cy="458155"/>
          </a:xfrm>
          <a:prstGeom prst="line">
            <a:avLst/>
          </a:prstGeom>
          <a:noFill/>
          <a:ln w="19050" cap="flat" cmpd="sng" algn="ctr">
            <a:solidFill>
              <a:sysClr val="windowText" lastClr="000000">
                <a:lumMod val="50000"/>
                <a:lumOff val="50000"/>
              </a:sysClr>
            </a:solidFill>
            <a:prstDash val="solid"/>
            <a:miter lim="800000"/>
          </a:ln>
          <a:effectLst/>
        </p:spPr>
      </p:cxnSp>
      <p:cxnSp>
        <p:nvCxnSpPr>
          <p:cNvPr id="26" name="Rechte verbindingslijn 25">
            <a:extLst>
              <a:ext uri="{FF2B5EF4-FFF2-40B4-BE49-F238E27FC236}">
                <a16:creationId xmlns:a16="http://schemas.microsoft.com/office/drawing/2014/main" id="{78F65968-7E16-494D-95F6-9AA461550223}"/>
              </a:ext>
            </a:extLst>
          </p:cNvPr>
          <p:cNvCxnSpPr>
            <a:cxnSpLocks/>
            <a:endCxn id="20" idx="5"/>
          </p:cNvCxnSpPr>
          <p:nvPr/>
        </p:nvCxnSpPr>
        <p:spPr>
          <a:xfrm flipV="1">
            <a:off x="8242795" y="1778327"/>
            <a:ext cx="1159940" cy="450742"/>
          </a:xfrm>
          <a:prstGeom prst="line">
            <a:avLst/>
          </a:prstGeom>
          <a:noFill/>
          <a:ln w="19050" cap="flat" cmpd="sng" algn="ctr">
            <a:solidFill>
              <a:sysClr val="windowText" lastClr="000000">
                <a:lumMod val="50000"/>
                <a:lumOff val="50000"/>
              </a:sysClr>
            </a:solidFill>
            <a:prstDash val="solid"/>
            <a:miter lim="800000"/>
          </a:ln>
          <a:effectLst/>
        </p:spPr>
      </p:cxnSp>
      <p:cxnSp>
        <p:nvCxnSpPr>
          <p:cNvPr id="27" name="Rechte verbindingslijn 26">
            <a:extLst>
              <a:ext uri="{FF2B5EF4-FFF2-40B4-BE49-F238E27FC236}">
                <a16:creationId xmlns:a16="http://schemas.microsoft.com/office/drawing/2014/main" id="{D82BFF2C-D5D5-4BFB-A96D-D1634D7B028B}"/>
              </a:ext>
            </a:extLst>
          </p:cNvPr>
          <p:cNvCxnSpPr>
            <a:cxnSpLocks/>
            <a:endCxn id="20" idx="2"/>
          </p:cNvCxnSpPr>
          <p:nvPr/>
        </p:nvCxnSpPr>
        <p:spPr>
          <a:xfrm flipH="1">
            <a:off x="7495076" y="2211913"/>
            <a:ext cx="747719" cy="1024519"/>
          </a:xfrm>
          <a:prstGeom prst="line">
            <a:avLst/>
          </a:prstGeom>
          <a:noFill/>
          <a:ln w="19050" cap="flat" cmpd="sng" algn="ctr">
            <a:solidFill>
              <a:sysClr val="windowText" lastClr="000000">
                <a:lumMod val="50000"/>
                <a:lumOff val="50000"/>
              </a:sysClr>
            </a:solidFill>
            <a:prstDash val="solid"/>
            <a:miter lim="800000"/>
          </a:ln>
          <a:effectLst/>
        </p:spPr>
      </p:cxnSp>
      <p:cxnSp>
        <p:nvCxnSpPr>
          <p:cNvPr id="28" name="Rechte verbindingslijn 27">
            <a:extLst>
              <a:ext uri="{FF2B5EF4-FFF2-40B4-BE49-F238E27FC236}">
                <a16:creationId xmlns:a16="http://schemas.microsoft.com/office/drawing/2014/main" id="{8728D419-EC22-45A6-B865-85801C5D757B}"/>
              </a:ext>
            </a:extLst>
          </p:cNvPr>
          <p:cNvCxnSpPr>
            <a:cxnSpLocks/>
            <a:endCxn id="20" idx="4"/>
          </p:cNvCxnSpPr>
          <p:nvPr/>
        </p:nvCxnSpPr>
        <p:spPr>
          <a:xfrm>
            <a:off x="8233266" y="2202425"/>
            <a:ext cx="719132" cy="1034007"/>
          </a:xfrm>
          <a:prstGeom prst="line">
            <a:avLst/>
          </a:prstGeom>
          <a:noFill/>
          <a:ln w="19050" cap="flat" cmpd="sng" algn="ctr">
            <a:solidFill>
              <a:sysClr val="windowText" lastClr="000000">
                <a:lumMod val="50000"/>
                <a:lumOff val="50000"/>
              </a:sysClr>
            </a:solidFill>
            <a:prstDash val="solid"/>
            <a:miter lim="800000"/>
          </a:ln>
          <a:effectLst/>
        </p:spPr>
      </p:cxnSp>
      <p:sp>
        <p:nvSpPr>
          <p:cNvPr id="29" name="Tekstvak 28">
            <a:extLst>
              <a:ext uri="{FF2B5EF4-FFF2-40B4-BE49-F238E27FC236}">
                <a16:creationId xmlns:a16="http://schemas.microsoft.com/office/drawing/2014/main" id="{E5598DCF-A1F6-4516-905D-DF9C7E082A85}"/>
              </a:ext>
            </a:extLst>
          </p:cNvPr>
          <p:cNvSpPr txBox="1"/>
          <p:nvPr/>
        </p:nvSpPr>
        <p:spPr>
          <a:xfrm flipH="1">
            <a:off x="7624379" y="605056"/>
            <a:ext cx="1151446" cy="276999"/>
          </a:xfrm>
          <a:prstGeom prst="rect">
            <a:avLst/>
          </a:prstGeom>
          <a:noFill/>
        </p:spPr>
        <p:txBody>
          <a:bodyPr wrap="square" rtlCol="0">
            <a:spAutoFit/>
          </a:bodyPr>
          <a:lstStyle/>
          <a:p>
            <a:pPr algn="ctr"/>
            <a:r>
              <a:rPr lang="nl-NL" sz="1200" b="1" dirty="0">
                <a:solidFill>
                  <a:prstClr val="black"/>
                </a:solidFill>
                <a:latin typeface="Calibri" panose="020F0502020204030204" pitchFamily="34" charset="0"/>
                <a:cs typeface="Calibri" panose="020F0502020204030204" pitchFamily="34" charset="0"/>
              </a:rPr>
              <a:t>Kwaliteit</a:t>
            </a:r>
          </a:p>
        </p:txBody>
      </p:sp>
      <p:sp>
        <p:nvSpPr>
          <p:cNvPr id="30" name="Tekstvak 29">
            <a:extLst>
              <a:ext uri="{FF2B5EF4-FFF2-40B4-BE49-F238E27FC236}">
                <a16:creationId xmlns:a16="http://schemas.microsoft.com/office/drawing/2014/main" id="{EAD3938A-F31F-498C-BD41-CE02876A30A7}"/>
              </a:ext>
            </a:extLst>
          </p:cNvPr>
          <p:cNvSpPr txBox="1"/>
          <p:nvPr/>
        </p:nvSpPr>
        <p:spPr>
          <a:xfrm flipH="1">
            <a:off x="5949062" y="1660531"/>
            <a:ext cx="1105649" cy="276999"/>
          </a:xfrm>
          <a:prstGeom prst="rect">
            <a:avLst/>
          </a:prstGeom>
          <a:noFill/>
        </p:spPr>
        <p:txBody>
          <a:bodyPr wrap="square" rtlCol="0">
            <a:spAutoFit/>
          </a:bodyPr>
          <a:lstStyle/>
          <a:p>
            <a:pPr algn="ctr"/>
            <a:r>
              <a:rPr lang="nl-NL" sz="1200" b="1" dirty="0">
                <a:solidFill>
                  <a:prstClr val="black"/>
                </a:solidFill>
                <a:latin typeface="Calibri" panose="020F0502020204030204" pitchFamily="34" charset="0"/>
                <a:cs typeface="Calibri" panose="020F0502020204030204" pitchFamily="34" charset="0"/>
              </a:rPr>
              <a:t>Doorlooptijd</a:t>
            </a:r>
          </a:p>
        </p:txBody>
      </p:sp>
      <p:sp>
        <p:nvSpPr>
          <p:cNvPr id="31" name="Tekstvak 30">
            <a:extLst>
              <a:ext uri="{FF2B5EF4-FFF2-40B4-BE49-F238E27FC236}">
                <a16:creationId xmlns:a16="http://schemas.microsoft.com/office/drawing/2014/main" id="{78745CC1-CBC6-42C0-88FF-1CD5E8D330B1}"/>
              </a:ext>
            </a:extLst>
          </p:cNvPr>
          <p:cNvSpPr txBox="1"/>
          <p:nvPr/>
        </p:nvSpPr>
        <p:spPr>
          <a:xfrm flipH="1">
            <a:off x="6748197" y="3094880"/>
            <a:ext cx="754591" cy="276999"/>
          </a:xfrm>
          <a:prstGeom prst="rect">
            <a:avLst/>
          </a:prstGeom>
          <a:noFill/>
        </p:spPr>
        <p:txBody>
          <a:bodyPr wrap="square" rtlCol="0">
            <a:spAutoFit/>
          </a:bodyPr>
          <a:lstStyle/>
          <a:p>
            <a:pPr algn="ctr"/>
            <a:r>
              <a:rPr lang="nl-NL" sz="1200" b="1" dirty="0">
                <a:solidFill>
                  <a:prstClr val="black"/>
                </a:solidFill>
                <a:latin typeface="Calibri" panose="020F0502020204030204" pitchFamily="34" charset="0"/>
                <a:cs typeface="Calibri" panose="020F0502020204030204" pitchFamily="34" charset="0"/>
              </a:rPr>
              <a:t>Kosten</a:t>
            </a:r>
          </a:p>
        </p:txBody>
      </p:sp>
      <p:sp>
        <p:nvSpPr>
          <p:cNvPr id="32" name="Tekstvak 31">
            <a:extLst>
              <a:ext uri="{FF2B5EF4-FFF2-40B4-BE49-F238E27FC236}">
                <a16:creationId xmlns:a16="http://schemas.microsoft.com/office/drawing/2014/main" id="{A4E235A5-D2F2-42F3-BD2A-53DCF47674EC}"/>
              </a:ext>
            </a:extLst>
          </p:cNvPr>
          <p:cNvSpPr txBox="1"/>
          <p:nvPr/>
        </p:nvSpPr>
        <p:spPr>
          <a:xfrm flipH="1">
            <a:off x="9375032" y="1660531"/>
            <a:ext cx="1464242" cy="276999"/>
          </a:xfrm>
          <a:prstGeom prst="rect">
            <a:avLst/>
          </a:prstGeom>
          <a:noFill/>
        </p:spPr>
        <p:txBody>
          <a:bodyPr wrap="square" rtlCol="0">
            <a:spAutoFit/>
          </a:bodyPr>
          <a:lstStyle/>
          <a:p>
            <a:pPr algn="ctr"/>
            <a:r>
              <a:rPr lang="nl-NL" sz="1200" b="1" dirty="0">
                <a:solidFill>
                  <a:prstClr val="black"/>
                </a:solidFill>
                <a:latin typeface="Calibri" panose="020F0502020204030204" pitchFamily="34" charset="0"/>
                <a:cs typeface="Calibri" panose="020F0502020204030204" pitchFamily="34" charset="0"/>
              </a:rPr>
              <a:t>Betrouwbaarheid</a:t>
            </a:r>
          </a:p>
        </p:txBody>
      </p:sp>
      <p:sp>
        <p:nvSpPr>
          <p:cNvPr id="33" name="Tekstvak 32">
            <a:extLst>
              <a:ext uri="{FF2B5EF4-FFF2-40B4-BE49-F238E27FC236}">
                <a16:creationId xmlns:a16="http://schemas.microsoft.com/office/drawing/2014/main" id="{B7A4EB9D-8444-4F2C-A494-D23C7E1117D1}"/>
              </a:ext>
            </a:extLst>
          </p:cNvPr>
          <p:cNvSpPr txBox="1"/>
          <p:nvPr/>
        </p:nvSpPr>
        <p:spPr>
          <a:xfrm flipH="1">
            <a:off x="8748335" y="3094880"/>
            <a:ext cx="1464242" cy="276999"/>
          </a:xfrm>
          <a:prstGeom prst="rect">
            <a:avLst/>
          </a:prstGeom>
          <a:noFill/>
        </p:spPr>
        <p:txBody>
          <a:bodyPr wrap="square" rtlCol="0">
            <a:spAutoFit/>
          </a:bodyPr>
          <a:lstStyle/>
          <a:p>
            <a:pPr algn="ctr"/>
            <a:r>
              <a:rPr lang="nl-NL" sz="1200" b="1" dirty="0">
                <a:solidFill>
                  <a:prstClr val="black"/>
                </a:solidFill>
                <a:latin typeface="Calibri" panose="020F0502020204030204" pitchFamily="34" charset="0"/>
                <a:cs typeface="Calibri" panose="020F0502020204030204" pitchFamily="34" charset="0"/>
              </a:rPr>
              <a:t>Flexibiliteit</a:t>
            </a:r>
          </a:p>
        </p:txBody>
      </p:sp>
      <p:sp>
        <p:nvSpPr>
          <p:cNvPr id="34" name="Vrije vorm: vorm 33">
            <a:extLst>
              <a:ext uri="{FF2B5EF4-FFF2-40B4-BE49-F238E27FC236}">
                <a16:creationId xmlns:a16="http://schemas.microsoft.com/office/drawing/2014/main" id="{D41AF5E2-556D-42D7-A961-07BE8F9A13CE}"/>
              </a:ext>
            </a:extLst>
          </p:cNvPr>
          <p:cNvSpPr/>
          <p:nvPr/>
        </p:nvSpPr>
        <p:spPr>
          <a:xfrm>
            <a:off x="7528768" y="1039950"/>
            <a:ext cx="1429407" cy="2017986"/>
          </a:xfrm>
          <a:custGeom>
            <a:avLst/>
            <a:gdLst>
              <a:gd name="connsiteX0" fmla="*/ 683172 w 1429407"/>
              <a:gd name="connsiteY0" fmla="*/ 0 h 2017986"/>
              <a:gd name="connsiteX1" fmla="*/ 1429407 w 1429407"/>
              <a:gd name="connsiteY1" fmla="*/ 861848 h 2017986"/>
              <a:gd name="connsiteX2" fmla="*/ 1082565 w 1429407"/>
              <a:gd name="connsiteY2" fmla="*/ 1671144 h 2017986"/>
              <a:gd name="connsiteX3" fmla="*/ 73572 w 1429407"/>
              <a:gd name="connsiteY3" fmla="*/ 2017986 h 2017986"/>
              <a:gd name="connsiteX4" fmla="*/ 0 w 1429407"/>
              <a:gd name="connsiteY4" fmla="*/ 861848 h 2017986"/>
              <a:gd name="connsiteX5" fmla="*/ 683172 w 1429407"/>
              <a:gd name="connsiteY5" fmla="*/ 0 h 201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407" h="2017986">
                <a:moveTo>
                  <a:pt x="683172" y="0"/>
                </a:moveTo>
                <a:lnTo>
                  <a:pt x="1429407" y="861848"/>
                </a:lnTo>
                <a:lnTo>
                  <a:pt x="1082565" y="1671144"/>
                </a:lnTo>
                <a:lnTo>
                  <a:pt x="73572" y="2017986"/>
                </a:lnTo>
                <a:lnTo>
                  <a:pt x="0" y="861848"/>
                </a:lnTo>
                <a:lnTo>
                  <a:pt x="683172" y="0"/>
                </a:lnTo>
                <a:close/>
              </a:path>
            </a:pathLst>
          </a:custGeom>
          <a:solidFill>
            <a:srgbClr val="C00000">
              <a:alpha val="75000"/>
            </a:srgbClr>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5" name="Afbeelding 34">
            <a:hlinkClick r:id="rId7" action="ppaction://hlinksldjump"/>
            <a:extLst>
              <a:ext uri="{FF2B5EF4-FFF2-40B4-BE49-F238E27FC236}">
                <a16:creationId xmlns:a16="http://schemas.microsoft.com/office/drawing/2014/main" id="{70D90B11-87C2-41F7-89D0-8A52B06464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661" y="5356019"/>
            <a:ext cx="845080" cy="845080"/>
          </a:xfrm>
          <a:prstGeom prst="rect">
            <a:avLst/>
          </a:prstGeom>
        </p:spPr>
      </p:pic>
      <p:sp>
        <p:nvSpPr>
          <p:cNvPr id="36" name="Tijdelijke aanduiding voor voettekst 3">
            <a:extLst>
              <a:ext uri="{FF2B5EF4-FFF2-40B4-BE49-F238E27FC236}">
                <a16:creationId xmlns:a16="http://schemas.microsoft.com/office/drawing/2014/main" id="{972CEEEA-52D3-40BA-A834-66C16DA896E9}"/>
              </a:ext>
            </a:extLst>
          </p:cNvPr>
          <p:cNvSpPr txBox="1">
            <a:spLocks/>
          </p:cNvSpPr>
          <p:nvPr/>
        </p:nvSpPr>
        <p:spPr>
          <a:xfrm>
            <a:off x="4058770" y="6197230"/>
            <a:ext cx="4114800" cy="365125"/>
          </a:xfrm>
          <a:prstGeom prst="rect">
            <a:avLst/>
          </a:prstGeom>
        </p:spPr>
        <p:txBody>
          <a:bodyPr vert="horz" lIns="91440" tIns="45720" rIns="91440" bIns="45720" rtlCol="0" anchor="ctr"/>
          <a:lstStyle>
            <a:defPPr>
              <a:defRPr lang="nl-N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Processen</a:t>
            </a:r>
          </a:p>
        </p:txBody>
      </p:sp>
      <p:sp>
        <p:nvSpPr>
          <p:cNvPr id="37" name="Tijdelijke aanduiding voor dianummer 6">
            <a:extLst>
              <a:ext uri="{FF2B5EF4-FFF2-40B4-BE49-F238E27FC236}">
                <a16:creationId xmlns:a16="http://schemas.microsoft.com/office/drawing/2014/main" id="{705877F2-BE5E-43A8-943A-1F4A607B608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45E626-344A-4208-8044-C64B1A4C3BF3}" type="slidenum">
              <a:rPr lang="nl-NL" smtClean="0">
                <a:solidFill>
                  <a:prstClr val="black"/>
                </a:solidFill>
                <a:latin typeface="Calibri" panose="020F0502020204030204" pitchFamily="34" charset="0"/>
                <a:cs typeface="Calibri" panose="020F0502020204030204" pitchFamily="34" charset="0"/>
              </a:rPr>
              <a:pPr/>
              <a:t>120</a:t>
            </a:fld>
            <a:endParaRPr lang="nl-NL">
              <a:solidFill>
                <a:prstClr val="black"/>
              </a:solidFill>
              <a:latin typeface="Calibri" panose="020F0502020204030204" pitchFamily="34" charset="0"/>
              <a:cs typeface="Calibri" panose="020F0502020204030204" pitchFamily="34" charset="0"/>
            </a:endParaRPr>
          </a:p>
        </p:txBody>
      </p:sp>
      <p:graphicFrame>
        <p:nvGraphicFramePr>
          <p:cNvPr id="38" name="Tabel 8">
            <a:extLst>
              <a:ext uri="{FF2B5EF4-FFF2-40B4-BE49-F238E27FC236}">
                <a16:creationId xmlns:a16="http://schemas.microsoft.com/office/drawing/2014/main" id="{CB3C87BA-979E-4ED8-9882-B1CB4ECF7117}"/>
              </a:ext>
            </a:extLst>
          </p:cNvPr>
          <p:cNvGraphicFramePr>
            <a:graphicFrameLocks noGrp="1"/>
          </p:cNvGraphicFramePr>
          <p:nvPr>
            <p:extLst>
              <p:ext uri="{D42A27DB-BD31-4B8C-83A1-F6EECF244321}">
                <p14:modId xmlns:p14="http://schemas.microsoft.com/office/powerpoint/2010/main" val="1708058994"/>
              </p:ext>
            </p:extLst>
          </p:nvPr>
        </p:nvGraphicFramePr>
        <p:xfrm>
          <a:off x="2713999" y="3529044"/>
          <a:ext cx="8127999" cy="2189480"/>
        </p:xfrm>
        <a:graphic>
          <a:graphicData uri="http://schemas.openxmlformats.org/drawingml/2006/table">
            <a:tbl>
              <a:tblPr firstRow="1" bandRow="1"/>
              <a:tblGrid>
                <a:gridCol w="2892425">
                  <a:extLst>
                    <a:ext uri="{9D8B030D-6E8A-4147-A177-3AD203B41FA5}">
                      <a16:colId xmlns:a16="http://schemas.microsoft.com/office/drawing/2014/main" val="3958878101"/>
                    </a:ext>
                  </a:extLst>
                </a:gridCol>
                <a:gridCol w="2746901">
                  <a:extLst>
                    <a:ext uri="{9D8B030D-6E8A-4147-A177-3AD203B41FA5}">
                      <a16:colId xmlns:a16="http://schemas.microsoft.com/office/drawing/2014/main" val="2931404879"/>
                    </a:ext>
                  </a:extLst>
                </a:gridCol>
                <a:gridCol w="2488673">
                  <a:extLst>
                    <a:ext uri="{9D8B030D-6E8A-4147-A177-3AD203B41FA5}">
                      <a16:colId xmlns:a16="http://schemas.microsoft.com/office/drawing/2014/main" val="3656139456"/>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nl-NL" sz="1600" b="0" dirty="0">
                          <a:effectLst>
                            <a:outerShdw blurRad="38100" dist="38100" dir="2700000" algn="tl">
                              <a:srgbClr val="000000">
                                <a:alpha val="43137"/>
                              </a:srgbClr>
                            </a:outerShdw>
                          </a:effectLst>
                        </a:rPr>
                        <a:t>Verbetermethode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94D8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nl-NL" sz="1600" b="0" dirty="0">
                          <a:effectLst>
                            <a:outerShdw blurRad="38100" dist="38100" dir="2700000" algn="tl">
                              <a:srgbClr val="000000">
                                <a:alpha val="43137"/>
                              </a:srgbClr>
                            </a:outerShdw>
                          </a:effectLst>
                        </a:rPr>
                        <a:t>Vermindering van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nl-NL" sz="1600" b="0" dirty="0">
                          <a:effectLst>
                            <a:outerShdw blurRad="38100" dist="38100" dir="2700000" algn="tl">
                              <a:srgbClr val="000000">
                                <a:alpha val="43137"/>
                              </a:srgbClr>
                            </a:outerShdw>
                          </a:effectLst>
                        </a:rPr>
                        <a:t>Performance factoren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C9520"/>
                    </a:solidFill>
                  </a:tcPr>
                </a:tc>
                <a:extLst>
                  <a:ext uri="{0D108BD9-81ED-4DB2-BD59-A6C34878D82A}">
                    <a16:rowId xmlns:a16="http://schemas.microsoft.com/office/drawing/2014/main" val="127955794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Six Sigma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Variatie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Betrouwbaarheid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6401107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err="1"/>
                        <a:t>Lean</a:t>
                      </a:r>
                      <a:endParaRPr lang="nl-NL"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Verspilling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Kosten; doorlooptijd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74221900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err="1"/>
                        <a:t>Theory</a:t>
                      </a:r>
                      <a:r>
                        <a:rPr lang="nl-NL" sz="1600" dirty="0"/>
                        <a:t> of </a:t>
                      </a:r>
                      <a:r>
                        <a:rPr lang="nl-NL" sz="1600" dirty="0" err="1"/>
                        <a:t>Constraints</a:t>
                      </a:r>
                      <a:endParaRPr lang="nl-NL"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Bottleneck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Doorlooptijd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6293582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Total </a:t>
                      </a:r>
                      <a:r>
                        <a:rPr lang="nl-NL" sz="1600" dirty="0" err="1"/>
                        <a:t>Productive</a:t>
                      </a:r>
                      <a:r>
                        <a:rPr lang="nl-NL" sz="1600" dirty="0"/>
                        <a:t> Maintenance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Niet-inzetbaarheid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Productiviteit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2805493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Quick Response Manufacturing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Variatie; verspilling; bottleneck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1600" dirty="0"/>
                        <a:t>Doorlooptijd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370756056"/>
                  </a:ext>
                </a:extLst>
              </a:tr>
            </a:tbl>
          </a:graphicData>
        </a:graphic>
      </p:graphicFrame>
      <p:pic>
        <p:nvPicPr>
          <p:cNvPr id="40" name="Afbeelding 39">
            <a:extLst>
              <a:ext uri="{FF2B5EF4-FFF2-40B4-BE49-F238E27FC236}">
                <a16:creationId xmlns:a16="http://schemas.microsoft.com/office/drawing/2014/main" id="{70FDAE49-CDF9-4D5C-9652-2002AEB2B6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099" y="1440087"/>
            <a:ext cx="2358000" cy="3600000"/>
          </a:xfrm>
          <a:prstGeom prst="rect">
            <a:avLst/>
          </a:prstGeom>
          <a:ln>
            <a:noFill/>
          </a:ln>
          <a:effectLst/>
        </p:spPr>
      </p:pic>
      <p:pic>
        <p:nvPicPr>
          <p:cNvPr id="41" name="Afbeelding 40" descr="Afbeelding met kamer, voedsel, teken&#10;&#10;Automatisch gegenereerde beschrijving">
            <a:hlinkClick r:id="rId10" action="ppaction://hlinksldjump"/>
            <a:extLst>
              <a:ext uri="{FF2B5EF4-FFF2-40B4-BE49-F238E27FC236}">
                <a16:creationId xmlns:a16="http://schemas.microsoft.com/office/drawing/2014/main" id="{D2D06B74-C3CA-4770-835E-6E92A92E70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04629" y="1392974"/>
            <a:ext cx="1364241" cy="808050"/>
          </a:xfrm>
          <a:prstGeom prst="rect">
            <a:avLst/>
          </a:prstGeom>
        </p:spPr>
      </p:pic>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422207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mn-lt"/>
                <a:cs typeface="Calibri Light" panose="020F0302020204030204" pitchFamily="34" charset="0"/>
              </a:rPr>
              <a:t>Six Sigma</a:t>
            </a:r>
            <a:br>
              <a:rPr lang="nl-NL" sz="3402" dirty="0">
                <a:latin typeface="Calibri Light" panose="020F0302020204030204" pitchFamily="34" charset="0"/>
                <a:cs typeface="Calibri Light" panose="020F0302020204030204" pitchFamily="34" charset="0"/>
              </a:rPr>
            </a:br>
            <a:r>
              <a:rPr lang="en-US" sz="1600" b="0" dirty="0">
                <a:solidFill>
                  <a:schemeClr val="tx1"/>
                </a:solidFill>
                <a:latin typeface="Calibri Light" panose="020F0302020204030204" pitchFamily="34" charset="0"/>
                <a:cs typeface="Calibri Light" panose="020F0302020204030204" pitchFamily="34" charset="0"/>
              </a:rPr>
              <a:t>Bill Smith &amp; Robert William [‘</a:t>
            </a:r>
            <a:r>
              <a:rPr lang="en-US" sz="1600" b="0" i="1" dirty="0">
                <a:solidFill>
                  <a:schemeClr val="tx1"/>
                </a:solidFill>
                <a:latin typeface="Calibri Light" panose="020F0302020204030204" pitchFamily="34" charset="0"/>
                <a:cs typeface="Calibri Light" panose="020F0302020204030204" pitchFamily="34" charset="0"/>
              </a:rPr>
              <a:t>Bob’</a:t>
            </a:r>
            <a:r>
              <a:rPr lang="en-US" sz="1600" b="0" dirty="0">
                <a:solidFill>
                  <a:schemeClr val="tx1"/>
                </a:solidFill>
                <a:latin typeface="Calibri Light" panose="020F0302020204030204" pitchFamily="34" charset="0"/>
                <a:cs typeface="Calibri Light" panose="020F0302020204030204" pitchFamily="34" charset="0"/>
              </a:rPr>
              <a:t>] Calvin [CEO Motorola]</a:t>
            </a:r>
            <a:endParaRPr lang="nl-NL" sz="1600" b="0" dirty="0">
              <a:solidFill>
                <a:schemeClr val="tx1"/>
              </a:solidFill>
              <a:latin typeface="Calibri Light" panose="020F0302020204030204" pitchFamily="34" charset="0"/>
              <a:cs typeface="Calibri Light" panose="020F0302020204030204" pitchFamily="34" charset="0"/>
            </a:endParaRPr>
          </a:p>
        </p:txBody>
      </p:sp>
      <p:sp>
        <p:nvSpPr>
          <p:cNvPr id="2" name="Tijdelijke aanduiding voor inhoud 1">
            <a:extLst>
              <a:ext uri="{FF2B5EF4-FFF2-40B4-BE49-F238E27FC236}">
                <a16:creationId xmlns:a16="http://schemas.microsoft.com/office/drawing/2014/main" id="{5EB5C2EB-38AA-49C5-939B-9CF492A016BD}"/>
              </a:ext>
            </a:extLst>
          </p:cNvPr>
          <p:cNvSpPr>
            <a:spLocks noGrp="1"/>
          </p:cNvSpPr>
          <p:nvPr>
            <p:ph idx="1"/>
          </p:nvPr>
        </p:nvSpPr>
        <p:spPr>
          <a:xfrm>
            <a:off x="904630" y="1574292"/>
            <a:ext cx="10111065" cy="3147106"/>
          </a:xfrm>
        </p:spPr>
        <p:txBody>
          <a:bodyPr>
            <a:normAutofit fontScale="25000" lnSpcReduction="20000"/>
          </a:bodyPr>
          <a:lstStyle/>
          <a:p>
            <a:pPr marL="0" indent="0">
              <a:buNone/>
            </a:pPr>
            <a:r>
              <a:rPr lang="nl-NL" sz="6400" dirty="0">
                <a:latin typeface="Calibri" panose="020F0502020204030204" pitchFamily="34" charset="0"/>
                <a:cs typeface="Calibri" panose="020F0502020204030204" pitchFamily="34" charset="0"/>
              </a:rPr>
              <a:t>Six Sigma is een statistisch onderbouwde aanpak volgens een vast stappenplan, waarbij vooral wordt gefocust op vermindering van procesvariatie. </a:t>
            </a:r>
          </a:p>
          <a:p>
            <a:endParaRPr lang="nl-NL" sz="6400" dirty="0">
              <a:latin typeface="Calibri" panose="020F0502020204030204" pitchFamily="34" charset="0"/>
              <a:cs typeface="Calibri" panose="020F0502020204030204" pitchFamily="34" charset="0"/>
            </a:endParaRPr>
          </a:p>
          <a:p>
            <a:endParaRPr lang="nl-NL" sz="1512" dirty="0">
              <a:latin typeface="Calibri" panose="020F0502020204030204" pitchFamily="34" charset="0"/>
              <a:cs typeface="Calibri" panose="020F0502020204030204" pitchFamily="34" charset="0"/>
            </a:endParaRPr>
          </a:p>
          <a:p>
            <a:endParaRPr lang="nl-NL" sz="1512" dirty="0">
              <a:latin typeface="Calibri" panose="020F0502020204030204" pitchFamily="34" charset="0"/>
              <a:cs typeface="Calibri" panose="020F0502020204030204" pitchFamily="34" charset="0"/>
            </a:endParaRPr>
          </a:p>
          <a:p>
            <a:endParaRPr lang="nl-NL" sz="1512" dirty="0">
              <a:latin typeface="Calibri" panose="020F0502020204030204" pitchFamily="34" charset="0"/>
              <a:cs typeface="Calibri" panose="020F0502020204030204" pitchFamily="34" charset="0"/>
            </a:endParaRPr>
          </a:p>
          <a:p>
            <a:endParaRPr lang="nl-NL" sz="1512" dirty="0">
              <a:latin typeface="Calibri" panose="020F0502020204030204" pitchFamily="34" charset="0"/>
              <a:cs typeface="Calibri" panose="020F0502020204030204" pitchFamily="34" charset="0"/>
            </a:endParaRPr>
          </a:p>
          <a:p>
            <a:pPr marL="0" indent="0">
              <a:lnSpc>
                <a:spcPct val="120000"/>
              </a:lnSpc>
              <a:spcBef>
                <a:spcPts val="0"/>
              </a:spcBef>
              <a:buNone/>
            </a:pPr>
            <a:r>
              <a:rPr lang="nl-NL" sz="6400" dirty="0">
                <a:latin typeface="Calibri" panose="020F0502020204030204" pitchFamily="34" charset="0"/>
                <a:cs typeface="Calibri" panose="020F0502020204030204" pitchFamily="34" charset="0"/>
              </a:rPr>
              <a:t>De volwassenheid van een productieproces kan beschreven worden met een "sigma"-beoordeling, die het rendement aangeeft in het percentage van foutloze producten die geproduceerd worden. Een zes sigma proces is een proces waarbij verwacht wordt dat </a:t>
            </a:r>
            <a:r>
              <a:rPr lang="nl-NL" sz="6400" b="1" dirty="0">
                <a:latin typeface="Calibri" panose="020F0502020204030204" pitchFamily="34" charset="0"/>
                <a:cs typeface="Calibri" panose="020F0502020204030204" pitchFamily="34" charset="0"/>
              </a:rPr>
              <a:t>99,99966%</a:t>
            </a:r>
            <a:r>
              <a:rPr lang="nl-NL" sz="6400" dirty="0">
                <a:latin typeface="Calibri" panose="020F0502020204030204" pitchFamily="34" charset="0"/>
                <a:cs typeface="Calibri" panose="020F0502020204030204" pitchFamily="34" charset="0"/>
              </a:rPr>
              <a:t> van de producten foutloos is (= 3,4 fouten per miljoen). </a:t>
            </a:r>
          </a:p>
          <a:p>
            <a:endParaRPr lang="nl-NL" sz="1323" dirty="0">
              <a:solidFill>
                <a:srgbClr val="FFC000"/>
              </a:solidFill>
              <a:latin typeface="Comic Sans MS" panose="030F0702030302020204" pitchFamily="66"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Afbeelding 68">
            <a:extLst>
              <a:ext uri="{FF2B5EF4-FFF2-40B4-BE49-F238E27FC236}">
                <a16:creationId xmlns:a16="http://schemas.microsoft.com/office/drawing/2014/main" id="{D4041C8B-7BE9-4E3F-83AE-C2D16911D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9276" y="121695"/>
            <a:ext cx="938446" cy="1217797"/>
          </a:xfrm>
          <a:prstGeom prst="rect">
            <a:avLst/>
          </a:prstGeom>
        </p:spPr>
      </p:pic>
      <p:sp>
        <p:nvSpPr>
          <p:cNvPr id="70" name="Tekstvak 69">
            <a:extLst>
              <a:ext uri="{FF2B5EF4-FFF2-40B4-BE49-F238E27FC236}">
                <a16:creationId xmlns:a16="http://schemas.microsoft.com/office/drawing/2014/main" id="{E59FEA85-D055-4D5F-A172-7803619B955F}"/>
              </a:ext>
            </a:extLst>
          </p:cNvPr>
          <p:cNvSpPr txBox="1"/>
          <p:nvPr/>
        </p:nvSpPr>
        <p:spPr>
          <a:xfrm>
            <a:off x="7899211" y="1351154"/>
            <a:ext cx="654346" cy="223138"/>
          </a:xfrm>
          <a:prstGeom prst="rect">
            <a:avLst/>
          </a:prstGeom>
          <a:noFill/>
        </p:spPr>
        <p:txBody>
          <a:bodyPr wrap="none" rtlCol="0">
            <a:spAutoFit/>
          </a:bodyPr>
          <a:lstStyle/>
          <a:p>
            <a:pPr defTabSz="863885">
              <a:defRPr/>
            </a:pPr>
            <a:r>
              <a:rPr lang="nl-NL" sz="850" dirty="0">
                <a:latin typeface="Calibri" panose="020F0502020204030204" pitchFamily="34" charset="0"/>
                <a:cs typeface="Calibri" panose="020F0502020204030204" pitchFamily="34" charset="0"/>
              </a:rPr>
              <a:t>1922-2011</a:t>
            </a:r>
          </a:p>
        </p:txBody>
      </p:sp>
      <p:pic>
        <p:nvPicPr>
          <p:cNvPr id="71" name="Afbeelding 70">
            <a:extLst>
              <a:ext uri="{FF2B5EF4-FFF2-40B4-BE49-F238E27FC236}">
                <a16:creationId xmlns:a16="http://schemas.microsoft.com/office/drawing/2014/main" id="{DFC0FE03-D16C-413E-A1C0-A76622020298}"/>
              </a:ext>
            </a:extLst>
          </p:cNvPr>
          <p:cNvPicPr>
            <a:picLocks noChangeAspect="1"/>
          </p:cNvPicPr>
          <p:nvPr/>
        </p:nvPicPr>
        <p:blipFill rotWithShape="1">
          <a:blip r:embed="rId5">
            <a:extLst>
              <a:ext uri="{28A0092B-C50C-407E-A947-70E740481C1C}">
                <a14:useLocalDpi xmlns:a14="http://schemas.microsoft.com/office/drawing/2010/main" val="0"/>
              </a:ext>
            </a:extLst>
          </a:blip>
          <a:srcRect l="13421" t="14421" r="17451" b="17632"/>
          <a:stretch/>
        </p:blipFill>
        <p:spPr>
          <a:xfrm>
            <a:off x="8866201" y="133358"/>
            <a:ext cx="845590" cy="1217797"/>
          </a:xfrm>
          <a:prstGeom prst="rect">
            <a:avLst/>
          </a:prstGeom>
        </p:spPr>
      </p:pic>
      <p:sp>
        <p:nvSpPr>
          <p:cNvPr id="72" name="Rechthoek 71">
            <a:extLst>
              <a:ext uri="{FF2B5EF4-FFF2-40B4-BE49-F238E27FC236}">
                <a16:creationId xmlns:a16="http://schemas.microsoft.com/office/drawing/2014/main" id="{42E5C865-7D94-4483-8AFB-267F8EE931BD}"/>
              </a:ext>
            </a:extLst>
          </p:cNvPr>
          <p:cNvSpPr/>
          <p:nvPr/>
        </p:nvSpPr>
        <p:spPr>
          <a:xfrm>
            <a:off x="2620149" y="4775132"/>
            <a:ext cx="5793118" cy="1308722"/>
          </a:xfrm>
          <a:prstGeom prst="rect">
            <a:avLst/>
          </a:prstGeom>
          <a:solidFill>
            <a:schemeClr val="bg1">
              <a:lumMod val="95000"/>
            </a:schemeClr>
          </a:solidFill>
          <a:effectLst>
            <a:innerShdw blurRad="63500" dist="50800" dir="13500000">
              <a:prstClr val="black">
                <a:alpha val="50000"/>
              </a:prstClr>
            </a:innerShdw>
          </a:effectLst>
        </p:spPr>
        <p:txBody>
          <a:bodyPr wrap="square" lIns="86389" tIns="43195" rIns="86389" bIns="43195">
            <a:spAutoFit/>
          </a:bodyPr>
          <a:lstStyle/>
          <a:p>
            <a:pPr algn="ctr" defTabSz="863885">
              <a:defRPr/>
            </a:pPr>
            <a:r>
              <a:rPr lang="nl-NL" altLang="nl-NL" sz="1323" b="1" dirty="0">
                <a:latin typeface="Calibri Light" panose="020F0302020204030204" pitchFamily="34" charset="0"/>
                <a:cs typeface="Calibri Light" panose="020F0302020204030204" pitchFamily="34" charset="0"/>
              </a:rPr>
              <a:t>De 4 principes van Six Sigma</a:t>
            </a:r>
          </a:p>
          <a:p>
            <a:pPr defTabSz="863885">
              <a:defRPr/>
            </a:pPr>
            <a:endParaRPr lang="nl-NL" altLang="nl-NL" sz="1323" dirty="0">
              <a:latin typeface="Calibri Light" panose="020F0302020204030204" pitchFamily="34" charset="0"/>
              <a:cs typeface="Calibri Light" panose="020F0302020204030204" pitchFamily="34" charset="0"/>
            </a:endParaRPr>
          </a:p>
          <a:p>
            <a:pPr marL="485936" indent="-485936" defTabSz="863885">
              <a:buFontTx/>
              <a:buAutoNum type="arabicPeriod"/>
              <a:defRPr/>
            </a:pPr>
            <a:r>
              <a:rPr lang="nl-NL" altLang="nl-NL" sz="1323" dirty="0">
                <a:latin typeface="Calibri Light" panose="020F0302020204030204" pitchFamily="34" charset="0"/>
                <a:cs typeface="Calibri Light" panose="020F0302020204030204" pitchFamily="34" charset="0"/>
              </a:rPr>
              <a:t>Stel uw klant tevreden met snelheid en kwaliteit.</a:t>
            </a:r>
          </a:p>
          <a:p>
            <a:pPr marL="485936" indent="-485936" defTabSz="863885">
              <a:buFontTx/>
              <a:buAutoNum type="arabicPeriod"/>
              <a:defRPr/>
            </a:pPr>
            <a:r>
              <a:rPr lang="nl-NL" altLang="nl-NL" sz="1323" dirty="0">
                <a:latin typeface="Calibri Light" panose="020F0302020204030204" pitchFamily="34" charset="0"/>
                <a:cs typeface="Calibri Light" panose="020F0302020204030204" pitchFamily="34" charset="0"/>
              </a:rPr>
              <a:t>Verbeter uw processen.</a:t>
            </a:r>
          </a:p>
          <a:p>
            <a:pPr marL="485936" indent="-485936" defTabSz="863885">
              <a:buFontTx/>
              <a:buAutoNum type="arabicPeriod"/>
              <a:defRPr/>
            </a:pPr>
            <a:r>
              <a:rPr lang="nl-NL" altLang="nl-NL" sz="1323" dirty="0">
                <a:latin typeface="Calibri Light" panose="020F0302020204030204" pitchFamily="34" charset="0"/>
                <a:cs typeface="Calibri Light" panose="020F0302020204030204" pitchFamily="34" charset="0"/>
              </a:rPr>
              <a:t>Werk samen voor een maximale opbrengst</a:t>
            </a:r>
          </a:p>
          <a:p>
            <a:pPr marL="485936" indent="-485936" defTabSz="863885">
              <a:buFontTx/>
              <a:buAutoNum type="arabicPeriod"/>
              <a:defRPr/>
            </a:pPr>
            <a:r>
              <a:rPr lang="nl-NL" altLang="nl-NL" sz="1323" dirty="0">
                <a:latin typeface="Calibri Light" panose="020F0302020204030204" pitchFamily="34" charset="0"/>
                <a:cs typeface="Calibri Light" panose="020F0302020204030204" pitchFamily="34" charset="0"/>
              </a:rPr>
              <a:t>Baseer beslissingen op gegevens en feiten.</a:t>
            </a:r>
          </a:p>
        </p:txBody>
      </p:sp>
      <p:cxnSp>
        <p:nvCxnSpPr>
          <p:cNvPr id="81" name="Rechte verbindingslijn 80">
            <a:extLst>
              <a:ext uri="{FF2B5EF4-FFF2-40B4-BE49-F238E27FC236}">
                <a16:creationId xmlns:a16="http://schemas.microsoft.com/office/drawing/2014/main" id="{9842948A-14A6-4B33-9407-5809DB269FF3}"/>
              </a:ext>
            </a:extLst>
          </p:cNvPr>
          <p:cNvCxnSpPr/>
          <p:nvPr/>
        </p:nvCxnSpPr>
        <p:spPr>
          <a:xfrm>
            <a:off x="1328353" y="3415083"/>
            <a:ext cx="2840349"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82" name="Vrije vorm 7">
            <a:extLst>
              <a:ext uri="{FF2B5EF4-FFF2-40B4-BE49-F238E27FC236}">
                <a16:creationId xmlns:a16="http://schemas.microsoft.com/office/drawing/2014/main" id="{E7A4F044-435D-4D81-A951-EFEA814D502C}"/>
              </a:ext>
            </a:extLst>
          </p:cNvPr>
          <p:cNvSpPr/>
          <p:nvPr/>
        </p:nvSpPr>
        <p:spPr>
          <a:xfrm>
            <a:off x="1719229" y="2707929"/>
            <a:ext cx="2213865" cy="689876"/>
          </a:xfrm>
          <a:custGeom>
            <a:avLst/>
            <a:gdLst>
              <a:gd name="connsiteX0" fmla="*/ 0 w 2342944"/>
              <a:gd name="connsiteY0" fmla="*/ 730099 h 730099"/>
              <a:gd name="connsiteX1" fmla="*/ 374904 w 2342944"/>
              <a:gd name="connsiteY1" fmla="*/ 611227 h 730099"/>
              <a:gd name="connsiteX2" fmla="*/ 777240 w 2342944"/>
              <a:gd name="connsiteY2" fmla="*/ 163171 h 730099"/>
              <a:gd name="connsiteX3" fmla="*/ 1197864 w 2342944"/>
              <a:gd name="connsiteY3" fmla="*/ 7723 h 730099"/>
              <a:gd name="connsiteX4" fmla="*/ 1636776 w 2342944"/>
              <a:gd name="connsiteY4" fmla="*/ 373483 h 730099"/>
              <a:gd name="connsiteX5" fmla="*/ 2002536 w 2342944"/>
              <a:gd name="connsiteY5" fmla="*/ 620371 h 730099"/>
              <a:gd name="connsiteX6" fmla="*/ 2304288 w 2342944"/>
              <a:gd name="connsiteY6" fmla="*/ 711811 h 730099"/>
              <a:gd name="connsiteX7" fmla="*/ 2340864 w 2342944"/>
              <a:gd name="connsiteY7" fmla="*/ 720955 h 730099"/>
              <a:gd name="connsiteX8" fmla="*/ 2322576 w 2342944"/>
              <a:gd name="connsiteY8" fmla="*/ 711811 h 7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944" h="730099">
                <a:moveTo>
                  <a:pt x="0" y="730099"/>
                </a:moveTo>
                <a:cubicBezTo>
                  <a:pt x="122682" y="717907"/>
                  <a:pt x="245364" y="705715"/>
                  <a:pt x="374904" y="611227"/>
                </a:cubicBezTo>
                <a:cubicBezTo>
                  <a:pt x="504444" y="516739"/>
                  <a:pt x="640080" y="263755"/>
                  <a:pt x="777240" y="163171"/>
                </a:cubicBezTo>
                <a:cubicBezTo>
                  <a:pt x="914400" y="62587"/>
                  <a:pt x="1054608" y="-27329"/>
                  <a:pt x="1197864" y="7723"/>
                </a:cubicBezTo>
                <a:cubicBezTo>
                  <a:pt x="1341120" y="42775"/>
                  <a:pt x="1502664" y="271375"/>
                  <a:pt x="1636776" y="373483"/>
                </a:cubicBezTo>
                <a:cubicBezTo>
                  <a:pt x="1770888" y="475591"/>
                  <a:pt x="1891284" y="563983"/>
                  <a:pt x="2002536" y="620371"/>
                </a:cubicBezTo>
                <a:cubicBezTo>
                  <a:pt x="2113788" y="676759"/>
                  <a:pt x="2247900" y="695047"/>
                  <a:pt x="2304288" y="711811"/>
                </a:cubicBezTo>
                <a:cubicBezTo>
                  <a:pt x="2360676" y="728575"/>
                  <a:pt x="2337816" y="720955"/>
                  <a:pt x="2340864" y="720955"/>
                </a:cubicBezTo>
                <a:cubicBezTo>
                  <a:pt x="2343912" y="720955"/>
                  <a:pt x="2333244" y="716383"/>
                  <a:pt x="2322576" y="711811"/>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6389" tIns="43195" rIns="86389" bIns="43195" rtlCol="0" anchor="ctr"/>
          <a:lstStyle/>
          <a:p>
            <a:pPr algn="ctr" defTabSz="863885">
              <a:defRPr/>
            </a:pPr>
            <a:endParaRPr lang="nl-NL" sz="1701">
              <a:solidFill>
                <a:schemeClr val="tx1"/>
              </a:solidFill>
              <a:latin typeface="Calibri"/>
            </a:endParaRPr>
          </a:p>
        </p:txBody>
      </p:sp>
      <p:sp>
        <p:nvSpPr>
          <p:cNvPr id="83" name="Vrije vorm 15">
            <a:extLst>
              <a:ext uri="{FF2B5EF4-FFF2-40B4-BE49-F238E27FC236}">
                <a16:creationId xmlns:a16="http://schemas.microsoft.com/office/drawing/2014/main" id="{F6CAC932-0CD0-4C4D-AA76-AD975367F3D2}"/>
              </a:ext>
            </a:extLst>
          </p:cNvPr>
          <p:cNvSpPr/>
          <p:nvPr/>
        </p:nvSpPr>
        <p:spPr>
          <a:xfrm>
            <a:off x="2195515" y="2258391"/>
            <a:ext cx="1224736" cy="1156694"/>
          </a:xfrm>
          <a:custGeom>
            <a:avLst/>
            <a:gdLst>
              <a:gd name="connsiteX0" fmla="*/ 0 w 2342944"/>
              <a:gd name="connsiteY0" fmla="*/ 730099 h 730099"/>
              <a:gd name="connsiteX1" fmla="*/ 374904 w 2342944"/>
              <a:gd name="connsiteY1" fmla="*/ 611227 h 730099"/>
              <a:gd name="connsiteX2" fmla="*/ 777240 w 2342944"/>
              <a:gd name="connsiteY2" fmla="*/ 163171 h 730099"/>
              <a:gd name="connsiteX3" fmla="*/ 1197864 w 2342944"/>
              <a:gd name="connsiteY3" fmla="*/ 7723 h 730099"/>
              <a:gd name="connsiteX4" fmla="*/ 1636776 w 2342944"/>
              <a:gd name="connsiteY4" fmla="*/ 373483 h 730099"/>
              <a:gd name="connsiteX5" fmla="*/ 2002536 w 2342944"/>
              <a:gd name="connsiteY5" fmla="*/ 620371 h 730099"/>
              <a:gd name="connsiteX6" fmla="*/ 2304288 w 2342944"/>
              <a:gd name="connsiteY6" fmla="*/ 711811 h 730099"/>
              <a:gd name="connsiteX7" fmla="*/ 2340864 w 2342944"/>
              <a:gd name="connsiteY7" fmla="*/ 720955 h 730099"/>
              <a:gd name="connsiteX8" fmla="*/ 2322576 w 2342944"/>
              <a:gd name="connsiteY8" fmla="*/ 711811 h 73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2944" h="730099">
                <a:moveTo>
                  <a:pt x="0" y="730099"/>
                </a:moveTo>
                <a:cubicBezTo>
                  <a:pt x="122682" y="717907"/>
                  <a:pt x="245364" y="705715"/>
                  <a:pt x="374904" y="611227"/>
                </a:cubicBezTo>
                <a:cubicBezTo>
                  <a:pt x="504444" y="516739"/>
                  <a:pt x="640080" y="263755"/>
                  <a:pt x="777240" y="163171"/>
                </a:cubicBezTo>
                <a:cubicBezTo>
                  <a:pt x="914400" y="62587"/>
                  <a:pt x="1054608" y="-27329"/>
                  <a:pt x="1197864" y="7723"/>
                </a:cubicBezTo>
                <a:cubicBezTo>
                  <a:pt x="1341120" y="42775"/>
                  <a:pt x="1502664" y="271375"/>
                  <a:pt x="1636776" y="373483"/>
                </a:cubicBezTo>
                <a:cubicBezTo>
                  <a:pt x="1770888" y="475591"/>
                  <a:pt x="1891284" y="563983"/>
                  <a:pt x="2002536" y="620371"/>
                </a:cubicBezTo>
                <a:cubicBezTo>
                  <a:pt x="2113788" y="676759"/>
                  <a:pt x="2247900" y="695047"/>
                  <a:pt x="2304288" y="711811"/>
                </a:cubicBezTo>
                <a:cubicBezTo>
                  <a:pt x="2360676" y="728575"/>
                  <a:pt x="2337816" y="720955"/>
                  <a:pt x="2340864" y="720955"/>
                </a:cubicBezTo>
                <a:cubicBezTo>
                  <a:pt x="2343912" y="720955"/>
                  <a:pt x="2333244" y="716383"/>
                  <a:pt x="2322576" y="711811"/>
                </a:cubicBezTo>
              </a:path>
            </a:pathLst>
          </a:custGeom>
          <a:ln w="28575">
            <a:solidFill>
              <a:srgbClr val="92D050"/>
            </a:solidFill>
          </a:ln>
        </p:spPr>
        <p:style>
          <a:lnRef idx="1">
            <a:schemeClr val="accent3"/>
          </a:lnRef>
          <a:fillRef idx="0">
            <a:schemeClr val="accent3"/>
          </a:fillRef>
          <a:effectRef idx="0">
            <a:schemeClr val="accent3"/>
          </a:effectRef>
          <a:fontRef idx="minor">
            <a:schemeClr val="tx1"/>
          </a:fontRef>
        </p:style>
        <p:txBody>
          <a:bodyPr lIns="86389" tIns="43195" rIns="86389" bIns="43195" rtlCol="0" anchor="ctr"/>
          <a:lstStyle/>
          <a:p>
            <a:pPr algn="ctr" defTabSz="863885">
              <a:defRPr/>
            </a:pPr>
            <a:endParaRPr lang="nl-NL" sz="1701">
              <a:latin typeface="Calibri"/>
            </a:endParaRPr>
          </a:p>
        </p:txBody>
      </p:sp>
      <p:cxnSp>
        <p:nvCxnSpPr>
          <p:cNvPr id="85" name="Rechte verbindingslijn 84">
            <a:extLst>
              <a:ext uri="{FF2B5EF4-FFF2-40B4-BE49-F238E27FC236}">
                <a16:creationId xmlns:a16="http://schemas.microsoft.com/office/drawing/2014/main" id="{F19CD84A-A8F4-4EEE-BAAD-83394400C1B0}"/>
              </a:ext>
            </a:extLst>
          </p:cNvPr>
          <p:cNvCxnSpPr/>
          <p:nvPr/>
        </p:nvCxnSpPr>
        <p:spPr>
          <a:xfrm flipV="1">
            <a:off x="2764682" y="2258391"/>
            <a:ext cx="18278" cy="1156694"/>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7" name="Rechte verbindingslijn met pijl 86">
            <a:extLst>
              <a:ext uri="{FF2B5EF4-FFF2-40B4-BE49-F238E27FC236}">
                <a16:creationId xmlns:a16="http://schemas.microsoft.com/office/drawing/2014/main" id="{CDBB0BAD-DFA1-4251-B3BE-90AC5A5F84F0}"/>
              </a:ext>
            </a:extLst>
          </p:cNvPr>
          <p:cNvCxnSpPr/>
          <p:nvPr/>
        </p:nvCxnSpPr>
        <p:spPr>
          <a:xfrm>
            <a:off x="1719229" y="3549003"/>
            <a:ext cx="408245"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10" name="Rechte verbindingslijn met pijl 109">
            <a:extLst>
              <a:ext uri="{FF2B5EF4-FFF2-40B4-BE49-F238E27FC236}">
                <a16:creationId xmlns:a16="http://schemas.microsoft.com/office/drawing/2014/main" id="{F11FCDB8-CB55-4933-B91C-AFAC07938601}"/>
              </a:ext>
            </a:extLst>
          </p:cNvPr>
          <p:cNvCxnSpPr>
            <a:cxnSpLocks/>
          </p:cNvCxnSpPr>
          <p:nvPr/>
        </p:nvCxnSpPr>
        <p:spPr>
          <a:xfrm flipH="1">
            <a:off x="3387860" y="3533159"/>
            <a:ext cx="511482" cy="7922"/>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651CDFB1-E177-4621-894A-057EE7407C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163" r="2342" b="31630"/>
          <a:stretch/>
        </p:blipFill>
        <p:spPr>
          <a:xfrm>
            <a:off x="506380" y="5726550"/>
            <a:ext cx="2008456" cy="635603"/>
          </a:xfrm>
          <a:prstGeom prst="rect">
            <a:avLst/>
          </a:prstGeom>
        </p:spPr>
      </p:pic>
      <p:pic>
        <p:nvPicPr>
          <p:cNvPr id="112" name="Afbeelding 111">
            <a:extLst>
              <a:ext uri="{FF2B5EF4-FFF2-40B4-BE49-F238E27FC236}">
                <a16:creationId xmlns:a16="http://schemas.microsoft.com/office/drawing/2014/main" id="{71AE49C0-AC91-42D9-8254-6ECE52C25CC7}"/>
              </a:ext>
            </a:extLst>
          </p:cNvPr>
          <p:cNvPicPr>
            <a:picLocks noChangeAspect="1"/>
          </p:cNvPicPr>
          <p:nvPr/>
        </p:nvPicPr>
        <p:blipFill>
          <a:blip r:embed="rId7">
            <a:graysc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7172578" y="5133701"/>
            <a:ext cx="869578" cy="882623"/>
          </a:xfrm>
          <a:prstGeom prst="rect">
            <a:avLst/>
          </a:prstGeom>
        </p:spPr>
      </p:pic>
      <p:sp>
        <p:nvSpPr>
          <p:cNvPr id="17" name="Tekstvak 16">
            <a:extLst>
              <a:ext uri="{FF2B5EF4-FFF2-40B4-BE49-F238E27FC236}">
                <a16:creationId xmlns:a16="http://schemas.microsoft.com/office/drawing/2014/main" id="{0D2F1E47-7DA5-467A-A36D-210844FE8131}"/>
              </a:ext>
            </a:extLst>
          </p:cNvPr>
          <p:cNvSpPr txBox="1"/>
          <p:nvPr/>
        </p:nvSpPr>
        <p:spPr>
          <a:xfrm>
            <a:off x="9470443" y="6217553"/>
            <a:ext cx="1080745"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204, 241 [H6]</a:t>
            </a:r>
          </a:p>
        </p:txBody>
      </p:sp>
      <p:pic>
        <p:nvPicPr>
          <p:cNvPr id="6" name="Afbeelding 5">
            <a:extLst>
              <a:ext uri="{FF2B5EF4-FFF2-40B4-BE49-F238E27FC236}">
                <a16:creationId xmlns:a16="http://schemas.microsoft.com/office/drawing/2014/main" id="{FCE89B5B-A4B6-4E90-8158-E2884EDE24E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73178" y="2173853"/>
            <a:ext cx="2444795" cy="1359306"/>
          </a:xfrm>
          <a:prstGeom prst="rect">
            <a:avLst/>
          </a:prstGeom>
        </p:spPr>
      </p:pic>
      <p:sp>
        <p:nvSpPr>
          <p:cNvPr id="21" name="Tekstvak 20">
            <a:extLst>
              <a:ext uri="{FF2B5EF4-FFF2-40B4-BE49-F238E27FC236}">
                <a16:creationId xmlns:a16="http://schemas.microsoft.com/office/drawing/2014/main" id="{B8569127-E2F0-41E6-B0DE-DBB349045872}"/>
              </a:ext>
            </a:extLst>
          </p:cNvPr>
          <p:cNvSpPr txBox="1"/>
          <p:nvPr/>
        </p:nvSpPr>
        <p:spPr>
          <a:xfrm>
            <a:off x="8926562" y="6217553"/>
            <a:ext cx="542136" cy="237757"/>
          </a:xfrm>
          <a:prstGeom prst="rect">
            <a:avLst/>
          </a:prstGeom>
          <a:noFill/>
        </p:spPr>
        <p:txBody>
          <a:bodyPr wrap="none" rtlCol="0">
            <a:spAutoFit/>
          </a:bodyPr>
          <a:lstStyle/>
          <a:p>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35</a:t>
            </a:r>
          </a:p>
        </p:txBody>
      </p:sp>
      <p:sp>
        <p:nvSpPr>
          <p:cNvPr id="3" name="Tekstvak 2">
            <a:extLst>
              <a:ext uri="{FF2B5EF4-FFF2-40B4-BE49-F238E27FC236}">
                <a16:creationId xmlns:a16="http://schemas.microsoft.com/office/drawing/2014/main" id="{0BCEF6B0-C2A0-41FC-90D3-B0A6064A8440}"/>
              </a:ext>
            </a:extLst>
          </p:cNvPr>
          <p:cNvSpPr txBox="1"/>
          <p:nvPr/>
        </p:nvSpPr>
        <p:spPr>
          <a:xfrm>
            <a:off x="8116069" y="2099117"/>
            <a:ext cx="841897" cy="1488613"/>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Opbrengst</a:t>
            </a:r>
          </a:p>
          <a:p>
            <a:endParaRPr lang="nl-NL" sz="1134" dirty="0">
              <a:latin typeface="Calibri" panose="020F0502020204030204" pitchFamily="34" charset="0"/>
              <a:cs typeface="Calibri" panose="020F0502020204030204" pitchFamily="34" charset="0"/>
            </a:endParaRPr>
          </a:p>
          <a:p>
            <a:r>
              <a:rPr lang="nl-NL" sz="1134" dirty="0">
                <a:latin typeface="Calibri" panose="020F0502020204030204" pitchFamily="34" charset="0"/>
                <a:cs typeface="Calibri" panose="020F0502020204030204" pitchFamily="34" charset="0"/>
              </a:rPr>
              <a:t>30,85%</a:t>
            </a:r>
          </a:p>
          <a:p>
            <a:r>
              <a:rPr lang="nl-NL" sz="1134" dirty="0">
                <a:latin typeface="Calibri" panose="020F0502020204030204" pitchFamily="34" charset="0"/>
                <a:cs typeface="Calibri" panose="020F0502020204030204" pitchFamily="34" charset="0"/>
              </a:rPr>
              <a:t>69,15%</a:t>
            </a:r>
          </a:p>
          <a:p>
            <a:r>
              <a:rPr lang="nl-NL" sz="1134" dirty="0">
                <a:latin typeface="Calibri" panose="020F0502020204030204" pitchFamily="34" charset="0"/>
                <a:cs typeface="Calibri" panose="020F0502020204030204" pitchFamily="34" charset="0"/>
              </a:rPr>
              <a:t>93,32%</a:t>
            </a:r>
          </a:p>
          <a:p>
            <a:r>
              <a:rPr lang="nl-NL" sz="1134" dirty="0">
                <a:latin typeface="Calibri" panose="020F0502020204030204" pitchFamily="34" charset="0"/>
                <a:cs typeface="Calibri" panose="020F0502020204030204" pitchFamily="34" charset="0"/>
              </a:rPr>
              <a:t>99,38%</a:t>
            </a:r>
          </a:p>
          <a:p>
            <a:r>
              <a:rPr lang="nl-NL" sz="1134" dirty="0">
                <a:latin typeface="Calibri" panose="020F0502020204030204" pitchFamily="34" charset="0"/>
                <a:cs typeface="Calibri" panose="020F0502020204030204" pitchFamily="34" charset="0"/>
              </a:rPr>
              <a:t>99,977%</a:t>
            </a:r>
          </a:p>
          <a:p>
            <a:r>
              <a:rPr lang="nl-NL" sz="1134" dirty="0">
                <a:latin typeface="Calibri" panose="020F0502020204030204" pitchFamily="34" charset="0"/>
                <a:cs typeface="Calibri" panose="020F0502020204030204" pitchFamily="34" charset="0"/>
              </a:rPr>
              <a:t>99,99966%</a:t>
            </a:r>
          </a:p>
        </p:txBody>
      </p:sp>
      <p:sp>
        <p:nvSpPr>
          <p:cNvPr id="23" name="Tekstvak 22">
            <a:extLst>
              <a:ext uri="{FF2B5EF4-FFF2-40B4-BE49-F238E27FC236}">
                <a16:creationId xmlns:a16="http://schemas.microsoft.com/office/drawing/2014/main" id="{4457BB9A-A93F-4995-AEE0-18859FA331C8}"/>
              </a:ext>
            </a:extLst>
          </p:cNvPr>
          <p:cNvSpPr txBox="1"/>
          <p:nvPr/>
        </p:nvSpPr>
        <p:spPr>
          <a:xfrm>
            <a:off x="9206495" y="2114571"/>
            <a:ext cx="538930" cy="1488613"/>
          </a:xfrm>
          <a:prstGeom prst="rect">
            <a:avLst/>
          </a:prstGeom>
          <a:noFill/>
        </p:spPr>
        <p:txBody>
          <a:bodyPr wrap="none" rtlCol="0">
            <a:spAutoFit/>
          </a:bodyPr>
          <a:lstStyle/>
          <a:p>
            <a:pPr algn="ctr"/>
            <a:r>
              <a:rPr lang="nl-NL" sz="1134" dirty="0">
                <a:latin typeface="Calibri" panose="020F0502020204030204" pitchFamily="34" charset="0"/>
                <a:cs typeface="Calibri" panose="020F0502020204030204" pitchFamily="34" charset="0"/>
              </a:rPr>
              <a:t>Sigma</a:t>
            </a:r>
          </a:p>
          <a:p>
            <a:pPr algn="ctr"/>
            <a:endParaRPr lang="nl-NL" sz="1134" dirty="0">
              <a:latin typeface="Calibri" panose="020F0502020204030204" pitchFamily="34" charset="0"/>
              <a:cs typeface="Calibri" panose="020F0502020204030204" pitchFamily="34" charset="0"/>
            </a:endParaRPr>
          </a:p>
          <a:p>
            <a:pPr algn="ctr"/>
            <a:r>
              <a:rPr lang="nl-NL" sz="1134" dirty="0">
                <a:latin typeface="Calibri" panose="020F0502020204030204" pitchFamily="34" charset="0"/>
                <a:cs typeface="Calibri" panose="020F0502020204030204" pitchFamily="34" charset="0"/>
              </a:rPr>
              <a:t>1</a:t>
            </a:r>
          </a:p>
          <a:p>
            <a:pPr algn="ctr"/>
            <a:r>
              <a:rPr lang="nl-NL" sz="1134" dirty="0">
                <a:latin typeface="Calibri" panose="020F0502020204030204" pitchFamily="34" charset="0"/>
                <a:cs typeface="Calibri" panose="020F0502020204030204" pitchFamily="34" charset="0"/>
              </a:rPr>
              <a:t>2</a:t>
            </a:r>
          </a:p>
          <a:p>
            <a:pPr algn="ctr"/>
            <a:r>
              <a:rPr lang="nl-NL" sz="1134" dirty="0">
                <a:latin typeface="Calibri" panose="020F0502020204030204" pitchFamily="34" charset="0"/>
                <a:cs typeface="Calibri" panose="020F0502020204030204" pitchFamily="34" charset="0"/>
              </a:rPr>
              <a:t>3</a:t>
            </a:r>
          </a:p>
          <a:p>
            <a:pPr algn="ctr"/>
            <a:r>
              <a:rPr lang="nl-NL" sz="1134" dirty="0">
                <a:latin typeface="Calibri" panose="020F0502020204030204" pitchFamily="34" charset="0"/>
                <a:cs typeface="Calibri" panose="020F0502020204030204" pitchFamily="34" charset="0"/>
              </a:rPr>
              <a:t>4</a:t>
            </a:r>
          </a:p>
          <a:p>
            <a:pPr algn="ctr"/>
            <a:r>
              <a:rPr lang="nl-NL" sz="1134" dirty="0">
                <a:latin typeface="Calibri" panose="020F0502020204030204" pitchFamily="34" charset="0"/>
                <a:cs typeface="Calibri" panose="020F0502020204030204" pitchFamily="34" charset="0"/>
              </a:rPr>
              <a:t>5</a:t>
            </a:r>
          </a:p>
          <a:p>
            <a:pPr algn="ctr"/>
            <a:r>
              <a:rPr lang="nl-NL" sz="1134" dirty="0">
                <a:latin typeface="Calibri" panose="020F0502020204030204" pitchFamily="34" charset="0"/>
                <a:cs typeface="Calibri" panose="020F0502020204030204" pitchFamily="34" charset="0"/>
              </a:rPr>
              <a:t>6</a:t>
            </a:r>
          </a:p>
        </p:txBody>
      </p:sp>
      <p:pic>
        <p:nvPicPr>
          <p:cNvPr id="24" name="Afbeelding 23" descr="Afbeelding met vliegtuig, zitten, groot, startbaan&#10;&#10;Automatisch gegenereerde beschrijving">
            <a:extLst>
              <a:ext uri="{FF2B5EF4-FFF2-40B4-BE49-F238E27FC236}">
                <a16:creationId xmlns:a16="http://schemas.microsoft.com/office/drawing/2014/main" id="{C95391F2-C27B-4970-8EB3-3E08D1C5A8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54141" y="5092714"/>
            <a:ext cx="764305" cy="1081730"/>
          </a:xfrm>
          <a:prstGeom prst="rect">
            <a:avLst/>
          </a:prstGeom>
          <a:ln>
            <a:noFill/>
          </a:ln>
          <a:effectLst/>
        </p:spPr>
      </p:pic>
      <p:sp>
        <p:nvSpPr>
          <p:cNvPr id="8" name="Tijdelijke aanduiding voor voettekst 7">
            <a:extLst>
              <a:ext uri="{FF2B5EF4-FFF2-40B4-BE49-F238E27FC236}">
                <a16:creationId xmlns:a16="http://schemas.microsoft.com/office/drawing/2014/main" id="{DD2602F8-6D49-4EF3-AF36-8B9F038CE643}"/>
              </a:ext>
            </a:extLst>
          </p:cNvPr>
          <p:cNvSpPr>
            <a:spLocks noGrp="1"/>
          </p:cNvSpPr>
          <p:nvPr>
            <p:ph type="ftr" sz="quarter" idx="11"/>
          </p:nvPr>
        </p:nvSpPr>
        <p:spPr/>
        <p:txBody>
          <a:bodyPr/>
          <a:lstStyle/>
          <a:p>
            <a:r>
              <a:rPr lang="nl-NL"/>
              <a:t>Processen</a:t>
            </a:r>
          </a:p>
        </p:txBody>
      </p:sp>
      <p:sp>
        <p:nvSpPr>
          <p:cNvPr id="9" name="Tijdelijke aanduiding voor dianummer 8">
            <a:extLst>
              <a:ext uri="{FF2B5EF4-FFF2-40B4-BE49-F238E27FC236}">
                <a16:creationId xmlns:a16="http://schemas.microsoft.com/office/drawing/2014/main" id="{9AFB1F3D-599B-4951-B335-2401ACE306FE}"/>
              </a:ext>
            </a:extLst>
          </p:cNvPr>
          <p:cNvSpPr>
            <a:spLocks noGrp="1"/>
          </p:cNvSpPr>
          <p:nvPr>
            <p:ph type="sldNum" sz="quarter" idx="12"/>
          </p:nvPr>
        </p:nvSpPr>
        <p:spPr/>
        <p:txBody>
          <a:bodyPr/>
          <a:lstStyle/>
          <a:p>
            <a:fld id="{BD2C07DF-3CF3-41EE-A18E-119FE81334F7}" type="slidenum">
              <a:rPr lang="nl-NL" smtClean="0"/>
              <a:t>121</a:t>
            </a:fld>
            <a:endParaRPr lang="nl-NL"/>
          </a:p>
        </p:txBody>
      </p:sp>
      <p:pic>
        <p:nvPicPr>
          <p:cNvPr id="27" name="Afbeelding 26" descr="Afbeelding met kamer, voedsel, teken&#10;&#10;Automatisch gegenereerde beschrijving">
            <a:hlinkClick r:id="rId12" action="ppaction://hlinksldjump"/>
            <a:extLst>
              <a:ext uri="{FF2B5EF4-FFF2-40B4-BE49-F238E27FC236}">
                <a16:creationId xmlns:a16="http://schemas.microsoft.com/office/drawing/2014/main" id="{09937399-796C-4BAC-890F-20657A15F3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02020" y="370049"/>
            <a:ext cx="1289081" cy="763532"/>
          </a:xfrm>
          <a:prstGeom prst="rect">
            <a:avLst/>
          </a:prstGeom>
        </p:spPr>
      </p:pic>
      <p:pic>
        <p:nvPicPr>
          <p:cNvPr id="28" name="Afbeelding 27">
            <a:extLst>
              <a:ext uri="{FF2B5EF4-FFF2-40B4-BE49-F238E27FC236}">
                <a16:creationId xmlns:a16="http://schemas.microsoft.com/office/drawing/2014/main" id="{4AA76209-070D-4FDC-BC5C-2F58437B110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959" t="2904" r="2579" b="3434"/>
          <a:stretch/>
        </p:blipFill>
        <p:spPr>
          <a:xfrm>
            <a:off x="8883970" y="5096936"/>
            <a:ext cx="720246" cy="1081730"/>
          </a:xfrm>
          <a:prstGeom prst="rect">
            <a:avLst/>
          </a:prstGeom>
          <a:ln>
            <a:noFill/>
          </a:ln>
          <a:effectLst/>
        </p:spPr>
      </p:pic>
    </p:spTree>
    <p:extLst>
      <p:ext uri="{BB962C8B-B14F-4D97-AF65-F5344CB8AC3E}">
        <p14:creationId xmlns:p14="http://schemas.microsoft.com/office/powerpoint/2010/main" val="30893795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panose="020F0502020204030204" pitchFamily="34" charset="0"/>
              </a:rPr>
              <a:t>Six Sigma</a:t>
            </a:r>
            <a:br>
              <a:rPr lang="nl-NL" sz="3402" dirty="0">
                <a:latin typeface="Calibri" panose="020F0502020204030204" pitchFamily="34" charset="0"/>
                <a:cs typeface="Calibri" panose="020F0502020204030204" pitchFamily="34" charset="0"/>
              </a:rPr>
            </a:br>
            <a:r>
              <a:rPr lang="nl-NL" sz="1600" b="0" dirty="0">
                <a:solidFill>
                  <a:schemeClr val="tx1"/>
                </a:solidFill>
                <a:latin typeface="Calibri" panose="020F0502020204030204" pitchFamily="34" charset="0"/>
                <a:cs typeface="Calibri" panose="020F0502020204030204" pitchFamily="34" charset="0"/>
              </a:rPr>
              <a:t>D.M.A.I.C.</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irkel: leeg 18">
            <a:extLst>
              <a:ext uri="{FF2B5EF4-FFF2-40B4-BE49-F238E27FC236}">
                <a16:creationId xmlns:a16="http://schemas.microsoft.com/office/drawing/2014/main" id="{F4A966C6-2DB2-420F-A99A-AC682CA0C510}"/>
              </a:ext>
            </a:extLst>
          </p:cNvPr>
          <p:cNvSpPr/>
          <p:nvPr/>
        </p:nvSpPr>
        <p:spPr>
          <a:xfrm>
            <a:off x="4109121" y="1144813"/>
            <a:ext cx="2967919" cy="2041227"/>
          </a:xfrm>
          <a:prstGeom prst="donut">
            <a:avLst>
              <a:gd name="adj" fmla="val 10418"/>
            </a:avLst>
          </a:prstGeom>
          <a:solidFill>
            <a:schemeClr val="bg2"/>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885">
              <a:defRPr/>
            </a:pPr>
            <a:endParaRPr lang="nl-NL" sz="1701">
              <a:solidFill>
                <a:srgbClr val="FFC000"/>
              </a:solidFill>
              <a:latin typeface="Calibri"/>
            </a:endParaRPr>
          </a:p>
        </p:txBody>
      </p:sp>
      <p:sp>
        <p:nvSpPr>
          <p:cNvPr id="46" name="Tekstvak 45">
            <a:extLst>
              <a:ext uri="{FF2B5EF4-FFF2-40B4-BE49-F238E27FC236}">
                <a16:creationId xmlns:a16="http://schemas.microsoft.com/office/drawing/2014/main" id="{B809DDFD-7CDC-4937-B56C-D07ED2AAD38E}"/>
              </a:ext>
            </a:extLst>
          </p:cNvPr>
          <p:cNvSpPr txBox="1"/>
          <p:nvPr/>
        </p:nvSpPr>
        <p:spPr>
          <a:xfrm>
            <a:off x="5911551" y="537023"/>
            <a:ext cx="1426994" cy="819455"/>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SIPOC diagram</a:t>
            </a:r>
          </a:p>
          <a:p>
            <a:pPr defTabSz="863885">
              <a:defRPr/>
            </a:pPr>
            <a:r>
              <a:rPr lang="nl-NL" sz="945" dirty="0">
                <a:latin typeface="Calibri" panose="020F0502020204030204" pitchFamily="34" charset="0"/>
                <a:cs typeface="Calibri" panose="020F0502020204030204" pitchFamily="34" charset="0"/>
              </a:rPr>
              <a:t>Value Stream Map [VSM]</a:t>
            </a:r>
          </a:p>
          <a:p>
            <a:pPr defTabSz="863885">
              <a:defRPr/>
            </a:pPr>
            <a:r>
              <a:rPr lang="nl-NL" sz="945" dirty="0">
                <a:latin typeface="Calibri" panose="020F0502020204030204" pitchFamily="34" charset="0"/>
                <a:cs typeface="Calibri" panose="020F0502020204030204" pitchFamily="34" charset="0"/>
              </a:rPr>
              <a:t>Voice of Customer [</a:t>
            </a:r>
            <a:r>
              <a:rPr lang="nl-NL" sz="945" dirty="0" err="1">
                <a:latin typeface="Calibri" panose="020F0502020204030204" pitchFamily="34" charset="0"/>
                <a:cs typeface="Calibri" panose="020F0502020204030204" pitchFamily="34" charset="0"/>
              </a:rPr>
              <a:t>VoC</a:t>
            </a:r>
            <a:r>
              <a:rPr lang="nl-NL" sz="945" dirty="0">
                <a:latin typeface="Calibri" panose="020F0502020204030204" pitchFamily="34" charset="0"/>
                <a:cs typeface="Calibri" panose="020F0502020204030204" pitchFamily="34" charset="0"/>
              </a:rPr>
              <a:t>]</a:t>
            </a:r>
          </a:p>
          <a:p>
            <a:pPr defTabSz="863885">
              <a:defRPr/>
            </a:pPr>
            <a:r>
              <a:rPr lang="nl-NL" sz="945" dirty="0">
                <a:latin typeface="Calibri" panose="020F0502020204030204" pitchFamily="34" charset="0"/>
                <a:cs typeface="Calibri" panose="020F0502020204030204" pitchFamily="34" charset="0"/>
              </a:rPr>
              <a:t>Critical </a:t>
            </a:r>
            <a:r>
              <a:rPr lang="nl-NL" sz="945" dirty="0" err="1">
                <a:latin typeface="Calibri" panose="020F0502020204030204" pitchFamily="34" charset="0"/>
                <a:cs typeface="Calibri" panose="020F0502020204030204" pitchFamily="34" charset="0"/>
              </a:rPr>
              <a:t>to</a:t>
            </a:r>
            <a:r>
              <a:rPr lang="nl-NL" sz="945" dirty="0">
                <a:latin typeface="Calibri" panose="020F0502020204030204" pitchFamily="34" charset="0"/>
                <a:cs typeface="Calibri" panose="020F0502020204030204" pitchFamily="34" charset="0"/>
              </a:rPr>
              <a:t> </a:t>
            </a:r>
            <a:r>
              <a:rPr lang="nl-NL" sz="945" dirty="0" err="1">
                <a:latin typeface="Calibri" panose="020F0502020204030204" pitchFamily="34" charset="0"/>
                <a:cs typeface="Calibri" panose="020F0502020204030204" pitchFamily="34" charset="0"/>
              </a:rPr>
              <a:t>Quality</a:t>
            </a:r>
            <a:r>
              <a:rPr lang="nl-NL" sz="945" dirty="0">
                <a:latin typeface="Calibri" panose="020F0502020204030204" pitchFamily="34" charset="0"/>
                <a:cs typeface="Calibri" panose="020F0502020204030204" pitchFamily="34" charset="0"/>
              </a:rPr>
              <a:t> [</a:t>
            </a:r>
            <a:r>
              <a:rPr lang="nl-NL" sz="945" dirty="0" err="1">
                <a:latin typeface="Calibri" panose="020F0502020204030204" pitchFamily="34" charset="0"/>
                <a:cs typeface="Calibri" panose="020F0502020204030204" pitchFamily="34" charset="0"/>
              </a:rPr>
              <a:t>CtQ</a:t>
            </a:r>
            <a:r>
              <a:rPr lang="nl-NL" sz="945" dirty="0">
                <a:latin typeface="Calibri" panose="020F0502020204030204" pitchFamily="34" charset="0"/>
                <a:cs typeface="Calibri" panose="020F0502020204030204" pitchFamily="34" charset="0"/>
              </a:rPr>
              <a:t>]</a:t>
            </a:r>
          </a:p>
          <a:p>
            <a:pPr defTabSz="863885">
              <a:defRPr/>
            </a:pPr>
            <a:r>
              <a:rPr lang="nl-NL" sz="945" dirty="0">
                <a:latin typeface="Calibri" panose="020F0502020204030204" pitchFamily="34" charset="0"/>
                <a:cs typeface="Calibri" panose="020F0502020204030204" pitchFamily="34" charset="0"/>
              </a:rPr>
              <a:t>House of </a:t>
            </a:r>
            <a:r>
              <a:rPr lang="nl-NL" sz="945" dirty="0" err="1">
                <a:latin typeface="Calibri" panose="020F0502020204030204" pitchFamily="34" charset="0"/>
                <a:cs typeface="Calibri" panose="020F0502020204030204" pitchFamily="34" charset="0"/>
              </a:rPr>
              <a:t>Quality</a:t>
            </a:r>
            <a:r>
              <a:rPr lang="nl-NL" sz="945" dirty="0">
                <a:latin typeface="Calibri" panose="020F0502020204030204" pitchFamily="34" charset="0"/>
                <a:cs typeface="Calibri" panose="020F0502020204030204" pitchFamily="34" charset="0"/>
              </a:rPr>
              <a:t> [</a:t>
            </a:r>
            <a:r>
              <a:rPr lang="nl-NL" sz="945" dirty="0" err="1">
                <a:latin typeface="Calibri" panose="020F0502020204030204" pitchFamily="34" charset="0"/>
                <a:cs typeface="Calibri" panose="020F0502020204030204" pitchFamily="34" charset="0"/>
              </a:rPr>
              <a:t>HoQ</a:t>
            </a:r>
            <a:r>
              <a:rPr lang="nl-NL" sz="945" dirty="0">
                <a:latin typeface="Calibri" panose="020F0502020204030204" pitchFamily="34" charset="0"/>
                <a:cs typeface="Calibri" panose="020F0502020204030204" pitchFamily="34" charset="0"/>
              </a:rPr>
              <a:t>]</a:t>
            </a:r>
          </a:p>
        </p:txBody>
      </p:sp>
      <p:sp>
        <p:nvSpPr>
          <p:cNvPr id="47" name="Tekstvak 46">
            <a:extLst>
              <a:ext uri="{FF2B5EF4-FFF2-40B4-BE49-F238E27FC236}">
                <a16:creationId xmlns:a16="http://schemas.microsoft.com/office/drawing/2014/main" id="{99E43E34-9804-4F42-A89F-C98D3162ABA8}"/>
              </a:ext>
            </a:extLst>
          </p:cNvPr>
          <p:cNvSpPr txBox="1"/>
          <p:nvPr/>
        </p:nvSpPr>
        <p:spPr>
          <a:xfrm>
            <a:off x="7203016" y="1544253"/>
            <a:ext cx="898003" cy="674031"/>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Procesformats</a:t>
            </a:r>
          </a:p>
          <a:p>
            <a:pPr defTabSz="863885">
              <a:defRPr/>
            </a:pPr>
            <a:r>
              <a:rPr lang="nl-NL" sz="945" dirty="0">
                <a:latin typeface="Calibri" panose="020F0502020204030204" pitchFamily="34" charset="0"/>
                <a:cs typeface="Calibri" panose="020F0502020204030204" pitchFamily="34" charset="0"/>
              </a:rPr>
              <a:t>Meetplan</a:t>
            </a:r>
          </a:p>
          <a:p>
            <a:pPr defTabSz="863885">
              <a:defRPr/>
            </a:pPr>
            <a:r>
              <a:rPr lang="nl-NL" sz="945" dirty="0">
                <a:latin typeface="Calibri" panose="020F0502020204030204" pitchFamily="34" charset="0"/>
                <a:cs typeface="Calibri" panose="020F0502020204030204" pitchFamily="34" charset="0"/>
              </a:rPr>
              <a:t>Gage R&amp;R</a:t>
            </a:r>
          </a:p>
          <a:p>
            <a:pPr defTabSz="863885">
              <a:defRPr/>
            </a:pPr>
            <a:r>
              <a:rPr lang="nl-NL" sz="945" dirty="0">
                <a:latin typeface="Calibri" panose="020F0502020204030204" pitchFamily="34" charset="0"/>
                <a:cs typeface="Calibri" panose="020F0502020204030204" pitchFamily="34" charset="0"/>
              </a:rPr>
              <a:t>FMEA</a:t>
            </a:r>
          </a:p>
        </p:txBody>
      </p:sp>
      <p:sp>
        <p:nvSpPr>
          <p:cNvPr id="48" name="Tekstvak 47">
            <a:hlinkClick r:id="" action="ppaction://noaction"/>
            <a:extLst>
              <a:ext uri="{FF2B5EF4-FFF2-40B4-BE49-F238E27FC236}">
                <a16:creationId xmlns:a16="http://schemas.microsoft.com/office/drawing/2014/main" id="{69DEC9CE-54A8-46F2-B39F-C1B44349999E}"/>
              </a:ext>
            </a:extLst>
          </p:cNvPr>
          <p:cNvSpPr txBox="1"/>
          <p:nvPr/>
        </p:nvSpPr>
        <p:spPr>
          <a:xfrm>
            <a:off x="6660536" y="2864989"/>
            <a:ext cx="1604927" cy="819455"/>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Visgraatdiagram</a:t>
            </a:r>
          </a:p>
          <a:p>
            <a:pPr defTabSz="863885">
              <a:defRPr/>
            </a:pPr>
            <a:r>
              <a:rPr lang="nl-NL" sz="945" dirty="0">
                <a:latin typeface="Calibri" panose="020F0502020204030204" pitchFamily="34" charset="0"/>
                <a:cs typeface="Calibri" panose="020F0502020204030204" pitchFamily="34" charset="0"/>
              </a:rPr>
              <a:t>Regressieanalyse</a:t>
            </a:r>
          </a:p>
          <a:p>
            <a:pPr defTabSz="863885">
              <a:defRPr/>
            </a:pPr>
            <a:r>
              <a:rPr lang="nl-NL" sz="945" dirty="0">
                <a:latin typeface="Calibri" panose="020F0502020204030204" pitchFamily="34" charset="0"/>
                <a:cs typeface="Calibri" panose="020F0502020204030204" pitchFamily="34" charset="0"/>
              </a:rPr>
              <a:t>Design of </a:t>
            </a:r>
            <a:r>
              <a:rPr lang="nl-NL" sz="945" dirty="0" err="1">
                <a:latin typeface="Calibri" panose="020F0502020204030204" pitchFamily="34" charset="0"/>
                <a:cs typeface="Calibri" panose="020F0502020204030204" pitchFamily="34" charset="0"/>
              </a:rPr>
              <a:t>Experiments</a:t>
            </a:r>
            <a:r>
              <a:rPr lang="nl-NL" sz="945" dirty="0">
                <a:latin typeface="Calibri" panose="020F0502020204030204" pitchFamily="34" charset="0"/>
                <a:cs typeface="Calibri" panose="020F0502020204030204" pitchFamily="34" charset="0"/>
              </a:rPr>
              <a:t> [DOE]</a:t>
            </a:r>
          </a:p>
          <a:p>
            <a:pPr defTabSz="863885">
              <a:defRPr/>
            </a:pPr>
            <a:r>
              <a:rPr lang="nl-NL" sz="945" dirty="0" err="1">
                <a:latin typeface="Calibri" panose="020F0502020204030204" pitchFamily="34" charset="0"/>
                <a:cs typeface="Calibri" panose="020F0502020204030204" pitchFamily="34" charset="0"/>
              </a:rPr>
              <a:t>Pareto</a:t>
            </a:r>
            <a:r>
              <a:rPr lang="nl-NL" sz="945" dirty="0">
                <a:latin typeface="Calibri" panose="020F0502020204030204" pitchFamily="34" charset="0"/>
                <a:cs typeface="Calibri" panose="020F0502020204030204" pitchFamily="34" charset="0"/>
              </a:rPr>
              <a:t> analyse</a:t>
            </a:r>
          </a:p>
          <a:p>
            <a:pPr defTabSz="863885">
              <a:defRPr/>
            </a:pPr>
            <a:r>
              <a:rPr lang="nl-NL" sz="945" dirty="0">
                <a:latin typeface="Calibri" panose="020F0502020204030204" pitchFamily="34" charset="0"/>
                <a:cs typeface="Calibri" panose="020F0502020204030204" pitchFamily="34" charset="0"/>
              </a:rPr>
              <a:t>Spreidingsdiagram</a:t>
            </a:r>
          </a:p>
        </p:txBody>
      </p:sp>
      <p:sp>
        <p:nvSpPr>
          <p:cNvPr id="49" name="Tekstvak 48">
            <a:extLst>
              <a:ext uri="{FF2B5EF4-FFF2-40B4-BE49-F238E27FC236}">
                <a16:creationId xmlns:a16="http://schemas.microsoft.com/office/drawing/2014/main" id="{E8036267-3B0E-460A-8C68-BC3547C0B75F}"/>
              </a:ext>
            </a:extLst>
          </p:cNvPr>
          <p:cNvSpPr txBox="1"/>
          <p:nvPr/>
        </p:nvSpPr>
        <p:spPr>
          <a:xfrm>
            <a:off x="2702419" y="2869912"/>
            <a:ext cx="1726755" cy="819455"/>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PICK schema</a:t>
            </a:r>
          </a:p>
          <a:p>
            <a:pPr defTabSz="863885">
              <a:defRPr/>
            </a:pPr>
            <a:r>
              <a:rPr lang="nl-NL" sz="945" dirty="0">
                <a:latin typeface="Calibri" panose="020F0502020204030204" pitchFamily="34" charset="0"/>
                <a:cs typeface="Calibri" panose="020F0502020204030204" pitchFamily="34" charset="0"/>
              </a:rPr>
              <a:t>Creativiteitstechnieken</a:t>
            </a:r>
          </a:p>
          <a:p>
            <a:pPr defTabSz="863885">
              <a:defRPr/>
            </a:pPr>
            <a:r>
              <a:rPr lang="nl-NL" sz="945" dirty="0">
                <a:latin typeface="Calibri" panose="020F0502020204030204" pitchFamily="34" charset="0"/>
                <a:cs typeface="Calibri" panose="020F0502020204030204" pitchFamily="34" charset="0"/>
              </a:rPr>
              <a:t>Analysis of </a:t>
            </a:r>
            <a:r>
              <a:rPr lang="nl-NL" sz="945" dirty="0" err="1">
                <a:latin typeface="Calibri" panose="020F0502020204030204" pitchFamily="34" charset="0"/>
                <a:cs typeface="Calibri" panose="020F0502020204030204" pitchFamily="34" charset="0"/>
              </a:rPr>
              <a:t>Variance</a:t>
            </a:r>
            <a:r>
              <a:rPr lang="nl-NL" sz="945" dirty="0">
                <a:latin typeface="Calibri" panose="020F0502020204030204" pitchFamily="34" charset="0"/>
                <a:cs typeface="Calibri" panose="020F0502020204030204" pitchFamily="34" charset="0"/>
              </a:rPr>
              <a:t> [ANOVA}</a:t>
            </a:r>
          </a:p>
          <a:p>
            <a:pPr defTabSz="863885">
              <a:defRPr/>
            </a:pPr>
            <a:r>
              <a:rPr lang="nl-NL" sz="945" dirty="0" err="1">
                <a:latin typeface="Calibri" panose="020F0502020204030204" pitchFamily="34" charset="0"/>
                <a:cs typeface="Calibri" panose="020F0502020204030204" pitchFamily="34" charset="0"/>
              </a:rPr>
              <a:t>Corrective</a:t>
            </a:r>
            <a:r>
              <a:rPr lang="nl-NL" sz="945" dirty="0">
                <a:latin typeface="Calibri" panose="020F0502020204030204" pitchFamily="34" charset="0"/>
                <a:cs typeface="Calibri" panose="020F0502020204030204" pitchFamily="34" charset="0"/>
              </a:rPr>
              <a:t> Action Matrix [CAM]</a:t>
            </a:r>
          </a:p>
          <a:p>
            <a:pPr defTabSz="863885">
              <a:defRPr/>
            </a:pPr>
            <a:r>
              <a:rPr lang="nl-NL" sz="945" dirty="0">
                <a:latin typeface="Calibri" panose="020F0502020204030204" pitchFamily="34" charset="0"/>
                <a:cs typeface="Calibri" panose="020F0502020204030204" pitchFamily="34" charset="0"/>
              </a:rPr>
              <a:t>[statusrapportage]</a:t>
            </a:r>
          </a:p>
        </p:txBody>
      </p:sp>
      <p:sp>
        <p:nvSpPr>
          <p:cNvPr id="50" name="Tekstvak 49">
            <a:extLst>
              <a:ext uri="{FF2B5EF4-FFF2-40B4-BE49-F238E27FC236}">
                <a16:creationId xmlns:a16="http://schemas.microsoft.com/office/drawing/2014/main" id="{FA65064A-95E5-4274-9ECE-063CDEFC143D}"/>
              </a:ext>
            </a:extLst>
          </p:cNvPr>
          <p:cNvSpPr txBox="1"/>
          <p:nvPr/>
        </p:nvSpPr>
        <p:spPr>
          <a:xfrm>
            <a:off x="2702419" y="1549136"/>
            <a:ext cx="1228221" cy="674031"/>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Evaluatierapport</a:t>
            </a:r>
          </a:p>
          <a:p>
            <a:pPr defTabSz="863885">
              <a:defRPr/>
            </a:pPr>
            <a:r>
              <a:rPr lang="nl-NL" sz="945" dirty="0">
                <a:latin typeface="Calibri" panose="020F0502020204030204" pitchFamily="34" charset="0"/>
                <a:cs typeface="Calibri" panose="020F0502020204030204" pitchFamily="34" charset="0"/>
              </a:rPr>
              <a:t>Control </a:t>
            </a:r>
            <a:r>
              <a:rPr lang="nl-NL" sz="945" dirty="0" err="1">
                <a:latin typeface="Calibri" panose="020F0502020204030204" pitchFamily="34" charset="0"/>
                <a:cs typeface="Calibri" panose="020F0502020204030204" pitchFamily="34" charset="0"/>
              </a:rPr>
              <a:t>chart</a:t>
            </a:r>
            <a:endParaRPr lang="nl-NL" sz="945" dirty="0">
              <a:latin typeface="Calibri" panose="020F0502020204030204" pitchFamily="34" charset="0"/>
              <a:cs typeface="Calibri" panose="020F0502020204030204" pitchFamily="34" charset="0"/>
            </a:endParaRPr>
          </a:p>
          <a:p>
            <a:pPr defTabSz="863885">
              <a:defRPr/>
            </a:pPr>
            <a:r>
              <a:rPr lang="nl-NL" sz="945" dirty="0">
                <a:latin typeface="Calibri" panose="020F0502020204030204" pitchFamily="34" charset="0"/>
                <a:cs typeface="Calibri" panose="020F0502020204030204" pitchFamily="34" charset="0"/>
              </a:rPr>
              <a:t>Standaardisatie</a:t>
            </a:r>
          </a:p>
          <a:p>
            <a:pPr defTabSz="863885">
              <a:defRPr/>
            </a:pPr>
            <a:r>
              <a:rPr lang="nl-NL" sz="945" dirty="0">
                <a:latin typeface="Calibri" panose="020F0502020204030204" pitchFamily="34" charset="0"/>
                <a:cs typeface="Calibri" panose="020F0502020204030204" pitchFamily="34" charset="0"/>
              </a:rPr>
              <a:t>Procesbeschrijvingen</a:t>
            </a:r>
          </a:p>
        </p:txBody>
      </p:sp>
      <p:sp>
        <p:nvSpPr>
          <p:cNvPr id="51" name="Tekstvak 50">
            <a:extLst>
              <a:ext uri="{FF2B5EF4-FFF2-40B4-BE49-F238E27FC236}">
                <a16:creationId xmlns:a16="http://schemas.microsoft.com/office/drawing/2014/main" id="{D195F4C3-0206-4FB7-BD2B-2395C3BB2A72}"/>
              </a:ext>
            </a:extLst>
          </p:cNvPr>
          <p:cNvSpPr txBox="1"/>
          <p:nvPr/>
        </p:nvSpPr>
        <p:spPr>
          <a:xfrm>
            <a:off x="4170634" y="3684506"/>
            <a:ext cx="2959465" cy="237757"/>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Tussen iedere fase zijn </a:t>
            </a:r>
            <a:r>
              <a:rPr lang="nl-NL" sz="945" b="1" i="1" dirty="0" err="1">
                <a:latin typeface="Calibri" panose="020F0502020204030204" pitchFamily="34" charset="0"/>
                <a:cs typeface="Calibri" panose="020F0502020204030204" pitchFamily="34" charset="0"/>
              </a:rPr>
              <a:t>tollgates</a:t>
            </a:r>
            <a:r>
              <a:rPr lang="nl-NL" sz="945" b="1" dirty="0">
                <a:latin typeface="Calibri" panose="020F0502020204030204" pitchFamily="34" charset="0"/>
                <a:cs typeface="Calibri" panose="020F0502020204030204" pitchFamily="34" charset="0"/>
              </a:rPr>
              <a:t> [= </a:t>
            </a:r>
            <a:r>
              <a:rPr lang="nl-NL" sz="945" dirty="0">
                <a:latin typeface="Calibri" panose="020F0502020204030204" pitchFamily="34" charset="0"/>
                <a:cs typeface="Calibri" panose="020F0502020204030204" pitchFamily="34" charset="0"/>
              </a:rPr>
              <a:t>evaluatiemomenten]</a:t>
            </a:r>
          </a:p>
        </p:txBody>
      </p:sp>
      <p:sp>
        <p:nvSpPr>
          <p:cNvPr id="52" name="Actieknop: Informatie ophalen 51">
            <a:hlinkClick r:id="rId4" action="ppaction://hlinksldjump" highlightClick="1"/>
            <a:extLst>
              <a:ext uri="{FF2B5EF4-FFF2-40B4-BE49-F238E27FC236}">
                <a16:creationId xmlns:a16="http://schemas.microsoft.com/office/drawing/2014/main" id="{E523BAC8-762D-4F8B-B63D-B64D7B72F36B}"/>
              </a:ext>
            </a:extLst>
          </p:cNvPr>
          <p:cNvSpPr/>
          <p:nvPr/>
        </p:nvSpPr>
        <p:spPr>
          <a:xfrm>
            <a:off x="7905427" y="893763"/>
            <a:ext cx="119058" cy="119058"/>
          </a:xfrm>
          <a:prstGeom prst="actionButtonInformation">
            <a:avLst/>
          </a:prstGeom>
          <a:solidFill>
            <a:srgbClr val="7AB03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53" name="Actieknop: Informatie ophalen 52">
            <a:hlinkClick r:id="rId5" action="ppaction://hlinksldjump" highlightClick="1"/>
            <a:extLst>
              <a:ext uri="{FF2B5EF4-FFF2-40B4-BE49-F238E27FC236}">
                <a16:creationId xmlns:a16="http://schemas.microsoft.com/office/drawing/2014/main" id="{89197F1C-B5EA-4A94-821B-89CD9AE33AC6}"/>
              </a:ext>
            </a:extLst>
          </p:cNvPr>
          <p:cNvSpPr/>
          <p:nvPr/>
        </p:nvSpPr>
        <p:spPr>
          <a:xfrm>
            <a:off x="7905427" y="1191417"/>
            <a:ext cx="119058" cy="119058"/>
          </a:xfrm>
          <a:prstGeom prst="actionButtonInformation">
            <a:avLst/>
          </a:prstGeom>
          <a:solidFill>
            <a:srgbClr val="7AB03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54" name="Actieknop: Informatie ophalen 53">
            <a:hlinkClick r:id="rId6" action="ppaction://hlinksldjump" highlightClick="1"/>
            <a:extLst>
              <a:ext uri="{FF2B5EF4-FFF2-40B4-BE49-F238E27FC236}">
                <a16:creationId xmlns:a16="http://schemas.microsoft.com/office/drawing/2014/main" id="{DFE71FA6-6ADB-43EB-9C6D-DFA73DB495C4}"/>
              </a:ext>
            </a:extLst>
          </p:cNvPr>
          <p:cNvSpPr/>
          <p:nvPr/>
        </p:nvSpPr>
        <p:spPr>
          <a:xfrm>
            <a:off x="7905427" y="1049038"/>
            <a:ext cx="119058" cy="119058"/>
          </a:xfrm>
          <a:prstGeom prst="actionButtonInformation">
            <a:avLst/>
          </a:prstGeom>
          <a:solidFill>
            <a:srgbClr val="7AB03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55" name="Actieknop: Informatie ophalen 54">
            <a:hlinkClick r:id="rId7" action="ppaction://hlinksldjump" highlightClick="1"/>
            <a:extLst>
              <a:ext uri="{FF2B5EF4-FFF2-40B4-BE49-F238E27FC236}">
                <a16:creationId xmlns:a16="http://schemas.microsoft.com/office/drawing/2014/main" id="{D57CF8CF-DFE0-454F-A747-80407DBFAEBE}"/>
              </a:ext>
            </a:extLst>
          </p:cNvPr>
          <p:cNvSpPr/>
          <p:nvPr/>
        </p:nvSpPr>
        <p:spPr>
          <a:xfrm>
            <a:off x="8289199" y="1570955"/>
            <a:ext cx="119058" cy="119058"/>
          </a:xfrm>
          <a:prstGeom prst="actionButtonInformation">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56" name="Actieknop: Informatie ophalen 55">
            <a:hlinkClick r:id="" action="ppaction://noaction" highlightClick="1"/>
            <a:extLst>
              <a:ext uri="{FF2B5EF4-FFF2-40B4-BE49-F238E27FC236}">
                <a16:creationId xmlns:a16="http://schemas.microsoft.com/office/drawing/2014/main" id="{437647FF-885D-4203-A008-41BB133709BD}"/>
              </a:ext>
            </a:extLst>
          </p:cNvPr>
          <p:cNvSpPr/>
          <p:nvPr/>
        </p:nvSpPr>
        <p:spPr>
          <a:xfrm>
            <a:off x="8289199" y="1867761"/>
            <a:ext cx="119058" cy="119058"/>
          </a:xfrm>
          <a:prstGeom prst="actionButtonInformation">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57" name="Actieknop: Informatie ophalen 56">
            <a:hlinkClick r:id="rId8" action="ppaction://hlinksldjump" highlightClick="1"/>
            <a:extLst>
              <a:ext uri="{FF2B5EF4-FFF2-40B4-BE49-F238E27FC236}">
                <a16:creationId xmlns:a16="http://schemas.microsoft.com/office/drawing/2014/main" id="{E34DAD13-3C7B-4D0F-BA72-4631ED56F730}"/>
              </a:ext>
            </a:extLst>
          </p:cNvPr>
          <p:cNvSpPr/>
          <p:nvPr/>
        </p:nvSpPr>
        <p:spPr>
          <a:xfrm>
            <a:off x="8289199" y="1713194"/>
            <a:ext cx="119058" cy="119058"/>
          </a:xfrm>
          <a:prstGeom prst="actionButtonInformation">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58" name="Actieknop: Informatie ophalen 57">
            <a:hlinkClick r:id="rId9" action="ppaction://hlinksldjump" highlightClick="1"/>
            <a:extLst>
              <a:ext uri="{FF2B5EF4-FFF2-40B4-BE49-F238E27FC236}">
                <a16:creationId xmlns:a16="http://schemas.microsoft.com/office/drawing/2014/main" id="{8D3BB9AA-5907-483E-9DCD-F812E047B624}"/>
              </a:ext>
            </a:extLst>
          </p:cNvPr>
          <p:cNvSpPr/>
          <p:nvPr/>
        </p:nvSpPr>
        <p:spPr>
          <a:xfrm>
            <a:off x="8289199" y="2022328"/>
            <a:ext cx="119058" cy="119058"/>
          </a:xfrm>
          <a:prstGeom prst="actionButtonInformation">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59" name="Actieknop: Informatie ophalen 58">
            <a:hlinkClick r:id="" action="ppaction://noaction" highlightClick="1"/>
            <a:extLst>
              <a:ext uri="{FF2B5EF4-FFF2-40B4-BE49-F238E27FC236}">
                <a16:creationId xmlns:a16="http://schemas.microsoft.com/office/drawing/2014/main" id="{CC011B73-33A4-4A3B-B364-03F4A462440C}"/>
              </a:ext>
            </a:extLst>
          </p:cNvPr>
          <p:cNvSpPr/>
          <p:nvPr/>
        </p:nvSpPr>
        <p:spPr>
          <a:xfrm>
            <a:off x="2494597" y="1594706"/>
            <a:ext cx="119058" cy="119058"/>
          </a:xfrm>
          <a:prstGeom prst="actionButtonInformation">
            <a:avLst/>
          </a:prstGeom>
          <a:solidFill>
            <a:schemeClr val="bg1">
              <a:lumMod val="8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0" name="Actieknop: Informatie ophalen 59">
            <a:hlinkClick r:id="" action="ppaction://noaction" highlightClick="1"/>
            <a:extLst>
              <a:ext uri="{FF2B5EF4-FFF2-40B4-BE49-F238E27FC236}">
                <a16:creationId xmlns:a16="http://schemas.microsoft.com/office/drawing/2014/main" id="{89BB5DE3-7378-4487-9DCB-C2019C95CD20}"/>
              </a:ext>
            </a:extLst>
          </p:cNvPr>
          <p:cNvSpPr/>
          <p:nvPr/>
        </p:nvSpPr>
        <p:spPr>
          <a:xfrm>
            <a:off x="2494597" y="1903840"/>
            <a:ext cx="119058" cy="119058"/>
          </a:xfrm>
          <a:prstGeom prst="actionButtonInformation">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1" name="Actieknop: Informatie ophalen 60">
            <a:hlinkClick r:id="rId10" action="ppaction://hlinksldjump" highlightClick="1"/>
            <a:extLst>
              <a:ext uri="{FF2B5EF4-FFF2-40B4-BE49-F238E27FC236}">
                <a16:creationId xmlns:a16="http://schemas.microsoft.com/office/drawing/2014/main" id="{42CE3188-613F-414A-BF43-2E03E289803B}"/>
              </a:ext>
            </a:extLst>
          </p:cNvPr>
          <p:cNvSpPr/>
          <p:nvPr/>
        </p:nvSpPr>
        <p:spPr>
          <a:xfrm>
            <a:off x="2494597" y="1749273"/>
            <a:ext cx="119058" cy="119058"/>
          </a:xfrm>
          <a:prstGeom prst="actionButtonInformation">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2" name="Actieknop: Informatie ophalen 61">
            <a:hlinkClick r:id="" action="ppaction://noaction" highlightClick="1"/>
            <a:extLst>
              <a:ext uri="{FF2B5EF4-FFF2-40B4-BE49-F238E27FC236}">
                <a16:creationId xmlns:a16="http://schemas.microsoft.com/office/drawing/2014/main" id="{605C2F71-05CB-4C68-9480-A94D57B18543}"/>
              </a:ext>
            </a:extLst>
          </p:cNvPr>
          <p:cNvSpPr/>
          <p:nvPr/>
        </p:nvSpPr>
        <p:spPr>
          <a:xfrm>
            <a:off x="2494597" y="2058407"/>
            <a:ext cx="119058" cy="119058"/>
          </a:xfrm>
          <a:prstGeom prst="actionButtonInformation">
            <a:avLst/>
          </a:prstGeom>
          <a:solidFill>
            <a:schemeClr val="bg1">
              <a:lumMod val="8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3" name="Actieknop: Informatie ophalen 62">
            <a:hlinkClick r:id="rId11" action="ppaction://hlinksldjump" highlightClick="1"/>
            <a:extLst>
              <a:ext uri="{FF2B5EF4-FFF2-40B4-BE49-F238E27FC236}">
                <a16:creationId xmlns:a16="http://schemas.microsoft.com/office/drawing/2014/main" id="{57E93ABB-9815-4990-8CC1-8614ABB4A403}"/>
              </a:ext>
            </a:extLst>
          </p:cNvPr>
          <p:cNvSpPr/>
          <p:nvPr/>
        </p:nvSpPr>
        <p:spPr>
          <a:xfrm>
            <a:off x="8289199" y="2887392"/>
            <a:ext cx="119058" cy="119058"/>
          </a:xfrm>
          <a:prstGeom prst="actionButtonInformation">
            <a:avLst/>
          </a:prstGeom>
          <a:solidFill>
            <a:srgbClr val="0E8DD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4" name="Actieknop: Informatie ophalen 63">
            <a:hlinkClick r:id="" action="ppaction://noaction" highlightClick="1"/>
            <a:extLst>
              <a:ext uri="{FF2B5EF4-FFF2-40B4-BE49-F238E27FC236}">
                <a16:creationId xmlns:a16="http://schemas.microsoft.com/office/drawing/2014/main" id="{02D39CE1-4736-4136-97D8-1C00A8FC8007}"/>
              </a:ext>
            </a:extLst>
          </p:cNvPr>
          <p:cNvSpPr/>
          <p:nvPr/>
        </p:nvSpPr>
        <p:spPr>
          <a:xfrm>
            <a:off x="8289199" y="3197942"/>
            <a:ext cx="119058" cy="119058"/>
          </a:xfrm>
          <a:prstGeom prst="actionButtonInformation">
            <a:avLst/>
          </a:prstGeom>
          <a:solidFill>
            <a:srgbClr val="0E8DD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5" name="Actieknop: Informatie ophalen 64">
            <a:hlinkClick r:id="rId12" action="ppaction://hlinksldjump" highlightClick="1"/>
            <a:extLst>
              <a:ext uri="{FF2B5EF4-FFF2-40B4-BE49-F238E27FC236}">
                <a16:creationId xmlns:a16="http://schemas.microsoft.com/office/drawing/2014/main" id="{6F2FB52D-3535-460D-A234-58DDFEBD1287}"/>
              </a:ext>
            </a:extLst>
          </p:cNvPr>
          <p:cNvSpPr/>
          <p:nvPr/>
        </p:nvSpPr>
        <p:spPr>
          <a:xfrm>
            <a:off x="8289199" y="3042667"/>
            <a:ext cx="119058" cy="119058"/>
          </a:xfrm>
          <a:prstGeom prst="actionButtonInformation">
            <a:avLst/>
          </a:prstGeom>
          <a:solidFill>
            <a:srgbClr val="0E8DD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6" name="Actieknop: Informatie ophalen 65">
            <a:hlinkClick r:id="" action="ppaction://noaction" highlightClick="1"/>
            <a:extLst>
              <a:ext uri="{FF2B5EF4-FFF2-40B4-BE49-F238E27FC236}">
                <a16:creationId xmlns:a16="http://schemas.microsoft.com/office/drawing/2014/main" id="{6AEEFB28-3591-45AC-8E3E-A3F9B4D43C31}"/>
              </a:ext>
            </a:extLst>
          </p:cNvPr>
          <p:cNvSpPr/>
          <p:nvPr/>
        </p:nvSpPr>
        <p:spPr>
          <a:xfrm>
            <a:off x="2505763" y="3066460"/>
            <a:ext cx="119058" cy="119058"/>
          </a:xfrm>
          <a:prstGeom prst="actionButtonInformation">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7" name="Actieknop: Informatie ophalen 66">
            <a:hlinkClick r:id="" action="ppaction://noaction" highlightClick="1"/>
            <a:extLst>
              <a:ext uri="{FF2B5EF4-FFF2-40B4-BE49-F238E27FC236}">
                <a16:creationId xmlns:a16="http://schemas.microsoft.com/office/drawing/2014/main" id="{844508CB-3BB9-43A0-81C5-3A48E52F1CF2}"/>
              </a:ext>
            </a:extLst>
          </p:cNvPr>
          <p:cNvSpPr/>
          <p:nvPr/>
        </p:nvSpPr>
        <p:spPr>
          <a:xfrm>
            <a:off x="2505763" y="3377011"/>
            <a:ext cx="119058" cy="119058"/>
          </a:xfrm>
          <a:prstGeom prst="actionButtonInformation">
            <a:avLst/>
          </a:prstGeom>
          <a:solidFill>
            <a:schemeClr val="bg1">
              <a:lumMod val="8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68" name="Actieknop: Informatie ophalen 67">
            <a:hlinkClick r:id="" action="ppaction://noaction" highlightClick="1"/>
            <a:extLst>
              <a:ext uri="{FF2B5EF4-FFF2-40B4-BE49-F238E27FC236}">
                <a16:creationId xmlns:a16="http://schemas.microsoft.com/office/drawing/2014/main" id="{6B81E389-7A99-440E-91F4-BCDE39A39EC1}"/>
              </a:ext>
            </a:extLst>
          </p:cNvPr>
          <p:cNvSpPr/>
          <p:nvPr/>
        </p:nvSpPr>
        <p:spPr>
          <a:xfrm>
            <a:off x="2505763" y="3221735"/>
            <a:ext cx="119058" cy="119058"/>
          </a:xfrm>
          <a:prstGeom prst="actionButtonInformation">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pic>
        <p:nvPicPr>
          <p:cNvPr id="109" name="Afbeelding 108">
            <a:extLst>
              <a:ext uri="{FF2B5EF4-FFF2-40B4-BE49-F238E27FC236}">
                <a16:creationId xmlns:a16="http://schemas.microsoft.com/office/drawing/2014/main" id="{9F93F365-5C82-43CA-AD69-0E6A780E8C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27954" y="1657816"/>
            <a:ext cx="1359748" cy="450283"/>
          </a:xfrm>
          <a:prstGeom prst="rect">
            <a:avLst/>
          </a:prstGeom>
        </p:spPr>
      </p:pic>
      <p:sp>
        <p:nvSpPr>
          <p:cNvPr id="69" name="Tekstvak 68">
            <a:extLst>
              <a:ext uri="{FF2B5EF4-FFF2-40B4-BE49-F238E27FC236}">
                <a16:creationId xmlns:a16="http://schemas.microsoft.com/office/drawing/2014/main" id="{668D59E2-4B31-415C-815D-89862C5E9FC3}"/>
              </a:ext>
            </a:extLst>
          </p:cNvPr>
          <p:cNvSpPr txBox="1"/>
          <p:nvPr/>
        </p:nvSpPr>
        <p:spPr>
          <a:xfrm>
            <a:off x="9630979" y="6223249"/>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205</a:t>
            </a:r>
          </a:p>
        </p:txBody>
      </p:sp>
      <p:sp>
        <p:nvSpPr>
          <p:cNvPr id="73" name="Tekstvak 72">
            <a:extLst>
              <a:ext uri="{FF2B5EF4-FFF2-40B4-BE49-F238E27FC236}">
                <a16:creationId xmlns:a16="http://schemas.microsoft.com/office/drawing/2014/main" id="{3D475A51-E655-4DDC-AB18-1FEF90AEFDA0}"/>
              </a:ext>
            </a:extLst>
          </p:cNvPr>
          <p:cNvSpPr txBox="1"/>
          <p:nvPr/>
        </p:nvSpPr>
        <p:spPr>
          <a:xfrm>
            <a:off x="8883970" y="6233245"/>
            <a:ext cx="542136" cy="237757"/>
          </a:xfrm>
          <a:prstGeom prst="rect">
            <a:avLst/>
          </a:prstGeom>
          <a:noFill/>
        </p:spPr>
        <p:txBody>
          <a:bodyPr wrap="none" rtlCol="0">
            <a:spAutoFit/>
          </a:bodyPr>
          <a:lstStyle/>
          <a:p>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75</a:t>
            </a:r>
          </a:p>
        </p:txBody>
      </p:sp>
      <p:sp>
        <p:nvSpPr>
          <p:cNvPr id="81" name="Actieknop: Informatie ophalen 80">
            <a:hlinkClick r:id="rId14" action="ppaction://hlinksldjump" highlightClick="1"/>
            <a:extLst>
              <a:ext uri="{FF2B5EF4-FFF2-40B4-BE49-F238E27FC236}">
                <a16:creationId xmlns:a16="http://schemas.microsoft.com/office/drawing/2014/main" id="{0FEFB02F-65A7-4A51-B951-00287D36D57C}"/>
              </a:ext>
            </a:extLst>
          </p:cNvPr>
          <p:cNvSpPr/>
          <p:nvPr/>
        </p:nvSpPr>
        <p:spPr>
          <a:xfrm>
            <a:off x="7905427" y="598326"/>
            <a:ext cx="119058" cy="119058"/>
          </a:xfrm>
          <a:prstGeom prst="actionButtonInformation">
            <a:avLst/>
          </a:prstGeom>
          <a:solidFill>
            <a:srgbClr val="7AB03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82" name="Actieknop: Informatie ophalen 81">
            <a:hlinkClick r:id="rId15" action="ppaction://hlinksldjump" highlightClick="1"/>
            <a:extLst>
              <a:ext uri="{FF2B5EF4-FFF2-40B4-BE49-F238E27FC236}">
                <a16:creationId xmlns:a16="http://schemas.microsoft.com/office/drawing/2014/main" id="{EB5E8B2E-69FC-41EC-908E-EE6605550D0D}"/>
              </a:ext>
            </a:extLst>
          </p:cNvPr>
          <p:cNvSpPr/>
          <p:nvPr/>
        </p:nvSpPr>
        <p:spPr>
          <a:xfrm>
            <a:off x="7905427" y="744373"/>
            <a:ext cx="119058" cy="119058"/>
          </a:xfrm>
          <a:prstGeom prst="actionButtonInformation">
            <a:avLst/>
          </a:prstGeom>
          <a:solidFill>
            <a:srgbClr val="7AB03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83" name="Actieknop: Informatie ophalen 82">
            <a:hlinkClick r:id="rId6" action="ppaction://hlinksldjump" highlightClick="1"/>
            <a:extLst>
              <a:ext uri="{FF2B5EF4-FFF2-40B4-BE49-F238E27FC236}">
                <a16:creationId xmlns:a16="http://schemas.microsoft.com/office/drawing/2014/main" id="{5F0E9274-DED0-4B98-B6B8-2E6A7B7808A9}"/>
              </a:ext>
            </a:extLst>
          </p:cNvPr>
          <p:cNvSpPr/>
          <p:nvPr/>
        </p:nvSpPr>
        <p:spPr>
          <a:xfrm>
            <a:off x="8289809" y="3357551"/>
            <a:ext cx="119058" cy="119058"/>
          </a:xfrm>
          <a:prstGeom prst="actionButtonInformation">
            <a:avLst/>
          </a:prstGeom>
          <a:solidFill>
            <a:srgbClr val="0E8DD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85" name="Actieknop: Informatie ophalen 84">
            <a:hlinkClick r:id="rId16" action="ppaction://hlinksldjump" highlightClick="1"/>
            <a:extLst>
              <a:ext uri="{FF2B5EF4-FFF2-40B4-BE49-F238E27FC236}">
                <a16:creationId xmlns:a16="http://schemas.microsoft.com/office/drawing/2014/main" id="{13FA4DBE-A7AB-42E5-B5B9-5F05D816E8EF}"/>
              </a:ext>
            </a:extLst>
          </p:cNvPr>
          <p:cNvSpPr/>
          <p:nvPr/>
        </p:nvSpPr>
        <p:spPr>
          <a:xfrm>
            <a:off x="8289199" y="3496069"/>
            <a:ext cx="119058" cy="119058"/>
          </a:xfrm>
          <a:prstGeom prst="actionButtonInformation">
            <a:avLst/>
          </a:prstGeom>
          <a:solidFill>
            <a:srgbClr val="0E8DD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sp>
        <p:nvSpPr>
          <p:cNvPr id="87" name="Actieknop: Informatie ophalen 86">
            <a:hlinkClick r:id="rId17" action="ppaction://hlinksldjump" highlightClick="1"/>
            <a:extLst>
              <a:ext uri="{FF2B5EF4-FFF2-40B4-BE49-F238E27FC236}">
                <a16:creationId xmlns:a16="http://schemas.microsoft.com/office/drawing/2014/main" id="{DEF8A2B4-2CDE-4DF6-8216-7F5E2D4CE77E}"/>
              </a:ext>
            </a:extLst>
          </p:cNvPr>
          <p:cNvSpPr/>
          <p:nvPr/>
        </p:nvSpPr>
        <p:spPr>
          <a:xfrm>
            <a:off x="2505763" y="2929294"/>
            <a:ext cx="119058" cy="119058"/>
          </a:xfrm>
          <a:prstGeom prst="actionButtonInformation">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rgbClr val="FFC000"/>
              </a:solidFill>
            </a:endParaRPr>
          </a:p>
        </p:txBody>
      </p:sp>
      <p:pic>
        <p:nvPicPr>
          <p:cNvPr id="110" name="Afbeelding 109" descr="Afbeelding met vliegtuig, zitten, groot, startbaan&#10;&#10;Automatisch gegenereerde beschrijving">
            <a:extLst>
              <a:ext uri="{FF2B5EF4-FFF2-40B4-BE49-F238E27FC236}">
                <a16:creationId xmlns:a16="http://schemas.microsoft.com/office/drawing/2014/main" id="{4B4B6E7F-3B12-40D1-9C5B-265691BCC99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136" name="Tekstvak 135">
            <a:extLst>
              <a:ext uri="{FF2B5EF4-FFF2-40B4-BE49-F238E27FC236}">
                <a16:creationId xmlns:a16="http://schemas.microsoft.com/office/drawing/2014/main" id="{46C003C3-40C4-4A5D-9C5B-E12116261918}"/>
              </a:ext>
            </a:extLst>
          </p:cNvPr>
          <p:cNvSpPr txBox="1"/>
          <p:nvPr/>
        </p:nvSpPr>
        <p:spPr>
          <a:xfrm>
            <a:off x="2884726" y="5807480"/>
            <a:ext cx="790602" cy="353943"/>
          </a:xfrm>
          <a:prstGeom prst="rect">
            <a:avLst/>
          </a:prstGeom>
          <a:noFill/>
        </p:spPr>
        <p:txBody>
          <a:bodyPr wrap="none" rtlCol="0">
            <a:spAutoFit/>
          </a:bodyPr>
          <a:lstStyle/>
          <a:p>
            <a:pPr algn="ctr" defTabSz="863885">
              <a:defRPr/>
            </a:pPr>
            <a:r>
              <a:rPr lang="nl-NL" sz="850" dirty="0">
                <a:latin typeface="Calibri" panose="020F0502020204030204" pitchFamily="34" charset="0"/>
                <a:cs typeface="Calibri" panose="020F0502020204030204" pitchFamily="34" charset="0"/>
              </a:rPr>
              <a:t>Definieer</a:t>
            </a:r>
          </a:p>
          <a:p>
            <a:pPr algn="ctr" defTabSz="863885">
              <a:defRPr/>
            </a:pPr>
            <a:r>
              <a:rPr lang="nl-NL" sz="850" dirty="0">
                <a:latin typeface="Calibri" panose="020F0502020204030204" pitchFamily="34" charset="0"/>
                <a:cs typeface="Calibri" panose="020F0502020204030204" pitchFamily="34" charset="0"/>
              </a:rPr>
              <a:t>het probleem</a:t>
            </a:r>
          </a:p>
        </p:txBody>
      </p:sp>
      <p:sp>
        <p:nvSpPr>
          <p:cNvPr id="137" name="Tekstvak 136">
            <a:extLst>
              <a:ext uri="{FF2B5EF4-FFF2-40B4-BE49-F238E27FC236}">
                <a16:creationId xmlns:a16="http://schemas.microsoft.com/office/drawing/2014/main" id="{93EF0496-7799-4600-8C31-7298ADE1EA48}"/>
              </a:ext>
            </a:extLst>
          </p:cNvPr>
          <p:cNvSpPr txBox="1"/>
          <p:nvPr/>
        </p:nvSpPr>
        <p:spPr>
          <a:xfrm>
            <a:off x="3986884" y="5827372"/>
            <a:ext cx="1003801" cy="353943"/>
          </a:xfrm>
          <a:prstGeom prst="rect">
            <a:avLst/>
          </a:prstGeom>
          <a:noFill/>
        </p:spPr>
        <p:txBody>
          <a:bodyPr wrap="none" rtlCol="0">
            <a:spAutoFit/>
          </a:bodyPr>
          <a:lstStyle/>
          <a:p>
            <a:pPr algn="ctr" defTabSz="863885">
              <a:defRPr/>
            </a:pPr>
            <a:r>
              <a:rPr lang="nl-NL" sz="850" dirty="0">
                <a:latin typeface="Calibri" panose="020F0502020204030204" pitchFamily="34" charset="0"/>
                <a:cs typeface="Calibri" panose="020F0502020204030204" pitchFamily="34" charset="0"/>
              </a:rPr>
              <a:t>Bepaal de omvang</a:t>
            </a:r>
          </a:p>
          <a:p>
            <a:pPr algn="ctr" defTabSz="863885">
              <a:defRPr/>
            </a:pPr>
            <a:r>
              <a:rPr lang="nl-NL" sz="850" dirty="0">
                <a:latin typeface="Calibri" panose="020F0502020204030204" pitchFamily="34" charset="0"/>
                <a:cs typeface="Calibri" panose="020F0502020204030204" pitchFamily="34" charset="0"/>
              </a:rPr>
              <a:t>van het probleem</a:t>
            </a:r>
          </a:p>
        </p:txBody>
      </p:sp>
      <p:sp>
        <p:nvSpPr>
          <p:cNvPr id="138" name="Tekstvak 137">
            <a:extLst>
              <a:ext uri="{FF2B5EF4-FFF2-40B4-BE49-F238E27FC236}">
                <a16:creationId xmlns:a16="http://schemas.microsoft.com/office/drawing/2014/main" id="{6D9ECF67-A473-4241-B3EC-D6A4E9EC9B0A}"/>
              </a:ext>
            </a:extLst>
          </p:cNvPr>
          <p:cNvSpPr txBox="1"/>
          <p:nvPr/>
        </p:nvSpPr>
        <p:spPr>
          <a:xfrm>
            <a:off x="5167931" y="5827372"/>
            <a:ext cx="936475" cy="353943"/>
          </a:xfrm>
          <a:prstGeom prst="rect">
            <a:avLst/>
          </a:prstGeom>
          <a:noFill/>
        </p:spPr>
        <p:txBody>
          <a:bodyPr wrap="none" rtlCol="0">
            <a:spAutoFit/>
          </a:bodyPr>
          <a:lstStyle/>
          <a:p>
            <a:pPr algn="ctr" defTabSz="863885">
              <a:defRPr/>
            </a:pPr>
            <a:r>
              <a:rPr lang="nl-NL" sz="850" dirty="0">
                <a:latin typeface="Calibri" panose="020F0502020204030204" pitchFamily="34" charset="0"/>
                <a:cs typeface="Calibri" panose="020F0502020204030204" pitchFamily="34" charset="0"/>
              </a:rPr>
              <a:t>Identificeer </a:t>
            </a:r>
          </a:p>
          <a:p>
            <a:pPr algn="ctr" defTabSz="863885">
              <a:defRPr/>
            </a:pPr>
            <a:r>
              <a:rPr lang="nl-NL" sz="850" dirty="0">
                <a:latin typeface="Calibri" panose="020F0502020204030204" pitchFamily="34" charset="0"/>
                <a:cs typeface="Calibri" panose="020F0502020204030204" pitchFamily="34" charset="0"/>
              </a:rPr>
              <a:t>de grondoorzaak</a:t>
            </a:r>
          </a:p>
        </p:txBody>
      </p:sp>
      <p:sp>
        <p:nvSpPr>
          <p:cNvPr id="139" name="Tekstvak 138">
            <a:extLst>
              <a:ext uri="{FF2B5EF4-FFF2-40B4-BE49-F238E27FC236}">
                <a16:creationId xmlns:a16="http://schemas.microsoft.com/office/drawing/2014/main" id="{8587E407-3565-4B51-8C87-856AF5130726}"/>
              </a:ext>
            </a:extLst>
          </p:cNvPr>
          <p:cNvSpPr txBox="1"/>
          <p:nvPr/>
        </p:nvSpPr>
        <p:spPr>
          <a:xfrm>
            <a:off x="6285449" y="5816895"/>
            <a:ext cx="865943" cy="484748"/>
          </a:xfrm>
          <a:prstGeom prst="rect">
            <a:avLst/>
          </a:prstGeom>
          <a:noFill/>
        </p:spPr>
        <p:txBody>
          <a:bodyPr wrap="none" rtlCol="0">
            <a:spAutoFit/>
          </a:bodyPr>
          <a:lstStyle/>
          <a:p>
            <a:pPr algn="ctr" defTabSz="863885">
              <a:defRPr/>
            </a:pPr>
            <a:r>
              <a:rPr lang="nl-NL" sz="850" dirty="0">
                <a:latin typeface="Calibri" panose="020F0502020204030204" pitchFamily="34" charset="0"/>
                <a:cs typeface="Calibri" panose="020F0502020204030204" pitchFamily="34" charset="0"/>
              </a:rPr>
              <a:t>Verifieer en</a:t>
            </a:r>
          </a:p>
          <a:p>
            <a:pPr algn="ctr" defTabSz="863885">
              <a:defRPr/>
            </a:pPr>
            <a:r>
              <a:rPr lang="nl-NL" sz="850" dirty="0">
                <a:latin typeface="Calibri" panose="020F0502020204030204" pitchFamily="34" charset="0"/>
                <a:cs typeface="Calibri" panose="020F0502020204030204" pitchFamily="34" charset="0"/>
              </a:rPr>
              <a:t> implementeer </a:t>
            </a:r>
          </a:p>
          <a:p>
            <a:pPr algn="ctr" defTabSz="863885">
              <a:defRPr/>
            </a:pPr>
            <a:r>
              <a:rPr lang="nl-NL" sz="850" dirty="0">
                <a:latin typeface="Calibri" panose="020F0502020204030204" pitchFamily="34" charset="0"/>
                <a:cs typeface="Calibri" panose="020F0502020204030204" pitchFamily="34" charset="0"/>
              </a:rPr>
              <a:t>de oplossing</a:t>
            </a:r>
          </a:p>
        </p:txBody>
      </p:sp>
      <p:sp>
        <p:nvSpPr>
          <p:cNvPr id="140" name="Tekstvak 139">
            <a:extLst>
              <a:ext uri="{FF2B5EF4-FFF2-40B4-BE49-F238E27FC236}">
                <a16:creationId xmlns:a16="http://schemas.microsoft.com/office/drawing/2014/main" id="{2C0562CF-7CD1-4965-AA73-8EADE7E0A516}"/>
              </a:ext>
            </a:extLst>
          </p:cNvPr>
          <p:cNvSpPr txBox="1"/>
          <p:nvPr/>
        </p:nvSpPr>
        <p:spPr>
          <a:xfrm>
            <a:off x="7311177" y="5802461"/>
            <a:ext cx="1071127" cy="223138"/>
          </a:xfrm>
          <a:prstGeom prst="rect">
            <a:avLst/>
          </a:prstGeom>
          <a:noFill/>
        </p:spPr>
        <p:txBody>
          <a:bodyPr wrap="none" rtlCol="0">
            <a:spAutoFit/>
          </a:bodyPr>
          <a:lstStyle/>
          <a:p>
            <a:pPr algn="ctr" defTabSz="863885">
              <a:defRPr/>
            </a:pPr>
            <a:r>
              <a:rPr lang="nl-NL" sz="850" dirty="0">
                <a:latin typeface="Calibri" panose="020F0502020204030204" pitchFamily="34" charset="0"/>
                <a:cs typeface="Calibri" panose="020F0502020204030204" pitchFamily="34" charset="0"/>
              </a:rPr>
              <a:t>Borg de verbetering</a:t>
            </a:r>
          </a:p>
        </p:txBody>
      </p:sp>
      <p:sp>
        <p:nvSpPr>
          <p:cNvPr id="142" name="Tekstvak 141">
            <a:extLst>
              <a:ext uri="{FF2B5EF4-FFF2-40B4-BE49-F238E27FC236}">
                <a16:creationId xmlns:a16="http://schemas.microsoft.com/office/drawing/2014/main" id="{00C4E9AB-DDF9-48EE-A9F1-DEFDECC1CF12}"/>
              </a:ext>
            </a:extLst>
          </p:cNvPr>
          <p:cNvSpPr txBox="1"/>
          <p:nvPr/>
        </p:nvSpPr>
        <p:spPr>
          <a:xfrm>
            <a:off x="3041019" y="4682088"/>
            <a:ext cx="478016" cy="223138"/>
          </a:xfrm>
          <a:prstGeom prst="rect">
            <a:avLst/>
          </a:prstGeom>
          <a:noFill/>
        </p:spPr>
        <p:txBody>
          <a:bodyPr wrap="none" rtlCol="0">
            <a:spAutoFit/>
          </a:bodyPr>
          <a:lstStyle/>
          <a:p>
            <a:pPr algn="ctr" defTabSz="863885">
              <a:defRPr/>
            </a:pPr>
            <a:r>
              <a:rPr lang="nl-NL" sz="850" dirty="0" err="1">
                <a:latin typeface="Calibri" panose="020F0502020204030204" pitchFamily="34" charset="0"/>
                <a:cs typeface="Calibri" panose="020F0502020204030204" pitchFamily="34" charset="0"/>
              </a:rPr>
              <a:t>Define</a:t>
            </a:r>
            <a:endParaRPr lang="nl-NL" sz="850" dirty="0">
              <a:latin typeface="Calibri" panose="020F0502020204030204" pitchFamily="34" charset="0"/>
              <a:cs typeface="Calibri" panose="020F0502020204030204" pitchFamily="34" charset="0"/>
            </a:endParaRPr>
          </a:p>
        </p:txBody>
      </p:sp>
      <p:sp>
        <p:nvSpPr>
          <p:cNvPr id="143" name="Tekstvak 142">
            <a:extLst>
              <a:ext uri="{FF2B5EF4-FFF2-40B4-BE49-F238E27FC236}">
                <a16:creationId xmlns:a16="http://schemas.microsoft.com/office/drawing/2014/main" id="{F3644B16-7286-48BA-AEFA-85CA88B6443D}"/>
              </a:ext>
            </a:extLst>
          </p:cNvPr>
          <p:cNvSpPr txBox="1"/>
          <p:nvPr/>
        </p:nvSpPr>
        <p:spPr>
          <a:xfrm>
            <a:off x="4135125" y="4682088"/>
            <a:ext cx="579005" cy="223138"/>
          </a:xfrm>
          <a:prstGeom prst="rect">
            <a:avLst/>
          </a:prstGeom>
          <a:noFill/>
        </p:spPr>
        <p:txBody>
          <a:bodyPr wrap="none" rtlCol="0">
            <a:spAutoFit/>
          </a:bodyPr>
          <a:lstStyle/>
          <a:p>
            <a:pPr algn="ctr" defTabSz="863885">
              <a:defRPr/>
            </a:pPr>
            <a:r>
              <a:rPr lang="nl-NL" sz="850" dirty="0" err="1">
                <a:latin typeface="Calibri" panose="020F0502020204030204" pitchFamily="34" charset="0"/>
                <a:cs typeface="Calibri" panose="020F0502020204030204" pitchFamily="34" charset="0"/>
              </a:rPr>
              <a:t>Measure</a:t>
            </a:r>
            <a:endParaRPr lang="nl-NL" sz="850" dirty="0">
              <a:latin typeface="Calibri" panose="020F0502020204030204" pitchFamily="34" charset="0"/>
              <a:cs typeface="Calibri" panose="020F0502020204030204" pitchFamily="34" charset="0"/>
            </a:endParaRPr>
          </a:p>
        </p:txBody>
      </p:sp>
      <p:sp>
        <p:nvSpPr>
          <p:cNvPr id="144" name="Tekstvak 143">
            <a:extLst>
              <a:ext uri="{FF2B5EF4-FFF2-40B4-BE49-F238E27FC236}">
                <a16:creationId xmlns:a16="http://schemas.microsoft.com/office/drawing/2014/main" id="{D37BC085-077E-4EF7-A57A-17A436E6CA12}"/>
              </a:ext>
            </a:extLst>
          </p:cNvPr>
          <p:cNvSpPr txBox="1"/>
          <p:nvPr/>
        </p:nvSpPr>
        <p:spPr>
          <a:xfrm>
            <a:off x="5295850" y="4682088"/>
            <a:ext cx="530915" cy="223138"/>
          </a:xfrm>
          <a:prstGeom prst="rect">
            <a:avLst/>
          </a:prstGeom>
          <a:noFill/>
        </p:spPr>
        <p:txBody>
          <a:bodyPr wrap="none" rtlCol="0">
            <a:spAutoFit/>
          </a:bodyPr>
          <a:lstStyle/>
          <a:p>
            <a:pPr algn="ctr" defTabSz="863885">
              <a:defRPr/>
            </a:pPr>
            <a:r>
              <a:rPr lang="nl-NL" sz="850" dirty="0" err="1">
                <a:latin typeface="Calibri" panose="020F0502020204030204" pitchFamily="34" charset="0"/>
                <a:cs typeface="Calibri" panose="020F0502020204030204" pitchFamily="34" charset="0"/>
              </a:rPr>
              <a:t>Analyze</a:t>
            </a:r>
            <a:endParaRPr lang="nl-NL" sz="850" dirty="0">
              <a:latin typeface="Calibri" panose="020F0502020204030204" pitchFamily="34" charset="0"/>
              <a:cs typeface="Calibri" panose="020F0502020204030204" pitchFamily="34" charset="0"/>
            </a:endParaRPr>
          </a:p>
        </p:txBody>
      </p:sp>
      <p:sp>
        <p:nvSpPr>
          <p:cNvPr id="145" name="Tekstvak 144">
            <a:extLst>
              <a:ext uri="{FF2B5EF4-FFF2-40B4-BE49-F238E27FC236}">
                <a16:creationId xmlns:a16="http://schemas.microsoft.com/office/drawing/2014/main" id="{DB37761D-E2A8-450C-A9DF-450701BE257D}"/>
              </a:ext>
            </a:extLst>
          </p:cNvPr>
          <p:cNvSpPr txBox="1"/>
          <p:nvPr/>
        </p:nvSpPr>
        <p:spPr>
          <a:xfrm>
            <a:off x="6389063" y="4696940"/>
            <a:ext cx="556563" cy="223138"/>
          </a:xfrm>
          <a:prstGeom prst="rect">
            <a:avLst/>
          </a:prstGeom>
          <a:noFill/>
        </p:spPr>
        <p:txBody>
          <a:bodyPr wrap="none" rtlCol="0">
            <a:spAutoFit/>
          </a:bodyPr>
          <a:lstStyle/>
          <a:p>
            <a:pPr algn="ctr" defTabSz="863885">
              <a:defRPr/>
            </a:pPr>
            <a:r>
              <a:rPr lang="nl-NL" sz="850" dirty="0" err="1">
                <a:latin typeface="Calibri" panose="020F0502020204030204" pitchFamily="34" charset="0"/>
                <a:cs typeface="Calibri" panose="020F0502020204030204" pitchFamily="34" charset="0"/>
              </a:rPr>
              <a:t>Improve</a:t>
            </a:r>
            <a:endParaRPr lang="nl-NL" sz="850" dirty="0">
              <a:latin typeface="Calibri" panose="020F0502020204030204" pitchFamily="34" charset="0"/>
              <a:cs typeface="Calibri" panose="020F0502020204030204" pitchFamily="34" charset="0"/>
            </a:endParaRPr>
          </a:p>
        </p:txBody>
      </p:sp>
      <p:sp>
        <p:nvSpPr>
          <p:cNvPr id="146" name="Tekstvak 145">
            <a:extLst>
              <a:ext uri="{FF2B5EF4-FFF2-40B4-BE49-F238E27FC236}">
                <a16:creationId xmlns:a16="http://schemas.microsoft.com/office/drawing/2014/main" id="{8A5ACB34-0D38-4853-8FCA-29D0CFC75C43}"/>
              </a:ext>
            </a:extLst>
          </p:cNvPr>
          <p:cNvSpPr txBox="1"/>
          <p:nvPr/>
        </p:nvSpPr>
        <p:spPr>
          <a:xfrm>
            <a:off x="7546128" y="4691090"/>
            <a:ext cx="516488" cy="223138"/>
          </a:xfrm>
          <a:prstGeom prst="rect">
            <a:avLst/>
          </a:prstGeom>
          <a:noFill/>
        </p:spPr>
        <p:txBody>
          <a:bodyPr wrap="none" rtlCol="0">
            <a:spAutoFit/>
          </a:bodyPr>
          <a:lstStyle/>
          <a:p>
            <a:pPr algn="ctr" defTabSz="863885">
              <a:defRPr/>
            </a:pPr>
            <a:r>
              <a:rPr lang="nl-NL" sz="850" dirty="0">
                <a:latin typeface="Calibri" panose="020F0502020204030204" pitchFamily="34" charset="0"/>
                <a:cs typeface="Calibri" panose="020F0502020204030204" pitchFamily="34" charset="0"/>
              </a:rPr>
              <a:t>Control</a:t>
            </a:r>
          </a:p>
        </p:txBody>
      </p:sp>
      <p:pic>
        <p:nvPicPr>
          <p:cNvPr id="147" name="Afbeelding 146">
            <a:extLst>
              <a:ext uri="{FF2B5EF4-FFF2-40B4-BE49-F238E27FC236}">
                <a16:creationId xmlns:a16="http://schemas.microsoft.com/office/drawing/2014/main" id="{9B777567-E9A0-48F8-9E19-3C8B0D86C9C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8617" t="5944" r="16785" b="45885"/>
          <a:stretch/>
        </p:blipFill>
        <p:spPr>
          <a:xfrm>
            <a:off x="5311721" y="4152767"/>
            <a:ext cx="499172" cy="501192"/>
          </a:xfrm>
          <a:prstGeom prst="ellipse">
            <a:avLst/>
          </a:prstGeom>
        </p:spPr>
      </p:pic>
      <p:pic>
        <p:nvPicPr>
          <p:cNvPr id="148" name="Afbeelding 147">
            <a:extLst>
              <a:ext uri="{FF2B5EF4-FFF2-40B4-BE49-F238E27FC236}">
                <a16:creationId xmlns:a16="http://schemas.microsoft.com/office/drawing/2014/main" id="{E7AB26A2-4F00-4AE7-AB3A-F0449EAF743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7451" t="3510" r="16351" b="45582"/>
          <a:stretch/>
        </p:blipFill>
        <p:spPr>
          <a:xfrm>
            <a:off x="3022378" y="4133850"/>
            <a:ext cx="520584" cy="539026"/>
          </a:xfrm>
          <a:prstGeom prst="ellipse">
            <a:avLst/>
          </a:prstGeom>
        </p:spPr>
      </p:pic>
      <p:pic>
        <p:nvPicPr>
          <p:cNvPr id="149" name="Afbeelding 148">
            <a:extLst>
              <a:ext uri="{FF2B5EF4-FFF2-40B4-BE49-F238E27FC236}">
                <a16:creationId xmlns:a16="http://schemas.microsoft.com/office/drawing/2014/main" id="{43D9B282-8D02-4BBB-89B9-97CD9635045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6547" b="36909"/>
          <a:stretch/>
        </p:blipFill>
        <p:spPr>
          <a:xfrm>
            <a:off x="4078654" y="4095918"/>
            <a:ext cx="675206" cy="613755"/>
          </a:xfrm>
          <a:prstGeom prst="ellipse">
            <a:avLst/>
          </a:prstGeom>
        </p:spPr>
      </p:pic>
      <p:pic>
        <p:nvPicPr>
          <p:cNvPr id="150" name="Afbeelding 149">
            <a:extLst>
              <a:ext uri="{FF2B5EF4-FFF2-40B4-BE49-F238E27FC236}">
                <a16:creationId xmlns:a16="http://schemas.microsoft.com/office/drawing/2014/main" id="{C5AB6C47-80AF-40B2-8D47-705CAF7E14D1}"/>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0484" t="3692" r="8902" b="42910"/>
          <a:stretch/>
        </p:blipFill>
        <p:spPr>
          <a:xfrm>
            <a:off x="7500524" y="4132378"/>
            <a:ext cx="607694" cy="541973"/>
          </a:xfrm>
          <a:prstGeom prst="ellipse">
            <a:avLst/>
          </a:prstGeom>
          <a:solidFill>
            <a:schemeClr val="bg1"/>
          </a:solidFill>
        </p:spPr>
      </p:pic>
      <p:pic>
        <p:nvPicPr>
          <p:cNvPr id="151" name="Afbeelding 150">
            <a:extLst>
              <a:ext uri="{FF2B5EF4-FFF2-40B4-BE49-F238E27FC236}">
                <a16:creationId xmlns:a16="http://schemas.microsoft.com/office/drawing/2014/main" id="{4B0C2AAB-C56A-44EC-BDE7-782E21F3E7E4}"/>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2151" r="8902" b="40448"/>
          <a:stretch/>
        </p:blipFill>
        <p:spPr>
          <a:xfrm>
            <a:off x="6386442" y="4111338"/>
            <a:ext cx="575059" cy="584052"/>
          </a:xfrm>
          <a:prstGeom prst="ellipse">
            <a:avLst/>
          </a:prstGeom>
        </p:spPr>
      </p:pic>
      <p:grpSp>
        <p:nvGrpSpPr>
          <p:cNvPr id="2" name="Groep 1">
            <a:extLst>
              <a:ext uri="{FF2B5EF4-FFF2-40B4-BE49-F238E27FC236}">
                <a16:creationId xmlns:a16="http://schemas.microsoft.com/office/drawing/2014/main" id="{A265185B-F496-4D82-861C-268B8597855E}"/>
              </a:ext>
            </a:extLst>
          </p:cNvPr>
          <p:cNvGrpSpPr/>
          <p:nvPr/>
        </p:nvGrpSpPr>
        <p:grpSpPr>
          <a:xfrm>
            <a:off x="5260610" y="527644"/>
            <a:ext cx="648018" cy="828235"/>
            <a:chOff x="5566396" y="558408"/>
            <a:chExt cx="685800" cy="876525"/>
          </a:xfrm>
        </p:grpSpPr>
        <p:sp>
          <p:nvSpPr>
            <p:cNvPr id="121" name="Rechthoek 120">
              <a:hlinkClick r:id="rId24"/>
              <a:extLst>
                <a:ext uri="{FF2B5EF4-FFF2-40B4-BE49-F238E27FC236}">
                  <a16:creationId xmlns:a16="http://schemas.microsoft.com/office/drawing/2014/main" id="{84DD0BA0-5358-4587-9959-A81EF45C707B}"/>
                </a:ext>
              </a:extLst>
            </p:cNvPr>
            <p:cNvSpPr/>
            <p:nvPr/>
          </p:nvSpPr>
          <p:spPr>
            <a:xfrm>
              <a:off x="5566396" y="558408"/>
              <a:ext cx="685800" cy="876525"/>
            </a:xfrm>
            <a:prstGeom prst="rect">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22" name="Rechthoek 121">
              <a:hlinkClick r:id="rId24"/>
              <a:extLst>
                <a:ext uri="{FF2B5EF4-FFF2-40B4-BE49-F238E27FC236}">
                  <a16:creationId xmlns:a16="http://schemas.microsoft.com/office/drawing/2014/main" id="{DE7F70C1-060B-4CAD-9613-380BF277817F}"/>
                </a:ext>
              </a:extLst>
            </p:cNvPr>
            <p:cNvSpPr/>
            <p:nvPr/>
          </p:nvSpPr>
          <p:spPr>
            <a:xfrm>
              <a:off x="5611341" y="608493"/>
              <a:ext cx="591817" cy="769494"/>
            </a:xfrm>
            <a:prstGeom prst="rect">
              <a:avLst/>
            </a:prstGeom>
            <a:no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D</a:t>
              </a:r>
            </a:p>
          </p:txBody>
        </p:sp>
        <p:sp>
          <p:nvSpPr>
            <p:cNvPr id="77" name="Tekstvak 76">
              <a:extLst>
                <a:ext uri="{FF2B5EF4-FFF2-40B4-BE49-F238E27FC236}">
                  <a16:creationId xmlns:a16="http://schemas.microsoft.com/office/drawing/2014/main" id="{77BAE65F-B933-4501-BBD9-00A74EE7FF3B}"/>
                </a:ext>
              </a:extLst>
            </p:cNvPr>
            <p:cNvSpPr txBox="1"/>
            <p:nvPr/>
          </p:nvSpPr>
          <p:spPr>
            <a:xfrm>
              <a:off x="5637251" y="1187881"/>
              <a:ext cx="505886" cy="236148"/>
            </a:xfrm>
            <a:prstGeom prst="rect">
              <a:avLst/>
            </a:prstGeom>
            <a:noFill/>
          </p:spPr>
          <p:txBody>
            <a:bodyPr wrap="none" rtlCol="0">
              <a:spAutoFit/>
            </a:bodyPr>
            <a:lstStyle/>
            <a:p>
              <a:pPr algn="ctr" defTabSz="863885">
                <a:defRPr/>
              </a:pPr>
              <a:r>
                <a:rPr lang="nl-NL" sz="85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Define</a:t>
              </a:r>
              <a:endPar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5" name="Groep 4">
            <a:extLst>
              <a:ext uri="{FF2B5EF4-FFF2-40B4-BE49-F238E27FC236}">
                <a16:creationId xmlns:a16="http://schemas.microsoft.com/office/drawing/2014/main" id="{7D45E71D-BCBC-4EF7-BAAB-540CA377B53E}"/>
              </a:ext>
            </a:extLst>
          </p:cNvPr>
          <p:cNvGrpSpPr/>
          <p:nvPr/>
        </p:nvGrpSpPr>
        <p:grpSpPr>
          <a:xfrm>
            <a:off x="6578297" y="1503030"/>
            <a:ext cx="649337" cy="840256"/>
            <a:chOff x="6960911" y="1590664"/>
            <a:chExt cx="687196" cy="889247"/>
          </a:xfrm>
        </p:grpSpPr>
        <p:sp>
          <p:nvSpPr>
            <p:cNvPr id="123" name="Rechthoek 122">
              <a:hlinkClick r:id="rId24"/>
              <a:extLst>
                <a:ext uri="{FF2B5EF4-FFF2-40B4-BE49-F238E27FC236}">
                  <a16:creationId xmlns:a16="http://schemas.microsoft.com/office/drawing/2014/main" id="{6B025E13-3B6E-468D-8D86-8503C5F470BF}"/>
                </a:ext>
              </a:extLst>
            </p:cNvPr>
            <p:cNvSpPr/>
            <p:nvPr/>
          </p:nvSpPr>
          <p:spPr>
            <a:xfrm>
              <a:off x="6962307" y="1590664"/>
              <a:ext cx="685800" cy="876525"/>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24" name="Rechthoek 123">
              <a:hlinkClick r:id="rId24"/>
              <a:extLst>
                <a:ext uri="{FF2B5EF4-FFF2-40B4-BE49-F238E27FC236}">
                  <a16:creationId xmlns:a16="http://schemas.microsoft.com/office/drawing/2014/main" id="{E8C1664B-AD7D-4562-A15F-60CF04EC35D8}"/>
                </a:ext>
              </a:extLst>
            </p:cNvPr>
            <p:cNvSpPr/>
            <p:nvPr/>
          </p:nvSpPr>
          <p:spPr>
            <a:xfrm>
              <a:off x="6960911" y="1640749"/>
              <a:ext cx="654586" cy="769494"/>
            </a:xfrm>
            <a:prstGeom prst="rect">
              <a:avLst/>
            </a:prstGeom>
            <a:no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M</a:t>
              </a:r>
            </a:p>
          </p:txBody>
        </p:sp>
        <p:sp>
          <p:nvSpPr>
            <p:cNvPr id="78" name="Tekstvak 77">
              <a:extLst>
                <a:ext uri="{FF2B5EF4-FFF2-40B4-BE49-F238E27FC236}">
                  <a16:creationId xmlns:a16="http://schemas.microsoft.com/office/drawing/2014/main" id="{A9330C7A-3E9D-44F0-8A95-77C4982382CE}"/>
                </a:ext>
              </a:extLst>
            </p:cNvPr>
            <p:cNvSpPr txBox="1"/>
            <p:nvPr/>
          </p:nvSpPr>
          <p:spPr>
            <a:xfrm>
              <a:off x="6986391" y="2243763"/>
              <a:ext cx="612763" cy="236148"/>
            </a:xfrm>
            <a:prstGeom prst="rect">
              <a:avLst/>
            </a:prstGeom>
            <a:noFill/>
          </p:spPr>
          <p:txBody>
            <a:bodyPr wrap="none" rtlCol="0">
              <a:spAutoFit/>
            </a:bodyPr>
            <a:lstStyle/>
            <a:p>
              <a:pPr algn="ctr" defTabSz="863885">
                <a:defRPr/>
              </a:pPr>
              <a:r>
                <a:rPr lang="nl-NL" sz="85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Measure</a:t>
              </a:r>
              <a:endPar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6" name="Groep 5">
            <a:extLst>
              <a:ext uri="{FF2B5EF4-FFF2-40B4-BE49-F238E27FC236}">
                <a16:creationId xmlns:a16="http://schemas.microsoft.com/office/drawing/2014/main" id="{6D0FCE1D-1CAD-45D9-B5B7-316E72E0EBDA}"/>
              </a:ext>
            </a:extLst>
          </p:cNvPr>
          <p:cNvGrpSpPr/>
          <p:nvPr/>
        </p:nvGrpSpPr>
        <p:grpSpPr>
          <a:xfrm>
            <a:off x="6026678" y="2815660"/>
            <a:ext cx="648018" cy="833258"/>
            <a:chOff x="6377129" y="2979826"/>
            <a:chExt cx="685800" cy="881841"/>
          </a:xfrm>
          <a:solidFill>
            <a:srgbClr val="0070C0"/>
          </a:solidFill>
        </p:grpSpPr>
        <p:sp>
          <p:nvSpPr>
            <p:cNvPr id="125" name="Rechthoek 124">
              <a:hlinkClick r:id="rId24"/>
              <a:extLst>
                <a:ext uri="{FF2B5EF4-FFF2-40B4-BE49-F238E27FC236}">
                  <a16:creationId xmlns:a16="http://schemas.microsoft.com/office/drawing/2014/main" id="{0E1CD568-A368-49F9-86BE-D6152B85967E}"/>
                </a:ext>
              </a:extLst>
            </p:cNvPr>
            <p:cNvSpPr/>
            <p:nvPr/>
          </p:nvSpPr>
          <p:spPr>
            <a:xfrm>
              <a:off x="6377129" y="2979826"/>
              <a:ext cx="685800" cy="876525"/>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26" name="Rechthoek 125">
              <a:hlinkClick r:id="rId24"/>
              <a:extLst>
                <a:ext uri="{FF2B5EF4-FFF2-40B4-BE49-F238E27FC236}">
                  <a16:creationId xmlns:a16="http://schemas.microsoft.com/office/drawing/2014/main" id="{943AC0C4-969A-436C-B540-490EE1C10E2D}"/>
                </a:ext>
              </a:extLst>
            </p:cNvPr>
            <p:cNvSpPr/>
            <p:nvPr/>
          </p:nvSpPr>
          <p:spPr>
            <a:xfrm>
              <a:off x="6404319" y="3029911"/>
              <a:ext cx="591817" cy="769494"/>
            </a:xfrm>
            <a:prstGeom prst="rect">
              <a:avLst/>
            </a:prstGeom>
            <a:grp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A</a:t>
              </a:r>
            </a:p>
          </p:txBody>
        </p:sp>
        <p:sp>
          <p:nvSpPr>
            <p:cNvPr id="79" name="Tekstvak 78">
              <a:extLst>
                <a:ext uri="{FF2B5EF4-FFF2-40B4-BE49-F238E27FC236}">
                  <a16:creationId xmlns:a16="http://schemas.microsoft.com/office/drawing/2014/main" id="{DF624342-FA4C-4935-B795-8E9E3177AC5A}"/>
                </a:ext>
              </a:extLst>
            </p:cNvPr>
            <p:cNvSpPr txBox="1"/>
            <p:nvPr/>
          </p:nvSpPr>
          <p:spPr>
            <a:xfrm>
              <a:off x="6415085" y="3625519"/>
              <a:ext cx="561869" cy="236148"/>
            </a:xfrm>
            <a:prstGeom prst="rect">
              <a:avLst/>
            </a:prstGeom>
            <a:grpFill/>
          </p:spPr>
          <p:txBody>
            <a:bodyPr wrap="none" rtlCol="0">
              <a:spAutoFit/>
            </a:bodyPr>
            <a:lstStyle/>
            <a:p>
              <a:pPr algn="ctr" defTabSz="863885">
                <a:defRPr/>
              </a:pPr>
              <a:r>
                <a:rPr lang="nl-NL" sz="85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Analyze</a:t>
              </a:r>
              <a:endPar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9" name="Groep 8">
            <a:extLst>
              <a:ext uri="{FF2B5EF4-FFF2-40B4-BE49-F238E27FC236}">
                <a16:creationId xmlns:a16="http://schemas.microsoft.com/office/drawing/2014/main" id="{BEB62160-3BF8-4E8D-8BDB-1FBEB76DCB80}"/>
              </a:ext>
            </a:extLst>
          </p:cNvPr>
          <p:cNvGrpSpPr/>
          <p:nvPr/>
        </p:nvGrpSpPr>
        <p:grpSpPr>
          <a:xfrm>
            <a:off x="4401222" y="2815660"/>
            <a:ext cx="648018" cy="828235"/>
            <a:chOff x="4656902" y="2979826"/>
            <a:chExt cx="685800" cy="876525"/>
          </a:xfrm>
        </p:grpSpPr>
        <p:sp>
          <p:nvSpPr>
            <p:cNvPr id="127" name="Rechthoek 126">
              <a:hlinkClick r:id="rId24"/>
              <a:extLst>
                <a:ext uri="{FF2B5EF4-FFF2-40B4-BE49-F238E27FC236}">
                  <a16:creationId xmlns:a16="http://schemas.microsoft.com/office/drawing/2014/main" id="{3E5AD171-D3C1-4335-9708-F9176381C6A2}"/>
                </a:ext>
              </a:extLst>
            </p:cNvPr>
            <p:cNvSpPr/>
            <p:nvPr/>
          </p:nvSpPr>
          <p:spPr>
            <a:xfrm>
              <a:off x="4656902" y="2979826"/>
              <a:ext cx="685800" cy="876525"/>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28" name="Rechthoek 127">
              <a:extLst>
                <a:ext uri="{FF2B5EF4-FFF2-40B4-BE49-F238E27FC236}">
                  <a16:creationId xmlns:a16="http://schemas.microsoft.com/office/drawing/2014/main" id="{CA6DF121-0250-4AA1-89A3-CFAB18B980C5}"/>
                </a:ext>
              </a:extLst>
            </p:cNvPr>
            <p:cNvSpPr/>
            <p:nvPr/>
          </p:nvSpPr>
          <p:spPr>
            <a:xfrm>
              <a:off x="4821061" y="3029911"/>
              <a:ext cx="340740" cy="769494"/>
            </a:xfrm>
            <a:prstGeom prst="rect">
              <a:avLst/>
            </a:prstGeom>
            <a:no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I</a:t>
              </a:r>
            </a:p>
          </p:txBody>
        </p:sp>
        <p:sp>
          <p:nvSpPr>
            <p:cNvPr id="80" name="Tekstvak 79">
              <a:extLst>
                <a:ext uri="{FF2B5EF4-FFF2-40B4-BE49-F238E27FC236}">
                  <a16:creationId xmlns:a16="http://schemas.microsoft.com/office/drawing/2014/main" id="{C7FDB2C1-57C9-485B-9AB0-4F0E58D84FF0}"/>
                </a:ext>
              </a:extLst>
            </p:cNvPr>
            <p:cNvSpPr txBox="1"/>
            <p:nvPr/>
          </p:nvSpPr>
          <p:spPr>
            <a:xfrm>
              <a:off x="4676350" y="3615515"/>
              <a:ext cx="589013" cy="236148"/>
            </a:xfrm>
            <a:prstGeom prst="rect">
              <a:avLst/>
            </a:prstGeom>
            <a:noFill/>
          </p:spPr>
          <p:txBody>
            <a:bodyPr wrap="none" rtlCol="0">
              <a:spAutoFit/>
            </a:bodyPr>
            <a:lstStyle/>
            <a:p>
              <a:pPr algn="ctr" defTabSz="863885">
                <a:defRPr/>
              </a:pPr>
              <a:r>
                <a:rPr lang="nl-NL" sz="85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Improve</a:t>
              </a:r>
              <a:endPar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8" name="Groep 7">
            <a:extLst>
              <a:ext uri="{FF2B5EF4-FFF2-40B4-BE49-F238E27FC236}">
                <a16:creationId xmlns:a16="http://schemas.microsoft.com/office/drawing/2014/main" id="{D41D3C22-3CD7-4A99-A8B9-619CE3BC9F2C}"/>
              </a:ext>
            </a:extLst>
          </p:cNvPr>
          <p:cNvGrpSpPr/>
          <p:nvPr/>
        </p:nvGrpSpPr>
        <p:grpSpPr>
          <a:xfrm>
            <a:off x="3890390" y="1523096"/>
            <a:ext cx="648018" cy="828235"/>
            <a:chOff x="4116286" y="1611900"/>
            <a:chExt cx="685800" cy="876525"/>
          </a:xfrm>
        </p:grpSpPr>
        <p:sp>
          <p:nvSpPr>
            <p:cNvPr id="129" name="Rechthoek 128">
              <a:hlinkClick r:id="rId24"/>
              <a:extLst>
                <a:ext uri="{FF2B5EF4-FFF2-40B4-BE49-F238E27FC236}">
                  <a16:creationId xmlns:a16="http://schemas.microsoft.com/office/drawing/2014/main" id="{8144A9A7-A2A4-4D76-BF8B-3CF9AEB96EF9}"/>
                </a:ext>
              </a:extLst>
            </p:cNvPr>
            <p:cNvSpPr/>
            <p:nvPr/>
          </p:nvSpPr>
          <p:spPr>
            <a:xfrm>
              <a:off x="4116286" y="1611900"/>
              <a:ext cx="685800" cy="876525"/>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30" name="Rechthoek 129">
              <a:hlinkClick r:id="rId24"/>
              <a:extLst>
                <a:ext uri="{FF2B5EF4-FFF2-40B4-BE49-F238E27FC236}">
                  <a16:creationId xmlns:a16="http://schemas.microsoft.com/office/drawing/2014/main" id="{187909B2-D114-47A5-AD50-5C5C55F32D27}"/>
                </a:ext>
              </a:extLst>
            </p:cNvPr>
            <p:cNvSpPr/>
            <p:nvPr/>
          </p:nvSpPr>
          <p:spPr>
            <a:xfrm>
              <a:off x="4165189" y="1661985"/>
              <a:ext cx="591817" cy="769494"/>
            </a:xfrm>
            <a:prstGeom prst="rect">
              <a:avLst/>
            </a:prstGeom>
            <a:no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C</a:t>
              </a:r>
            </a:p>
          </p:txBody>
        </p:sp>
        <p:sp>
          <p:nvSpPr>
            <p:cNvPr id="84" name="Tekstvak 83">
              <a:extLst>
                <a:ext uri="{FF2B5EF4-FFF2-40B4-BE49-F238E27FC236}">
                  <a16:creationId xmlns:a16="http://schemas.microsoft.com/office/drawing/2014/main" id="{121BE7B6-AFEC-4CFA-B07C-2E4EA387F90D}"/>
                </a:ext>
              </a:extLst>
            </p:cNvPr>
            <p:cNvSpPr txBox="1"/>
            <p:nvPr/>
          </p:nvSpPr>
          <p:spPr>
            <a:xfrm>
              <a:off x="4188109" y="2243763"/>
              <a:ext cx="546601" cy="236148"/>
            </a:xfrm>
            <a:prstGeom prst="rect">
              <a:avLst/>
            </a:prstGeom>
            <a:noFill/>
          </p:spPr>
          <p:txBody>
            <a:bodyPr wrap="none" rtlCol="0">
              <a:spAutoFit/>
            </a:bodyPr>
            <a:lstStyle/>
            <a:p>
              <a:pPr algn="ctr" defTabSz="863885">
                <a:defRPr/>
              </a:pPr>
              <a:r>
                <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Control</a:t>
              </a:r>
            </a:p>
          </p:txBody>
        </p:sp>
      </p:grpSp>
      <p:pic>
        <p:nvPicPr>
          <p:cNvPr id="86" name="Afbeelding 85">
            <a:extLst>
              <a:ext uri="{FF2B5EF4-FFF2-40B4-BE49-F238E27FC236}">
                <a16:creationId xmlns:a16="http://schemas.microsoft.com/office/drawing/2014/main" id="{9310A29C-6EC8-419D-814D-428218A5E8F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8154" y="1539254"/>
            <a:ext cx="2045091" cy="3401667"/>
          </a:xfrm>
          <a:prstGeom prst="rect">
            <a:avLst/>
          </a:prstGeom>
          <a:ln>
            <a:noFill/>
          </a:ln>
          <a:effectLst/>
        </p:spPr>
      </p:pic>
      <p:pic>
        <p:nvPicPr>
          <p:cNvPr id="89" name="Afbeelding 88">
            <a:extLst>
              <a:ext uri="{FF2B5EF4-FFF2-40B4-BE49-F238E27FC236}">
                <a16:creationId xmlns:a16="http://schemas.microsoft.com/office/drawing/2014/main" id="{EBC8A1A9-60AB-4EF1-890A-178BCB15A98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8727954" y="3031600"/>
            <a:ext cx="1359747" cy="425189"/>
          </a:xfrm>
          <a:prstGeom prst="rect">
            <a:avLst/>
          </a:prstGeom>
        </p:spPr>
      </p:pic>
      <p:sp>
        <p:nvSpPr>
          <p:cNvPr id="3" name="Tijdelijke aanduiding voor dianummer 2">
            <a:extLst>
              <a:ext uri="{FF2B5EF4-FFF2-40B4-BE49-F238E27FC236}">
                <a16:creationId xmlns:a16="http://schemas.microsoft.com/office/drawing/2014/main" id="{70D31E67-D75E-4B82-BB4E-CE5C38A55895}"/>
              </a:ext>
            </a:extLst>
          </p:cNvPr>
          <p:cNvSpPr>
            <a:spLocks noGrp="1"/>
          </p:cNvSpPr>
          <p:nvPr>
            <p:ph type="sldNum" sz="quarter" idx="12"/>
          </p:nvPr>
        </p:nvSpPr>
        <p:spPr/>
        <p:txBody>
          <a:bodyPr/>
          <a:lstStyle/>
          <a:p>
            <a:fld id="{76022968-2107-43EC-8FC0-5D78783708AF}" type="slidenum">
              <a:rPr lang="nl-NL" smtClean="0"/>
              <a:t>122</a:t>
            </a:fld>
            <a:endParaRPr lang="nl-NL"/>
          </a:p>
        </p:txBody>
      </p:sp>
      <p:pic>
        <p:nvPicPr>
          <p:cNvPr id="90" name="Afbeelding 89" descr="Afbeelding met kamer, voedsel, teken&#10;&#10;Automatisch gegenereerde beschrijving">
            <a:hlinkClick r:id="rId27" action="ppaction://hlinksldjump"/>
            <a:extLst>
              <a:ext uri="{FF2B5EF4-FFF2-40B4-BE49-F238E27FC236}">
                <a16:creationId xmlns:a16="http://schemas.microsoft.com/office/drawing/2014/main" id="{EFE38A96-F7BA-4204-B581-FF14BCCDD92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494311" y="1515570"/>
            <a:ext cx="2213354" cy="1310985"/>
          </a:xfrm>
          <a:prstGeom prst="rect">
            <a:avLst/>
          </a:prstGeom>
        </p:spPr>
      </p:pic>
      <p:pic>
        <p:nvPicPr>
          <p:cNvPr id="91" name="Afbeelding 90">
            <a:extLst>
              <a:ext uri="{FF2B5EF4-FFF2-40B4-BE49-F238E27FC236}">
                <a16:creationId xmlns:a16="http://schemas.microsoft.com/office/drawing/2014/main" id="{CA0C17AF-29A2-40F3-9782-A05A82D407E7}"/>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1959" t="2904" r="2579" b="3434"/>
          <a:stretch/>
        </p:blipFill>
        <p:spPr>
          <a:xfrm>
            <a:off x="8883970" y="5096936"/>
            <a:ext cx="720246" cy="1081730"/>
          </a:xfrm>
          <a:prstGeom prst="rect">
            <a:avLst/>
          </a:prstGeom>
          <a:ln>
            <a:noFill/>
          </a:ln>
          <a:effectLst/>
        </p:spPr>
      </p:pic>
      <p:sp>
        <p:nvSpPr>
          <p:cNvPr id="88" name="Rechthoek 87">
            <a:extLst>
              <a:ext uri="{FF2B5EF4-FFF2-40B4-BE49-F238E27FC236}">
                <a16:creationId xmlns:a16="http://schemas.microsoft.com/office/drawing/2014/main" id="{F16FD0D5-90CD-4E72-9931-18257BFC682D}"/>
              </a:ext>
            </a:extLst>
          </p:cNvPr>
          <p:cNvSpPr/>
          <p:nvPr/>
        </p:nvSpPr>
        <p:spPr>
          <a:xfrm>
            <a:off x="128508" y="5206663"/>
            <a:ext cx="1958549" cy="354071"/>
          </a:xfrm>
          <a:prstGeom prst="rect">
            <a:avLst/>
          </a:prstGeom>
        </p:spPr>
        <p:txBody>
          <a:bodyPr wrap="none">
            <a:spAutoFit/>
          </a:bodyPr>
          <a:lstStyle/>
          <a:p>
            <a:pPr>
              <a:defRPr/>
            </a:pPr>
            <a:r>
              <a:rPr lang="nl-NL" sz="1701" dirty="0">
                <a:solidFill>
                  <a:prstClr val="black"/>
                </a:solidFill>
                <a:latin typeface="Montserrat"/>
                <a:hlinkClick r:id="rId30">
                  <a:extLst>
                    <a:ext uri="{A12FA001-AC4F-418D-AE19-62706E023703}">
                      <ahyp:hlinkClr xmlns:ahyp="http://schemas.microsoft.com/office/drawing/2018/hyperlinkcolor" val="tx"/>
                    </a:ext>
                  </a:extLst>
                </a:hlinkClick>
              </a:rPr>
              <a:t>leansixsigmatools.nl</a:t>
            </a:r>
            <a:endParaRPr lang="nl-NL" sz="1701" dirty="0">
              <a:solidFill>
                <a:prstClr val="black"/>
              </a:solidFill>
              <a:latin typeface="Montserrat"/>
            </a:endParaRPr>
          </a:p>
        </p:txBody>
      </p:sp>
      <p:sp>
        <p:nvSpPr>
          <p:cNvPr id="92" name="Tekstvak 91">
            <a:extLst>
              <a:ext uri="{FF2B5EF4-FFF2-40B4-BE49-F238E27FC236}">
                <a16:creationId xmlns:a16="http://schemas.microsoft.com/office/drawing/2014/main" id="{11B5A303-F240-482B-BD64-B249557B89E7}"/>
              </a:ext>
            </a:extLst>
          </p:cNvPr>
          <p:cNvSpPr txBox="1"/>
          <p:nvPr/>
        </p:nvSpPr>
        <p:spPr>
          <a:xfrm>
            <a:off x="847409" y="5017630"/>
            <a:ext cx="615874" cy="237757"/>
          </a:xfrm>
          <a:prstGeom prst="rect">
            <a:avLst/>
          </a:prstGeom>
          <a:noFill/>
        </p:spPr>
        <p:txBody>
          <a:bodyPr wrap="none" rtlCol="0">
            <a:spAutoFit/>
          </a:bodyPr>
          <a:lstStyle/>
          <a:p>
            <a:pPr>
              <a:defRPr/>
            </a:pPr>
            <a:r>
              <a:rPr lang="nl-NL" sz="945" dirty="0">
                <a:solidFill>
                  <a:prstClr val="black"/>
                </a:solidFill>
                <a:cs typeface="Calibri" panose="020F0502020204030204" pitchFamily="34" charset="0"/>
              </a:rPr>
              <a:t>Zie ook:</a:t>
            </a:r>
          </a:p>
        </p:txBody>
      </p:sp>
      <p:pic>
        <p:nvPicPr>
          <p:cNvPr id="93" name="Afbeelding 92" descr="Afbeelding met zitten, rood, oranje, speelgoed&#10;&#10;Automatisch gegenereerde beschrijving">
            <a:extLst>
              <a:ext uri="{FF2B5EF4-FFF2-40B4-BE49-F238E27FC236}">
                <a16:creationId xmlns:a16="http://schemas.microsoft.com/office/drawing/2014/main" id="{C8CCE283-2D95-46E3-8D69-CF7A01290E1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12618" y="5496580"/>
            <a:ext cx="1622185" cy="851647"/>
          </a:xfrm>
          <a:prstGeom prst="rect">
            <a:avLst/>
          </a:prstGeom>
        </p:spPr>
      </p:pic>
      <p:grpSp>
        <p:nvGrpSpPr>
          <p:cNvPr id="94" name="Groep 93">
            <a:extLst>
              <a:ext uri="{FF2B5EF4-FFF2-40B4-BE49-F238E27FC236}">
                <a16:creationId xmlns:a16="http://schemas.microsoft.com/office/drawing/2014/main" id="{FA70F592-A12F-4C7E-B24A-700030D416CF}"/>
              </a:ext>
            </a:extLst>
          </p:cNvPr>
          <p:cNvGrpSpPr/>
          <p:nvPr/>
        </p:nvGrpSpPr>
        <p:grpSpPr>
          <a:xfrm>
            <a:off x="2985194" y="4939724"/>
            <a:ext cx="648018" cy="828235"/>
            <a:chOff x="5566396" y="558408"/>
            <a:chExt cx="685800" cy="876525"/>
          </a:xfrm>
        </p:grpSpPr>
        <p:sp>
          <p:nvSpPr>
            <p:cNvPr id="95" name="Rechthoek 94">
              <a:hlinkClick r:id="rId24"/>
              <a:extLst>
                <a:ext uri="{FF2B5EF4-FFF2-40B4-BE49-F238E27FC236}">
                  <a16:creationId xmlns:a16="http://schemas.microsoft.com/office/drawing/2014/main" id="{46EB1503-9F14-47F5-B993-886F8DABCD3E}"/>
                </a:ext>
              </a:extLst>
            </p:cNvPr>
            <p:cNvSpPr/>
            <p:nvPr/>
          </p:nvSpPr>
          <p:spPr>
            <a:xfrm>
              <a:off x="5566396" y="558408"/>
              <a:ext cx="685800" cy="876525"/>
            </a:xfrm>
            <a:prstGeom prst="rect">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96" name="Rechthoek 95">
              <a:hlinkClick r:id="rId24"/>
              <a:extLst>
                <a:ext uri="{FF2B5EF4-FFF2-40B4-BE49-F238E27FC236}">
                  <a16:creationId xmlns:a16="http://schemas.microsoft.com/office/drawing/2014/main" id="{6316488A-5C78-4561-8088-7E7BC9BACCB6}"/>
                </a:ext>
              </a:extLst>
            </p:cNvPr>
            <p:cNvSpPr/>
            <p:nvPr/>
          </p:nvSpPr>
          <p:spPr>
            <a:xfrm>
              <a:off x="5611341" y="608493"/>
              <a:ext cx="591817" cy="769494"/>
            </a:xfrm>
            <a:prstGeom prst="rect">
              <a:avLst/>
            </a:prstGeom>
            <a:no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D</a:t>
              </a:r>
            </a:p>
          </p:txBody>
        </p:sp>
        <p:sp>
          <p:nvSpPr>
            <p:cNvPr id="97" name="Tekstvak 96">
              <a:extLst>
                <a:ext uri="{FF2B5EF4-FFF2-40B4-BE49-F238E27FC236}">
                  <a16:creationId xmlns:a16="http://schemas.microsoft.com/office/drawing/2014/main" id="{4F9212D4-CB5D-45CE-9DB9-C84836ED62B1}"/>
                </a:ext>
              </a:extLst>
            </p:cNvPr>
            <p:cNvSpPr txBox="1"/>
            <p:nvPr/>
          </p:nvSpPr>
          <p:spPr>
            <a:xfrm>
              <a:off x="5637251" y="1187881"/>
              <a:ext cx="505886" cy="236148"/>
            </a:xfrm>
            <a:prstGeom prst="rect">
              <a:avLst/>
            </a:prstGeom>
            <a:noFill/>
          </p:spPr>
          <p:txBody>
            <a:bodyPr wrap="none" rtlCol="0">
              <a:spAutoFit/>
            </a:bodyPr>
            <a:lstStyle/>
            <a:p>
              <a:pPr algn="ctr" defTabSz="863885">
                <a:defRPr/>
              </a:pPr>
              <a:r>
                <a:rPr lang="nl-NL" sz="85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Define</a:t>
              </a:r>
              <a:endPar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6AC27823-AEF7-482F-98C8-93222982E45E}"/>
              </a:ext>
            </a:extLst>
          </p:cNvPr>
          <p:cNvGrpSpPr/>
          <p:nvPr/>
        </p:nvGrpSpPr>
        <p:grpSpPr>
          <a:xfrm>
            <a:off x="4109744" y="4939724"/>
            <a:ext cx="649337" cy="840256"/>
            <a:chOff x="6960911" y="1590664"/>
            <a:chExt cx="687196" cy="889247"/>
          </a:xfrm>
        </p:grpSpPr>
        <p:sp>
          <p:nvSpPr>
            <p:cNvPr id="99" name="Rechthoek 98">
              <a:hlinkClick r:id="rId24"/>
              <a:extLst>
                <a:ext uri="{FF2B5EF4-FFF2-40B4-BE49-F238E27FC236}">
                  <a16:creationId xmlns:a16="http://schemas.microsoft.com/office/drawing/2014/main" id="{1B3EB3BC-AE95-41D4-A3AC-7D3E8E1E5D43}"/>
                </a:ext>
              </a:extLst>
            </p:cNvPr>
            <p:cNvSpPr/>
            <p:nvPr/>
          </p:nvSpPr>
          <p:spPr>
            <a:xfrm>
              <a:off x="6962307" y="1590664"/>
              <a:ext cx="685800" cy="876525"/>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0" name="Rechthoek 99">
              <a:hlinkClick r:id="rId24"/>
              <a:extLst>
                <a:ext uri="{FF2B5EF4-FFF2-40B4-BE49-F238E27FC236}">
                  <a16:creationId xmlns:a16="http://schemas.microsoft.com/office/drawing/2014/main" id="{FB07899C-5DE0-4857-94C0-F3B3EDF1DB7E}"/>
                </a:ext>
              </a:extLst>
            </p:cNvPr>
            <p:cNvSpPr/>
            <p:nvPr/>
          </p:nvSpPr>
          <p:spPr>
            <a:xfrm>
              <a:off x="6960911" y="1640749"/>
              <a:ext cx="654586" cy="769494"/>
            </a:xfrm>
            <a:prstGeom prst="rect">
              <a:avLst/>
            </a:prstGeom>
            <a:no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M</a:t>
              </a:r>
            </a:p>
          </p:txBody>
        </p:sp>
        <p:sp>
          <p:nvSpPr>
            <p:cNvPr id="101" name="Tekstvak 100">
              <a:extLst>
                <a:ext uri="{FF2B5EF4-FFF2-40B4-BE49-F238E27FC236}">
                  <a16:creationId xmlns:a16="http://schemas.microsoft.com/office/drawing/2014/main" id="{4F17E1B4-EAEC-417A-AEBC-4BEA38803619}"/>
                </a:ext>
              </a:extLst>
            </p:cNvPr>
            <p:cNvSpPr txBox="1"/>
            <p:nvPr/>
          </p:nvSpPr>
          <p:spPr>
            <a:xfrm>
              <a:off x="6986391" y="2243763"/>
              <a:ext cx="612763" cy="236148"/>
            </a:xfrm>
            <a:prstGeom prst="rect">
              <a:avLst/>
            </a:prstGeom>
            <a:noFill/>
          </p:spPr>
          <p:txBody>
            <a:bodyPr wrap="none" rtlCol="0">
              <a:spAutoFit/>
            </a:bodyPr>
            <a:lstStyle/>
            <a:p>
              <a:pPr algn="ctr" defTabSz="863885">
                <a:defRPr/>
              </a:pPr>
              <a:r>
                <a:rPr lang="nl-NL" sz="85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Measure</a:t>
              </a:r>
              <a:endPar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DA4A7FC8-190D-44ED-AD17-5981F1F41EE6}"/>
              </a:ext>
            </a:extLst>
          </p:cNvPr>
          <p:cNvGrpSpPr/>
          <p:nvPr/>
        </p:nvGrpSpPr>
        <p:grpSpPr>
          <a:xfrm>
            <a:off x="5246229" y="4949670"/>
            <a:ext cx="648018" cy="833258"/>
            <a:chOff x="6377129" y="2979826"/>
            <a:chExt cx="685800" cy="881841"/>
          </a:xfrm>
          <a:solidFill>
            <a:srgbClr val="0070C0"/>
          </a:solidFill>
        </p:grpSpPr>
        <p:sp>
          <p:nvSpPr>
            <p:cNvPr id="103" name="Rechthoek 102">
              <a:hlinkClick r:id="rId24"/>
              <a:extLst>
                <a:ext uri="{FF2B5EF4-FFF2-40B4-BE49-F238E27FC236}">
                  <a16:creationId xmlns:a16="http://schemas.microsoft.com/office/drawing/2014/main" id="{C3039D9F-7D46-4BD3-92AB-6A0D886BEFEF}"/>
                </a:ext>
              </a:extLst>
            </p:cNvPr>
            <p:cNvSpPr/>
            <p:nvPr/>
          </p:nvSpPr>
          <p:spPr>
            <a:xfrm>
              <a:off x="6377129" y="2979826"/>
              <a:ext cx="685800" cy="876525"/>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4" name="Rechthoek 103">
              <a:hlinkClick r:id="rId24"/>
              <a:extLst>
                <a:ext uri="{FF2B5EF4-FFF2-40B4-BE49-F238E27FC236}">
                  <a16:creationId xmlns:a16="http://schemas.microsoft.com/office/drawing/2014/main" id="{19710ED7-9999-493C-B200-AED7BE9282DB}"/>
                </a:ext>
              </a:extLst>
            </p:cNvPr>
            <p:cNvSpPr/>
            <p:nvPr/>
          </p:nvSpPr>
          <p:spPr>
            <a:xfrm>
              <a:off x="6404319" y="3029911"/>
              <a:ext cx="591817" cy="769494"/>
            </a:xfrm>
            <a:prstGeom prst="rect">
              <a:avLst/>
            </a:prstGeom>
            <a:grp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A</a:t>
              </a:r>
            </a:p>
          </p:txBody>
        </p:sp>
        <p:sp>
          <p:nvSpPr>
            <p:cNvPr id="105" name="Tekstvak 104">
              <a:extLst>
                <a:ext uri="{FF2B5EF4-FFF2-40B4-BE49-F238E27FC236}">
                  <a16:creationId xmlns:a16="http://schemas.microsoft.com/office/drawing/2014/main" id="{E9784E77-DD61-4419-827A-511C1E4E2CE1}"/>
                </a:ext>
              </a:extLst>
            </p:cNvPr>
            <p:cNvSpPr txBox="1"/>
            <p:nvPr/>
          </p:nvSpPr>
          <p:spPr>
            <a:xfrm>
              <a:off x="6415085" y="3625519"/>
              <a:ext cx="561869" cy="236148"/>
            </a:xfrm>
            <a:prstGeom prst="rect">
              <a:avLst/>
            </a:prstGeom>
            <a:grpFill/>
          </p:spPr>
          <p:txBody>
            <a:bodyPr wrap="none" rtlCol="0">
              <a:spAutoFit/>
            </a:bodyPr>
            <a:lstStyle/>
            <a:p>
              <a:pPr algn="ctr" defTabSz="863885">
                <a:defRPr/>
              </a:pPr>
              <a:r>
                <a:rPr lang="nl-NL" sz="85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Analyze</a:t>
              </a:r>
              <a:endPar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0" name="Groep 9">
            <a:extLst>
              <a:ext uri="{FF2B5EF4-FFF2-40B4-BE49-F238E27FC236}">
                <a16:creationId xmlns:a16="http://schemas.microsoft.com/office/drawing/2014/main" id="{457E91D5-DF86-443B-BAC7-D1D9118508D4}"/>
              </a:ext>
            </a:extLst>
          </p:cNvPr>
          <p:cNvGrpSpPr/>
          <p:nvPr/>
        </p:nvGrpSpPr>
        <p:grpSpPr>
          <a:xfrm>
            <a:off x="6327999" y="4947661"/>
            <a:ext cx="648018" cy="828235"/>
            <a:chOff x="6696019" y="5236133"/>
            <a:chExt cx="685800" cy="876525"/>
          </a:xfrm>
        </p:grpSpPr>
        <p:sp>
          <p:nvSpPr>
            <p:cNvPr id="107" name="Rechthoek 106">
              <a:hlinkClick r:id="rId24"/>
              <a:extLst>
                <a:ext uri="{FF2B5EF4-FFF2-40B4-BE49-F238E27FC236}">
                  <a16:creationId xmlns:a16="http://schemas.microsoft.com/office/drawing/2014/main" id="{3FEB5F97-026C-464B-8408-6E5D11C99C98}"/>
                </a:ext>
              </a:extLst>
            </p:cNvPr>
            <p:cNvSpPr/>
            <p:nvPr/>
          </p:nvSpPr>
          <p:spPr>
            <a:xfrm>
              <a:off x="6696019" y="5236133"/>
              <a:ext cx="685800" cy="876525"/>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08" name="Rechthoek 107">
              <a:extLst>
                <a:ext uri="{FF2B5EF4-FFF2-40B4-BE49-F238E27FC236}">
                  <a16:creationId xmlns:a16="http://schemas.microsoft.com/office/drawing/2014/main" id="{CD18CAC4-BF5C-483F-90F6-FB733409CB59}"/>
                </a:ext>
              </a:extLst>
            </p:cNvPr>
            <p:cNvSpPr/>
            <p:nvPr/>
          </p:nvSpPr>
          <p:spPr>
            <a:xfrm>
              <a:off x="6860178" y="5286218"/>
              <a:ext cx="340740" cy="769494"/>
            </a:xfrm>
            <a:prstGeom prst="rect">
              <a:avLst/>
            </a:prstGeom>
            <a:no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I</a:t>
              </a:r>
            </a:p>
          </p:txBody>
        </p:sp>
        <p:sp>
          <p:nvSpPr>
            <p:cNvPr id="111" name="Tekstvak 110">
              <a:extLst>
                <a:ext uri="{FF2B5EF4-FFF2-40B4-BE49-F238E27FC236}">
                  <a16:creationId xmlns:a16="http://schemas.microsoft.com/office/drawing/2014/main" id="{04C0D4EA-6412-404F-8732-56607EA240DC}"/>
                </a:ext>
              </a:extLst>
            </p:cNvPr>
            <p:cNvSpPr txBox="1"/>
            <p:nvPr/>
          </p:nvSpPr>
          <p:spPr>
            <a:xfrm>
              <a:off x="6738617" y="5871822"/>
              <a:ext cx="589013" cy="236148"/>
            </a:xfrm>
            <a:prstGeom prst="rect">
              <a:avLst/>
            </a:prstGeom>
            <a:noFill/>
          </p:spPr>
          <p:txBody>
            <a:bodyPr wrap="none" rtlCol="0">
              <a:spAutoFit/>
            </a:bodyPr>
            <a:lstStyle/>
            <a:p>
              <a:pPr algn="ctr" defTabSz="863885">
                <a:defRPr/>
              </a:pPr>
              <a:r>
                <a:rPr lang="nl-NL" sz="85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Improve</a:t>
              </a:r>
              <a:endPar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12" name="Groep 111">
            <a:extLst>
              <a:ext uri="{FF2B5EF4-FFF2-40B4-BE49-F238E27FC236}">
                <a16:creationId xmlns:a16="http://schemas.microsoft.com/office/drawing/2014/main" id="{1F5C4572-7F4F-4D30-B38A-C1D0E83A9452}"/>
              </a:ext>
            </a:extLst>
          </p:cNvPr>
          <p:cNvGrpSpPr/>
          <p:nvPr/>
        </p:nvGrpSpPr>
        <p:grpSpPr>
          <a:xfrm>
            <a:off x="7511570" y="4926920"/>
            <a:ext cx="648018" cy="828235"/>
            <a:chOff x="4116286" y="1611900"/>
            <a:chExt cx="685800" cy="876525"/>
          </a:xfrm>
        </p:grpSpPr>
        <p:sp>
          <p:nvSpPr>
            <p:cNvPr id="113" name="Rechthoek 112">
              <a:hlinkClick r:id="rId24"/>
              <a:extLst>
                <a:ext uri="{FF2B5EF4-FFF2-40B4-BE49-F238E27FC236}">
                  <a16:creationId xmlns:a16="http://schemas.microsoft.com/office/drawing/2014/main" id="{826B6B53-F32A-4918-A465-F765E346977A}"/>
                </a:ext>
              </a:extLst>
            </p:cNvPr>
            <p:cNvSpPr/>
            <p:nvPr/>
          </p:nvSpPr>
          <p:spPr>
            <a:xfrm>
              <a:off x="4116286" y="1611900"/>
              <a:ext cx="685800" cy="876525"/>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14" name="Rechthoek 113">
              <a:hlinkClick r:id="rId24"/>
              <a:extLst>
                <a:ext uri="{FF2B5EF4-FFF2-40B4-BE49-F238E27FC236}">
                  <a16:creationId xmlns:a16="http://schemas.microsoft.com/office/drawing/2014/main" id="{87C9FAC4-2EE5-44FA-B326-0B0F3228B8B4}"/>
                </a:ext>
              </a:extLst>
            </p:cNvPr>
            <p:cNvSpPr/>
            <p:nvPr/>
          </p:nvSpPr>
          <p:spPr>
            <a:xfrm>
              <a:off x="4165189" y="1661985"/>
              <a:ext cx="591817" cy="769494"/>
            </a:xfrm>
            <a:prstGeom prst="rect">
              <a:avLst/>
            </a:prstGeom>
            <a:noFill/>
          </p:spPr>
          <p:txBody>
            <a:bodyPr wrap="none" lIns="86402" tIns="43201" rIns="86402" bIns="43201">
              <a:spAutoFit/>
            </a:bodyPr>
            <a:lstStyle/>
            <a:p>
              <a:pPr algn="ctr"/>
              <a:r>
                <a:rPr lang="nl-NL" sz="4158" b="1" dirty="0">
                  <a:ln w="9525">
                    <a:solidFill>
                      <a:schemeClr val="bg1"/>
                    </a:solidFill>
                    <a:prstDash val="solid"/>
                  </a:ln>
                  <a:solidFill>
                    <a:schemeClr val="bg1"/>
                  </a:solidFill>
                  <a:effectLst>
                    <a:outerShdw blurRad="12700" dist="38100" dir="2700000" algn="tl" rotWithShape="0">
                      <a:schemeClr val="bg1">
                        <a:lumMod val="50000"/>
                      </a:schemeClr>
                    </a:outerShdw>
                  </a:effectLst>
                </a:rPr>
                <a:t>C</a:t>
              </a:r>
            </a:p>
          </p:txBody>
        </p:sp>
        <p:sp>
          <p:nvSpPr>
            <p:cNvPr id="115" name="Tekstvak 114">
              <a:extLst>
                <a:ext uri="{FF2B5EF4-FFF2-40B4-BE49-F238E27FC236}">
                  <a16:creationId xmlns:a16="http://schemas.microsoft.com/office/drawing/2014/main" id="{44AB0049-7694-45C7-AE77-6A3320BB58F6}"/>
                </a:ext>
              </a:extLst>
            </p:cNvPr>
            <p:cNvSpPr txBox="1"/>
            <p:nvPr/>
          </p:nvSpPr>
          <p:spPr>
            <a:xfrm>
              <a:off x="4188109" y="2243763"/>
              <a:ext cx="546601" cy="236148"/>
            </a:xfrm>
            <a:prstGeom prst="rect">
              <a:avLst/>
            </a:prstGeom>
            <a:noFill/>
          </p:spPr>
          <p:txBody>
            <a:bodyPr wrap="none" rtlCol="0">
              <a:spAutoFit/>
            </a:bodyPr>
            <a:lstStyle/>
            <a:p>
              <a:pPr algn="ctr" defTabSz="863885">
                <a:defRPr/>
              </a:pPr>
              <a:r>
                <a:rPr lang="nl-NL" sz="85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Control</a:t>
              </a:r>
            </a:p>
          </p:txBody>
        </p:sp>
      </p:grpSp>
    </p:spTree>
    <p:extLst>
      <p:ext uri="{BB962C8B-B14F-4D97-AF65-F5344CB8AC3E}">
        <p14:creationId xmlns:p14="http://schemas.microsoft.com/office/powerpoint/2010/main" val="10915193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nl-NL" sz="3600" dirty="0" err="1"/>
              <a:t>Lean</a:t>
            </a:r>
            <a:br>
              <a:rPr lang="nl-NL" sz="3024" dirty="0"/>
            </a:br>
            <a:r>
              <a:rPr lang="nl-NL" sz="1600" b="0" dirty="0">
                <a:solidFill>
                  <a:schemeClr val="tx1"/>
                </a:solidFill>
              </a:rPr>
              <a:t>James P. [‘</a:t>
            </a:r>
            <a:r>
              <a:rPr lang="nl-NL" sz="1600" b="0" i="1" dirty="0">
                <a:solidFill>
                  <a:schemeClr val="tx1"/>
                </a:solidFill>
              </a:rPr>
              <a:t>Jim</a:t>
            </a:r>
            <a:r>
              <a:rPr lang="nl-NL" sz="1600" b="0" dirty="0">
                <a:solidFill>
                  <a:schemeClr val="tx1"/>
                </a:solidFill>
              </a:rPr>
              <a:t>’] </a:t>
            </a:r>
            <a:r>
              <a:rPr lang="nl-NL" sz="1600" b="0" dirty="0" err="1">
                <a:solidFill>
                  <a:schemeClr val="tx1"/>
                </a:solidFill>
              </a:rPr>
              <a:t>Womack</a:t>
            </a:r>
            <a:r>
              <a:rPr lang="nl-NL" sz="1600" b="0" dirty="0">
                <a:solidFill>
                  <a:schemeClr val="tx1"/>
                </a:solidFill>
              </a:rPr>
              <a:t>, Daniël T. Jones &amp; Daniel Roos, 1996; </a:t>
            </a:r>
            <a:br>
              <a:rPr lang="nl-NL" sz="1600" b="0" dirty="0">
                <a:solidFill>
                  <a:schemeClr val="tx1"/>
                </a:solidFill>
              </a:rPr>
            </a:br>
            <a:endParaRPr lang="nl-NL" sz="1600" b="0" i="1" dirty="0">
              <a:solidFill>
                <a:schemeClr val="tx1"/>
              </a:solidFill>
            </a:endParaRPr>
          </a:p>
        </p:txBody>
      </p:sp>
      <p:pic>
        <p:nvPicPr>
          <p:cNvPr id="47" name="Picture 3">
            <a:extLst>
              <a:ext uri="{FF2B5EF4-FFF2-40B4-BE49-F238E27FC236}">
                <a16:creationId xmlns:a16="http://schemas.microsoft.com/office/drawing/2014/main" id="{B9443519-3FC7-4F1D-A95A-73113D4653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Afbeelding 55">
            <a:extLst>
              <a:ext uri="{FF2B5EF4-FFF2-40B4-BE49-F238E27FC236}">
                <a16:creationId xmlns:a16="http://schemas.microsoft.com/office/drawing/2014/main" id="{8C1B0054-237A-4223-B9F9-8C4E8C499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696" y="2049504"/>
            <a:ext cx="1485908" cy="2381167"/>
          </a:xfrm>
          <a:prstGeom prst="rect">
            <a:avLst/>
          </a:prstGeom>
          <a:ln>
            <a:noFill/>
          </a:ln>
          <a:effectLst>
            <a:outerShdw blurRad="292100" dist="139700" dir="2700000" algn="tl" rotWithShape="0">
              <a:srgbClr val="333333">
                <a:alpha val="65000"/>
              </a:srgbClr>
            </a:outerShdw>
          </a:effectLst>
        </p:spPr>
      </p:pic>
      <p:pic>
        <p:nvPicPr>
          <p:cNvPr id="57" name="Afbeelding 56">
            <a:extLst>
              <a:ext uri="{FF2B5EF4-FFF2-40B4-BE49-F238E27FC236}">
                <a16:creationId xmlns:a16="http://schemas.microsoft.com/office/drawing/2014/main" id="{47448A6F-7BD0-4676-A508-5D5600CF2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290" y="3218424"/>
            <a:ext cx="1235000" cy="1719620"/>
          </a:xfrm>
          <a:prstGeom prst="rect">
            <a:avLst/>
          </a:prstGeom>
        </p:spPr>
      </p:pic>
      <p:pic>
        <p:nvPicPr>
          <p:cNvPr id="58" name="Afbeelding 57">
            <a:extLst>
              <a:ext uri="{FF2B5EF4-FFF2-40B4-BE49-F238E27FC236}">
                <a16:creationId xmlns:a16="http://schemas.microsoft.com/office/drawing/2014/main" id="{1AB71699-D98C-44DD-96A0-571AF09FC5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6908" y="3378328"/>
            <a:ext cx="2233662" cy="1806474"/>
          </a:xfrm>
          <a:prstGeom prst="rect">
            <a:avLst/>
          </a:prstGeom>
        </p:spPr>
      </p:pic>
      <p:sp>
        <p:nvSpPr>
          <p:cNvPr id="60" name="Tijdelijke aanduiding voor inhoud 2">
            <a:extLst>
              <a:ext uri="{FF2B5EF4-FFF2-40B4-BE49-F238E27FC236}">
                <a16:creationId xmlns:a16="http://schemas.microsoft.com/office/drawing/2014/main" id="{523B6D9E-7949-4361-A41F-68B905C63837}"/>
              </a:ext>
            </a:extLst>
          </p:cNvPr>
          <p:cNvSpPr txBox="1">
            <a:spLocks/>
          </p:cNvSpPr>
          <p:nvPr/>
        </p:nvSpPr>
        <p:spPr>
          <a:xfrm>
            <a:off x="2425802" y="1542130"/>
            <a:ext cx="7724115" cy="1846813"/>
          </a:xfrm>
          <a:prstGeom prst="rect">
            <a:avLst/>
          </a:prstGeom>
        </p:spPr>
        <p:txBody>
          <a:bodyPr vert="horz" lIns="86389" tIns="43195" rIns="86389" bIns="43195"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863885">
              <a:buNone/>
              <a:defRPr/>
            </a:pPr>
            <a:r>
              <a:rPr lang="nl-NL" altLang="nl-NL" sz="1512" dirty="0" err="1">
                <a:latin typeface="Calibri" panose="020F0502020204030204" pitchFamily="34" charset="0"/>
                <a:cs typeface="Calibri" panose="020F0502020204030204" pitchFamily="34" charset="0"/>
              </a:rPr>
              <a:t>Lean</a:t>
            </a:r>
            <a:r>
              <a:rPr lang="nl-NL" altLang="nl-NL" sz="1512" dirty="0">
                <a:latin typeface="Calibri" panose="020F0502020204030204" pitchFamily="34" charset="0"/>
                <a:cs typeface="Calibri" panose="020F0502020204030204" pitchFamily="34" charset="0"/>
              </a:rPr>
              <a:t> focust op </a:t>
            </a:r>
            <a:r>
              <a:rPr lang="nl-NL" altLang="nl-NL" sz="1512" b="1" i="1" dirty="0">
                <a:latin typeface="Calibri" panose="020F0502020204030204" pitchFamily="34" charset="0"/>
                <a:cs typeface="Calibri" panose="020F0502020204030204" pitchFamily="34" charset="0"/>
              </a:rPr>
              <a:t>toegevoegde waarde voor de klant </a:t>
            </a:r>
            <a:r>
              <a:rPr lang="nl-NL" altLang="nl-NL" sz="1512" dirty="0">
                <a:latin typeface="Calibri" panose="020F0502020204030204" pitchFamily="34" charset="0"/>
                <a:cs typeface="Calibri" panose="020F0502020204030204" pitchFamily="34" charset="0"/>
              </a:rPr>
              <a:t>[= </a:t>
            </a:r>
            <a:r>
              <a:rPr lang="nl-NL" altLang="nl-NL" sz="1512" i="1" dirty="0" err="1">
                <a:latin typeface="Calibri" panose="020F0502020204030204" pitchFamily="34" charset="0"/>
                <a:cs typeface="Calibri" panose="020F0502020204030204" pitchFamily="34" charset="0"/>
              </a:rPr>
              <a:t>added</a:t>
            </a:r>
            <a:r>
              <a:rPr lang="nl-NL" altLang="nl-NL" sz="1512" i="1" dirty="0">
                <a:latin typeface="Calibri" panose="020F0502020204030204" pitchFamily="34" charset="0"/>
                <a:cs typeface="Calibri" panose="020F0502020204030204" pitchFamily="34" charset="0"/>
              </a:rPr>
              <a:t> </a:t>
            </a:r>
            <a:r>
              <a:rPr lang="nl-NL" altLang="nl-NL" sz="1512" i="1" dirty="0" err="1">
                <a:latin typeface="Calibri" panose="020F0502020204030204" pitchFamily="34" charset="0"/>
                <a:cs typeface="Calibri" panose="020F0502020204030204" pitchFamily="34" charset="0"/>
              </a:rPr>
              <a:t>value</a:t>
            </a:r>
            <a:r>
              <a:rPr lang="nl-NL" altLang="nl-NL" sz="1512" dirty="0">
                <a:latin typeface="Calibri" panose="020F0502020204030204" pitchFamily="34" charset="0"/>
                <a:cs typeface="Calibri" panose="020F0502020204030204" pitchFamily="34" charset="0"/>
              </a:rPr>
              <a:t>] en gaat op zoek naar </a:t>
            </a:r>
            <a:r>
              <a:rPr lang="nl-NL" altLang="nl-NL" sz="1512" b="1" i="1" dirty="0">
                <a:latin typeface="Calibri" panose="020F0502020204030204" pitchFamily="34" charset="0"/>
                <a:cs typeface="Calibri" panose="020F0502020204030204" pitchFamily="34" charset="0"/>
              </a:rPr>
              <a:t>verspillingen</a:t>
            </a:r>
            <a:r>
              <a:rPr lang="nl-NL" altLang="nl-NL" sz="1512" dirty="0">
                <a:latin typeface="Calibri" panose="020F0502020204030204" pitchFamily="34" charset="0"/>
                <a:cs typeface="Calibri" panose="020F0502020204030204" pitchFamily="34" charset="0"/>
              </a:rPr>
              <a:t>. Processen moeten </a:t>
            </a:r>
            <a:r>
              <a:rPr lang="nl-NL" altLang="nl-NL" sz="1512" i="1" dirty="0">
                <a:latin typeface="Calibri" panose="020F0502020204030204" pitchFamily="34" charset="0"/>
                <a:cs typeface="Calibri" panose="020F0502020204030204" pitchFamily="34" charset="0"/>
              </a:rPr>
              <a:t>stromen</a:t>
            </a:r>
            <a:r>
              <a:rPr lang="nl-NL" altLang="nl-NL" sz="1512" dirty="0">
                <a:latin typeface="Calibri" panose="020F0502020204030204" pitchFamily="34" charset="0"/>
                <a:cs typeface="Calibri" panose="020F0502020204030204" pitchFamily="34" charset="0"/>
              </a:rPr>
              <a:t>. </a:t>
            </a:r>
          </a:p>
          <a:p>
            <a:pPr marL="0" indent="0" defTabSz="863885">
              <a:buNone/>
              <a:defRPr/>
            </a:pPr>
            <a:endParaRPr lang="nl-NL" altLang="nl-NL" sz="1512" dirty="0">
              <a:latin typeface="Calibri" panose="020F0502020204030204" pitchFamily="34" charset="0"/>
              <a:cs typeface="Calibri" panose="020F0502020204030204" pitchFamily="34" charset="0"/>
            </a:endParaRPr>
          </a:p>
          <a:p>
            <a:pPr marL="0" indent="0" defTabSz="863885">
              <a:buNone/>
              <a:defRPr/>
            </a:pPr>
            <a:r>
              <a:rPr lang="nl-NL" altLang="nl-NL" sz="1512" dirty="0">
                <a:latin typeface="Calibri" panose="020F0502020204030204" pitchFamily="34" charset="0"/>
                <a:cs typeface="Calibri" panose="020F0502020204030204" pitchFamily="34" charset="0"/>
              </a:rPr>
              <a:t>Voorbeelden: Doorlooptijden verminderen door automatisering, lay-outaanpassingen en dergelijke, waardoor b.v. voorraden drastisch verlaagd kunnen worden.</a:t>
            </a:r>
            <a:br>
              <a:rPr lang="nl-NL" altLang="nl-NL" sz="1512" dirty="0">
                <a:latin typeface="Calibri" panose="020F0502020204030204" pitchFamily="34" charset="0"/>
                <a:cs typeface="Calibri" panose="020F0502020204030204" pitchFamily="34" charset="0"/>
              </a:rPr>
            </a:br>
            <a:endParaRPr lang="nl-NL" altLang="nl-NL" sz="1512" dirty="0">
              <a:latin typeface="Calibri" panose="020F0502020204030204" pitchFamily="34" charset="0"/>
              <a:cs typeface="Calibri" panose="020F0502020204030204" pitchFamily="34" charset="0"/>
            </a:endParaRPr>
          </a:p>
          <a:p>
            <a:pPr marL="0" indent="0" defTabSz="863885">
              <a:buNone/>
              <a:defRPr/>
            </a:pPr>
            <a:endParaRPr lang="nl-NL" sz="1512" dirty="0">
              <a:latin typeface="Comic Sans MS" panose="030F0702030302020204" pitchFamily="66" charset="0"/>
            </a:endParaRPr>
          </a:p>
        </p:txBody>
      </p:sp>
      <p:pic>
        <p:nvPicPr>
          <p:cNvPr id="13" name="Afbeelding 12">
            <a:extLst>
              <a:ext uri="{FF2B5EF4-FFF2-40B4-BE49-F238E27FC236}">
                <a16:creationId xmlns:a16="http://schemas.microsoft.com/office/drawing/2014/main" id="{F2DF6E58-91D5-4B00-A3DF-1B4BEDF5F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35" y="1539254"/>
            <a:ext cx="2122725" cy="3401667"/>
          </a:xfrm>
          <a:prstGeom prst="rect">
            <a:avLst/>
          </a:prstGeom>
          <a:ln>
            <a:noFill/>
          </a:ln>
          <a:effectLst/>
        </p:spPr>
      </p:pic>
      <p:pic>
        <p:nvPicPr>
          <p:cNvPr id="14" name="Afbeelding 13">
            <a:extLst>
              <a:ext uri="{FF2B5EF4-FFF2-40B4-BE49-F238E27FC236}">
                <a16:creationId xmlns:a16="http://schemas.microsoft.com/office/drawing/2014/main" id="{7AABF23B-A2F3-46F8-AEB5-02EBEB21F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898" y="5157473"/>
            <a:ext cx="1149167" cy="1143421"/>
          </a:xfrm>
          <a:prstGeom prst="rect">
            <a:avLst/>
          </a:prstGeom>
        </p:spPr>
      </p:pic>
      <p:sp>
        <p:nvSpPr>
          <p:cNvPr id="2" name="Tijdelijke aanduiding voor voettekst 1">
            <a:extLst>
              <a:ext uri="{FF2B5EF4-FFF2-40B4-BE49-F238E27FC236}">
                <a16:creationId xmlns:a16="http://schemas.microsoft.com/office/drawing/2014/main" id="{84E6355A-E17B-40E4-B2A0-73EF38AEBAA6}"/>
              </a:ext>
            </a:extLst>
          </p:cNvPr>
          <p:cNvSpPr>
            <a:spLocks noGrp="1"/>
          </p:cNvSpPr>
          <p:nvPr>
            <p:ph type="ftr" sz="quarter" idx="11"/>
          </p:nvPr>
        </p:nvSpPr>
        <p:spPr/>
        <p:txBody>
          <a:bodyPr/>
          <a:lstStyle/>
          <a:p>
            <a:r>
              <a:rPr lang="nl-NL"/>
              <a:t>Processen</a:t>
            </a:r>
          </a:p>
        </p:txBody>
      </p:sp>
      <p:sp>
        <p:nvSpPr>
          <p:cNvPr id="3" name="Tijdelijke aanduiding voor dianummer 2">
            <a:extLst>
              <a:ext uri="{FF2B5EF4-FFF2-40B4-BE49-F238E27FC236}">
                <a16:creationId xmlns:a16="http://schemas.microsoft.com/office/drawing/2014/main" id="{6D2088FD-1083-4FBC-AFB4-A63835A67D9E}"/>
              </a:ext>
            </a:extLst>
          </p:cNvPr>
          <p:cNvSpPr>
            <a:spLocks noGrp="1"/>
          </p:cNvSpPr>
          <p:nvPr>
            <p:ph type="sldNum" sz="quarter" idx="12"/>
          </p:nvPr>
        </p:nvSpPr>
        <p:spPr/>
        <p:txBody>
          <a:bodyPr/>
          <a:lstStyle/>
          <a:p>
            <a:fld id="{BD2C07DF-3CF3-41EE-A18E-119FE81334F7}" type="slidenum">
              <a:rPr lang="nl-NL" smtClean="0"/>
              <a:t>123</a:t>
            </a:fld>
            <a:endParaRPr lang="nl-NL"/>
          </a:p>
        </p:txBody>
      </p:sp>
      <p:sp>
        <p:nvSpPr>
          <p:cNvPr id="17" name="Tekstvak 16">
            <a:extLst>
              <a:ext uri="{FF2B5EF4-FFF2-40B4-BE49-F238E27FC236}">
                <a16:creationId xmlns:a16="http://schemas.microsoft.com/office/drawing/2014/main" id="{2CE57A54-3A30-4A06-B0B0-69A06A2D5A4F}"/>
              </a:ext>
            </a:extLst>
          </p:cNvPr>
          <p:cNvSpPr txBox="1"/>
          <p:nvPr/>
        </p:nvSpPr>
        <p:spPr>
          <a:xfrm>
            <a:off x="9531988" y="6253556"/>
            <a:ext cx="1008609"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cs typeface="Calibri" panose="020F0502020204030204" pitchFamily="34" charset="0"/>
              </a:rPr>
              <a:t>Pag. 206 + 275</a:t>
            </a:r>
          </a:p>
        </p:txBody>
      </p:sp>
      <p:pic>
        <p:nvPicPr>
          <p:cNvPr id="18" name="Afbeelding 17" descr="Afbeelding met vliegtuig, zitten, groot, startbaan&#10;&#10;Automatisch gegenereerde beschrijving">
            <a:extLst>
              <a:ext uri="{FF2B5EF4-FFF2-40B4-BE49-F238E27FC236}">
                <a16:creationId xmlns:a16="http://schemas.microsoft.com/office/drawing/2014/main" id="{18218756-A616-4454-A041-A815ECFB9A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20" name="Picture 2">
            <a:hlinkClick r:id="rId8" action="ppaction://hlinksldjump"/>
            <a:extLst>
              <a:ext uri="{FF2B5EF4-FFF2-40B4-BE49-F238E27FC236}">
                <a16:creationId xmlns:a16="http://schemas.microsoft.com/office/drawing/2014/main" id="{F46AB85E-01FE-4BD3-9C88-83AC11C481C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878" t="4879" r="6104" b="19852"/>
          <a:stretch/>
        </p:blipFill>
        <p:spPr bwMode="auto">
          <a:xfrm>
            <a:off x="5405480" y="5841556"/>
            <a:ext cx="711115" cy="223687"/>
          </a:xfrm>
          <a:prstGeom prst="roundRect">
            <a:avLst>
              <a:gd name="adj" fmla="val 49531"/>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Afbeelding 18">
            <a:extLst>
              <a:ext uri="{FF2B5EF4-FFF2-40B4-BE49-F238E27FC236}">
                <a16:creationId xmlns:a16="http://schemas.microsoft.com/office/drawing/2014/main" id="{F80ED47F-FC08-4253-B883-0261A1E300B2}"/>
              </a:ext>
            </a:extLst>
          </p:cNvPr>
          <p:cNvPicPr>
            <a:picLocks noChangeAspect="1"/>
          </p:cNvPicPr>
          <p:nvPr/>
        </p:nvPicPr>
        <p:blipFill rotWithShape="1">
          <a:blip r:embed="rId10">
            <a:extLst>
              <a:ext uri="{28A0092B-C50C-407E-A947-70E740481C1C}">
                <a14:useLocalDpi xmlns:a14="http://schemas.microsoft.com/office/drawing/2010/main" val="0"/>
              </a:ext>
            </a:extLst>
          </a:blip>
          <a:srcRect l="22920" r="17240"/>
          <a:stretch/>
        </p:blipFill>
        <p:spPr>
          <a:xfrm>
            <a:off x="7921277" y="119326"/>
            <a:ext cx="910898" cy="1217797"/>
          </a:xfrm>
          <a:prstGeom prst="rect">
            <a:avLst/>
          </a:prstGeom>
        </p:spPr>
      </p:pic>
      <p:pic>
        <p:nvPicPr>
          <p:cNvPr id="21" name="Afbeelding 20">
            <a:extLst>
              <a:ext uri="{FF2B5EF4-FFF2-40B4-BE49-F238E27FC236}">
                <a16:creationId xmlns:a16="http://schemas.microsoft.com/office/drawing/2014/main" id="{E2DB1CE8-70D9-42E6-B9B4-AEE82D508B25}"/>
              </a:ext>
            </a:extLst>
          </p:cNvPr>
          <p:cNvPicPr>
            <a:picLocks noChangeAspect="1"/>
          </p:cNvPicPr>
          <p:nvPr/>
        </p:nvPicPr>
        <p:blipFill rotWithShape="1">
          <a:blip r:embed="rId11">
            <a:extLst>
              <a:ext uri="{28A0092B-C50C-407E-A947-70E740481C1C}">
                <a14:useLocalDpi xmlns:a14="http://schemas.microsoft.com/office/drawing/2010/main" val="0"/>
              </a:ext>
            </a:extLst>
          </a:blip>
          <a:srcRect l="15981" t="6150" r="10943" b="21807"/>
          <a:stretch/>
        </p:blipFill>
        <p:spPr>
          <a:xfrm>
            <a:off x="8942058" y="119326"/>
            <a:ext cx="853086" cy="1217797"/>
          </a:xfrm>
          <a:prstGeom prst="rect">
            <a:avLst/>
          </a:prstGeom>
        </p:spPr>
      </p:pic>
      <p:sp>
        <p:nvSpPr>
          <p:cNvPr id="5" name="Tekstvak 4">
            <a:extLst>
              <a:ext uri="{FF2B5EF4-FFF2-40B4-BE49-F238E27FC236}">
                <a16:creationId xmlns:a16="http://schemas.microsoft.com/office/drawing/2014/main" id="{94D0B40C-115F-4287-9575-A6484877F4A0}"/>
              </a:ext>
            </a:extLst>
          </p:cNvPr>
          <p:cNvSpPr txBox="1"/>
          <p:nvPr/>
        </p:nvSpPr>
        <p:spPr>
          <a:xfrm>
            <a:off x="2425802" y="5338765"/>
            <a:ext cx="7022307" cy="325025"/>
          </a:xfrm>
          <a:prstGeom prst="rect">
            <a:avLst/>
          </a:prstGeom>
          <a:noFill/>
        </p:spPr>
        <p:txBody>
          <a:bodyPr wrap="none" rtlCol="0">
            <a:spAutoFit/>
          </a:bodyPr>
          <a:lstStyle/>
          <a:p>
            <a:r>
              <a:rPr lang="nl-NL" sz="1512" dirty="0"/>
              <a:t>De naam </a:t>
            </a:r>
            <a:r>
              <a:rPr lang="nl-NL" sz="1512" i="1" dirty="0" err="1"/>
              <a:t>Lean</a:t>
            </a:r>
            <a:r>
              <a:rPr lang="nl-NL" sz="1512" i="1" dirty="0"/>
              <a:t> </a:t>
            </a:r>
            <a:r>
              <a:rPr lang="nl-NL" sz="1512" i="1" dirty="0" err="1"/>
              <a:t>production</a:t>
            </a:r>
            <a:r>
              <a:rPr lang="nl-NL" sz="1512" i="1" dirty="0"/>
              <a:t> </a:t>
            </a:r>
            <a:r>
              <a:rPr lang="nl-NL" sz="1512" dirty="0"/>
              <a:t>is bedacht door </a:t>
            </a:r>
            <a:r>
              <a:rPr lang="nl-NL" sz="1512" b="1" dirty="0"/>
              <a:t>John </a:t>
            </a:r>
            <a:r>
              <a:rPr lang="nl-NL" sz="1512" b="1" dirty="0" err="1"/>
              <a:t>Krafcik</a:t>
            </a:r>
            <a:r>
              <a:rPr lang="nl-NL" sz="1512" dirty="0"/>
              <a:t>, CEO van </a:t>
            </a:r>
            <a:r>
              <a:rPr lang="nl-NL" sz="1512" dirty="0" err="1"/>
              <a:t>Waymo</a:t>
            </a:r>
            <a:r>
              <a:rPr lang="nl-NL" sz="1512" dirty="0"/>
              <a:t> LLC</a:t>
            </a:r>
          </a:p>
        </p:txBody>
      </p:sp>
      <p:pic>
        <p:nvPicPr>
          <p:cNvPr id="1026" name="Picture 2" descr="Afbeeldingsresultaten voor John Krafcik">
            <a:extLst>
              <a:ext uri="{FF2B5EF4-FFF2-40B4-BE49-F238E27FC236}">
                <a16:creationId xmlns:a16="http://schemas.microsoft.com/office/drawing/2014/main" id="{9CC81A80-1C5D-4623-B68F-69BA657BF7F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1415" y="4686866"/>
            <a:ext cx="1158707" cy="66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6647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err="1"/>
              <a:t>Lean</a:t>
            </a:r>
            <a:br>
              <a:rPr lang="nl-NL" sz="3024" dirty="0"/>
            </a:br>
            <a:r>
              <a:rPr lang="nl-NL" sz="1600" b="0" dirty="0">
                <a:solidFill>
                  <a:schemeClr val="tx1"/>
                </a:solidFill>
              </a:rPr>
              <a:t>James P. [‘</a:t>
            </a:r>
            <a:r>
              <a:rPr lang="nl-NL" sz="1600" b="0" i="1" dirty="0">
                <a:solidFill>
                  <a:schemeClr val="tx1"/>
                </a:solidFill>
              </a:rPr>
              <a:t>Jim</a:t>
            </a:r>
            <a:r>
              <a:rPr lang="nl-NL" sz="1600" b="0" dirty="0">
                <a:solidFill>
                  <a:schemeClr val="tx1"/>
                </a:solidFill>
              </a:rPr>
              <a:t>’] </a:t>
            </a:r>
            <a:r>
              <a:rPr lang="nl-NL" sz="1600" b="0" dirty="0" err="1">
                <a:solidFill>
                  <a:schemeClr val="tx1"/>
                </a:solidFill>
              </a:rPr>
              <a:t>Womack</a:t>
            </a:r>
            <a:r>
              <a:rPr lang="nl-NL" sz="1600" b="0" dirty="0">
                <a:solidFill>
                  <a:schemeClr val="tx1"/>
                </a:solidFill>
              </a:rPr>
              <a:t>, Daniël T. Jones &amp; Daniel Roos, 1996</a:t>
            </a:r>
          </a:p>
        </p:txBody>
      </p:sp>
      <p:sp>
        <p:nvSpPr>
          <p:cNvPr id="2" name="Tijdelijke aanduiding voor voettekst 1">
            <a:extLst>
              <a:ext uri="{FF2B5EF4-FFF2-40B4-BE49-F238E27FC236}">
                <a16:creationId xmlns:a16="http://schemas.microsoft.com/office/drawing/2014/main" id="{A89FEB25-01A8-4A89-BD38-2EBB0B7A913B}"/>
              </a:ext>
            </a:extLst>
          </p:cNvPr>
          <p:cNvSpPr>
            <a:spLocks noGrp="1"/>
          </p:cNvSpPr>
          <p:nvPr>
            <p:ph type="ftr" sz="quarter" idx="11"/>
          </p:nvPr>
        </p:nvSpPr>
        <p:spPr/>
        <p:txBody>
          <a:bodyPr/>
          <a:lstStyle/>
          <a:p>
            <a:r>
              <a:rPr lang="nl-NL" dirty="0"/>
              <a:t>Processen</a:t>
            </a:r>
          </a:p>
        </p:txBody>
      </p:sp>
      <p:sp>
        <p:nvSpPr>
          <p:cNvPr id="3" name="Tijdelijke aanduiding voor dianummer 2">
            <a:extLst>
              <a:ext uri="{FF2B5EF4-FFF2-40B4-BE49-F238E27FC236}">
                <a16:creationId xmlns:a16="http://schemas.microsoft.com/office/drawing/2014/main" id="{DEDCC7B1-8AA4-4422-BBFB-B5D8E89CA9F3}"/>
              </a:ext>
            </a:extLst>
          </p:cNvPr>
          <p:cNvSpPr>
            <a:spLocks noGrp="1"/>
          </p:cNvSpPr>
          <p:nvPr>
            <p:ph type="sldNum" sz="quarter" idx="12"/>
          </p:nvPr>
        </p:nvSpPr>
        <p:spPr/>
        <p:txBody>
          <a:bodyPr/>
          <a:lstStyle/>
          <a:p>
            <a:fld id="{BD2C07DF-3CF3-41EE-A18E-119FE81334F7}" type="slidenum">
              <a:rPr lang="nl-NL" smtClean="0"/>
              <a:t>124</a:t>
            </a:fld>
            <a:endParaRPr lang="nl-NL"/>
          </a:p>
        </p:txBody>
      </p:sp>
      <p:pic>
        <p:nvPicPr>
          <p:cNvPr id="47" name="Picture 3">
            <a:extLst>
              <a:ext uri="{FF2B5EF4-FFF2-40B4-BE49-F238E27FC236}">
                <a16:creationId xmlns:a16="http://schemas.microsoft.com/office/drawing/2014/main" id="{B9443519-3FC7-4F1D-A95A-73113D4653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Afbeelding 48">
            <a:extLst>
              <a:ext uri="{FF2B5EF4-FFF2-40B4-BE49-F238E27FC236}">
                <a16:creationId xmlns:a16="http://schemas.microsoft.com/office/drawing/2014/main" id="{23D34680-5B9D-4FD9-A947-EB85A4E6AC15}"/>
              </a:ext>
            </a:extLst>
          </p:cNvPr>
          <p:cNvPicPr>
            <a:picLocks noChangeAspect="1"/>
          </p:cNvPicPr>
          <p:nvPr/>
        </p:nvPicPr>
        <p:blipFill rotWithShape="1">
          <a:blip r:embed="rId4">
            <a:extLst>
              <a:ext uri="{28A0092B-C50C-407E-A947-70E740481C1C}">
                <a14:useLocalDpi xmlns:a14="http://schemas.microsoft.com/office/drawing/2010/main" val="0"/>
              </a:ext>
            </a:extLst>
          </a:blip>
          <a:srcRect l="22920" r="17240"/>
          <a:stretch/>
        </p:blipFill>
        <p:spPr>
          <a:xfrm>
            <a:off x="9322706" y="244848"/>
            <a:ext cx="910898" cy="1217797"/>
          </a:xfrm>
          <a:prstGeom prst="rect">
            <a:avLst/>
          </a:prstGeom>
        </p:spPr>
      </p:pic>
      <p:pic>
        <p:nvPicPr>
          <p:cNvPr id="54" name="Afbeelding 53">
            <a:extLst>
              <a:ext uri="{FF2B5EF4-FFF2-40B4-BE49-F238E27FC236}">
                <a16:creationId xmlns:a16="http://schemas.microsoft.com/office/drawing/2014/main" id="{AFD5A5A6-30D8-43B1-8B3D-80326C97305D}"/>
              </a:ext>
            </a:extLst>
          </p:cNvPr>
          <p:cNvPicPr>
            <a:picLocks noChangeAspect="1"/>
          </p:cNvPicPr>
          <p:nvPr/>
        </p:nvPicPr>
        <p:blipFill rotWithShape="1">
          <a:blip r:embed="rId5">
            <a:extLst>
              <a:ext uri="{28A0092B-C50C-407E-A947-70E740481C1C}">
                <a14:useLocalDpi xmlns:a14="http://schemas.microsoft.com/office/drawing/2010/main" val="0"/>
              </a:ext>
            </a:extLst>
          </a:blip>
          <a:srcRect l="15981" t="6150" r="10943" b="21807"/>
          <a:stretch/>
        </p:blipFill>
        <p:spPr>
          <a:xfrm>
            <a:off x="10418965" y="244848"/>
            <a:ext cx="853086" cy="1217797"/>
          </a:xfrm>
          <a:prstGeom prst="rect">
            <a:avLst/>
          </a:prstGeom>
        </p:spPr>
      </p:pic>
      <p:sp>
        <p:nvSpPr>
          <p:cNvPr id="13" name="Cirkel: leeg 12">
            <a:extLst>
              <a:ext uri="{FF2B5EF4-FFF2-40B4-BE49-F238E27FC236}">
                <a16:creationId xmlns:a16="http://schemas.microsoft.com/office/drawing/2014/main" id="{7AE3AE8D-9FAC-4D34-BB07-D0D9078E9933}"/>
              </a:ext>
            </a:extLst>
          </p:cNvPr>
          <p:cNvSpPr/>
          <p:nvPr/>
        </p:nvSpPr>
        <p:spPr>
          <a:xfrm>
            <a:off x="4966012" y="2567593"/>
            <a:ext cx="3281195" cy="2055779"/>
          </a:xfrm>
          <a:prstGeom prst="donut">
            <a:avLst>
              <a:gd name="adj" fmla="val 10371"/>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black"/>
              </a:solidFill>
            </a:endParaRPr>
          </a:p>
        </p:txBody>
      </p:sp>
      <p:sp>
        <p:nvSpPr>
          <p:cNvPr id="14" name="Ovaal 13">
            <a:extLst>
              <a:ext uri="{FF2B5EF4-FFF2-40B4-BE49-F238E27FC236}">
                <a16:creationId xmlns:a16="http://schemas.microsoft.com/office/drawing/2014/main" id="{0370EFF5-F51B-4984-AB40-4C41D724C0E9}"/>
              </a:ext>
            </a:extLst>
          </p:cNvPr>
          <p:cNvSpPr/>
          <p:nvPr/>
        </p:nvSpPr>
        <p:spPr>
          <a:xfrm>
            <a:off x="5929771" y="1980894"/>
            <a:ext cx="1420219" cy="1156695"/>
          </a:xfrm>
          <a:prstGeom prst="ellipse">
            <a:avLst/>
          </a:prstGeom>
          <a:solidFill>
            <a:srgbClr val="E5D07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en-US" sz="1200" b="1" dirty="0">
                <a:solidFill>
                  <a:prstClr val="black"/>
                </a:solidFill>
              </a:rPr>
              <a:t>Value</a:t>
            </a:r>
            <a:endParaRPr lang="nl-NL" sz="1200" b="1" dirty="0">
              <a:solidFill>
                <a:prstClr val="black"/>
              </a:solidFill>
            </a:endParaRPr>
          </a:p>
        </p:txBody>
      </p:sp>
      <p:sp>
        <p:nvSpPr>
          <p:cNvPr id="15" name="Ovaal 14">
            <a:extLst>
              <a:ext uri="{FF2B5EF4-FFF2-40B4-BE49-F238E27FC236}">
                <a16:creationId xmlns:a16="http://schemas.microsoft.com/office/drawing/2014/main" id="{1E7006CB-F65A-47F2-BFB2-64032FD20407}"/>
              </a:ext>
            </a:extLst>
          </p:cNvPr>
          <p:cNvSpPr/>
          <p:nvPr/>
        </p:nvSpPr>
        <p:spPr>
          <a:xfrm>
            <a:off x="7683978" y="2768839"/>
            <a:ext cx="1420219" cy="1156695"/>
          </a:xfrm>
          <a:prstGeom prst="ellipse">
            <a:avLst/>
          </a:prstGeom>
          <a:solidFill>
            <a:srgbClr val="E5D07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en-US" sz="1200" b="1" dirty="0">
                <a:solidFill>
                  <a:schemeClr val="tx1"/>
                </a:solidFill>
              </a:rPr>
              <a:t>Value</a:t>
            </a:r>
          </a:p>
          <a:p>
            <a:pPr algn="ctr" defTabSz="864017">
              <a:defRPr/>
            </a:pPr>
            <a:r>
              <a:rPr lang="en-US" sz="1200" b="1" dirty="0">
                <a:solidFill>
                  <a:schemeClr val="tx1"/>
                </a:solidFill>
              </a:rPr>
              <a:t>stream</a:t>
            </a:r>
            <a:endParaRPr lang="nl-NL" sz="1200" b="1" dirty="0">
              <a:solidFill>
                <a:schemeClr val="tx1"/>
              </a:solidFill>
            </a:endParaRPr>
          </a:p>
        </p:txBody>
      </p:sp>
      <p:sp>
        <p:nvSpPr>
          <p:cNvPr id="16" name="Ovaal 15">
            <a:extLst>
              <a:ext uri="{FF2B5EF4-FFF2-40B4-BE49-F238E27FC236}">
                <a16:creationId xmlns:a16="http://schemas.microsoft.com/office/drawing/2014/main" id="{517656F9-0C8D-438D-BC9D-C327B4745561}"/>
              </a:ext>
            </a:extLst>
          </p:cNvPr>
          <p:cNvSpPr/>
          <p:nvPr/>
        </p:nvSpPr>
        <p:spPr>
          <a:xfrm>
            <a:off x="6821178" y="3996652"/>
            <a:ext cx="1420219" cy="1156695"/>
          </a:xfrm>
          <a:prstGeom prst="ellipse">
            <a:avLst/>
          </a:prstGeom>
          <a:solidFill>
            <a:srgbClr val="E5D07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en-US" sz="1200" b="1" dirty="0">
                <a:solidFill>
                  <a:schemeClr val="tx1"/>
                </a:solidFill>
              </a:rPr>
              <a:t>Waste</a:t>
            </a:r>
            <a:endParaRPr lang="nl-NL" sz="1200" b="1" dirty="0">
              <a:solidFill>
                <a:schemeClr val="tx1"/>
              </a:solidFill>
            </a:endParaRPr>
          </a:p>
        </p:txBody>
      </p:sp>
      <p:sp>
        <p:nvSpPr>
          <p:cNvPr id="17" name="Ovaal 16">
            <a:extLst>
              <a:ext uri="{FF2B5EF4-FFF2-40B4-BE49-F238E27FC236}">
                <a16:creationId xmlns:a16="http://schemas.microsoft.com/office/drawing/2014/main" id="{7B4F5475-B7C2-4A54-BB13-F83BE42B5AE1}"/>
              </a:ext>
            </a:extLst>
          </p:cNvPr>
          <p:cNvSpPr/>
          <p:nvPr/>
        </p:nvSpPr>
        <p:spPr>
          <a:xfrm>
            <a:off x="5212510" y="3984019"/>
            <a:ext cx="1420219" cy="1156695"/>
          </a:xfrm>
          <a:prstGeom prst="ellipse">
            <a:avLst/>
          </a:prstGeom>
          <a:solidFill>
            <a:srgbClr val="E5D07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en-US" sz="1200" b="1" dirty="0">
                <a:solidFill>
                  <a:schemeClr val="tx1"/>
                </a:solidFill>
              </a:rPr>
              <a:t>Pull</a:t>
            </a:r>
            <a:endParaRPr lang="nl-NL" sz="1200" b="1" dirty="0">
              <a:solidFill>
                <a:schemeClr val="tx1"/>
              </a:solidFill>
            </a:endParaRPr>
          </a:p>
        </p:txBody>
      </p:sp>
      <p:sp>
        <p:nvSpPr>
          <p:cNvPr id="18" name="Ovaal 17">
            <a:extLst>
              <a:ext uri="{FF2B5EF4-FFF2-40B4-BE49-F238E27FC236}">
                <a16:creationId xmlns:a16="http://schemas.microsoft.com/office/drawing/2014/main" id="{43C5B5C8-E166-45C9-BC19-EBB9787BEAB4}"/>
              </a:ext>
            </a:extLst>
          </p:cNvPr>
          <p:cNvSpPr/>
          <p:nvPr/>
        </p:nvSpPr>
        <p:spPr>
          <a:xfrm>
            <a:off x="4219579" y="2827324"/>
            <a:ext cx="1420219" cy="1156695"/>
          </a:xfrm>
          <a:prstGeom prst="ellipse">
            <a:avLst/>
          </a:prstGeom>
          <a:solidFill>
            <a:srgbClr val="E5D07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en-US" sz="1200" b="1" dirty="0">
                <a:solidFill>
                  <a:schemeClr val="tx1"/>
                </a:solidFill>
              </a:rPr>
              <a:t>Perfection</a:t>
            </a:r>
            <a:endParaRPr lang="nl-NL" sz="1200" b="1" dirty="0">
              <a:solidFill>
                <a:schemeClr val="tx1"/>
              </a:solidFill>
            </a:endParaRPr>
          </a:p>
        </p:txBody>
      </p:sp>
      <p:sp>
        <p:nvSpPr>
          <p:cNvPr id="19" name="Tekstvak 18">
            <a:extLst>
              <a:ext uri="{FF2B5EF4-FFF2-40B4-BE49-F238E27FC236}">
                <a16:creationId xmlns:a16="http://schemas.microsoft.com/office/drawing/2014/main" id="{70EF64F2-BDB8-4475-BC75-FA006CB4F148}"/>
              </a:ext>
            </a:extLst>
          </p:cNvPr>
          <p:cNvSpPr txBox="1"/>
          <p:nvPr/>
        </p:nvSpPr>
        <p:spPr>
          <a:xfrm>
            <a:off x="8261350" y="4446039"/>
            <a:ext cx="2082621" cy="237757"/>
          </a:xfrm>
          <a:prstGeom prst="rect">
            <a:avLst/>
          </a:prstGeom>
          <a:noFill/>
        </p:spPr>
        <p:txBody>
          <a:bodyPr wrap="none" rtlCol="0">
            <a:spAutoFit/>
          </a:bodyPr>
          <a:lstStyle/>
          <a:p>
            <a:pPr defTabSz="863885">
              <a:defRPr/>
            </a:pPr>
            <a:r>
              <a:rPr lang="nl-NL" sz="945" dirty="0">
                <a:solidFill>
                  <a:prstClr val="black"/>
                </a:solidFill>
              </a:rPr>
              <a:t>Zoek </a:t>
            </a:r>
            <a:r>
              <a:rPr lang="nl-NL" sz="945" b="1" i="1" dirty="0">
                <a:solidFill>
                  <a:srgbClr val="C00000"/>
                </a:solidFill>
              </a:rPr>
              <a:t>verspillingen</a:t>
            </a:r>
            <a:r>
              <a:rPr lang="nl-NL" sz="945" b="1" dirty="0">
                <a:solidFill>
                  <a:prstClr val="black"/>
                </a:solidFill>
              </a:rPr>
              <a:t> </a:t>
            </a:r>
            <a:r>
              <a:rPr lang="nl-NL" sz="945" dirty="0">
                <a:solidFill>
                  <a:prstClr val="black"/>
                </a:solidFill>
              </a:rPr>
              <a:t>en verwijder ze</a:t>
            </a:r>
          </a:p>
        </p:txBody>
      </p:sp>
      <p:sp>
        <p:nvSpPr>
          <p:cNvPr id="20" name="Tekstvak 19">
            <a:extLst>
              <a:ext uri="{FF2B5EF4-FFF2-40B4-BE49-F238E27FC236}">
                <a16:creationId xmlns:a16="http://schemas.microsoft.com/office/drawing/2014/main" id="{B7921834-D97C-421A-9593-1A5D67AE96E2}"/>
              </a:ext>
            </a:extLst>
          </p:cNvPr>
          <p:cNvSpPr txBox="1"/>
          <p:nvPr/>
        </p:nvSpPr>
        <p:spPr>
          <a:xfrm>
            <a:off x="9312006" y="3158153"/>
            <a:ext cx="1612942" cy="383182"/>
          </a:xfrm>
          <a:prstGeom prst="rect">
            <a:avLst/>
          </a:prstGeom>
          <a:noFill/>
        </p:spPr>
        <p:txBody>
          <a:bodyPr wrap="none" rtlCol="0">
            <a:spAutoFit/>
          </a:bodyPr>
          <a:lstStyle/>
          <a:p>
            <a:pPr algn="ctr" defTabSz="863885">
              <a:defRPr/>
            </a:pPr>
            <a:r>
              <a:rPr lang="nl-NL" sz="945" dirty="0">
                <a:solidFill>
                  <a:prstClr val="black"/>
                </a:solidFill>
              </a:rPr>
              <a:t>Waar wordt </a:t>
            </a:r>
            <a:r>
              <a:rPr lang="nl-NL" sz="945" b="1" i="1" dirty="0">
                <a:solidFill>
                  <a:srgbClr val="C00000"/>
                </a:solidFill>
              </a:rPr>
              <a:t>waarde</a:t>
            </a:r>
            <a:r>
              <a:rPr lang="nl-NL" sz="945" b="1" i="1" dirty="0">
                <a:solidFill>
                  <a:prstClr val="black"/>
                </a:solidFill>
              </a:rPr>
              <a:t> </a:t>
            </a:r>
          </a:p>
          <a:p>
            <a:pPr algn="ctr" defTabSz="863885">
              <a:defRPr/>
            </a:pPr>
            <a:r>
              <a:rPr lang="nl-NL" sz="945" dirty="0">
                <a:solidFill>
                  <a:prstClr val="black"/>
                </a:solidFill>
              </a:rPr>
              <a:t>toegevoegd in het proces?</a:t>
            </a:r>
          </a:p>
        </p:txBody>
      </p:sp>
      <p:sp>
        <p:nvSpPr>
          <p:cNvPr id="21" name="Tekstvak 20">
            <a:extLst>
              <a:ext uri="{FF2B5EF4-FFF2-40B4-BE49-F238E27FC236}">
                <a16:creationId xmlns:a16="http://schemas.microsoft.com/office/drawing/2014/main" id="{077B0AD6-946C-48F4-9972-43AEC571AE6F}"/>
              </a:ext>
            </a:extLst>
          </p:cNvPr>
          <p:cNvSpPr txBox="1"/>
          <p:nvPr/>
        </p:nvSpPr>
        <p:spPr>
          <a:xfrm>
            <a:off x="5884772" y="1509558"/>
            <a:ext cx="1539204" cy="383182"/>
          </a:xfrm>
          <a:prstGeom prst="rect">
            <a:avLst/>
          </a:prstGeom>
          <a:noFill/>
        </p:spPr>
        <p:txBody>
          <a:bodyPr wrap="none" rtlCol="0">
            <a:spAutoFit/>
          </a:bodyPr>
          <a:lstStyle/>
          <a:p>
            <a:pPr algn="ctr" defTabSz="863885">
              <a:defRPr/>
            </a:pPr>
            <a:r>
              <a:rPr lang="nl-NL" sz="945" dirty="0">
                <a:solidFill>
                  <a:prstClr val="black"/>
                </a:solidFill>
              </a:rPr>
              <a:t>Wat is de </a:t>
            </a:r>
            <a:r>
              <a:rPr lang="nl-NL" sz="945" b="1" i="1" dirty="0">
                <a:solidFill>
                  <a:srgbClr val="C00000"/>
                </a:solidFill>
              </a:rPr>
              <a:t>rol</a:t>
            </a:r>
            <a:r>
              <a:rPr lang="nl-NL" sz="945" dirty="0">
                <a:solidFill>
                  <a:prstClr val="black"/>
                </a:solidFill>
              </a:rPr>
              <a:t> van waarde</a:t>
            </a:r>
          </a:p>
          <a:p>
            <a:pPr algn="ctr" defTabSz="863885">
              <a:defRPr/>
            </a:pPr>
            <a:r>
              <a:rPr lang="nl-NL" sz="945" dirty="0">
                <a:solidFill>
                  <a:prstClr val="black"/>
                </a:solidFill>
              </a:rPr>
              <a:t> in de ogen van de klant?</a:t>
            </a:r>
          </a:p>
        </p:txBody>
      </p:sp>
      <p:sp>
        <p:nvSpPr>
          <p:cNvPr id="22" name="Tekstvak 21">
            <a:extLst>
              <a:ext uri="{FF2B5EF4-FFF2-40B4-BE49-F238E27FC236}">
                <a16:creationId xmlns:a16="http://schemas.microsoft.com/office/drawing/2014/main" id="{40A8BE0C-399F-42B4-9D00-5AED65D01EE7}"/>
              </a:ext>
            </a:extLst>
          </p:cNvPr>
          <p:cNvSpPr txBox="1"/>
          <p:nvPr/>
        </p:nvSpPr>
        <p:spPr>
          <a:xfrm>
            <a:off x="2702718" y="3158153"/>
            <a:ext cx="1511952" cy="383182"/>
          </a:xfrm>
          <a:prstGeom prst="rect">
            <a:avLst/>
          </a:prstGeom>
          <a:noFill/>
        </p:spPr>
        <p:txBody>
          <a:bodyPr wrap="none" rtlCol="0">
            <a:spAutoFit/>
          </a:bodyPr>
          <a:lstStyle/>
          <a:p>
            <a:pPr algn="ctr" defTabSz="863885">
              <a:defRPr/>
            </a:pPr>
            <a:r>
              <a:rPr lang="nl-NL" sz="945" dirty="0">
                <a:solidFill>
                  <a:prstClr val="black"/>
                </a:solidFill>
              </a:rPr>
              <a:t>Zorg dat de verspillingen</a:t>
            </a:r>
          </a:p>
          <a:p>
            <a:pPr algn="ctr" defTabSz="863885">
              <a:defRPr/>
            </a:pPr>
            <a:r>
              <a:rPr lang="nl-NL" sz="945" dirty="0">
                <a:solidFill>
                  <a:prstClr val="black"/>
                </a:solidFill>
              </a:rPr>
              <a:t> niet meer terugkomen</a:t>
            </a:r>
          </a:p>
        </p:txBody>
      </p:sp>
      <p:sp>
        <p:nvSpPr>
          <p:cNvPr id="23" name="Tekstvak 22">
            <a:extLst>
              <a:ext uri="{FF2B5EF4-FFF2-40B4-BE49-F238E27FC236}">
                <a16:creationId xmlns:a16="http://schemas.microsoft.com/office/drawing/2014/main" id="{069EBE04-F6DF-4E02-9093-488D6DD49CC7}"/>
              </a:ext>
            </a:extLst>
          </p:cNvPr>
          <p:cNvSpPr txBox="1"/>
          <p:nvPr/>
        </p:nvSpPr>
        <p:spPr>
          <a:xfrm>
            <a:off x="3339618" y="4507044"/>
            <a:ext cx="1811714" cy="237757"/>
          </a:xfrm>
          <a:prstGeom prst="rect">
            <a:avLst/>
          </a:prstGeom>
          <a:noFill/>
        </p:spPr>
        <p:txBody>
          <a:bodyPr wrap="none" rtlCol="0">
            <a:spAutoFit/>
          </a:bodyPr>
          <a:lstStyle/>
          <a:p>
            <a:pPr algn="ctr" defTabSz="863885">
              <a:defRPr/>
            </a:pPr>
            <a:r>
              <a:rPr lang="nl-NL" sz="945" dirty="0">
                <a:solidFill>
                  <a:prstClr val="black"/>
                </a:solidFill>
              </a:rPr>
              <a:t>Trek de </a:t>
            </a:r>
            <a:r>
              <a:rPr lang="nl-NL" sz="945" b="1" i="1" dirty="0">
                <a:solidFill>
                  <a:prstClr val="black"/>
                </a:solidFill>
              </a:rPr>
              <a:t>order</a:t>
            </a:r>
            <a:r>
              <a:rPr lang="nl-NL" sz="945" dirty="0">
                <a:solidFill>
                  <a:prstClr val="black"/>
                </a:solidFill>
              </a:rPr>
              <a:t> door het proces</a:t>
            </a:r>
          </a:p>
        </p:txBody>
      </p:sp>
      <p:sp>
        <p:nvSpPr>
          <p:cNvPr id="24" name="Tekstvak 23">
            <a:extLst>
              <a:ext uri="{FF2B5EF4-FFF2-40B4-BE49-F238E27FC236}">
                <a16:creationId xmlns:a16="http://schemas.microsoft.com/office/drawing/2014/main" id="{B52DDE45-EDA7-4588-8C24-E4AF58040C44}"/>
              </a:ext>
            </a:extLst>
          </p:cNvPr>
          <p:cNvSpPr txBox="1"/>
          <p:nvPr/>
        </p:nvSpPr>
        <p:spPr>
          <a:xfrm>
            <a:off x="5951584" y="3230858"/>
            <a:ext cx="1446230" cy="615938"/>
          </a:xfrm>
          <a:prstGeom prst="rect">
            <a:avLst/>
          </a:prstGeom>
          <a:noFill/>
        </p:spPr>
        <p:txBody>
          <a:bodyPr wrap="none" rtlCol="0">
            <a:spAutoFit/>
          </a:bodyPr>
          <a:lstStyle/>
          <a:p>
            <a:pPr algn="ctr" defTabSz="863885">
              <a:defRPr/>
            </a:pPr>
            <a:r>
              <a:rPr lang="en-US" sz="1134" dirty="0">
                <a:solidFill>
                  <a:prstClr val="black"/>
                </a:solidFill>
              </a:rPr>
              <a:t>5 </a:t>
            </a:r>
            <a:r>
              <a:rPr lang="en-US" sz="1134" dirty="0" err="1">
                <a:solidFill>
                  <a:prstClr val="black"/>
                </a:solidFill>
              </a:rPr>
              <a:t>stappen</a:t>
            </a:r>
            <a:r>
              <a:rPr lang="en-US" sz="1134" dirty="0">
                <a:solidFill>
                  <a:prstClr val="black"/>
                </a:solidFill>
              </a:rPr>
              <a:t> </a:t>
            </a:r>
          </a:p>
          <a:p>
            <a:pPr algn="ctr" defTabSz="863885">
              <a:defRPr/>
            </a:pPr>
            <a:r>
              <a:rPr lang="en-US" sz="1134" dirty="0">
                <a:solidFill>
                  <a:prstClr val="black"/>
                </a:solidFill>
              </a:rPr>
              <a:t>van </a:t>
            </a:r>
          </a:p>
          <a:p>
            <a:pPr algn="ctr" defTabSz="863885">
              <a:defRPr/>
            </a:pPr>
            <a:r>
              <a:rPr lang="en-US" sz="1134" b="1" i="1" dirty="0">
                <a:solidFill>
                  <a:prstClr val="black"/>
                </a:solidFill>
              </a:rPr>
              <a:t>Lean Management</a:t>
            </a:r>
            <a:endParaRPr lang="nl-NL" sz="1134" b="1" i="1" dirty="0">
              <a:solidFill>
                <a:prstClr val="black"/>
              </a:solidFill>
            </a:endParaRPr>
          </a:p>
        </p:txBody>
      </p:sp>
      <p:pic>
        <p:nvPicPr>
          <p:cNvPr id="25" name="Afbeelding 24">
            <a:extLst>
              <a:ext uri="{FF2B5EF4-FFF2-40B4-BE49-F238E27FC236}">
                <a16:creationId xmlns:a16="http://schemas.microsoft.com/office/drawing/2014/main" id="{F958D06D-FBC9-47EC-B8ED-F9CC70D0C75B}"/>
              </a:ext>
            </a:extLst>
          </p:cNvPr>
          <p:cNvPicPr>
            <a:picLocks noChangeAspect="1"/>
          </p:cNvPicPr>
          <p:nvPr/>
        </p:nvPicPr>
        <p:blipFill>
          <a:blip r:embed="rId6"/>
          <a:stretch>
            <a:fillRect/>
          </a:stretch>
        </p:blipFill>
        <p:spPr>
          <a:xfrm>
            <a:off x="7049227" y="5270640"/>
            <a:ext cx="1192169" cy="950321"/>
          </a:xfrm>
          <a:prstGeom prst="rect">
            <a:avLst/>
          </a:prstGeom>
        </p:spPr>
      </p:pic>
      <p:pic>
        <p:nvPicPr>
          <p:cNvPr id="29" name="Afbeelding 28">
            <a:extLst>
              <a:ext uri="{FF2B5EF4-FFF2-40B4-BE49-F238E27FC236}">
                <a16:creationId xmlns:a16="http://schemas.microsoft.com/office/drawing/2014/main" id="{641F7624-042B-4080-88B7-983B3DF7E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898" y="5157473"/>
            <a:ext cx="1149167" cy="1143421"/>
          </a:xfrm>
          <a:prstGeom prst="rect">
            <a:avLst/>
          </a:prstGeom>
        </p:spPr>
      </p:pic>
      <p:sp>
        <p:nvSpPr>
          <p:cNvPr id="28" name="Tekstvak 27">
            <a:extLst>
              <a:ext uri="{FF2B5EF4-FFF2-40B4-BE49-F238E27FC236}">
                <a16:creationId xmlns:a16="http://schemas.microsoft.com/office/drawing/2014/main" id="{24F82C08-2E29-415E-B2E5-7933C9F67E1F}"/>
              </a:ext>
            </a:extLst>
          </p:cNvPr>
          <p:cNvSpPr txBox="1"/>
          <p:nvPr/>
        </p:nvSpPr>
        <p:spPr>
          <a:xfrm>
            <a:off x="9737172" y="6242418"/>
            <a:ext cx="59824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Pag. 281</a:t>
            </a:r>
          </a:p>
        </p:txBody>
      </p:sp>
      <p:pic>
        <p:nvPicPr>
          <p:cNvPr id="32" name="Afbeelding 31" descr="Afbeelding met vliegtuig, zitten, groot, startbaan&#10;&#10;Automatisch gegenereerde beschrijving">
            <a:extLst>
              <a:ext uri="{FF2B5EF4-FFF2-40B4-BE49-F238E27FC236}">
                <a16:creationId xmlns:a16="http://schemas.microsoft.com/office/drawing/2014/main" id="{2AC67F00-D555-4634-A76C-4D61AE8607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30" name="Afbeelding 29">
            <a:extLst>
              <a:ext uri="{FF2B5EF4-FFF2-40B4-BE49-F238E27FC236}">
                <a16:creationId xmlns:a16="http://schemas.microsoft.com/office/drawing/2014/main" id="{1018E329-9D8F-4C84-8A93-D1148085C0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1272" y="5328877"/>
            <a:ext cx="769341" cy="800614"/>
          </a:xfrm>
          <a:prstGeom prst="rect">
            <a:avLst/>
          </a:prstGeom>
        </p:spPr>
      </p:pic>
      <p:pic>
        <p:nvPicPr>
          <p:cNvPr id="34" name="Picture 2">
            <a:hlinkClick r:id="rId10" action="ppaction://hlinksldjump"/>
            <a:extLst>
              <a:ext uri="{FF2B5EF4-FFF2-40B4-BE49-F238E27FC236}">
                <a16:creationId xmlns:a16="http://schemas.microsoft.com/office/drawing/2014/main" id="{F7D4381D-6B54-4FC7-8121-6BF66DB93B3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878" t="4879" r="6104" b="19852"/>
          <a:stretch/>
        </p:blipFill>
        <p:spPr bwMode="auto">
          <a:xfrm>
            <a:off x="5405480" y="5841556"/>
            <a:ext cx="711115" cy="223687"/>
          </a:xfrm>
          <a:prstGeom prst="roundRect">
            <a:avLst>
              <a:gd name="adj" fmla="val 49531"/>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a:extLst>
              <a:ext uri="{FF2B5EF4-FFF2-40B4-BE49-F238E27FC236}">
                <a16:creationId xmlns:a16="http://schemas.microsoft.com/office/drawing/2014/main" id="{D1EF3161-D8D9-43D2-9403-697A261FD4BE}"/>
              </a:ext>
            </a:extLst>
          </p:cNvPr>
          <p:cNvPicPr>
            <a:picLocks noChangeAspect="1"/>
          </p:cNvPicPr>
          <p:nvPr/>
        </p:nvPicPr>
        <p:blipFill>
          <a:blip r:embed="rId12"/>
          <a:stretch>
            <a:fillRect/>
          </a:stretch>
        </p:blipFill>
        <p:spPr>
          <a:xfrm>
            <a:off x="97477" y="1543308"/>
            <a:ext cx="2167433" cy="3401667"/>
          </a:xfrm>
          <a:prstGeom prst="rect">
            <a:avLst/>
          </a:prstGeom>
        </p:spPr>
      </p:pic>
    </p:spTree>
    <p:extLst>
      <p:ext uri="{BB962C8B-B14F-4D97-AF65-F5344CB8AC3E}">
        <p14:creationId xmlns:p14="http://schemas.microsoft.com/office/powerpoint/2010/main" val="9394459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De Essentie van </a:t>
            </a:r>
            <a:r>
              <a:rPr lang="nl-NL" dirty="0" err="1">
                <a:cs typeface="Calibri Light" panose="020F0302020204030204" pitchFamily="34" charset="0"/>
              </a:rPr>
              <a:t>Lean</a:t>
            </a:r>
            <a:r>
              <a:rPr lang="nl-NL" dirty="0">
                <a:cs typeface="Calibri Light" panose="020F0302020204030204" pitchFamily="34" charset="0"/>
              </a:rPr>
              <a:t> Six Sigma</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Michael L. George</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fbeelding 20">
            <a:extLst>
              <a:ext uri="{FF2B5EF4-FFF2-40B4-BE49-F238E27FC236}">
                <a16:creationId xmlns:a16="http://schemas.microsoft.com/office/drawing/2014/main" id="{31A66EA0-EB46-43C8-8102-03BED4051C8D}"/>
              </a:ext>
            </a:extLst>
          </p:cNvPr>
          <p:cNvPicPr>
            <a:picLocks noChangeAspect="1"/>
          </p:cNvPicPr>
          <p:nvPr/>
        </p:nvPicPr>
        <p:blipFill rotWithShape="1">
          <a:blip r:embed="rId4">
            <a:extLst>
              <a:ext uri="{28A0092B-C50C-407E-A947-70E740481C1C}">
                <a14:useLocalDpi xmlns:a14="http://schemas.microsoft.com/office/drawing/2010/main" val="0"/>
              </a:ext>
            </a:extLst>
          </a:blip>
          <a:srcRect l="1959" t="2904" r="2579" b="3434"/>
          <a:stretch/>
        </p:blipFill>
        <p:spPr>
          <a:xfrm>
            <a:off x="261888" y="1638044"/>
            <a:ext cx="2264924" cy="3401667"/>
          </a:xfrm>
          <a:prstGeom prst="rect">
            <a:avLst/>
          </a:prstGeom>
          <a:ln>
            <a:noFill/>
          </a:ln>
          <a:effectLst/>
        </p:spPr>
      </p:pic>
      <p:pic>
        <p:nvPicPr>
          <p:cNvPr id="22" name="Afbeelding 21">
            <a:extLst>
              <a:ext uri="{FF2B5EF4-FFF2-40B4-BE49-F238E27FC236}">
                <a16:creationId xmlns:a16="http://schemas.microsoft.com/office/drawing/2014/main" id="{44D32284-2488-46DC-A04D-2E90140390DF}"/>
              </a:ext>
            </a:extLst>
          </p:cNvPr>
          <p:cNvPicPr>
            <a:picLocks noChangeAspect="1"/>
          </p:cNvPicPr>
          <p:nvPr/>
        </p:nvPicPr>
        <p:blipFill rotWithShape="1">
          <a:blip r:embed="rId5">
            <a:extLst>
              <a:ext uri="{28A0092B-C50C-407E-A947-70E740481C1C}">
                <a14:useLocalDpi xmlns:a14="http://schemas.microsoft.com/office/drawing/2010/main" val="0"/>
              </a:ext>
            </a:extLst>
          </a:blip>
          <a:srcRect l="23540" t="4640"/>
          <a:stretch/>
        </p:blipFill>
        <p:spPr>
          <a:xfrm>
            <a:off x="8844059" y="103893"/>
            <a:ext cx="976436" cy="1217797"/>
          </a:xfrm>
          <a:prstGeom prst="rect">
            <a:avLst/>
          </a:prstGeom>
        </p:spPr>
      </p:pic>
      <p:sp>
        <p:nvSpPr>
          <p:cNvPr id="25" name="Rechthoek 24">
            <a:extLst>
              <a:ext uri="{FF2B5EF4-FFF2-40B4-BE49-F238E27FC236}">
                <a16:creationId xmlns:a16="http://schemas.microsoft.com/office/drawing/2014/main" id="{943CE575-C6C1-49B2-A4FB-652E6B059C05}"/>
              </a:ext>
            </a:extLst>
          </p:cNvPr>
          <p:cNvSpPr/>
          <p:nvPr/>
        </p:nvSpPr>
        <p:spPr>
          <a:xfrm>
            <a:off x="3054861" y="1263819"/>
            <a:ext cx="1973186" cy="748450"/>
          </a:xfrm>
          <a:prstGeom prst="rect">
            <a:avLst/>
          </a:prstGeom>
          <a:solidFill>
            <a:schemeClr val="bg1">
              <a:lumMod val="8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dirty="0">
              <a:solidFill>
                <a:prstClr val="white"/>
              </a:solidFill>
              <a:effectLst>
                <a:outerShdw blurRad="38100" dist="38100" dir="2700000" algn="tl">
                  <a:srgbClr val="000000">
                    <a:alpha val="43137"/>
                  </a:srgbClr>
                </a:outerShdw>
              </a:effectLst>
              <a:latin typeface="Comic Sans MS" panose="030F0702030302020204" pitchFamily="66" charset="0"/>
            </a:endParaRPr>
          </a:p>
        </p:txBody>
      </p:sp>
      <p:sp>
        <p:nvSpPr>
          <p:cNvPr id="26" name="Rechthoek 25">
            <a:extLst>
              <a:ext uri="{FF2B5EF4-FFF2-40B4-BE49-F238E27FC236}">
                <a16:creationId xmlns:a16="http://schemas.microsoft.com/office/drawing/2014/main" id="{201A80FA-90A0-4A9E-8FF5-FB275B44EF5C}"/>
              </a:ext>
            </a:extLst>
          </p:cNvPr>
          <p:cNvSpPr/>
          <p:nvPr/>
        </p:nvSpPr>
        <p:spPr>
          <a:xfrm>
            <a:off x="6524946" y="1263819"/>
            <a:ext cx="1973186" cy="748450"/>
          </a:xfrm>
          <a:prstGeom prst="rect">
            <a:avLst/>
          </a:prstGeom>
          <a:solidFill>
            <a:schemeClr val="bg1">
              <a:lumMod val="8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dirty="0">
              <a:solidFill>
                <a:prstClr val="white"/>
              </a:solidFill>
              <a:effectLst>
                <a:outerShdw blurRad="38100" dist="38100" dir="2700000" algn="tl">
                  <a:srgbClr val="000000">
                    <a:alpha val="43137"/>
                  </a:srgbClr>
                </a:outerShdw>
              </a:effectLst>
              <a:latin typeface="Comic Sans MS" panose="030F0702030302020204" pitchFamily="66" charset="0"/>
            </a:endParaRPr>
          </a:p>
        </p:txBody>
      </p:sp>
      <p:sp>
        <p:nvSpPr>
          <p:cNvPr id="28" name="PIJL-OMLAAG 9">
            <a:extLst>
              <a:ext uri="{FF2B5EF4-FFF2-40B4-BE49-F238E27FC236}">
                <a16:creationId xmlns:a16="http://schemas.microsoft.com/office/drawing/2014/main" id="{68A96C75-168D-4F55-983A-864FBF2E97B4}"/>
              </a:ext>
            </a:extLst>
          </p:cNvPr>
          <p:cNvSpPr/>
          <p:nvPr/>
        </p:nvSpPr>
        <p:spPr>
          <a:xfrm>
            <a:off x="3735270" y="2012269"/>
            <a:ext cx="612368" cy="1020613"/>
          </a:xfrm>
          <a:prstGeom prst="down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29" name="PIJL-OMLAAG 73">
            <a:extLst>
              <a:ext uri="{FF2B5EF4-FFF2-40B4-BE49-F238E27FC236}">
                <a16:creationId xmlns:a16="http://schemas.microsoft.com/office/drawing/2014/main" id="{36450638-ECBC-4AF7-BD73-0802E9CD919B}"/>
              </a:ext>
            </a:extLst>
          </p:cNvPr>
          <p:cNvSpPr/>
          <p:nvPr/>
        </p:nvSpPr>
        <p:spPr>
          <a:xfrm>
            <a:off x="7205355" y="2012269"/>
            <a:ext cx="612368" cy="1020613"/>
          </a:xfrm>
          <a:prstGeom prst="down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30" name="Rechthoek 29">
            <a:extLst>
              <a:ext uri="{FF2B5EF4-FFF2-40B4-BE49-F238E27FC236}">
                <a16:creationId xmlns:a16="http://schemas.microsoft.com/office/drawing/2014/main" id="{59FAFC17-8D28-48AD-BBD0-2F2F16430D76}"/>
              </a:ext>
            </a:extLst>
          </p:cNvPr>
          <p:cNvSpPr/>
          <p:nvPr/>
        </p:nvSpPr>
        <p:spPr>
          <a:xfrm>
            <a:off x="3054861" y="3032882"/>
            <a:ext cx="1973186" cy="748450"/>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en-US" sz="1323"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Snelheid</a:t>
            </a:r>
            <a:endParaRPr lang="nl-NL" sz="1323"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601E2A26-A143-4D1F-A7E0-EB3E7558E015}"/>
              </a:ext>
            </a:extLst>
          </p:cNvPr>
          <p:cNvSpPr/>
          <p:nvPr/>
        </p:nvSpPr>
        <p:spPr>
          <a:xfrm>
            <a:off x="6524946" y="3032882"/>
            <a:ext cx="1973186" cy="748450"/>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en-US" sz="1323"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Stabiliteit</a:t>
            </a:r>
            <a:endParaRPr lang="en-US" sz="1323"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864017">
              <a:defRPr/>
            </a:pPr>
            <a:r>
              <a:rPr lang="en-US" sz="1323"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Accuratesse</a:t>
            </a:r>
            <a:endParaRPr lang="nl-NL" sz="1323"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2" name="PIJL-OMLAAG 76">
            <a:extLst>
              <a:ext uri="{FF2B5EF4-FFF2-40B4-BE49-F238E27FC236}">
                <a16:creationId xmlns:a16="http://schemas.microsoft.com/office/drawing/2014/main" id="{67FD6740-2CED-4173-AF70-46C779F969BB}"/>
              </a:ext>
            </a:extLst>
          </p:cNvPr>
          <p:cNvSpPr/>
          <p:nvPr/>
        </p:nvSpPr>
        <p:spPr>
          <a:xfrm>
            <a:off x="3753476" y="3781332"/>
            <a:ext cx="612368" cy="510307"/>
          </a:xfrm>
          <a:prstGeom prst="down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effectLst>
                <a:outerShdw blurRad="38100" dist="38100" dir="2700000" algn="tl">
                  <a:srgbClr val="000000">
                    <a:alpha val="43137"/>
                  </a:srgbClr>
                </a:outerShdw>
              </a:effectLst>
              <a:latin typeface="Calibri"/>
            </a:endParaRPr>
          </a:p>
        </p:txBody>
      </p:sp>
      <p:sp>
        <p:nvSpPr>
          <p:cNvPr id="33" name="PIJL-OMLAAG 77">
            <a:extLst>
              <a:ext uri="{FF2B5EF4-FFF2-40B4-BE49-F238E27FC236}">
                <a16:creationId xmlns:a16="http://schemas.microsoft.com/office/drawing/2014/main" id="{7C82D078-29E5-4DA5-B231-2F915A4E0C83}"/>
              </a:ext>
            </a:extLst>
          </p:cNvPr>
          <p:cNvSpPr/>
          <p:nvPr/>
        </p:nvSpPr>
        <p:spPr>
          <a:xfrm>
            <a:off x="7223562" y="3781332"/>
            <a:ext cx="612368" cy="510307"/>
          </a:xfrm>
          <a:prstGeom prst="down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effectLst>
                <a:outerShdw blurRad="38100" dist="38100" dir="2700000" algn="tl">
                  <a:srgbClr val="000000">
                    <a:alpha val="43137"/>
                  </a:srgbClr>
                </a:outerShdw>
              </a:effectLst>
              <a:latin typeface="Calibri"/>
            </a:endParaRPr>
          </a:p>
        </p:txBody>
      </p:sp>
      <p:sp>
        <p:nvSpPr>
          <p:cNvPr id="34" name="Rechthoek 33">
            <a:extLst>
              <a:ext uri="{FF2B5EF4-FFF2-40B4-BE49-F238E27FC236}">
                <a16:creationId xmlns:a16="http://schemas.microsoft.com/office/drawing/2014/main" id="{C583D180-65B7-4F5B-AE36-E9E3FCF84353}"/>
              </a:ext>
            </a:extLst>
          </p:cNvPr>
          <p:cNvSpPr/>
          <p:nvPr/>
        </p:nvSpPr>
        <p:spPr>
          <a:xfrm>
            <a:off x="3054861" y="4291638"/>
            <a:ext cx="5443271" cy="748450"/>
          </a:xfrm>
          <a:prstGeom prst="rect">
            <a:avLst/>
          </a:prstGeom>
          <a:solidFill>
            <a:srgbClr val="0C913E"/>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en-US" sz="1134"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Klanttevredenheid</a:t>
            </a:r>
            <a:endParaRPr lang="en-US" sz="113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864017">
              <a:defRPr/>
            </a:pPr>
            <a:r>
              <a:rPr lang="en-US" sz="1134"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Medewerkergroei</a:t>
            </a:r>
            <a:endParaRPr lang="en-US" sz="113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defTabSz="864017">
              <a:defRPr/>
            </a:pPr>
            <a:r>
              <a:rPr lang="en-US" sz="1134"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Toename</a:t>
            </a:r>
            <a:r>
              <a:rPr lang="en-US" sz="113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134"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opbrengsten</a:t>
            </a:r>
            <a:r>
              <a:rPr lang="en-US" sz="113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&amp; </a:t>
            </a:r>
            <a:r>
              <a:rPr lang="en-US" sz="1134"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winst</a:t>
            </a:r>
            <a:endParaRPr lang="nl-NL" sz="1134"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Rechthoek 8">
            <a:extLst>
              <a:ext uri="{FF2B5EF4-FFF2-40B4-BE49-F238E27FC236}">
                <a16:creationId xmlns:a16="http://schemas.microsoft.com/office/drawing/2014/main" id="{D4D971F9-0235-49EE-8B30-E14C85ED40D3}"/>
              </a:ext>
            </a:extLst>
          </p:cNvPr>
          <p:cNvSpPr/>
          <p:nvPr/>
        </p:nvSpPr>
        <p:spPr>
          <a:xfrm>
            <a:off x="5506793" y="1154736"/>
            <a:ext cx="499902" cy="872397"/>
          </a:xfrm>
          <a:prstGeom prst="rect">
            <a:avLst/>
          </a:prstGeom>
          <a:noFill/>
        </p:spPr>
        <p:txBody>
          <a:bodyPr wrap="none" lIns="86402" tIns="43201" rIns="86402" bIns="43201">
            <a:spAutoFit/>
          </a:bodyPr>
          <a:lstStyle/>
          <a:p>
            <a:pPr algn="ctr" defTabSz="864017">
              <a:defRPr/>
            </a:pPr>
            <a:r>
              <a:rPr lang="nl-NL" sz="5102"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Calibri" panose="020F0502020204030204"/>
              </a:rPr>
              <a:t>+</a:t>
            </a:r>
          </a:p>
        </p:txBody>
      </p:sp>
      <p:pic>
        <p:nvPicPr>
          <p:cNvPr id="44" name="Afbeelding 43">
            <a:extLst>
              <a:ext uri="{FF2B5EF4-FFF2-40B4-BE49-F238E27FC236}">
                <a16:creationId xmlns:a16="http://schemas.microsoft.com/office/drawing/2014/main" id="{472C5FE3-8B52-4724-B921-63719117C9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6080" y="3099015"/>
            <a:ext cx="1860728" cy="616184"/>
          </a:xfrm>
          <a:prstGeom prst="rect">
            <a:avLst/>
          </a:prstGeom>
        </p:spPr>
      </p:pic>
      <p:sp>
        <p:nvSpPr>
          <p:cNvPr id="45" name="Rechthoek 44">
            <a:extLst>
              <a:ext uri="{FF2B5EF4-FFF2-40B4-BE49-F238E27FC236}">
                <a16:creationId xmlns:a16="http://schemas.microsoft.com/office/drawing/2014/main" id="{87BC3827-627B-4564-97D5-8BE85A99A82B}"/>
              </a:ext>
            </a:extLst>
          </p:cNvPr>
          <p:cNvSpPr/>
          <p:nvPr/>
        </p:nvSpPr>
        <p:spPr>
          <a:xfrm>
            <a:off x="327362" y="5786181"/>
            <a:ext cx="2188420" cy="354071"/>
          </a:xfrm>
          <a:prstGeom prst="rect">
            <a:avLst/>
          </a:prstGeom>
        </p:spPr>
        <p:txBody>
          <a:bodyPr wrap="none">
            <a:spAutoFit/>
          </a:bodyPr>
          <a:lstStyle/>
          <a:p>
            <a:pPr defTabSz="864017">
              <a:defRPr/>
            </a:pPr>
            <a:r>
              <a:rPr lang="nl-NL" sz="1701" dirty="0">
                <a:solidFill>
                  <a:srgbClr val="FFFFFF"/>
                </a:solidFill>
                <a:effectLst>
                  <a:outerShdw blurRad="38100" dist="38100" dir="2700000" algn="tl">
                    <a:srgbClr val="000000">
                      <a:alpha val="43137"/>
                    </a:srgbClr>
                  </a:outerShdw>
                </a:effectLst>
                <a:latin typeface="Roboto Condensed"/>
              </a:rPr>
              <a:t>The George Group </a:t>
            </a:r>
            <a:r>
              <a:rPr lang="nl-NL" sz="1701" baseline="30000" dirty="0">
                <a:solidFill>
                  <a:srgbClr val="FFFFFF"/>
                </a:solidFill>
                <a:effectLst>
                  <a:outerShdw blurRad="38100" dist="38100" dir="2700000" algn="tl">
                    <a:srgbClr val="000000">
                      <a:alpha val="43137"/>
                    </a:srgbClr>
                  </a:outerShdw>
                </a:effectLst>
                <a:latin typeface="Roboto Condensed"/>
              </a:rPr>
              <a:t>©</a:t>
            </a:r>
            <a:endParaRPr lang="nl-NL" sz="1701" baseline="30000" dirty="0">
              <a:solidFill>
                <a:prstClr val="black"/>
              </a:solidFill>
              <a:effectLst>
                <a:outerShdw blurRad="38100" dist="38100" dir="2700000" algn="tl">
                  <a:srgbClr val="000000">
                    <a:alpha val="43137"/>
                  </a:srgbClr>
                </a:outerShdw>
              </a:effectLst>
              <a:latin typeface="Calibri" panose="020F0502020204030204"/>
            </a:endParaRPr>
          </a:p>
        </p:txBody>
      </p:sp>
      <p:sp>
        <p:nvSpPr>
          <p:cNvPr id="3" name="Tijdelijke aanduiding voor dianummer 2">
            <a:extLst>
              <a:ext uri="{FF2B5EF4-FFF2-40B4-BE49-F238E27FC236}">
                <a16:creationId xmlns:a16="http://schemas.microsoft.com/office/drawing/2014/main" id="{583EB29A-91FD-4BEE-A502-CAE779874540}"/>
              </a:ext>
            </a:extLst>
          </p:cNvPr>
          <p:cNvSpPr>
            <a:spLocks noGrp="1"/>
          </p:cNvSpPr>
          <p:nvPr>
            <p:ph type="sldNum" sz="quarter" idx="12"/>
          </p:nvPr>
        </p:nvSpPr>
        <p:spPr/>
        <p:txBody>
          <a:bodyPr/>
          <a:lstStyle/>
          <a:p>
            <a:pPr algn="r" defTabSz="864017">
              <a:defRPr/>
            </a:pPr>
            <a:fld id="{76022968-2107-43EC-8FC0-5D78783708AF}" type="slidenum">
              <a:rPr lang="nl-NL" sz="1134">
                <a:solidFill>
                  <a:prstClr val="black">
                    <a:tint val="75000"/>
                  </a:prstClr>
                </a:solidFill>
                <a:latin typeface="Calibri" panose="020F0502020204030204"/>
              </a:rPr>
              <a:pPr algn="r" defTabSz="864017">
                <a:defRPr/>
              </a:pPr>
              <a:t>125</a:t>
            </a:fld>
            <a:endParaRPr lang="nl-NL" sz="1134">
              <a:solidFill>
                <a:prstClr val="black">
                  <a:tint val="75000"/>
                </a:prstClr>
              </a:solidFill>
              <a:latin typeface="Calibri" panose="020F0502020204030204"/>
            </a:endParaRPr>
          </a:p>
        </p:txBody>
      </p:sp>
      <p:pic>
        <p:nvPicPr>
          <p:cNvPr id="27" name="Afbeelding 26">
            <a:extLst>
              <a:ext uri="{FF2B5EF4-FFF2-40B4-BE49-F238E27FC236}">
                <a16:creationId xmlns:a16="http://schemas.microsoft.com/office/drawing/2014/main" id="{00FF9A6F-F4FA-4B18-B8EF-0992D7DFF3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9459" y="1925587"/>
            <a:ext cx="1642679" cy="643383"/>
          </a:xfrm>
          <a:prstGeom prst="rect">
            <a:avLst/>
          </a:prstGeom>
        </p:spPr>
      </p:pic>
      <p:sp>
        <p:nvSpPr>
          <p:cNvPr id="5" name="Tijdelijke aanduiding voor voettekst 4">
            <a:extLst>
              <a:ext uri="{FF2B5EF4-FFF2-40B4-BE49-F238E27FC236}">
                <a16:creationId xmlns:a16="http://schemas.microsoft.com/office/drawing/2014/main" id="{F0818FDD-E905-4B2D-92BF-CB58FABE0BA9}"/>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pic>
        <p:nvPicPr>
          <p:cNvPr id="38" name="Afbeelding 37" descr="Afbeelding met kamer, voedsel, teken&#10;&#10;Automatisch gegenereerde beschrijving">
            <a:hlinkClick r:id="rId8" action="ppaction://hlinksldjump"/>
            <a:extLst>
              <a:ext uri="{FF2B5EF4-FFF2-40B4-BE49-F238E27FC236}">
                <a16:creationId xmlns:a16="http://schemas.microsoft.com/office/drawing/2014/main" id="{42EF0908-D7B1-49BF-AFD3-7352F9B918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6999" y="1248844"/>
            <a:ext cx="1289081" cy="763532"/>
          </a:xfrm>
          <a:prstGeom prst="rect">
            <a:avLst/>
          </a:prstGeom>
        </p:spPr>
      </p:pic>
      <p:pic>
        <p:nvPicPr>
          <p:cNvPr id="39" name="Afbeelding 38">
            <a:hlinkClick r:id="rId10" action="ppaction://hlinksldjump"/>
            <a:extLst>
              <a:ext uri="{FF2B5EF4-FFF2-40B4-BE49-F238E27FC236}">
                <a16:creationId xmlns:a16="http://schemas.microsoft.com/office/drawing/2014/main" id="{6A5F4FAC-69D6-43EF-9CA9-88C7B10B13E3}"/>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097169" y="5157710"/>
            <a:ext cx="1407261" cy="935775"/>
          </a:xfrm>
          <a:prstGeom prst="rect">
            <a:avLst/>
          </a:prstGeom>
        </p:spPr>
      </p:pic>
      <p:pic>
        <p:nvPicPr>
          <p:cNvPr id="40" name="Picture 2">
            <a:hlinkClick r:id="rId13" action="ppaction://hlinksldjump"/>
            <a:extLst>
              <a:ext uri="{FF2B5EF4-FFF2-40B4-BE49-F238E27FC236}">
                <a16:creationId xmlns:a16="http://schemas.microsoft.com/office/drawing/2014/main" id="{F01E5E03-A72D-4367-86E1-E567E9FE213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878" t="4879" r="6104" b="19852"/>
          <a:stretch/>
        </p:blipFill>
        <p:spPr bwMode="auto">
          <a:xfrm>
            <a:off x="3352169" y="1413778"/>
            <a:ext cx="1393066" cy="438201"/>
          </a:xfrm>
          <a:prstGeom prst="roundRect">
            <a:avLst>
              <a:gd name="adj" fmla="val 49531"/>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fbeelding 9" descr="Afbeelding met object, horloge, klok, zwart&#10;&#10;Automatisch gegenereerde beschrijving">
            <a:extLst>
              <a:ext uri="{FF2B5EF4-FFF2-40B4-BE49-F238E27FC236}">
                <a16:creationId xmlns:a16="http://schemas.microsoft.com/office/drawing/2014/main" id="{60F1D419-04B6-4A03-8512-BE8475824B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50786" y="2639321"/>
            <a:ext cx="900024" cy="1201533"/>
          </a:xfrm>
          <a:prstGeom prst="rect">
            <a:avLst/>
          </a:prstGeom>
        </p:spPr>
      </p:pic>
    </p:spTree>
    <p:extLst>
      <p:ext uri="{BB962C8B-B14F-4D97-AF65-F5344CB8AC3E}">
        <p14:creationId xmlns:p14="http://schemas.microsoft.com/office/powerpoint/2010/main" val="21666903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err="1">
                <a:cs typeface="Calibri Light" panose="020F0302020204030204" pitchFamily="34" charset="0"/>
              </a:rPr>
              <a:t>Theory</a:t>
            </a:r>
            <a:r>
              <a:rPr lang="nl-NL" dirty="0">
                <a:cs typeface="Calibri Light" panose="020F0302020204030204" pitchFamily="34" charset="0"/>
              </a:rPr>
              <a:t> of </a:t>
            </a:r>
            <a:r>
              <a:rPr lang="nl-NL" dirty="0" err="1">
                <a:cs typeface="Calibri Light" panose="020F0302020204030204" pitchFamily="34" charset="0"/>
              </a:rPr>
              <a:t>Constraints</a:t>
            </a:r>
            <a:r>
              <a:rPr lang="nl-NL" dirty="0">
                <a:cs typeface="Calibri Light" panose="020F0302020204030204" pitchFamily="34" charset="0"/>
              </a:rPr>
              <a:t> [TOC]</a:t>
            </a:r>
            <a:br>
              <a:rPr lang="nl-NL" dirty="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Dr. </a:t>
            </a:r>
            <a:r>
              <a:rPr lang="nl-NL" sz="1600" b="0" dirty="0" err="1">
                <a:solidFill>
                  <a:schemeClr val="tx1"/>
                </a:solidFill>
                <a:latin typeface="Calibri Light" panose="020F0302020204030204" pitchFamily="34" charset="0"/>
                <a:cs typeface="Calibri Light" panose="020F0302020204030204" pitchFamily="34" charset="0"/>
              </a:rPr>
              <a:t>Eliyahu</a:t>
            </a:r>
            <a:r>
              <a:rPr lang="nl-NL" sz="1600" b="0" dirty="0">
                <a:solidFill>
                  <a:schemeClr val="tx1"/>
                </a:solidFill>
                <a:latin typeface="Calibri Light" panose="020F0302020204030204" pitchFamily="34" charset="0"/>
                <a:cs typeface="Calibri Light" panose="020F0302020204030204" pitchFamily="34" charset="0"/>
              </a:rPr>
              <a:t> </a:t>
            </a:r>
            <a:r>
              <a:rPr lang="nl-NL" sz="1600" b="0" dirty="0" err="1">
                <a:solidFill>
                  <a:schemeClr val="tx1"/>
                </a:solidFill>
                <a:latin typeface="Calibri Light" panose="020F0302020204030204" pitchFamily="34" charset="0"/>
                <a:cs typeface="Calibri Light" panose="020F0302020204030204" pitchFamily="34" charset="0"/>
              </a:rPr>
              <a:t>Goldratt</a:t>
            </a:r>
            <a:endParaRPr lang="nl-NL" sz="1600" b="0" dirty="0">
              <a:solidFill>
                <a:schemeClr val="tx1"/>
              </a:solidFill>
              <a:latin typeface="Calibri Light" panose="020F0302020204030204" pitchFamily="34" charset="0"/>
              <a:cs typeface="Calibri Light" panose="020F03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jdelijke aanduiding voor inhoud 4">
            <a:extLst>
              <a:ext uri="{FF2B5EF4-FFF2-40B4-BE49-F238E27FC236}">
                <a16:creationId xmlns:a16="http://schemas.microsoft.com/office/drawing/2014/main" id="{1A040BC1-94E8-4B32-AFA2-EB42A4D45076}"/>
              </a:ext>
            </a:extLst>
          </p:cNvPr>
          <p:cNvSpPr>
            <a:spLocks noGrp="1"/>
          </p:cNvSpPr>
          <p:nvPr>
            <p:ph idx="1"/>
          </p:nvPr>
        </p:nvSpPr>
        <p:spPr>
          <a:xfrm>
            <a:off x="2732310" y="1512044"/>
            <a:ext cx="8212867" cy="4276616"/>
          </a:xfrm>
        </p:spPr>
        <p:txBody>
          <a:bodyPr>
            <a:normAutofit/>
          </a:bodyPr>
          <a:lstStyle/>
          <a:p>
            <a:pPr marL="0" indent="0">
              <a:buNone/>
            </a:pPr>
            <a:r>
              <a:rPr lang="nl-NL" sz="1600" dirty="0">
                <a:cs typeface="Calibri" panose="020F0502020204030204" pitchFamily="34" charset="0"/>
              </a:rPr>
              <a:t>Het leidende principe bij TOC is dat ieder proces knelpunten kent waardoor de capaciteit van een proces beperkt wordt. Door juist te concentreren op deze knelpunten en deze vaak met beperkte middelen te verhelpen kunnen al aanzienlijke resultaten bereikt worden. Anders dan </a:t>
            </a:r>
            <a:r>
              <a:rPr lang="nl-NL" sz="1600" dirty="0" err="1">
                <a:cs typeface="Calibri" panose="020F0502020204030204" pitchFamily="34" charset="0"/>
              </a:rPr>
              <a:t>Lean</a:t>
            </a:r>
            <a:r>
              <a:rPr lang="nl-NL" sz="1600" dirty="0">
                <a:cs typeface="Calibri" panose="020F0502020204030204" pitchFamily="34" charset="0"/>
              </a:rPr>
              <a:t> waar het hele proces in zijn geheel bekeken wordt, concentreert TOC zich steeds op een deel van het proces.</a:t>
            </a:r>
          </a:p>
          <a:p>
            <a:pPr marL="0" indent="0">
              <a:buNone/>
            </a:pPr>
            <a:r>
              <a:rPr lang="nl-NL" sz="1600" dirty="0">
                <a:cs typeface="Calibri" panose="020F0502020204030204" pitchFamily="34" charset="0"/>
              </a:rPr>
              <a:t>Bij de </a:t>
            </a:r>
            <a:r>
              <a:rPr lang="nl-NL" sz="1600" dirty="0" err="1">
                <a:cs typeface="Calibri" panose="020F0502020204030204" pitchFamily="34" charset="0"/>
              </a:rPr>
              <a:t>ToC</a:t>
            </a:r>
            <a:r>
              <a:rPr lang="nl-NL" sz="1600" dirty="0">
                <a:cs typeface="Calibri" panose="020F0502020204030204" pitchFamily="34" charset="0"/>
              </a:rPr>
              <a:t> staat het verbeteren van de doorlooptijd centraal. Door de bottlenecks [</a:t>
            </a:r>
            <a:r>
              <a:rPr lang="nl-NL" sz="1600" i="1" dirty="0" err="1">
                <a:cs typeface="Calibri" panose="020F0502020204030204" pitchFamily="34" charset="0"/>
              </a:rPr>
              <a:t>constraints</a:t>
            </a:r>
            <a:r>
              <a:rPr lang="nl-NL" sz="1600" dirty="0">
                <a:cs typeface="Calibri" panose="020F0502020204030204" pitchFamily="34" charset="0"/>
              </a:rPr>
              <a:t>] in een logistieke keten optimaal te exploiteren en/of op te heffen, wordt de efficiëntie van de voortbrengingsketen als geheel verbeterd.</a:t>
            </a:r>
          </a:p>
          <a:p>
            <a:endParaRPr lang="nl-NL" sz="1512" dirty="0">
              <a:solidFill>
                <a:srgbClr val="FFC000"/>
              </a:solidFill>
              <a:latin typeface="Comic Sans MS" panose="030F0702030302020204" pitchFamily="66" charset="0"/>
            </a:endParaRPr>
          </a:p>
        </p:txBody>
      </p:sp>
      <p:pic>
        <p:nvPicPr>
          <p:cNvPr id="8" name="Picture 2">
            <a:extLst>
              <a:ext uri="{FF2B5EF4-FFF2-40B4-BE49-F238E27FC236}">
                <a16:creationId xmlns:a16="http://schemas.microsoft.com/office/drawing/2014/main" id="{8642D3F8-2F4E-4A88-9AAF-78BDD7C576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86" r="10399"/>
          <a:stretch/>
        </p:blipFill>
        <p:spPr bwMode="auto">
          <a:xfrm>
            <a:off x="7967933" y="110726"/>
            <a:ext cx="1801897" cy="121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CD5C9D7C-1B97-4EA5-A2B7-3761E877855E}"/>
              </a:ext>
            </a:extLst>
          </p:cNvPr>
          <p:cNvPicPr>
            <a:picLocks noChangeAspect="1" noChangeArrowheads="1"/>
          </p:cNvPicPr>
          <p:nvPr/>
        </p:nvPicPr>
        <p:blipFill>
          <a:blip r:embed="rId5" cstate="print"/>
          <a:srcRect/>
          <a:stretch>
            <a:fillRect/>
          </a:stretch>
        </p:blipFill>
        <p:spPr bwMode="auto">
          <a:xfrm>
            <a:off x="145270" y="1541988"/>
            <a:ext cx="2263668" cy="3401667"/>
          </a:xfrm>
          <a:prstGeom prst="rect">
            <a:avLst/>
          </a:prstGeom>
          <a:ln>
            <a:noFill/>
          </a:ln>
          <a:effectLst/>
        </p:spPr>
      </p:pic>
      <p:sp>
        <p:nvSpPr>
          <p:cNvPr id="13" name="Tekstvak 12">
            <a:extLst>
              <a:ext uri="{FF2B5EF4-FFF2-40B4-BE49-F238E27FC236}">
                <a16:creationId xmlns:a16="http://schemas.microsoft.com/office/drawing/2014/main" id="{868CBC88-A40A-4313-81A7-EB94FBB19A0D}"/>
              </a:ext>
            </a:extLst>
          </p:cNvPr>
          <p:cNvSpPr txBox="1"/>
          <p:nvPr/>
        </p:nvSpPr>
        <p:spPr>
          <a:xfrm>
            <a:off x="8567647" y="1308496"/>
            <a:ext cx="602468" cy="203548"/>
          </a:xfrm>
          <a:prstGeom prst="rect">
            <a:avLst/>
          </a:prstGeom>
          <a:noFill/>
        </p:spPr>
        <p:txBody>
          <a:bodyPr wrap="none" lIns="86389" tIns="43195" rIns="86389" bIns="43195" rtlCol="0">
            <a:spAutoFit/>
          </a:bodyPr>
          <a:lstStyle/>
          <a:p>
            <a:pPr defTabSz="863885">
              <a:defRPr/>
            </a:pPr>
            <a:r>
              <a:rPr lang="en-US" sz="756" dirty="0">
                <a:latin typeface="Calibri" panose="020F0502020204030204" pitchFamily="34" charset="0"/>
                <a:cs typeface="Calibri" panose="020F0502020204030204" pitchFamily="34" charset="0"/>
              </a:rPr>
              <a:t>1947-2011</a:t>
            </a:r>
            <a:endParaRPr lang="nl-NL" sz="756" dirty="0">
              <a:latin typeface="Calibri" panose="020F0502020204030204" pitchFamily="34" charset="0"/>
              <a:cs typeface="Calibri" panose="020F0502020204030204" pitchFamily="34" charset="0"/>
            </a:endParaRPr>
          </a:p>
        </p:txBody>
      </p:sp>
      <p:sp>
        <p:nvSpPr>
          <p:cNvPr id="15" name="Rechthoek 14">
            <a:extLst>
              <a:ext uri="{FF2B5EF4-FFF2-40B4-BE49-F238E27FC236}">
                <a16:creationId xmlns:a16="http://schemas.microsoft.com/office/drawing/2014/main" id="{94B9C1AC-AF15-4A9E-B1F1-E360F0468FD6}"/>
              </a:ext>
            </a:extLst>
          </p:cNvPr>
          <p:cNvSpPr/>
          <p:nvPr/>
        </p:nvSpPr>
        <p:spPr>
          <a:xfrm>
            <a:off x="1796394" y="5581406"/>
            <a:ext cx="8106603" cy="499496"/>
          </a:xfrm>
          <a:prstGeom prst="rect">
            <a:avLst/>
          </a:prstGeom>
        </p:spPr>
        <p:txBody>
          <a:bodyPr wrap="square">
            <a:spAutoFit/>
          </a:bodyPr>
          <a:lstStyle/>
          <a:p>
            <a:pPr algn="ctr" defTabSz="863885">
              <a:defRPr/>
            </a:pPr>
            <a:r>
              <a:rPr lang="nl-NL" sz="1323" dirty="0">
                <a:solidFill>
                  <a:schemeClr val="bg1">
                    <a:lumMod val="50000"/>
                  </a:schemeClr>
                </a:solidFill>
                <a:latin typeface="Segoe Script" panose="030B0504020000000003" pitchFamily="66" charset="0"/>
              </a:rPr>
              <a:t>Een uur gewonnen op een bottleneck is een uur gewonnen voor het totale proces. </a:t>
            </a:r>
          </a:p>
          <a:p>
            <a:pPr algn="ctr" defTabSz="863885">
              <a:defRPr/>
            </a:pPr>
            <a:r>
              <a:rPr lang="nl-NL" sz="1323" dirty="0">
                <a:solidFill>
                  <a:schemeClr val="bg1">
                    <a:lumMod val="50000"/>
                  </a:schemeClr>
                </a:solidFill>
                <a:latin typeface="Segoe Script" panose="030B0504020000000003" pitchFamily="66" charset="0"/>
              </a:rPr>
              <a:t>Een uur gewonnen op een niet-bottleneck is een verloren inspanning.</a:t>
            </a:r>
          </a:p>
        </p:txBody>
      </p:sp>
      <p:sp>
        <p:nvSpPr>
          <p:cNvPr id="2" name="Tekstvak 1">
            <a:extLst>
              <a:ext uri="{FF2B5EF4-FFF2-40B4-BE49-F238E27FC236}">
                <a16:creationId xmlns:a16="http://schemas.microsoft.com/office/drawing/2014/main" id="{D0D76EDA-29EE-497D-B951-41EBEF1E8EAE}"/>
              </a:ext>
            </a:extLst>
          </p:cNvPr>
          <p:cNvSpPr txBox="1"/>
          <p:nvPr/>
        </p:nvSpPr>
        <p:spPr>
          <a:xfrm>
            <a:off x="5429031" y="3849112"/>
            <a:ext cx="1303562" cy="237757"/>
          </a:xfrm>
          <a:prstGeom prst="rect">
            <a:avLst/>
          </a:prstGeom>
          <a:noFill/>
        </p:spPr>
        <p:txBody>
          <a:bodyPr wrap="none" rtlCol="0">
            <a:spAutoFit/>
          </a:bodyPr>
          <a:lstStyle/>
          <a:p>
            <a:r>
              <a:rPr lang="nl-NL" sz="945" dirty="0">
                <a:latin typeface="Calibri" panose="020F0502020204030204" pitchFamily="34" charset="0"/>
                <a:cs typeface="Calibri" panose="020F0502020204030204" pitchFamily="34" charset="0"/>
              </a:rPr>
              <a:t>1. Spoor bottleneck op</a:t>
            </a:r>
          </a:p>
        </p:txBody>
      </p:sp>
      <p:sp>
        <p:nvSpPr>
          <p:cNvPr id="17" name="Tekstvak 16">
            <a:extLst>
              <a:ext uri="{FF2B5EF4-FFF2-40B4-BE49-F238E27FC236}">
                <a16:creationId xmlns:a16="http://schemas.microsoft.com/office/drawing/2014/main" id="{96894490-B338-41C9-928F-9EA8FE387858}"/>
              </a:ext>
            </a:extLst>
          </p:cNvPr>
          <p:cNvSpPr txBox="1"/>
          <p:nvPr/>
        </p:nvSpPr>
        <p:spPr>
          <a:xfrm>
            <a:off x="7648676" y="4300986"/>
            <a:ext cx="1220206" cy="237757"/>
          </a:xfrm>
          <a:prstGeom prst="rect">
            <a:avLst/>
          </a:prstGeom>
          <a:noFill/>
        </p:spPr>
        <p:txBody>
          <a:bodyPr wrap="none" rtlCol="0">
            <a:spAutoFit/>
          </a:bodyPr>
          <a:lstStyle/>
          <a:p>
            <a:r>
              <a:rPr lang="nl-NL" sz="945" dirty="0">
                <a:latin typeface="Calibri" panose="020F0502020204030204" pitchFamily="34" charset="0"/>
                <a:cs typeface="Calibri" panose="020F0502020204030204" pitchFamily="34" charset="0"/>
              </a:rPr>
              <a:t>2. </a:t>
            </a:r>
            <a:r>
              <a:rPr lang="nl-NL" sz="945" dirty="0" err="1">
                <a:latin typeface="Calibri" panose="020F0502020204030204" pitchFamily="34" charset="0"/>
                <a:cs typeface="Calibri" panose="020F0502020204030204" pitchFamily="34" charset="0"/>
              </a:rPr>
              <a:t>Exploit</a:t>
            </a:r>
            <a:r>
              <a:rPr lang="nl-NL" sz="945" dirty="0">
                <a:latin typeface="Calibri" panose="020F0502020204030204" pitchFamily="34" charset="0"/>
                <a:cs typeface="Calibri" panose="020F0502020204030204" pitchFamily="34" charset="0"/>
              </a:rPr>
              <a:t> bottleneck </a:t>
            </a:r>
          </a:p>
        </p:txBody>
      </p:sp>
      <p:sp>
        <p:nvSpPr>
          <p:cNvPr id="18" name="Tekstvak 17">
            <a:extLst>
              <a:ext uri="{FF2B5EF4-FFF2-40B4-BE49-F238E27FC236}">
                <a16:creationId xmlns:a16="http://schemas.microsoft.com/office/drawing/2014/main" id="{E4065EF8-81B5-4EBF-AB70-228690804D60}"/>
              </a:ext>
            </a:extLst>
          </p:cNvPr>
          <p:cNvSpPr txBox="1"/>
          <p:nvPr/>
        </p:nvSpPr>
        <p:spPr>
          <a:xfrm>
            <a:off x="6541337" y="5219755"/>
            <a:ext cx="2340705" cy="237757"/>
          </a:xfrm>
          <a:prstGeom prst="rect">
            <a:avLst/>
          </a:prstGeom>
          <a:noFill/>
        </p:spPr>
        <p:txBody>
          <a:bodyPr wrap="none" rtlCol="0">
            <a:spAutoFit/>
          </a:bodyPr>
          <a:lstStyle/>
          <a:p>
            <a:r>
              <a:rPr lang="nl-NL" sz="945" dirty="0">
                <a:latin typeface="Calibri" panose="020F0502020204030204" pitchFamily="34" charset="0"/>
                <a:cs typeface="Calibri" panose="020F0502020204030204" pitchFamily="34" charset="0"/>
              </a:rPr>
              <a:t>3. Maak alles ondergeschikt aan bottleneck </a:t>
            </a:r>
          </a:p>
        </p:txBody>
      </p:sp>
      <p:sp>
        <p:nvSpPr>
          <p:cNvPr id="19" name="Tekstvak 18">
            <a:extLst>
              <a:ext uri="{FF2B5EF4-FFF2-40B4-BE49-F238E27FC236}">
                <a16:creationId xmlns:a16="http://schemas.microsoft.com/office/drawing/2014/main" id="{B9702B47-9706-4D3C-973D-49572B8E222F}"/>
              </a:ext>
            </a:extLst>
          </p:cNvPr>
          <p:cNvSpPr txBox="1"/>
          <p:nvPr/>
        </p:nvSpPr>
        <p:spPr>
          <a:xfrm>
            <a:off x="4368489" y="5248802"/>
            <a:ext cx="1412566" cy="237757"/>
          </a:xfrm>
          <a:prstGeom prst="rect">
            <a:avLst/>
          </a:prstGeom>
          <a:noFill/>
        </p:spPr>
        <p:txBody>
          <a:bodyPr wrap="none" rtlCol="0">
            <a:spAutoFit/>
          </a:bodyPr>
          <a:lstStyle/>
          <a:p>
            <a:r>
              <a:rPr lang="nl-NL" sz="945" dirty="0">
                <a:latin typeface="Calibri" panose="020F0502020204030204" pitchFamily="34" charset="0"/>
                <a:cs typeface="Calibri" panose="020F0502020204030204" pitchFamily="34" charset="0"/>
              </a:rPr>
              <a:t>4. Doorbreek bottleneck </a:t>
            </a:r>
          </a:p>
        </p:txBody>
      </p:sp>
      <p:sp>
        <p:nvSpPr>
          <p:cNvPr id="20" name="Tekstvak 19">
            <a:extLst>
              <a:ext uri="{FF2B5EF4-FFF2-40B4-BE49-F238E27FC236}">
                <a16:creationId xmlns:a16="http://schemas.microsoft.com/office/drawing/2014/main" id="{BFCAF326-E097-4632-8013-425D5D5AB9F4}"/>
              </a:ext>
            </a:extLst>
          </p:cNvPr>
          <p:cNvSpPr txBox="1"/>
          <p:nvPr/>
        </p:nvSpPr>
        <p:spPr>
          <a:xfrm>
            <a:off x="3740571" y="4300986"/>
            <a:ext cx="923651" cy="237757"/>
          </a:xfrm>
          <a:prstGeom prst="rect">
            <a:avLst/>
          </a:prstGeom>
          <a:noFill/>
        </p:spPr>
        <p:txBody>
          <a:bodyPr wrap="none" rtlCol="0">
            <a:spAutoFit/>
          </a:bodyPr>
          <a:lstStyle/>
          <a:p>
            <a:r>
              <a:rPr lang="nl-NL" sz="945" dirty="0">
                <a:latin typeface="Calibri" panose="020F0502020204030204" pitchFamily="34" charset="0"/>
                <a:cs typeface="Calibri" panose="020F0502020204030204" pitchFamily="34" charset="0"/>
              </a:rPr>
              <a:t>5. Terug naar 1</a:t>
            </a:r>
          </a:p>
        </p:txBody>
      </p:sp>
      <p:pic>
        <p:nvPicPr>
          <p:cNvPr id="5" name="Afbeelding 4">
            <a:extLst>
              <a:ext uri="{FF2B5EF4-FFF2-40B4-BE49-F238E27FC236}">
                <a16:creationId xmlns:a16="http://schemas.microsoft.com/office/drawing/2014/main" id="{8D11E6EA-3F6C-4792-8D87-0360475A7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907" t="-198" r="20991"/>
          <a:stretch/>
        </p:blipFill>
        <p:spPr>
          <a:xfrm rot="5400000">
            <a:off x="5893602" y="3287426"/>
            <a:ext cx="623248" cy="2755717"/>
          </a:xfrm>
          <a:prstGeom prst="rect">
            <a:avLst/>
          </a:prstGeom>
        </p:spPr>
      </p:pic>
      <p:sp>
        <p:nvSpPr>
          <p:cNvPr id="16" name="Tekstvak 15">
            <a:extLst>
              <a:ext uri="{FF2B5EF4-FFF2-40B4-BE49-F238E27FC236}">
                <a16:creationId xmlns:a16="http://schemas.microsoft.com/office/drawing/2014/main" id="{6A947B0F-397D-4105-88FD-F1F396FD877E}"/>
              </a:ext>
            </a:extLst>
          </p:cNvPr>
          <p:cNvSpPr txBox="1"/>
          <p:nvPr/>
        </p:nvSpPr>
        <p:spPr>
          <a:xfrm>
            <a:off x="9734768" y="6226405"/>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209</a:t>
            </a:r>
          </a:p>
        </p:txBody>
      </p:sp>
      <p:pic>
        <p:nvPicPr>
          <p:cNvPr id="6" name="Afbeelding 5">
            <a:extLst>
              <a:ext uri="{FF2B5EF4-FFF2-40B4-BE49-F238E27FC236}">
                <a16:creationId xmlns:a16="http://schemas.microsoft.com/office/drawing/2014/main" id="{E4E8C937-9879-4E09-941A-CC3FFB8BC1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860" y="5024003"/>
            <a:ext cx="749999" cy="1124999"/>
          </a:xfrm>
          <a:prstGeom prst="rect">
            <a:avLst/>
          </a:prstGeom>
        </p:spPr>
      </p:pic>
      <p:pic>
        <p:nvPicPr>
          <p:cNvPr id="22" name="Afbeelding 21" descr="Afbeelding met vliegtuig, zitten, groot, startbaan&#10;&#10;Automatisch gegenereerde beschrijving">
            <a:extLst>
              <a:ext uri="{FF2B5EF4-FFF2-40B4-BE49-F238E27FC236}">
                <a16:creationId xmlns:a16="http://schemas.microsoft.com/office/drawing/2014/main" id="{977D7BA7-0943-40DB-A629-4C0301E688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3" name="Tijdelijke aanduiding voor voettekst 2">
            <a:extLst>
              <a:ext uri="{FF2B5EF4-FFF2-40B4-BE49-F238E27FC236}">
                <a16:creationId xmlns:a16="http://schemas.microsoft.com/office/drawing/2014/main" id="{7A12CF33-70F9-4EB4-AB36-6309AD6A099E}"/>
              </a:ext>
            </a:extLst>
          </p:cNvPr>
          <p:cNvSpPr>
            <a:spLocks noGrp="1"/>
          </p:cNvSpPr>
          <p:nvPr>
            <p:ph type="ftr" sz="quarter" idx="11"/>
          </p:nvPr>
        </p:nvSpPr>
        <p:spPr/>
        <p:txBody>
          <a:bodyPr/>
          <a:lstStyle/>
          <a:p>
            <a:r>
              <a:rPr lang="nl-NL"/>
              <a:t>Processen</a:t>
            </a:r>
          </a:p>
        </p:txBody>
      </p:sp>
      <p:sp>
        <p:nvSpPr>
          <p:cNvPr id="9" name="Tijdelijke aanduiding voor dianummer 8">
            <a:extLst>
              <a:ext uri="{FF2B5EF4-FFF2-40B4-BE49-F238E27FC236}">
                <a16:creationId xmlns:a16="http://schemas.microsoft.com/office/drawing/2014/main" id="{F55840AB-8111-4CDE-AE83-28B661FAD48F}"/>
              </a:ext>
            </a:extLst>
          </p:cNvPr>
          <p:cNvSpPr>
            <a:spLocks noGrp="1"/>
          </p:cNvSpPr>
          <p:nvPr>
            <p:ph type="sldNum" sz="quarter" idx="12"/>
          </p:nvPr>
        </p:nvSpPr>
        <p:spPr/>
        <p:txBody>
          <a:bodyPr/>
          <a:lstStyle/>
          <a:p>
            <a:fld id="{76022968-2107-43EC-8FC0-5D78783708AF}" type="slidenum">
              <a:rPr lang="nl-NL" smtClean="0"/>
              <a:t>126</a:t>
            </a:fld>
            <a:endParaRPr lang="nl-NL"/>
          </a:p>
        </p:txBody>
      </p:sp>
    </p:spTree>
    <p:extLst>
      <p:ext uri="{BB962C8B-B14F-4D97-AF65-F5344CB8AC3E}">
        <p14:creationId xmlns:p14="http://schemas.microsoft.com/office/powerpoint/2010/main" val="21790090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Total </a:t>
            </a:r>
            <a:r>
              <a:rPr lang="nl-NL" dirty="0" err="1">
                <a:cs typeface="Calibri Light" panose="020F0302020204030204" pitchFamily="34" charset="0"/>
              </a:rPr>
              <a:t>Productive</a:t>
            </a:r>
            <a:r>
              <a:rPr lang="nl-NL" dirty="0">
                <a:cs typeface="Calibri Light" panose="020F0302020204030204" pitchFamily="34" charset="0"/>
              </a:rPr>
              <a:t> Maintenance [TPM]</a:t>
            </a:r>
            <a:br>
              <a:rPr lang="nl-NL" dirty="0">
                <a:cs typeface="Calibri Light" panose="020F0302020204030204" pitchFamily="34" charset="0"/>
              </a:rPr>
            </a:br>
            <a:r>
              <a:rPr lang="nl-NL" sz="1600" b="0" dirty="0" err="1">
                <a:solidFill>
                  <a:schemeClr val="tx1"/>
                </a:solidFill>
                <a:latin typeface="Calibri Light" panose="020F0302020204030204" pitchFamily="34" charset="0"/>
                <a:cs typeface="Calibri Light" panose="020F0302020204030204" pitchFamily="34" charset="0"/>
              </a:rPr>
              <a:t>Seiich</a:t>
            </a:r>
            <a:r>
              <a:rPr lang="nl-NL" sz="1600" b="0" dirty="0">
                <a:solidFill>
                  <a:schemeClr val="tx1"/>
                </a:solidFill>
                <a:latin typeface="Calibri Light" panose="020F0302020204030204" pitchFamily="34" charset="0"/>
                <a:cs typeface="Calibri Light" panose="020F0302020204030204" pitchFamily="34" charset="0"/>
              </a:rPr>
              <a:t> </a:t>
            </a:r>
            <a:r>
              <a:rPr lang="nl-NL" sz="1600" b="0" dirty="0" err="1">
                <a:solidFill>
                  <a:schemeClr val="tx1"/>
                </a:solidFill>
                <a:latin typeface="Calibri Light" panose="020F0302020204030204" pitchFamily="34" charset="0"/>
                <a:cs typeface="Calibri Light" panose="020F0302020204030204" pitchFamily="34" charset="0"/>
              </a:rPr>
              <a:t>Nakajima</a:t>
            </a:r>
            <a:r>
              <a:rPr lang="nl-NL" sz="1600" b="0" dirty="0">
                <a:solidFill>
                  <a:schemeClr val="tx1"/>
                </a:solidFill>
                <a:latin typeface="Calibri Light" panose="020F0302020204030204" pitchFamily="34" charset="0"/>
                <a:cs typeface="Calibri Light" panose="020F0302020204030204" pitchFamily="34" charset="0"/>
              </a:rPr>
              <a:t> e.a.</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jdelijke aanduiding voor inhoud 4">
            <a:extLst>
              <a:ext uri="{FF2B5EF4-FFF2-40B4-BE49-F238E27FC236}">
                <a16:creationId xmlns:a16="http://schemas.microsoft.com/office/drawing/2014/main" id="{1A040BC1-94E8-4B32-AFA2-EB42A4D45076}"/>
              </a:ext>
            </a:extLst>
          </p:cNvPr>
          <p:cNvSpPr>
            <a:spLocks noGrp="1"/>
          </p:cNvSpPr>
          <p:nvPr>
            <p:ph idx="1"/>
          </p:nvPr>
        </p:nvSpPr>
        <p:spPr>
          <a:xfrm>
            <a:off x="2732310" y="1512044"/>
            <a:ext cx="8604579" cy="4276616"/>
          </a:xfrm>
        </p:spPr>
        <p:txBody>
          <a:bodyPr>
            <a:normAutofit/>
          </a:bodyPr>
          <a:lstStyle/>
          <a:p>
            <a:pPr marL="0" indent="0">
              <a:buNone/>
            </a:pPr>
            <a:r>
              <a:rPr lang="nl-NL" sz="1600" dirty="0">
                <a:cs typeface="Calibri" panose="020F0502020204030204" pitchFamily="34" charset="0"/>
              </a:rPr>
              <a:t>Total </a:t>
            </a:r>
            <a:r>
              <a:rPr lang="nl-NL" sz="1600" dirty="0" err="1">
                <a:cs typeface="Calibri" panose="020F0502020204030204" pitchFamily="34" charset="0"/>
              </a:rPr>
              <a:t>Productive</a:t>
            </a:r>
            <a:r>
              <a:rPr lang="nl-NL" sz="1600" dirty="0">
                <a:cs typeface="Calibri" panose="020F0502020204030204" pitchFamily="34" charset="0"/>
              </a:rPr>
              <a:t> Maintenance (TPM) is ontwikkeld vanuit de invalshoek onderhoudsmanagement. Bij TPM draait alles om </a:t>
            </a:r>
            <a:r>
              <a:rPr lang="nl-NL" sz="1600" b="1" i="1" dirty="0">
                <a:cs typeface="Calibri" panose="020F0502020204030204" pitchFamily="34" charset="0"/>
              </a:rPr>
              <a:t>productiviteitsverbetering</a:t>
            </a:r>
            <a:r>
              <a:rPr lang="nl-NL" sz="1600" dirty="0">
                <a:cs typeface="Calibri" panose="020F0502020204030204" pitchFamily="34" charset="0"/>
              </a:rPr>
              <a:t>, met als eerste insteek het </a:t>
            </a:r>
            <a:r>
              <a:rPr lang="nl-NL" sz="1600" i="1" dirty="0">
                <a:cs typeface="Calibri" panose="020F0502020204030204" pitchFamily="34" charset="0"/>
              </a:rPr>
              <a:t>optimaliseren van de machinebeschikbaarheid</a:t>
            </a:r>
            <a:r>
              <a:rPr lang="nl-NL" sz="1600" dirty="0">
                <a:cs typeface="Calibri" panose="020F0502020204030204" pitchFamily="34" charset="0"/>
              </a:rPr>
              <a:t>. </a:t>
            </a:r>
          </a:p>
          <a:p>
            <a:pPr marL="0" indent="0">
              <a:buNone/>
            </a:pPr>
            <a:r>
              <a:rPr lang="nl-NL" sz="1600" dirty="0">
                <a:cs typeface="Calibri" panose="020F0502020204030204" pitchFamily="34" charset="0"/>
              </a:rPr>
              <a:t>TPM werd voor het eerst toegepast binnen het Japanse bedrijf </a:t>
            </a:r>
            <a:r>
              <a:rPr lang="nl-NL" sz="1600" dirty="0" err="1">
                <a:cs typeface="Calibri" panose="020F0502020204030204" pitchFamily="34" charset="0"/>
              </a:rPr>
              <a:t>Nippondenso</a:t>
            </a:r>
            <a:r>
              <a:rPr lang="nl-NL" sz="1600" dirty="0">
                <a:cs typeface="Calibri" panose="020F0502020204030204" pitchFamily="34" charset="0"/>
              </a:rPr>
              <a:t>, een toeleverancier aan de auto-industrie. Later werd de methode verder ontwikkeld door het </a:t>
            </a:r>
            <a:r>
              <a:rPr lang="nl-NL" sz="1600" i="1" dirty="0">
                <a:cs typeface="Calibri" panose="020F0502020204030204" pitchFamily="34" charset="0"/>
              </a:rPr>
              <a:t>Japan </a:t>
            </a:r>
            <a:r>
              <a:rPr lang="nl-NL" sz="1600" i="1" dirty="0" err="1">
                <a:cs typeface="Calibri" panose="020F0502020204030204" pitchFamily="34" charset="0"/>
              </a:rPr>
              <a:t>Institute</a:t>
            </a:r>
            <a:r>
              <a:rPr lang="nl-NL" sz="1600" i="1" dirty="0">
                <a:cs typeface="Calibri" panose="020F0502020204030204" pitchFamily="34" charset="0"/>
              </a:rPr>
              <a:t> </a:t>
            </a:r>
            <a:r>
              <a:rPr lang="nl-NL" sz="1600" i="1" dirty="0" err="1">
                <a:cs typeface="Calibri" panose="020F0502020204030204" pitchFamily="34" charset="0"/>
              </a:rPr>
              <a:t>for</a:t>
            </a:r>
            <a:r>
              <a:rPr lang="nl-NL" sz="1600" i="1" dirty="0">
                <a:cs typeface="Calibri" panose="020F0502020204030204" pitchFamily="34" charset="0"/>
              </a:rPr>
              <a:t> Plant Maintenance</a:t>
            </a:r>
            <a:r>
              <a:rPr lang="nl-NL" sz="1600" dirty="0">
                <a:cs typeface="Calibri" panose="020F0502020204030204" pitchFamily="34" charset="0"/>
              </a:rPr>
              <a:t>. </a:t>
            </a:r>
          </a:p>
          <a:p>
            <a:pPr marL="0" indent="0">
              <a:buNone/>
            </a:pPr>
            <a:r>
              <a:rPr lang="nl-NL" sz="1600" dirty="0">
                <a:cs typeface="Calibri" panose="020F0502020204030204" pitchFamily="34" charset="0"/>
              </a:rPr>
              <a:t>In Nederland zijn o.a. Unilever en Heineken belangrijke gebruikers. Zij gebruiken TPM al meer dan twintig jaar als overkoepelende procesmanagement-methode. </a:t>
            </a:r>
          </a:p>
          <a:p>
            <a:endParaRPr lang="nl-NL" sz="1512" dirty="0">
              <a:solidFill>
                <a:srgbClr val="FFC000"/>
              </a:solidFill>
              <a:latin typeface="Comic Sans MS" panose="030F0702030302020204" pitchFamily="66" charset="0"/>
            </a:endParaRPr>
          </a:p>
        </p:txBody>
      </p:sp>
      <p:pic>
        <p:nvPicPr>
          <p:cNvPr id="9" name="Afbeelding 8">
            <a:extLst>
              <a:ext uri="{FF2B5EF4-FFF2-40B4-BE49-F238E27FC236}">
                <a16:creationId xmlns:a16="http://schemas.microsoft.com/office/drawing/2014/main" id="{4EE44EFC-3C62-4E2D-9029-F9ABE5E3AAB0}"/>
              </a:ext>
            </a:extLst>
          </p:cNvPr>
          <p:cNvPicPr>
            <a:picLocks noChangeAspect="1"/>
          </p:cNvPicPr>
          <p:nvPr/>
        </p:nvPicPr>
        <p:blipFill rotWithShape="1">
          <a:blip r:embed="rId4"/>
          <a:srcRect l="16323" t="1624" r="15966" b="22253"/>
          <a:stretch/>
        </p:blipFill>
        <p:spPr>
          <a:xfrm>
            <a:off x="8857381" y="140884"/>
            <a:ext cx="967074" cy="1217797"/>
          </a:xfrm>
          <a:prstGeom prst="rect">
            <a:avLst/>
          </a:prstGeom>
        </p:spPr>
      </p:pic>
      <p:pic>
        <p:nvPicPr>
          <p:cNvPr id="11" name="Afbeelding 10">
            <a:extLst>
              <a:ext uri="{FF2B5EF4-FFF2-40B4-BE49-F238E27FC236}">
                <a16:creationId xmlns:a16="http://schemas.microsoft.com/office/drawing/2014/main" id="{B43025E0-7825-4164-908D-4404011A939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69102" y="5269090"/>
            <a:ext cx="1503041" cy="900024"/>
          </a:xfrm>
          <a:prstGeom prst="rect">
            <a:avLst/>
          </a:prstGeom>
        </p:spPr>
      </p:pic>
      <p:sp>
        <p:nvSpPr>
          <p:cNvPr id="21" name="Rechthoek 20">
            <a:extLst>
              <a:ext uri="{FF2B5EF4-FFF2-40B4-BE49-F238E27FC236}">
                <a16:creationId xmlns:a16="http://schemas.microsoft.com/office/drawing/2014/main" id="{FCAB98CA-5CF0-427C-800E-6CC47F67257A}"/>
              </a:ext>
            </a:extLst>
          </p:cNvPr>
          <p:cNvSpPr/>
          <p:nvPr/>
        </p:nvSpPr>
        <p:spPr>
          <a:xfrm>
            <a:off x="175201" y="6099031"/>
            <a:ext cx="1762021" cy="208647"/>
          </a:xfrm>
          <a:prstGeom prst="rect">
            <a:avLst/>
          </a:prstGeom>
        </p:spPr>
        <p:txBody>
          <a:bodyPr wrap="none">
            <a:spAutoFit/>
          </a:bodyPr>
          <a:lstStyle/>
          <a:p>
            <a:r>
              <a:rPr lang="en-US" sz="756" dirty="0">
                <a:solidFill>
                  <a:schemeClr val="bg2"/>
                </a:solidFill>
                <a:latin typeface="Helvetica Neue"/>
              </a:rPr>
              <a:t>Japan Institute of Plant Maintenance</a:t>
            </a:r>
            <a:endParaRPr lang="nl-NL" sz="756" dirty="0">
              <a:solidFill>
                <a:schemeClr val="bg2"/>
              </a:solidFill>
            </a:endParaRPr>
          </a:p>
        </p:txBody>
      </p:sp>
      <p:sp>
        <p:nvSpPr>
          <p:cNvPr id="22" name="Rechthoek 21">
            <a:extLst>
              <a:ext uri="{FF2B5EF4-FFF2-40B4-BE49-F238E27FC236}">
                <a16:creationId xmlns:a16="http://schemas.microsoft.com/office/drawing/2014/main" id="{34267BBC-8534-4E74-80FD-980DB307CF90}"/>
              </a:ext>
            </a:extLst>
          </p:cNvPr>
          <p:cNvSpPr/>
          <p:nvPr/>
        </p:nvSpPr>
        <p:spPr>
          <a:xfrm>
            <a:off x="8975725" y="1358418"/>
            <a:ext cx="740908" cy="208647"/>
          </a:xfrm>
          <a:prstGeom prst="rect">
            <a:avLst/>
          </a:prstGeom>
        </p:spPr>
        <p:txBody>
          <a:bodyPr wrap="none">
            <a:spAutoFit/>
          </a:bodyPr>
          <a:lstStyle/>
          <a:p>
            <a:r>
              <a:rPr lang="nl-NL" sz="756" dirty="0">
                <a:latin typeface="Comic Sans MS" panose="030F0702030302020204" pitchFamily="66" charset="0"/>
              </a:rPr>
              <a:t>1919 – 2015 </a:t>
            </a:r>
          </a:p>
        </p:txBody>
      </p:sp>
      <p:pic>
        <p:nvPicPr>
          <p:cNvPr id="24" name="Afbeelding 23">
            <a:extLst>
              <a:ext uri="{FF2B5EF4-FFF2-40B4-BE49-F238E27FC236}">
                <a16:creationId xmlns:a16="http://schemas.microsoft.com/office/drawing/2014/main" id="{4C81E71F-B507-46AE-A4DF-DEFC06FA2147}"/>
              </a:ext>
            </a:extLst>
          </p:cNvPr>
          <p:cNvPicPr>
            <a:picLocks noChangeAspect="1"/>
          </p:cNvPicPr>
          <p:nvPr/>
        </p:nvPicPr>
        <p:blipFill rotWithShape="1">
          <a:blip r:embed="rId7">
            <a:extLst>
              <a:ext uri="{28A0092B-C50C-407E-A947-70E740481C1C}">
                <a14:useLocalDpi xmlns:a14="http://schemas.microsoft.com/office/drawing/2010/main" val="0"/>
              </a:ext>
            </a:extLst>
          </a:blip>
          <a:srcRect l="5925" t="2180" r="2120" b="2597"/>
          <a:stretch/>
        </p:blipFill>
        <p:spPr>
          <a:xfrm>
            <a:off x="175201" y="1539254"/>
            <a:ext cx="2290845" cy="3401667"/>
          </a:xfrm>
          <a:prstGeom prst="rect">
            <a:avLst/>
          </a:prstGeom>
          <a:ln>
            <a:noFill/>
          </a:ln>
          <a:effectLst/>
        </p:spPr>
      </p:pic>
      <p:pic>
        <p:nvPicPr>
          <p:cNvPr id="26" name="Afbeelding 25">
            <a:extLst>
              <a:ext uri="{FF2B5EF4-FFF2-40B4-BE49-F238E27FC236}">
                <a16:creationId xmlns:a16="http://schemas.microsoft.com/office/drawing/2014/main" id="{C54F9E02-A0C5-47DB-9609-C7C0B2FE86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8316" y="4138867"/>
            <a:ext cx="1167977" cy="829264"/>
          </a:xfrm>
          <a:prstGeom prst="rect">
            <a:avLst/>
          </a:prstGeom>
        </p:spPr>
      </p:pic>
      <p:pic>
        <p:nvPicPr>
          <p:cNvPr id="28" name="Afbeelding 27">
            <a:extLst>
              <a:ext uri="{FF2B5EF4-FFF2-40B4-BE49-F238E27FC236}">
                <a16:creationId xmlns:a16="http://schemas.microsoft.com/office/drawing/2014/main" id="{7E950C12-C707-4D5F-9312-E7CF7B7025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8398" y="4212007"/>
            <a:ext cx="1693470" cy="417017"/>
          </a:xfrm>
          <a:prstGeom prst="rect">
            <a:avLst/>
          </a:prstGeom>
        </p:spPr>
      </p:pic>
      <p:pic>
        <p:nvPicPr>
          <p:cNvPr id="30" name="Afbeelding 29">
            <a:extLst>
              <a:ext uri="{FF2B5EF4-FFF2-40B4-BE49-F238E27FC236}">
                <a16:creationId xmlns:a16="http://schemas.microsoft.com/office/drawing/2014/main" id="{4C8E4716-B05C-4D5E-96EA-E6901A244F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55000" y="3960396"/>
            <a:ext cx="1212074" cy="829265"/>
          </a:xfrm>
          <a:prstGeom prst="rect">
            <a:avLst/>
          </a:prstGeom>
        </p:spPr>
      </p:pic>
      <p:pic>
        <p:nvPicPr>
          <p:cNvPr id="32" name="Afbeelding 31">
            <a:extLst>
              <a:ext uri="{FF2B5EF4-FFF2-40B4-BE49-F238E27FC236}">
                <a16:creationId xmlns:a16="http://schemas.microsoft.com/office/drawing/2014/main" id="{FD4B0A07-031D-4F31-A637-E530031861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15499" y="4212006"/>
            <a:ext cx="1223519" cy="517367"/>
          </a:xfrm>
          <a:prstGeom prst="rect">
            <a:avLst/>
          </a:prstGeom>
        </p:spPr>
      </p:pic>
      <p:pic>
        <p:nvPicPr>
          <p:cNvPr id="34" name="Afbeelding 33">
            <a:extLst>
              <a:ext uri="{FF2B5EF4-FFF2-40B4-BE49-F238E27FC236}">
                <a16:creationId xmlns:a16="http://schemas.microsoft.com/office/drawing/2014/main" id="{09310962-A052-4CB2-8F8C-B36FDBC9E7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87442" y="3935892"/>
            <a:ext cx="977594" cy="878271"/>
          </a:xfrm>
          <a:prstGeom prst="rect">
            <a:avLst/>
          </a:prstGeom>
        </p:spPr>
      </p:pic>
      <p:pic>
        <p:nvPicPr>
          <p:cNvPr id="36" name="Afbeelding 35">
            <a:extLst>
              <a:ext uri="{FF2B5EF4-FFF2-40B4-BE49-F238E27FC236}">
                <a16:creationId xmlns:a16="http://schemas.microsoft.com/office/drawing/2014/main" id="{EFBC0A80-220E-4C80-8F23-720D0410BD2D}"/>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714282" y="4094178"/>
            <a:ext cx="1797616" cy="652673"/>
          </a:xfrm>
          <a:prstGeom prst="rect">
            <a:avLst/>
          </a:prstGeom>
        </p:spPr>
      </p:pic>
      <p:pic>
        <p:nvPicPr>
          <p:cNvPr id="37" name="Afbeelding 36">
            <a:extLst>
              <a:ext uri="{FF2B5EF4-FFF2-40B4-BE49-F238E27FC236}">
                <a16:creationId xmlns:a16="http://schemas.microsoft.com/office/drawing/2014/main" id="{05252B31-887B-4C0F-8B09-FD2FAC2891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14303" y="4940921"/>
            <a:ext cx="1693470" cy="1479669"/>
          </a:xfrm>
          <a:prstGeom prst="rect">
            <a:avLst/>
          </a:prstGeom>
        </p:spPr>
      </p:pic>
      <p:sp>
        <p:nvSpPr>
          <p:cNvPr id="17" name="Tekstvak 16">
            <a:extLst>
              <a:ext uri="{FF2B5EF4-FFF2-40B4-BE49-F238E27FC236}">
                <a16:creationId xmlns:a16="http://schemas.microsoft.com/office/drawing/2014/main" id="{18E48931-4846-4155-A097-8933D0A968FD}"/>
              </a:ext>
            </a:extLst>
          </p:cNvPr>
          <p:cNvSpPr txBox="1"/>
          <p:nvPr/>
        </p:nvSpPr>
        <p:spPr>
          <a:xfrm>
            <a:off x="9712708" y="6226405"/>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211</a:t>
            </a:r>
          </a:p>
        </p:txBody>
      </p:sp>
      <p:pic>
        <p:nvPicPr>
          <p:cNvPr id="19" name="Afbeelding 18" descr="Afbeelding met vliegtuig, zitten, groot, startbaan&#10;&#10;Automatisch gegenereerde beschrijving">
            <a:extLst>
              <a:ext uri="{FF2B5EF4-FFF2-40B4-BE49-F238E27FC236}">
                <a16:creationId xmlns:a16="http://schemas.microsoft.com/office/drawing/2014/main" id="{72EF947F-8B14-437F-A131-5A7D83A82F0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3" name="Tijdelijke aanduiding voor dianummer 2">
            <a:extLst>
              <a:ext uri="{FF2B5EF4-FFF2-40B4-BE49-F238E27FC236}">
                <a16:creationId xmlns:a16="http://schemas.microsoft.com/office/drawing/2014/main" id="{ED2DDDEB-091E-4F47-9CF6-5565FBB8F880}"/>
              </a:ext>
            </a:extLst>
          </p:cNvPr>
          <p:cNvSpPr>
            <a:spLocks noGrp="1"/>
          </p:cNvSpPr>
          <p:nvPr>
            <p:ph type="sldNum" sz="quarter" idx="12"/>
          </p:nvPr>
        </p:nvSpPr>
        <p:spPr/>
        <p:txBody>
          <a:bodyPr/>
          <a:lstStyle/>
          <a:p>
            <a:fld id="{76022968-2107-43EC-8FC0-5D78783708AF}" type="slidenum">
              <a:rPr lang="nl-NL" smtClean="0"/>
              <a:t>127</a:t>
            </a:fld>
            <a:endParaRPr lang="nl-NL"/>
          </a:p>
        </p:txBody>
      </p:sp>
      <p:sp>
        <p:nvSpPr>
          <p:cNvPr id="2" name="Tijdelijke aanduiding voor voettekst 1">
            <a:extLst>
              <a:ext uri="{FF2B5EF4-FFF2-40B4-BE49-F238E27FC236}">
                <a16:creationId xmlns:a16="http://schemas.microsoft.com/office/drawing/2014/main" id="{58CB41C1-99C7-48E5-9E13-F5D0222E18CB}"/>
              </a:ext>
            </a:extLst>
          </p:cNvPr>
          <p:cNvSpPr>
            <a:spLocks noGrp="1"/>
          </p:cNvSpPr>
          <p:nvPr>
            <p:ph type="ftr" sz="quarter" idx="11"/>
          </p:nvPr>
        </p:nvSpPr>
        <p:spPr/>
        <p:txBody>
          <a:bodyPr/>
          <a:lstStyle/>
          <a:p>
            <a:r>
              <a:rPr lang="nl-NL"/>
              <a:t>Processen</a:t>
            </a:r>
          </a:p>
        </p:txBody>
      </p:sp>
    </p:spTree>
    <p:extLst>
      <p:ext uri="{BB962C8B-B14F-4D97-AF65-F5344CB8AC3E}">
        <p14:creationId xmlns:p14="http://schemas.microsoft.com/office/powerpoint/2010/main" val="27440972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jdelijke aanduiding voor inhoud 4">
            <a:extLst>
              <a:ext uri="{FF2B5EF4-FFF2-40B4-BE49-F238E27FC236}">
                <a16:creationId xmlns:a16="http://schemas.microsoft.com/office/drawing/2014/main" id="{1A040BC1-94E8-4B32-AFA2-EB42A4D45076}"/>
              </a:ext>
            </a:extLst>
          </p:cNvPr>
          <p:cNvSpPr>
            <a:spLocks noGrp="1"/>
          </p:cNvSpPr>
          <p:nvPr>
            <p:ph idx="1"/>
          </p:nvPr>
        </p:nvSpPr>
        <p:spPr>
          <a:xfrm>
            <a:off x="2581523" y="1439887"/>
            <a:ext cx="8665395" cy="4608512"/>
          </a:xfrm>
        </p:spPr>
        <p:txBody>
          <a:bodyPr>
            <a:noAutofit/>
          </a:bodyPr>
          <a:lstStyle/>
          <a:p>
            <a:pPr marL="0" indent="0">
              <a:lnSpc>
                <a:spcPct val="100000"/>
              </a:lnSpc>
              <a:spcBef>
                <a:spcPts val="0"/>
              </a:spcBef>
              <a:buNone/>
            </a:pPr>
            <a:r>
              <a:rPr lang="nl-NL" sz="1600" dirty="0">
                <a:cs typeface="Calibri" panose="020F0502020204030204" pitchFamily="34" charset="0"/>
              </a:rPr>
              <a:t>Kenmerkend voor TPM is een gefaseerd implementatieproces, uitgaande van </a:t>
            </a:r>
            <a:r>
              <a:rPr lang="nl-NL" sz="1600" b="1" i="1" dirty="0">
                <a:cs typeface="Calibri" panose="020F0502020204030204" pitchFamily="34" charset="0"/>
              </a:rPr>
              <a:t>acht 'pilaren’. </a:t>
            </a:r>
          </a:p>
          <a:p>
            <a:pPr marL="0" indent="0">
              <a:lnSpc>
                <a:spcPct val="100000"/>
              </a:lnSpc>
              <a:spcBef>
                <a:spcPts val="0"/>
              </a:spcBef>
              <a:buNone/>
            </a:pPr>
            <a:r>
              <a:rPr lang="nl-NL" sz="1600" dirty="0">
                <a:cs typeface="Calibri" panose="020F0502020204030204" pitchFamily="34" charset="0"/>
              </a:rPr>
              <a:t>De eerste drie zijn het streven naar continue verbetering en de invoering van autonoom en gepland onderhoud. Daarna verbreedt TPM zich, en kan het woord ‘maintenance’ in TPM beter worden vervangen door ‘management’. De heilige graal is </a:t>
            </a:r>
            <a:r>
              <a:rPr lang="nl-NL" sz="1600" b="1" i="1" dirty="0">
                <a:cs typeface="Calibri" panose="020F0502020204030204" pitchFamily="34" charset="0"/>
              </a:rPr>
              <a:t>nul fouten, nul verliezen &amp; nul ongevallen</a:t>
            </a:r>
            <a:r>
              <a:rPr lang="nl-NL" sz="1600" dirty="0">
                <a:cs typeface="Calibri" panose="020F0502020204030204" pitchFamily="34" charset="0"/>
              </a:rPr>
              <a:t>. Later kunnen daar nul voorraden (</a:t>
            </a:r>
            <a:r>
              <a:rPr lang="nl-NL" sz="1600" dirty="0" err="1">
                <a:cs typeface="Calibri" panose="020F0502020204030204" pitchFamily="34" charset="0"/>
              </a:rPr>
              <a:t>Lean</a:t>
            </a:r>
            <a:r>
              <a:rPr lang="nl-NL" sz="1600" dirty="0">
                <a:cs typeface="Calibri" panose="020F0502020204030204" pitchFamily="34" charset="0"/>
              </a:rPr>
              <a:t>) en nul defecten (Six Sigma) bij komen. Bedrijven kunnen zo, met TPM als basis, </a:t>
            </a:r>
            <a:r>
              <a:rPr lang="nl-NL" sz="1600" b="1" dirty="0">
                <a:solidFill>
                  <a:schemeClr val="accent4">
                    <a:lumMod val="75000"/>
                  </a:schemeClr>
                </a:solidFill>
                <a:cs typeface="Calibri" panose="020F0502020204030204" pitchFamily="34" charset="0"/>
              </a:rPr>
              <a:t>World Class </a:t>
            </a:r>
            <a:r>
              <a:rPr lang="nl-NL" sz="1600" dirty="0">
                <a:cs typeface="Calibri" panose="020F0502020204030204" pitchFamily="34" charset="0"/>
              </a:rPr>
              <a:t>worden. Niet alleen qua productiviteit, TPM is gericht op het verhogen van de inzetbaarheid van de huidige apparatuur. </a:t>
            </a:r>
          </a:p>
        </p:txBody>
      </p:sp>
      <p:sp>
        <p:nvSpPr>
          <p:cNvPr id="2" name="Tijdelijke aanduiding voor voettekst 1">
            <a:extLst>
              <a:ext uri="{FF2B5EF4-FFF2-40B4-BE49-F238E27FC236}">
                <a16:creationId xmlns:a16="http://schemas.microsoft.com/office/drawing/2014/main" id="{E84FE4BB-C87C-46D0-B3EF-688ACAA9F4B6}"/>
              </a:ext>
            </a:extLst>
          </p:cNvPr>
          <p:cNvSpPr>
            <a:spLocks noGrp="1"/>
          </p:cNvSpPr>
          <p:nvPr>
            <p:ph type="ftr" sz="quarter" idx="11"/>
          </p:nvPr>
        </p:nvSpPr>
        <p:spPr/>
        <p:txBody>
          <a:bodyPr/>
          <a:lstStyle/>
          <a:p>
            <a:r>
              <a:rPr lang="nl-NL"/>
              <a:t>Processen</a:t>
            </a:r>
          </a:p>
        </p:txBody>
      </p:sp>
      <p:sp>
        <p:nvSpPr>
          <p:cNvPr id="5" name="Tijdelijke aanduiding voor dianummer 4">
            <a:extLst>
              <a:ext uri="{FF2B5EF4-FFF2-40B4-BE49-F238E27FC236}">
                <a16:creationId xmlns:a16="http://schemas.microsoft.com/office/drawing/2014/main" id="{1D7A6D2C-1AB0-4C94-8BA4-4879E0824D81}"/>
              </a:ext>
            </a:extLst>
          </p:cNvPr>
          <p:cNvSpPr>
            <a:spLocks noGrp="1"/>
          </p:cNvSpPr>
          <p:nvPr>
            <p:ph type="sldNum" sz="quarter" idx="12"/>
          </p:nvPr>
        </p:nvSpPr>
        <p:spPr/>
        <p:txBody>
          <a:bodyPr/>
          <a:lstStyle/>
          <a:p>
            <a:fld id="{76022968-2107-43EC-8FC0-5D78783708AF}" type="slidenum">
              <a:rPr lang="nl-NL" smtClean="0"/>
              <a:t>128</a:t>
            </a:fld>
            <a:endParaRPr lang="nl-NL" dirty="0"/>
          </a:p>
        </p:txBody>
      </p:sp>
      <p:sp>
        <p:nvSpPr>
          <p:cNvPr id="27" name="Titel 3">
            <a:extLst>
              <a:ext uri="{FF2B5EF4-FFF2-40B4-BE49-F238E27FC236}">
                <a16:creationId xmlns:a16="http://schemas.microsoft.com/office/drawing/2014/main" id="{A2C422DC-A152-4FA9-8935-761A155DBA45}"/>
              </a:ext>
            </a:extLst>
          </p:cNvPr>
          <p:cNvSpPr>
            <a:spLocks noGrp="1"/>
          </p:cNvSpPr>
          <p:nvPr>
            <p:ph type="title"/>
          </p:nvPr>
        </p:nvSpPr>
        <p:spPr/>
        <p:txBody>
          <a:bodyPr>
            <a:normAutofit/>
          </a:bodyPr>
          <a:lstStyle/>
          <a:p>
            <a:r>
              <a:rPr lang="nl-NL" dirty="0">
                <a:cs typeface="Calibri Light" panose="020F0302020204030204" pitchFamily="34" charset="0"/>
              </a:rPr>
              <a:t>Total </a:t>
            </a:r>
            <a:r>
              <a:rPr lang="nl-NL" dirty="0" err="1">
                <a:cs typeface="Calibri Light" panose="020F0302020204030204" pitchFamily="34" charset="0"/>
              </a:rPr>
              <a:t>Productive</a:t>
            </a:r>
            <a:r>
              <a:rPr lang="nl-NL" dirty="0">
                <a:cs typeface="Calibri Light" panose="020F0302020204030204" pitchFamily="34" charset="0"/>
              </a:rPr>
              <a:t> Maintenance [TPM]</a:t>
            </a:r>
            <a:br>
              <a:rPr lang="nl-NL" dirty="0">
                <a:cs typeface="Calibri Light" panose="020F0302020204030204" pitchFamily="34" charset="0"/>
              </a:rPr>
            </a:br>
            <a:r>
              <a:rPr lang="nl-NL" sz="1600" b="0" dirty="0" err="1">
                <a:solidFill>
                  <a:schemeClr val="tx1"/>
                </a:solidFill>
                <a:latin typeface="Calibri Light" panose="020F0302020204030204" pitchFamily="34" charset="0"/>
                <a:cs typeface="Calibri Light" panose="020F0302020204030204" pitchFamily="34" charset="0"/>
              </a:rPr>
              <a:t>Seiich</a:t>
            </a:r>
            <a:r>
              <a:rPr lang="nl-NL" sz="1600" b="0" dirty="0">
                <a:solidFill>
                  <a:schemeClr val="tx1"/>
                </a:solidFill>
                <a:latin typeface="Calibri Light" panose="020F0302020204030204" pitchFamily="34" charset="0"/>
                <a:cs typeface="Calibri Light" panose="020F0302020204030204" pitchFamily="34" charset="0"/>
              </a:rPr>
              <a:t> </a:t>
            </a:r>
            <a:r>
              <a:rPr lang="nl-NL" sz="1600" b="0" dirty="0" err="1">
                <a:solidFill>
                  <a:schemeClr val="tx1"/>
                </a:solidFill>
                <a:latin typeface="Calibri Light" panose="020F0302020204030204" pitchFamily="34" charset="0"/>
                <a:cs typeface="Calibri Light" panose="020F0302020204030204" pitchFamily="34" charset="0"/>
              </a:rPr>
              <a:t>Nakajima</a:t>
            </a:r>
            <a:r>
              <a:rPr lang="nl-NL" sz="1600" b="0" dirty="0">
                <a:solidFill>
                  <a:schemeClr val="tx1"/>
                </a:solidFill>
                <a:latin typeface="Calibri Light" panose="020F0302020204030204" pitchFamily="34" charset="0"/>
                <a:cs typeface="Calibri Light" panose="020F0302020204030204" pitchFamily="34" charset="0"/>
              </a:rPr>
              <a:t> e.a.</a:t>
            </a:r>
          </a:p>
        </p:txBody>
      </p:sp>
      <p:sp>
        <p:nvSpPr>
          <p:cNvPr id="21" name="Rechthoek 20">
            <a:extLst>
              <a:ext uri="{FF2B5EF4-FFF2-40B4-BE49-F238E27FC236}">
                <a16:creationId xmlns:a16="http://schemas.microsoft.com/office/drawing/2014/main" id="{FCAB98CA-5CF0-427C-800E-6CC47F67257A}"/>
              </a:ext>
            </a:extLst>
          </p:cNvPr>
          <p:cNvSpPr/>
          <p:nvPr/>
        </p:nvSpPr>
        <p:spPr>
          <a:xfrm>
            <a:off x="175201" y="6099031"/>
            <a:ext cx="1762021" cy="208647"/>
          </a:xfrm>
          <a:prstGeom prst="rect">
            <a:avLst/>
          </a:prstGeom>
        </p:spPr>
        <p:txBody>
          <a:bodyPr wrap="none">
            <a:spAutoFit/>
          </a:bodyPr>
          <a:lstStyle/>
          <a:p>
            <a:pPr defTabSz="864017">
              <a:defRPr/>
            </a:pPr>
            <a:r>
              <a:rPr lang="en-US" sz="756" dirty="0">
                <a:solidFill>
                  <a:srgbClr val="E7E6E6"/>
                </a:solidFill>
                <a:latin typeface="Helvetica Neue"/>
              </a:rPr>
              <a:t>Japan Institute of Plant Maintenance</a:t>
            </a:r>
            <a:endParaRPr lang="nl-NL" sz="756" dirty="0">
              <a:solidFill>
                <a:srgbClr val="E7E6E6"/>
              </a:solidFill>
              <a:latin typeface="Calibri" panose="020F0502020204030204"/>
            </a:endParaRPr>
          </a:p>
        </p:txBody>
      </p:sp>
      <p:pic>
        <p:nvPicPr>
          <p:cNvPr id="3" name="Afbeelding 2">
            <a:extLst>
              <a:ext uri="{FF2B5EF4-FFF2-40B4-BE49-F238E27FC236}">
                <a16:creationId xmlns:a16="http://schemas.microsoft.com/office/drawing/2014/main" id="{33150976-20F9-4671-9177-6FDE6FAC942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058403" y="3282394"/>
            <a:ext cx="4392156" cy="3079759"/>
          </a:xfrm>
          <a:prstGeom prst="rect">
            <a:avLst/>
          </a:prstGeom>
        </p:spPr>
      </p:pic>
      <p:sp>
        <p:nvSpPr>
          <p:cNvPr id="12" name="Tekstvak 11">
            <a:extLst>
              <a:ext uri="{FF2B5EF4-FFF2-40B4-BE49-F238E27FC236}">
                <a16:creationId xmlns:a16="http://schemas.microsoft.com/office/drawing/2014/main" id="{04897E9D-545D-432C-816D-653A4B8D65DD}"/>
              </a:ext>
            </a:extLst>
          </p:cNvPr>
          <p:cNvSpPr txBox="1"/>
          <p:nvPr/>
        </p:nvSpPr>
        <p:spPr>
          <a:xfrm rot="16200000">
            <a:off x="3527870" y="4902883"/>
            <a:ext cx="1714794" cy="295915"/>
          </a:xfrm>
          <a:prstGeom prst="rect">
            <a:avLst/>
          </a:prstGeom>
          <a:noFill/>
        </p:spPr>
        <p:txBody>
          <a:bodyPr wrap="square" rtlCol="0">
            <a:spAutoFit/>
          </a:bodyPr>
          <a:lstStyle/>
          <a:p>
            <a:pPr algn="r" defTabSz="863885">
              <a:defRPr/>
            </a:pPr>
            <a:r>
              <a:rPr lang="nl-NL" sz="1323" b="1" dirty="0">
                <a:solidFill>
                  <a:srgbClr val="C00000"/>
                </a:solidFill>
                <a:latin typeface="Calibri" panose="020F0502020204030204" pitchFamily="34" charset="0"/>
                <a:cs typeface="Calibri" panose="020F0502020204030204" pitchFamily="34" charset="0"/>
              </a:rPr>
              <a:t>Continu</a:t>
            </a:r>
            <a:r>
              <a:rPr lang="nl-NL" sz="945" b="1" dirty="0">
                <a:solidFill>
                  <a:srgbClr val="C00000"/>
                </a:solidFill>
                <a:latin typeface="Calibri" panose="020F0502020204030204" pitchFamily="34" charset="0"/>
                <a:cs typeface="Calibri" panose="020F0502020204030204" pitchFamily="34" charset="0"/>
              </a:rPr>
              <a:t> </a:t>
            </a:r>
            <a:r>
              <a:rPr lang="nl-NL" sz="1323" b="1" dirty="0">
                <a:solidFill>
                  <a:srgbClr val="C00000"/>
                </a:solidFill>
                <a:latin typeface="Calibri" panose="020F0502020204030204" pitchFamily="34" charset="0"/>
                <a:cs typeface="Calibri" panose="020F0502020204030204" pitchFamily="34" charset="0"/>
              </a:rPr>
              <a:t>verbeteren</a:t>
            </a:r>
          </a:p>
        </p:txBody>
      </p:sp>
      <p:sp>
        <p:nvSpPr>
          <p:cNvPr id="13" name="Tekstvak 12">
            <a:extLst>
              <a:ext uri="{FF2B5EF4-FFF2-40B4-BE49-F238E27FC236}">
                <a16:creationId xmlns:a16="http://schemas.microsoft.com/office/drawing/2014/main" id="{8CA4F55E-B4F3-4BAF-AD83-8E45BCDA0FB2}"/>
              </a:ext>
            </a:extLst>
          </p:cNvPr>
          <p:cNvSpPr txBox="1"/>
          <p:nvPr/>
        </p:nvSpPr>
        <p:spPr>
          <a:xfrm rot="16200000">
            <a:off x="3993689" y="4837820"/>
            <a:ext cx="1763560" cy="295915"/>
          </a:xfrm>
          <a:prstGeom prst="rect">
            <a:avLst/>
          </a:prstGeom>
          <a:noFill/>
        </p:spPr>
        <p:txBody>
          <a:bodyPr wrap="none" rtlCol="0">
            <a:spAutoFit/>
          </a:bodyPr>
          <a:lstStyle/>
          <a:p>
            <a:pPr algn="r" defTabSz="863885">
              <a:defRPr/>
            </a:pPr>
            <a:r>
              <a:rPr lang="nl-NL" sz="1323" b="1" dirty="0">
                <a:solidFill>
                  <a:srgbClr val="C00000"/>
                </a:solidFill>
                <a:latin typeface="Calibri" panose="020F0502020204030204" pitchFamily="34" charset="0"/>
                <a:cs typeface="Calibri" panose="020F0502020204030204" pitchFamily="34" charset="0"/>
              </a:rPr>
              <a:t>Autonoom onderhoud</a:t>
            </a:r>
          </a:p>
        </p:txBody>
      </p:sp>
      <p:sp>
        <p:nvSpPr>
          <p:cNvPr id="15" name="Tekstvak 14">
            <a:extLst>
              <a:ext uri="{FF2B5EF4-FFF2-40B4-BE49-F238E27FC236}">
                <a16:creationId xmlns:a16="http://schemas.microsoft.com/office/drawing/2014/main" id="{038056E5-E484-430A-A3DC-6B7BB6CF1DDD}"/>
              </a:ext>
            </a:extLst>
          </p:cNvPr>
          <p:cNvSpPr txBox="1"/>
          <p:nvPr/>
        </p:nvSpPr>
        <p:spPr>
          <a:xfrm rot="16200000">
            <a:off x="4494839" y="4954299"/>
            <a:ext cx="1861857" cy="295915"/>
          </a:xfrm>
          <a:prstGeom prst="rect">
            <a:avLst/>
          </a:prstGeom>
          <a:noFill/>
        </p:spPr>
        <p:txBody>
          <a:bodyPr wrap="square" rtlCol="0">
            <a:spAutoFit/>
          </a:bodyPr>
          <a:lstStyle/>
          <a:p>
            <a:pPr algn="r" defTabSz="863885">
              <a:defRPr/>
            </a:pPr>
            <a:r>
              <a:rPr lang="nl-NL" sz="1323" b="1" dirty="0">
                <a:solidFill>
                  <a:srgbClr val="C00000"/>
                </a:solidFill>
                <a:latin typeface="Calibri" panose="020F0502020204030204" pitchFamily="34" charset="0"/>
                <a:cs typeface="Calibri" panose="020F0502020204030204" pitchFamily="34" charset="0"/>
              </a:rPr>
              <a:t>Gepland onderhoud</a:t>
            </a:r>
          </a:p>
        </p:txBody>
      </p:sp>
      <p:sp>
        <p:nvSpPr>
          <p:cNvPr id="16" name="Tekstvak 15">
            <a:extLst>
              <a:ext uri="{FF2B5EF4-FFF2-40B4-BE49-F238E27FC236}">
                <a16:creationId xmlns:a16="http://schemas.microsoft.com/office/drawing/2014/main" id="{CFB0D762-114D-471D-A846-3B00066F7DF8}"/>
              </a:ext>
            </a:extLst>
          </p:cNvPr>
          <p:cNvSpPr txBox="1"/>
          <p:nvPr/>
        </p:nvSpPr>
        <p:spPr>
          <a:xfrm rot="16200000">
            <a:off x="6020563" y="4864501"/>
            <a:ext cx="1980612" cy="295915"/>
          </a:xfrm>
          <a:prstGeom prst="rect">
            <a:avLst/>
          </a:prstGeom>
          <a:noFill/>
        </p:spPr>
        <p:txBody>
          <a:bodyPr wrap="square" rtlCol="0">
            <a:spAutoFit/>
          </a:bodyPr>
          <a:lstStyle/>
          <a:p>
            <a:pPr algn="r" defTabSz="863885">
              <a:defRPr/>
            </a:pPr>
            <a:r>
              <a:rPr lang="nl-NL" sz="1323" b="1" dirty="0" err="1">
                <a:solidFill>
                  <a:srgbClr val="C00000"/>
                </a:solidFill>
                <a:latin typeface="Calibri" panose="020F0502020204030204" pitchFamily="34" charset="0"/>
                <a:cs typeface="Calibri" panose="020F0502020204030204" pitchFamily="34" charset="0"/>
              </a:rPr>
              <a:t>Kwaliteitsmanagemnt</a:t>
            </a:r>
            <a:endParaRPr lang="nl-NL" sz="1323" b="1" dirty="0">
              <a:solidFill>
                <a:srgbClr val="C00000"/>
              </a:solidFill>
              <a:latin typeface="Calibri" panose="020F0502020204030204" pitchFamily="34" charset="0"/>
              <a:cs typeface="Calibri" panose="020F0502020204030204" pitchFamily="34" charset="0"/>
            </a:endParaRPr>
          </a:p>
        </p:txBody>
      </p:sp>
      <p:sp>
        <p:nvSpPr>
          <p:cNvPr id="17" name="Tekstvak 16">
            <a:extLst>
              <a:ext uri="{FF2B5EF4-FFF2-40B4-BE49-F238E27FC236}">
                <a16:creationId xmlns:a16="http://schemas.microsoft.com/office/drawing/2014/main" id="{AA2421AB-ADA9-47FB-8A83-0BB7B17B3F7D}"/>
              </a:ext>
            </a:extLst>
          </p:cNvPr>
          <p:cNvSpPr txBox="1"/>
          <p:nvPr/>
        </p:nvSpPr>
        <p:spPr>
          <a:xfrm rot="16200000">
            <a:off x="5194987" y="4876445"/>
            <a:ext cx="1598899" cy="295915"/>
          </a:xfrm>
          <a:prstGeom prst="rect">
            <a:avLst/>
          </a:prstGeom>
          <a:noFill/>
        </p:spPr>
        <p:txBody>
          <a:bodyPr wrap="none" rtlCol="0">
            <a:spAutoFit/>
          </a:bodyPr>
          <a:lstStyle/>
          <a:p>
            <a:pPr algn="r" defTabSz="863885">
              <a:defRPr/>
            </a:pPr>
            <a:r>
              <a:rPr lang="nl-NL" sz="1323" b="1" dirty="0">
                <a:solidFill>
                  <a:srgbClr val="C00000"/>
                </a:solidFill>
                <a:latin typeface="Calibri" panose="020F0502020204030204" pitchFamily="34" charset="0"/>
                <a:cs typeface="Calibri" panose="020F0502020204030204" pitchFamily="34" charset="0"/>
              </a:rPr>
              <a:t>Training &amp; opleiding</a:t>
            </a:r>
          </a:p>
        </p:txBody>
      </p:sp>
      <p:sp>
        <p:nvSpPr>
          <p:cNvPr id="18" name="Tekstvak 17">
            <a:extLst>
              <a:ext uri="{FF2B5EF4-FFF2-40B4-BE49-F238E27FC236}">
                <a16:creationId xmlns:a16="http://schemas.microsoft.com/office/drawing/2014/main" id="{975551B3-98A0-4B27-BD2D-8592FB6CAFD0}"/>
              </a:ext>
            </a:extLst>
          </p:cNvPr>
          <p:cNvSpPr txBox="1"/>
          <p:nvPr/>
        </p:nvSpPr>
        <p:spPr>
          <a:xfrm rot="16200000">
            <a:off x="6589316" y="4913555"/>
            <a:ext cx="1891652" cy="295915"/>
          </a:xfrm>
          <a:prstGeom prst="rect">
            <a:avLst/>
          </a:prstGeom>
          <a:noFill/>
        </p:spPr>
        <p:txBody>
          <a:bodyPr wrap="square" rtlCol="0">
            <a:spAutoFit/>
          </a:bodyPr>
          <a:lstStyle/>
          <a:p>
            <a:pPr algn="ctr" defTabSz="863885">
              <a:defRPr/>
            </a:pPr>
            <a:r>
              <a:rPr lang="nl-NL" sz="1323" b="1" dirty="0">
                <a:solidFill>
                  <a:srgbClr val="C00000"/>
                </a:solidFill>
                <a:latin typeface="Calibri" panose="020F0502020204030204" pitchFamily="34" charset="0"/>
                <a:cs typeface="Calibri" panose="020F0502020204030204" pitchFamily="34" charset="0"/>
              </a:rPr>
              <a:t>Veiligheid &amp; milieu</a:t>
            </a:r>
          </a:p>
        </p:txBody>
      </p:sp>
      <p:sp>
        <p:nvSpPr>
          <p:cNvPr id="19" name="Tekstvak 18">
            <a:extLst>
              <a:ext uri="{FF2B5EF4-FFF2-40B4-BE49-F238E27FC236}">
                <a16:creationId xmlns:a16="http://schemas.microsoft.com/office/drawing/2014/main" id="{F9F348AE-B1BD-428A-82F7-70EF95709EB7}"/>
              </a:ext>
            </a:extLst>
          </p:cNvPr>
          <p:cNvSpPr txBox="1"/>
          <p:nvPr/>
        </p:nvSpPr>
        <p:spPr>
          <a:xfrm rot="16200000">
            <a:off x="5681921" y="4828595"/>
            <a:ext cx="1653466" cy="295915"/>
          </a:xfrm>
          <a:prstGeom prst="rect">
            <a:avLst/>
          </a:prstGeom>
          <a:noFill/>
        </p:spPr>
        <p:txBody>
          <a:bodyPr wrap="none" rtlCol="0">
            <a:spAutoFit/>
          </a:bodyPr>
          <a:lstStyle/>
          <a:p>
            <a:pPr algn="r" defTabSz="863885">
              <a:defRPr/>
            </a:pPr>
            <a:r>
              <a:rPr lang="nl-NL" sz="1323" b="1" dirty="0" err="1">
                <a:solidFill>
                  <a:srgbClr val="C00000"/>
                </a:solidFill>
                <a:latin typeface="Calibri" panose="020F0502020204030204" pitchFamily="34" charset="0"/>
                <a:cs typeface="Calibri" panose="020F0502020204030204" pitchFamily="34" charset="0"/>
              </a:rPr>
              <a:t>Early</a:t>
            </a:r>
            <a:r>
              <a:rPr lang="nl-NL" sz="1323" b="1" dirty="0">
                <a:solidFill>
                  <a:srgbClr val="C00000"/>
                </a:solidFill>
                <a:latin typeface="Calibri" panose="020F0502020204030204" pitchFamily="34" charset="0"/>
                <a:cs typeface="Calibri" panose="020F0502020204030204" pitchFamily="34" charset="0"/>
              </a:rPr>
              <a:t> Equipment </a:t>
            </a:r>
            <a:r>
              <a:rPr lang="nl-NL" sz="1323" b="1" dirty="0" err="1">
                <a:solidFill>
                  <a:srgbClr val="C00000"/>
                </a:solidFill>
                <a:latin typeface="Calibri" panose="020F0502020204030204" pitchFamily="34" charset="0"/>
                <a:cs typeface="Calibri" panose="020F0502020204030204" pitchFamily="34" charset="0"/>
              </a:rPr>
              <a:t>mgt</a:t>
            </a:r>
            <a:endParaRPr lang="nl-NL" sz="1323" b="1" dirty="0">
              <a:solidFill>
                <a:srgbClr val="C00000"/>
              </a:solidFill>
              <a:latin typeface="Calibri" panose="020F0502020204030204" pitchFamily="34" charset="0"/>
              <a:cs typeface="Calibri" panose="020F0502020204030204" pitchFamily="34" charset="0"/>
            </a:endParaRPr>
          </a:p>
        </p:txBody>
      </p:sp>
      <p:sp>
        <p:nvSpPr>
          <p:cNvPr id="23" name="Tekstvak 22">
            <a:extLst>
              <a:ext uri="{FF2B5EF4-FFF2-40B4-BE49-F238E27FC236}">
                <a16:creationId xmlns:a16="http://schemas.microsoft.com/office/drawing/2014/main" id="{09B6DB16-5442-40E3-A411-BB9E7E96C5E7}"/>
              </a:ext>
            </a:extLst>
          </p:cNvPr>
          <p:cNvSpPr txBox="1"/>
          <p:nvPr/>
        </p:nvSpPr>
        <p:spPr>
          <a:xfrm>
            <a:off x="4046359" y="3651787"/>
            <a:ext cx="1376060" cy="237757"/>
          </a:xfrm>
          <a:prstGeom prst="rect">
            <a:avLst/>
          </a:prstGeom>
          <a:noFill/>
        </p:spPr>
        <p:txBody>
          <a:bodyPr wrap="square" rtlCol="0">
            <a:spAutoFit/>
          </a:bodyPr>
          <a:lstStyle/>
          <a:p>
            <a:pPr algn="ctr" defTabSz="863885">
              <a:defRPr/>
            </a:pPr>
            <a:r>
              <a:rPr lang="nl-NL" sz="945" b="1" dirty="0">
                <a:latin typeface="Calibri" panose="020F0502020204030204" pitchFamily="34" charset="0"/>
                <a:cs typeface="Calibri" panose="020F0502020204030204" pitchFamily="34" charset="0"/>
              </a:rPr>
              <a:t>Nul verliezen</a:t>
            </a:r>
          </a:p>
        </p:txBody>
      </p:sp>
      <p:sp>
        <p:nvSpPr>
          <p:cNvPr id="25" name="Tekstvak 24">
            <a:extLst>
              <a:ext uri="{FF2B5EF4-FFF2-40B4-BE49-F238E27FC236}">
                <a16:creationId xmlns:a16="http://schemas.microsoft.com/office/drawing/2014/main" id="{5D152B2E-C946-4720-AA2F-948F0F470F57}"/>
              </a:ext>
            </a:extLst>
          </p:cNvPr>
          <p:cNvSpPr txBox="1"/>
          <p:nvPr/>
        </p:nvSpPr>
        <p:spPr>
          <a:xfrm>
            <a:off x="6996776" y="3651787"/>
            <a:ext cx="1376060" cy="237757"/>
          </a:xfrm>
          <a:prstGeom prst="rect">
            <a:avLst/>
          </a:prstGeom>
          <a:noFill/>
        </p:spPr>
        <p:txBody>
          <a:bodyPr wrap="square" rtlCol="0">
            <a:spAutoFit/>
          </a:bodyPr>
          <a:lstStyle/>
          <a:p>
            <a:pPr algn="ctr" defTabSz="863885">
              <a:defRPr/>
            </a:pPr>
            <a:r>
              <a:rPr lang="nl-NL" sz="945" b="1" dirty="0">
                <a:latin typeface="Calibri" panose="020F0502020204030204" pitchFamily="34" charset="0"/>
                <a:cs typeface="Calibri" panose="020F0502020204030204" pitchFamily="34" charset="0"/>
              </a:rPr>
              <a:t>Nul ongevallen</a:t>
            </a:r>
          </a:p>
        </p:txBody>
      </p:sp>
      <p:sp>
        <p:nvSpPr>
          <p:cNvPr id="26" name="Tekstvak 25">
            <a:extLst>
              <a:ext uri="{FF2B5EF4-FFF2-40B4-BE49-F238E27FC236}">
                <a16:creationId xmlns:a16="http://schemas.microsoft.com/office/drawing/2014/main" id="{CAD8C27D-B756-4643-A110-4738CC5B882B}"/>
              </a:ext>
            </a:extLst>
          </p:cNvPr>
          <p:cNvSpPr txBox="1"/>
          <p:nvPr/>
        </p:nvSpPr>
        <p:spPr>
          <a:xfrm>
            <a:off x="5742780" y="3651787"/>
            <a:ext cx="1023401" cy="237757"/>
          </a:xfrm>
          <a:prstGeom prst="rect">
            <a:avLst/>
          </a:prstGeom>
          <a:noFill/>
        </p:spPr>
        <p:txBody>
          <a:bodyPr wrap="square" rtlCol="0">
            <a:spAutoFit/>
          </a:bodyPr>
          <a:lstStyle/>
          <a:p>
            <a:pPr algn="ctr" defTabSz="863885">
              <a:defRPr/>
            </a:pPr>
            <a:r>
              <a:rPr lang="nl-NL" sz="945" b="1" dirty="0">
                <a:latin typeface="Calibri" panose="020F0502020204030204" pitchFamily="34" charset="0"/>
                <a:cs typeface="Calibri" panose="020F0502020204030204" pitchFamily="34" charset="0"/>
              </a:rPr>
              <a:t>Nul fouten</a:t>
            </a:r>
          </a:p>
        </p:txBody>
      </p:sp>
      <p:pic>
        <p:nvPicPr>
          <p:cNvPr id="29" name="Afbeelding 28">
            <a:extLst>
              <a:ext uri="{FF2B5EF4-FFF2-40B4-BE49-F238E27FC236}">
                <a16:creationId xmlns:a16="http://schemas.microsoft.com/office/drawing/2014/main" id="{2FAB5AE9-9B7F-40C1-BA30-114233ABA09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91460" y="5263551"/>
            <a:ext cx="1503041" cy="900024"/>
          </a:xfrm>
          <a:prstGeom prst="rect">
            <a:avLst/>
          </a:prstGeom>
        </p:spPr>
      </p:pic>
      <p:pic>
        <p:nvPicPr>
          <p:cNvPr id="31" name="Afbeelding 30">
            <a:extLst>
              <a:ext uri="{FF2B5EF4-FFF2-40B4-BE49-F238E27FC236}">
                <a16:creationId xmlns:a16="http://schemas.microsoft.com/office/drawing/2014/main" id="{1C62DBC1-7603-4CBF-BDBD-CB66585CB858}"/>
              </a:ext>
            </a:extLst>
          </p:cNvPr>
          <p:cNvPicPr>
            <a:picLocks noChangeAspect="1"/>
          </p:cNvPicPr>
          <p:nvPr/>
        </p:nvPicPr>
        <p:blipFill rotWithShape="1">
          <a:blip r:embed="rId8">
            <a:extLst>
              <a:ext uri="{28A0092B-C50C-407E-A947-70E740481C1C}">
                <a14:useLocalDpi xmlns:a14="http://schemas.microsoft.com/office/drawing/2010/main" val="0"/>
              </a:ext>
            </a:extLst>
          </a:blip>
          <a:srcRect l="5925" t="2180" r="2120" b="2597"/>
          <a:stretch/>
        </p:blipFill>
        <p:spPr>
          <a:xfrm>
            <a:off x="175201" y="1539254"/>
            <a:ext cx="2290845" cy="3401667"/>
          </a:xfrm>
          <a:prstGeom prst="rect">
            <a:avLst/>
          </a:prstGeom>
          <a:ln>
            <a:noFill/>
          </a:ln>
          <a:effectLst/>
        </p:spPr>
      </p:pic>
      <p:sp>
        <p:nvSpPr>
          <p:cNvPr id="4" name="Tekstvak 3">
            <a:extLst>
              <a:ext uri="{FF2B5EF4-FFF2-40B4-BE49-F238E27FC236}">
                <a16:creationId xmlns:a16="http://schemas.microsoft.com/office/drawing/2014/main" id="{A83A287A-B6E1-4327-B43F-E49DE04F0073}"/>
              </a:ext>
            </a:extLst>
          </p:cNvPr>
          <p:cNvSpPr txBox="1"/>
          <p:nvPr/>
        </p:nvSpPr>
        <p:spPr>
          <a:xfrm>
            <a:off x="9716633" y="6243274"/>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211</a:t>
            </a:r>
          </a:p>
        </p:txBody>
      </p:sp>
      <p:pic>
        <p:nvPicPr>
          <p:cNvPr id="6" name="Afbeelding 5" descr="Afbeelding met vliegtuig, zitten, groot, startbaan&#10;&#10;Automatisch gegenereerde beschrijving">
            <a:extLst>
              <a:ext uri="{FF2B5EF4-FFF2-40B4-BE49-F238E27FC236}">
                <a16:creationId xmlns:a16="http://schemas.microsoft.com/office/drawing/2014/main" id="{40AA57EB-B340-4741-BCE4-07C4F6A7D0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8" name="Afbeelding 7">
            <a:extLst>
              <a:ext uri="{FF2B5EF4-FFF2-40B4-BE49-F238E27FC236}">
                <a16:creationId xmlns:a16="http://schemas.microsoft.com/office/drawing/2014/main" id="{0E17B2B1-3525-4292-AB30-2145F678317E}"/>
              </a:ext>
            </a:extLst>
          </p:cNvPr>
          <p:cNvPicPr>
            <a:picLocks noChangeAspect="1"/>
          </p:cNvPicPr>
          <p:nvPr/>
        </p:nvPicPr>
        <p:blipFill rotWithShape="1">
          <a:blip r:embed="rId10"/>
          <a:srcRect l="16323" t="1624" r="15966" b="22253"/>
          <a:stretch/>
        </p:blipFill>
        <p:spPr>
          <a:xfrm>
            <a:off x="8857381" y="140884"/>
            <a:ext cx="967074" cy="1217797"/>
          </a:xfrm>
          <a:prstGeom prst="rect">
            <a:avLst/>
          </a:prstGeom>
        </p:spPr>
      </p:pic>
      <p:sp>
        <p:nvSpPr>
          <p:cNvPr id="9" name="Rechthoek 8">
            <a:extLst>
              <a:ext uri="{FF2B5EF4-FFF2-40B4-BE49-F238E27FC236}">
                <a16:creationId xmlns:a16="http://schemas.microsoft.com/office/drawing/2014/main" id="{580D5E99-3A5F-4C52-A852-A21EE8DE16FE}"/>
              </a:ext>
            </a:extLst>
          </p:cNvPr>
          <p:cNvSpPr/>
          <p:nvPr/>
        </p:nvSpPr>
        <p:spPr>
          <a:xfrm>
            <a:off x="8975725" y="1358418"/>
            <a:ext cx="740908" cy="208647"/>
          </a:xfrm>
          <a:prstGeom prst="rect">
            <a:avLst/>
          </a:prstGeom>
        </p:spPr>
        <p:txBody>
          <a:bodyPr wrap="none">
            <a:spAutoFit/>
          </a:bodyPr>
          <a:lstStyle/>
          <a:p>
            <a:r>
              <a:rPr lang="nl-NL" sz="756" dirty="0">
                <a:latin typeface="Comic Sans MS" panose="030F0702030302020204" pitchFamily="66" charset="0"/>
              </a:rPr>
              <a:t>1919 – 2015 </a:t>
            </a:r>
          </a:p>
        </p:txBody>
      </p:sp>
    </p:spTree>
    <p:extLst>
      <p:ext uri="{BB962C8B-B14F-4D97-AF65-F5344CB8AC3E}">
        <p14:creationId xmlns:p14="http://schemas.microsoft.com/office/powerpoint/2010/main" val="59455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hthoek 20">
            <a:extLst>
              <a:ext uri="{FF2B5EF4-FFF2-40B4-BE49-F238E27FC236}">
                <a16:creationId xmlns:a16="http://schemas.microsoft.com/office/drawing/2014/main" id="{FCAB98CA-5CF0-427C-800E-6CC47F67257A}"/>
              </a:ext>
            </a:extLst>
          </p:cNvPr>
          <p:cNvSpPr/>
          <p:nvPr/>
        </p:nvSpPr>
        <p:spPr>
          <a:xfrm>
            <a:off x="175201" y="6099031"/>
            <a:ext cx="1762021" cy="208647"/>
          </a:xfrm>
          <a:prstGeom prst="rect">
            <a:avLst/>
          </a:prstGeom>
        </p:spPr>
        <p:txBody>
          <a:bodyPr wrap="none">
            <a:spAutoFit/>
          </a:bodyPr>
          <a:lstStyle/>
          <a:p>
            <a:pPr defTabSz="864017">
              <a:defRPr/>
            </a:pPr>
            <a:r>
              <a:rPr lang="en-US" sz="756" dirty="0">
                <a:solidFill>
                  <a:srgbClr val="E7E6E6"/>
                </a:solidFill>
                <a:latin typeface="Helvetica Neue"/>
              </a:rPr>
              <a:t>Japan Institute of Plant Maintenance</a:t>
            </a:r>
            <a:endParaRPr lang="nl-NL" sz="756" dirty="0">
              <a:solidFill>
                <a:srgbClr val="E7E6E6"/>
              </a:solidFill>
              <a:latin typeface="Calibri" panose="020F0502020204030204"/>
            </a:endParaRPr>
          </a:p>
        </p:txBody>
      </p:sp>
      <p:graphicFrame>
        <p:nvGraphicFramePr>
          <p:cNvPr id="10" name="Diagram 9">
            <a:extLst>
              <a:ext uri="{FF2B5EF4-FFF2-40B4-BE49-F238E27FC236}">
                <a16:creationId xmlns:a16="http://schemas.microsoft.com/office/drawing/2014/main" id="{4AFB561F-E5B9-428A-AE38-F4EA88A914FC}"/>
              </a:ext>
            </a:extLst>
          </p:cNvPr>
          <p:cNvGraphicFramePr/>
          <p:nvPr/>
        </p:nvGraphicFramePr>
        <p:xfrm>
          <a:off x="3646963" y="1717884"/>
          <a:ext cx="5760156" cy="3840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kstvak 11">
            <a:extLst>
              <a:ext uri="{FF2B5EF4-FFF2-40B4-BE49-F238E27FC236}">
                <a16:creationId xmlns:a16="http://schemas.microsoft.com/office/drawing/2014/main" id="{0699AEA1-BE54-40D9-A8DF-64F1BFA364D4}"/>
              </a:ext>
            </a:extLst>
          </p:cNvPr>
          <p:cNvSpPr txBox="1"/>
          <p:nvPr/>
        </p:nvSpPr>
        <p:spPr>
          <a:xfrm>
            <a:off x="7600913" y="1937991"/>
            <a:ext cx="1218603"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Betrouwbaarheid</a:t>
            </a:r>
          </a:p>
        </p:txBody>
      </p:sp>
      <p:sp>
        <p:nvSpPr>
          <p:cNvPr id="13" name="Tekstvak 12">
            <a:extLst>
              <a:ext uri="{FF2B5EF4-FFF2-40B4-BE49-F238E27FC236}">
                <a16:creationId xmlns:a16="http://schemas.microsoft.com/office/drawing/2014/main" id="{767AC95E-01D3-40DF-A316-4581A8D0645C}"/>
              </a:ext>
            </a:extLst>
          </p:cNvPr>
          <p:cNvSpPr txBox="1"/>
          <p:nvPr/>
        </p:nvSpPr>
        <p:spPr>
          <a:xfrm>
            <a:off x="8695030" y="3187851"/>
            <a:ext cx="955711"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Vertragingen</a:t>
            </a:r>
          </a:p>
        </p:txBody>
      </p:sp>
      <p:sp>
        <p:nvSpPr>
          <p:cNvPr id="15" name="Tekstvak 14">
            <a:extLst>
              <a:ext uri="{FF2B5EF4-FFF2-40B4-BE49-F238E27FC236}">
                <a16:creationId xmlns:a16="http://schemas.microsoft.com/office/drawing/2014/main" id="{B52C5D87-B7F2-437D-8DB2-3F0B7004FF06}"/>
              </a:ext>
            </a:extLst>
          </p:cNvPr>
          <p:cNvSpPr txBox="1"/>
          <p:nvPr/>
        </p:nvSpPr>
        <p:spPr>
          <a:xfrm>
            <a:off x="8498870" y="3812781"/>
            <a:ext cx="833883"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Flexibiliteit</a:t>
            </a:r>
          </a:p>
        </p:txBody>
      </p:sp>
      <p:sp>
        <p:nvSpPr>
          <p:cNvPr id="16" name="Tekstvak 15">
            <a:extLst>
              <a:ext uri="{FF2B5EF4-FFF2-40B4-BE49-F238E27FC236}">
                <a16:creationId xmlns:a16="http://schemas.microsoft.com/office/drawing/2014/main" id="{0A737CA5-E479-4A4E-8705-9135C031E7AC}"/>
              </a:ext>
            </a:extLst>
          </p:cNvPr>
          <p:cNvSpPr txBox="1"/>
          <p:nvPr/>
        </p:nvSpPr>
        <p:spPr>
          <a:xfrm>
            <a:off x="8082175" y="2250457"/>
            <a:ext cx="845103"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Planningen</a:t>
            </a:r>
          </a:p>
        </p:txBody>
      </p:sp>
      <p:sp>
        <p:nvSpPr>
          <p:cNvPr id="17" name="Tekstvak 16">
            <a:extLst>
              <a:ext uri="{FF2B5EF4-FFF2-40B4-BE49-F238E27FC236}">
                <a16:creationId xmlns:a16="http://schemas.microsoft.com/office/drawing/2014/main" id="{993DEB9D-0ABD-42B8-B794-D3014DFEECF7}"/>
              </a:ext>
            </a:extLst>
          </p:cNvPr>
          <p:cNvSpPr txBox="1"/>
          <p:nvPr/>
        </p:nvSpPr>
        <p:spPr>
          <a:xfrm>
            <a:off x="7748964" y="5047825"/>
            <a:ext cx="1035861"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Eigenaarschap</a:t>
            </a:r>
          </a:p>
        </p:txBody>
      </p:sp>
      <p:sp>
        <p:nvSpPr>
          <p:cNvPr id="18" name="Tekstvak 17">
            <a:extLst>
              <a:ext uri="{FF2B5EF4-FFF2-40B4-BE49-F238E27FC236}">
                <a16:creationId xmlns:a16="http://schemas.microsoft.com/office/drawing/2014/main" id="{C5BE4EE0-5198-4F0E-8830-88B95F40FCE8}"/>
              </a:ext>
            </a:extLst>
          </p:cNvPr>
          <p:cNvSpPr txBox="1"/>
          <p:nvPr/>
        </p:nvSpPr>
        <p:spPr>
          <a:xfrm>
            <a:off x="7004095" y="5427119"/>
            <a:ext cx="487634"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Trots</a:t>
            </a:r>
          </a:p>
        </p:txBody>
      </p:sp>
      <p:sp>
        <p:nvSpPr>
          <p:cNvPr id="19" name="Tekstvak 18">
            <a:extLst>
              <a:ext uri="{FF2B5EF4-FFF2-40B4-BE49-F238E27FC236}">
                <a16:creationId xmlns:a16="http://schemas.microsoft.com/office/drawing/2014/main" id="{E1153B02-3177-4562-A8D6-F0D943F567C6}"/>
              </a:ext>
            </a:extLst>
          </p:cNvPr>
          <p:cNvSpPr txBox="1"/>
          <p:nvPr/>
        </p:nvSpPr>
        <p:spPr>
          <a:xfrm>
            <a:off x="4637869" y="5077788"/>
            <a:ext cx="881973"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Observaties</a:t>
            </a:r>
          </a:p>
        </p:txBody>
      </p:sp>
      <p:sp>
        <p:nvSpPr>
          <p:cNvPr id="20" name="Tekstvak 19">
            <a:extLst>
              <a:ext uri="{FF2B5EF4-FFF2-40B4-BE49-F238E27FC236}">
                <a16:creationId xmlns:a16="http://schemas.microsoft.com/office/drawing/2014/main" id="{937758E0-85E4-45CF-B0F3-05A27C609586}"/>
              </a:ext>
            </a:extLst>
          </p:cNvPr>
          <p:cNvSpPr txBox="1"/>
          <p:nvPr/>
        </p:nvSpPr>
        <p:spPr>
          <a:xfrm>
            <a:off x="5506428" y="5427119"/>
            <a:ext cx="609462"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Moraal</a:t>
            </a:r>
          </a:p>
        </p:txBody>
      </p:sp>
      <p:sp>
        <p:nvSpPr>
          <p:cNvPr id="23" name="Tekstvak 22">
            <a:extLst>
              <a:ext uri="{FF2B5EF4-FFF2-40B4-BE49-F238E27FC236}">
                <a16:creationId xmlns:a16="http://schemas.microsoft.com/office/drawing/2014/main" id="{D6F3EDD9-BC23-47F8-BA11-3E015D1D061A}"/>
              </a:ext>
            </a:extLst>
          </p:cNvPr>
          <p:cNvSpPr txBox="1"/>
          <p:nvPr/>
        </p:nvSpPr>
        <p:spPr>
          <a:xfrm>
            <a:off x="4424969" y="1937992"/>
            <a:ext cx="702436"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Kwaliteit</a:t>
            </a:r>
          </a:p>
        </p:txBody>
      </p:sp>
      <p:sp>
        <p:nvSpPr>
          <p:cNvPr id="25" name="Tekstvak 24">
            <a:extLst>
              <a:ext uri="{FF2B5EF4-FFF2-40B4-BE49-F238E27FC236}">
                <a16:creationId xmlns:a16="http://schemas.microsoft.com/office/drawing/2014/main" id="{E3912C9F-7FCC-4EAF-860F-5A84212CA3FE}"/>
              </a:ext>
            </a:extLst>
          </p:cNvPr>
          <p:cNvSpPr txBox="1"/>
          <p:nvPr/>
        </p:nvSpPr>
        <p:spPr>
          <a:xfrm>
            <a:off x="3914366" y="2460716"/>
            <a:ext cx="938077"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Doorlooptijd</a:t>
            </a:r>
          </a:p>
        </p:txBody>
      </p:sp>
      <p:sp>
        <p:nvSpPr>
          <p:cNvPr id="26" name="Tekstvak 25">
            <a:extLst>
              <a:ext uri="{FF2B5EF4-FFF2-40B4-BE49-F238E27FC236}">
                <a16:creationId xmlns:a16="http://schemas.microsoft.com/office/drawing/2014/main" id="{4D566243-87C7-47B7-8459-CB5F806D25B1}"/>
              </a:ext>
            </a:extLst>
          </p:cNvPr>
          <p:cNvSpPr txBox="1"/>
          <p:nvPr/>
        </p:nvSpPr>
        <p:spPr>
          <a:xfrm>
            <a:off x="3731783" y="2983440"/>
            <a:ext cx="835485"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Materialen</a:t>
            </a:r>
          </a:p>
        </p:txBody>
      </p:sp>
      <p:sp>
        <p:nvSpPr>
          <p:cNvPr id="27" name="Tekstvak 26">
            <a:extLst>
              <a:ext uri="{FF2B5EF4-FFF2-40B4-BE49-F238E27FC236}">
                <a16:creationId xmlns:a16="http://schemas.microsoft.com/office/drawing/2014/main" id="{701F1AFE-6986-436C-887F-BA72E01C7839}"/>
              </a:ext>
            </a:extLst>
          </p:cNvPr>
          <p:cNvSpPr txBox="1"/>
          <p:nvPr/>
        </p:nvSpPr>
        <p:spPr>
          <a:xfrm>
            <a:off x="3906792" y="4028889"/>
            <a:ext cx="835485"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Leveringen</a:t>
            </a:r>
          </a:p>
        </p:txBody>
      </p:sp>
      <p:sp>
        <p:nvSpPr>
          <p:cNvPr id="28" name="Tekstvak 27">
            <a:extLst>
              <a:ext uri="{FF2B5EF4-FFF2-40B4-BE49-F238E27FC236}">
                <a16:creationId xmlns:a16="http://schemas.microsoft.com/office/drawing/2014/main" id="{4D95C9FE-1882-46BE-9EBF-C558CF02A0D9}"/>
              </a:ext>
            </a:extLst>
          </p:cNvPr>
          <p:cNvSpPr txBox="1"/>
          <p:nvPr/>
        </p:nvSpPr>
        <p:spPr>
          <a:xfrm>
            <a:off x="3634251" y="3506166"/>
            <a:ext cx="902811"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Herstelwerk</a:t>
            </a:r>
          </a:p>
        </p:txBody>
      </p:sp>
      <p:sp>
        <p:nvSpPr>
          <p:cNvPr id="29" name="Tekstvak 28">
            <a:extLst>
              <a:ext uri="{FF2B5EF4-FFF2-40B4-BE49-F238E27FC236}">
                <a16:creationId xmlns:a16="http://schemas.microsoft.com/office/drawing/2014/main" id="{BD058C54-0335-4D8B-8B89-EBABDF65B75C}"/>
              </a:ext>
            </a:extLst>
          </p:cNvPr>
          <p:cNvSpPr txBox="1"/>
          <p:nvPr/>
        </p:nvSpPr>
        <p:spPr>
          <a:xfrm>
            <a:off x="8340345" y="4125248"/>
            <a:ext cx="1814920"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Vervanging van onderdelen</a:t>
            </a:r>
          </a:p>
        </p:txBody>
      </p:sp>
      <p:sp>
        <p:nvSpPr>
          <p:cNvPr id="30" name="Tekstvak 29">
            <a:extLst>
              <a:ext uri="{FF2B5EF4-FFF2-40B4-BE49-F238E27FC236}">
                <a16:creationId xmlns:a16="http://schemas.microsoft.com/office/drawing/2014/main" id="{7D65666F-C3D0-4262-BF76-0E5C38E6EE23}"/>
              </a:ext>
            </a:extLst>
          </p:cNvPr>
          <p:cNvSpPr txBox="1"/>
          <p:nvPr/>
        </p:nvSpPr>
        <p:spPr>
          <a:xfrm>
            <a:off x="8550521" y="3500315"/>
            <a:ext cx="1645002"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Uptime [bereikbaarheid]</a:t>
            </a:r>
          </a:p>
        </p:txBody>
      </p:sp>
      <p:sp>
        <p:nvSpPr>
          <p:cNvPr id="32" name="Rechthoek 31">
            <a:extLst>
              <a:ext uri="{FF2B5EF4-FFF2-40B4-BE49-F238E27FC236}">
                <a16:creationId xmlns:a16="http://schemas.microsoft.com/office/drawing/2014/main" id="{789A09F4-5E4B-4218-8BB6-18B85E3A3270}"/>
              </a:ext>
            </a:extLst>
          </p:cNvPr>
          <p:cNvSpPr/>
          <p:nvPr/>
        </p:nvSpPr>
        <p:spPr>
          <a:xfrm>
            <a:off x="2519215" y="2876073"/>
            <a:ext cx="1100322" cy="319938"/>
          </a:xfrm>
          <a:prstGeom prst="rect">
            <a:avLst/>
          </a:prstGeom>
          <a:noFill/>
        </p:spPr>
        <p:txBody>
          <a:bodyPr wrap="none" lIns="86402" tIns="43201" rIns="86402" bIns="43201">
            <a:spAutoFit/>
          </a:bodyPr>
          <a:lstStyle/>
          <a:p>
            <a:pPr algn="ctr" defTabSz="863885">
              <a:defRPr/>
            </a:pPr>
            <a:r>
              <a:rPr lang="nl-NL" sz="1512" b="1" spc="47" dirty="0">
                <a:ln w="0"/>
                <a:effectLst>
                  <a:innerShdw blurRad="63500" dist="50800" dir="13500000">
                    <a:srgbClr val="000000">
                      <a:alpha val="50000"/>
                    </a:srgbClr>
                  </a:innerShdw>
                </a:effectLst>
                <a:latin typeface="Calibri" panose="020F0502020204030204" pitchFamily="34" charset="0"/>
                <a:cs typeface="Calibri" panose="020F0502020204030204" pitchFamily="34" charset="0"/>
              </a:rPr>
              <a:t>kosten van</a:t>
            </a:r>
          </a:p>
        </p:txBody>
      </p:sp>
      <p:sp>
        <p:nvSpPr>
          <p:cNvPr id="34" name="Tekstvak 33">
            <a:extLst>
              <a:ext uri="{FF2B5EF4-FFF2-40B4-BE49-F238E27FC236}">
                <a16:creationId xmlns:a16="http://schemas.microsoft.com/office/drawing/2014/main" id="{C8E42D78-5E0F-4584-A282-400903D74472}"/>
              </a:ext>
            </a:extLst>
          </p:cNvPr>
          <p:cNvSpPr txBox="1"/>
          <p:nvPr/>
        </p:nvSpPr>
        <p:spPr>
          <a:xfrm>
            <a:off x="8468079" y="2875386"/>
            <a:ext cx="1252266"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Ongeplande </a:t>
            </a:r>
            <a:r>
              <a:rPr lang="nl-NL" sz="1134" dirty="0" err="1">
                <a:latin typeface="Calibri" panose="020F0502020204030204" pitchFamily="34" charset="0"/>
                <a:cs typeface="Calibri" panose="020F0502020204030204" pitchFamily="34" charset="0"/>
              </a:rPr>
              <a:t>stops</a:t>
            </a:r>
            <a:endParaRPr lang="nl-NL" sz="1134" dirty="0">
              <a:latin typeface="Calibri" panose="020F0502020204030204" pitchFamily="34" charset="0"/>
              <a:cs typeface="Calibri" panose="020F0502020204030204" pitchFamily="34" charset="0"/>
            </a:endParaRPr>
          </a:p>
        </p:txBody>
      </p:sp>
      <p:sp>
        <p:nvSpPr>
          <p:cNvPr id="35" name="Tekstvak 34">
            <a:extLst>
              <a:ext uri="{FF2B5EF4-FFF2-40B4-BE49-F238E27FC236}">
                <a16:creationId xmlns:a16="http://schemas.microsoft.com/office/drawing/2014/main" id="{DEEF6A17-CD77-4B8A-A38D-F73A538CE21F}"/>
              </a:ext>
            </a:extLst>
          </p:cNvPr>
          <p:cNvSpPr txBox="1"/>
          <p:nvPr/>
        </p:nvSpPr>
        <p:spPr>
          <a:xfrm>
            <a:off x="8364645" y="2562921"/>
            <a:ext cx="1317990" cy="26686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Lange set-up tijden</a:t>
            </a:r>
          </a:p>
        </p:txBody>
      </p:sp>
      <p:sp>
        <p:nvSpPr>
          <p:cNvPr id="36" name="Rechthoek 35">
            <a:extLst>
              <a:ext uri="{FF2B5EF4-FFF2-40B4-BE49-F238E27FC236}">
                <a16:creationId xmlns:a16="http://schemas.microsoft.com/office/drawing/2014/main" id="{2941A379-6EC7-4B34-8463-AE082CA204C0}"/>
              </a:ext>
            </a:extLst>
          </p:cNvPr>
          <p:cNvSpPr/>
          <p:nvPr/>
        </p:nvSpPr>
        <p:spPr>
          <a:xfrm>
            <a:off x="6102251" y="5743447"/>
            <a:ext cx="1100322" cy="319938"/>
          </a:xfrm>
          <a:prstGeom prst="rect">
            <a:avLst/>
          </a:prstGeom>
          <a:noFill/>
        </p:spPr>
        <p:txBody>
          <a:bodyPr wrap="none" lIns="86402" tIns="43201" rIns="86402" bIns="43201">
            <a:spAutoFit/>
          </a:bodyPr>
          <a:lstStyle/>
          <a:p>
            <a:pPr algn="ctr" defTabSz="863885">
              <a:defRPr/>
            </a:pPr>
            <a:r>
              <a:rPr lang="nl-NL" sz="1512" b="1" spc="47" dirty="0">
                <a:ln w="0"/>
                <a:effectLst>
                  <a:innerShdw blurRad="63500" dist="50800" dir="13500000">
                    <a:srgbClr val="000000">
                      <a:alpha val="50000"/>
                    </a:srgbClr>
                  </a:innerShdw>
                </a:effectLst>
                <a:latin typeface="Calibri" panose="020F0502020204030204" pitchFamily="34" charset="0"/>
                <a:cs typeface="Calibri" panose="020F0502020204030204" pitchFamily="34" charset="0"/>
              </a:rPr>
              <a:t>kosten van</a:t>
            </a:r>
          </a:p>
        </p:txBody>
      </p:sp>
      <p:sp>
        <p:nvSpPr>
          <p:cNvPr id="37" name="Rechthoek 36">
            <a:extLst>
              <a:ext uri="{FF2B5EF4-FFF2-40B4-BE49-F238E27FC236}">
                <a16:creationId xmlns:a16="http://schemas.microsoft.com/office/drawing/2014/main" id="{319F9D01-0DE9-4B90-8D0B-D424DE2CB95F}"/>
              </a:ext>
            </a:extLst>
          </p:cNvPr>
          <p:cNvSpPr/>
          <p:nvPr/>
        </p:nvSpPr>
        <p:spPr>
          <a:xfrm>
            <a:off x="10159976" y="2946864"/>
            <a:ext cx="1100322" cy="319938"/>
          </a:xfrm>
          <a:prstGeom prst="rect">
            <a:avLst/>
          </a:prstGeom>
          <a:noFill/>
        </p:spPr>
        <p:txBody>
          <a:bodyPr wrap="none" lIns="86402" tIns="43201" rIns="86402" bIns="43201">
            <a:spAutoFit/>
          </a:bodyPr>
          <a:lstStyle/>
          <a:p>
            <a:pPr algn="ctr" defTabSz="863885">
              <a:defRPr/>
            </a:pPr>
            <a:r>
              <a:rPr lang="nl-NL" sz="1512" b="1" spc="47" dirty="0">
                <a:ln w="0"/>
                <a:effectLst>
                  <a:innerShdw blurRad="63500" dist="50800" dir="13500000">
                    <a:srgbClr val="000000">
                      <a:alpha val="50000"/>
                    </a:srgbClr>
                  </a:innerShdw>
                </a:effectLst>
                <a:latin typeface="Calibri" panose="020F0502020204030204" pitchFamily="34" charset="0"/>
                <a:cs typeface="Calibri" panose="020F0502020204030204" pitchFamily="34" charset="0"/>
              </a:rPr>
              <a:t>kosten van</a:t>
            </a:r>
          </a:p>
        </p:txBody>
      </p:sp>
      <p:sp>
        <p:nvSpPr>
          <p:cNvPr id="8" name="Tijdelijke aanduiding voor voettekst 7">
            <a:extLst>
              <a:ext uri="{FF2B5EF4-FFF2-40B4-BE49-F238E27FC236}">
                <a16:creationId xmlns:a16="http://schemas.microsoft.com/office/drawing/2014/main" id="{81936AC4-68EA-428D-823A-BC8013E078F2}"/>
              </a:ext>
            </a:extLst>
          </p:cNvPr>
          <p:cNvSpPr>
            <a:spLocks noGrp="1"/>
          </p:cNvSpPr>
          <p:nvPr>
            <p:ph type="ftr" sz="quarter" idx="11"/>
          </p:nvPr>
        </p:nvSpPr>
        <p:spPr/>
        <p:txBody>
          <a:bodyPr/>
          <a:lstStyle/>
          <a:p>
            <a:r>
              <a:rPr lang="nl-NL"/>
              <a:t>Processen</a:t>
            </a:r>
          </a:p>
        </p:txBody>
      </p:sp>
      <p:sp>
        <p:nvSpPr>
          <p:cNvPr id="3" name="Tijdelijke aanduiding voor dianummer 2">
            <a:extLst>
              <a:ext uri="{FF2B5EF4-FFF2-40B4-BE49-F238E27FC236}">
                <a16:creationId xmlns:a16="http://schemas.microsoft.com/office/drawing/2014/main" id="{E2D3EA5C-1AE3-480D-B1D5-2AAC22E34946}"/>
              </a:ext>
            </a:extLst>
          </p:cNvPr>
          <p:cNvSpPr>
            <a:spLocks noGrp="1"/>
          </p:cNvSpPr>
          <p:nvPr>
            <p:ph type="sldNum" sz="quarter" idx="12"/>
          </p:nvPr>
        </p:nvSpPr>
        <p:spPr/>
        <p:txBody>
          <a:bodyPr/>
          <a:lstStyle/>
          <a:p>
            <a:fld id="{76022968-2107-43EC-8FC0-5D78783708AF}" type="slidenum">
              <a:rPr lang="nl-NL" smtClean="0"/>
              <a:t>129</a:t>
            </a:fld>
            <a:endParaRPr lang="nl-NL"/>
          </a:p>
        </p:txBody>
      </p:sp>
      <p:sp>
        <p:nvSpPr>
          <p:cNvPr id="38" name="Titel 3">
            <a:extLst>
              <a:ext uri="{FF2B5EF4-FFF2-40B4-BE49-F238E27FC236}">
                <a16:creationId xmlns:a16="http://schemas.microsoft.com/office/drawing/2014/main" id="{64A6FB93-EF4F-4FFA-824F-8133179FBC9F}"/>
              </a:ext>
            </a:extLst>
          </p:cNvPr>
          <p:cNvSpPr>
            <a:spLocks noGrp="1"/>
          </p:cNvSpPr>
          <p:nvPr>
            <p:ph type="title"/>
          </p:nvPr>
        </p:nvSpPr>
        <p:spPr/>
        <p:txBody>
          <a:bodyPr>
            <a:normAutofit/>
          </a:bodyPr>
          <a:lstStyle/>
          <a:p>
            <a:r>
              <a:rPr lang="nl-NL" dirty="0">
                <a:cs typeface="Calibri Light" panose="020F0302020204030204" pitchFamily="34" charset="0"/>
              </a:rPr>
              <a:t>Total </a:t>
            </a:r>
            <a:r>
              <a:rPr lang="nl-NL" dirty="0" err="1">
                <a:cs typeface="Calibri Light" panose="020F0302020204030204" pitchFamily="34" charset="0"/>
              </a:rPr>
              <a:t>Productive</a:t>
            </a:r>
            <a:r>
              <a:rPr lang="nl-NL" dirty="0">
                <a:cs typeface="Calibri Light" panose="020F0302020204030204" pitchFamily="34" charset="0"/>
              </a:rPr>
              <a:t> Maintenance [TPM]</a:t>
            </a:r>
            <a:br>
              <a:rPr lang="nl-NL" dirty="0">
                <a:cs typeface="Calibri Light" panose="020F0302020204030204" pitchFamily="34" charset="0"/>
              </a:rPr>
            </a:br>
            <a:r>
              <a:rPr lang="nl-NL" sz="1600" b="0" dirty="0" err="1">
                <a:solidFill>
                  <a:schemeClr val="tx1"/>
                </a:solidFill>
                <a:latin typeface="Calibri Light" panose="020F0302020204030204" pitchFamily="34" charset="0"/>
                <a:cs typeface="Calibri Light" panose="020F0302020204030204" pitchFamily="34" charset="0"/>
              </a:rPr>
              <a:t>Seiich</a:t>
            </a:r>
            <a:r>
              <a:rPr lang="nl-NL" sz="1600" b="0" dirty="0">
                <a:solidFill>
                  <a:schemeClr val="tx1"/>
                </a:solidFill>
                <a:latin typeface="Calibri Light" panose="020F0302020204030204" pitchFamily="34" charset="0"/>
                <a:cs typeface="Calibri Light" panose="020F0302020204030204" pitchFamily="34" charset="0"/>
              </a:rPr>
              <a:t> </a:t>
            </a:r>
            <a:r>
              <a:rPr lang="nl-NL" sz="1600" b="0" dirty="0" err="1">
                <a:solidFill>
                  <a:schemeClr val="tx1"/>
                </a:solidFill>
                <a:latin typeface="Calibri Light" panose="020F0302020204030204" pitchFamily="34" charset="0"/>
                <a:cs typeface="Calibri Light" panose="020F0302020204030204" pitchFamily="34" charset="0"/>
              </a:rPr>
              <a:t>Nakajima</a:t>
            </a:r>
            <a:r>
              <a:rPr lang="nl-NL" sz="1600" b="0" dirty="0">
                <a:solidFill>
                  <a:schemeClr val="tx1"/>
                </a:solidFill>
                <a:latin typeface="Calibri Light" panose="020F0302020204030204" pitchFamily="34" charset="0"/>
                <a:cs typeface="Calibri Light" panose="020F0302020204030204" pitchFamily="34" charset="0"/>
              </a:rPr>
              <a:t> e.a.</a:t>
            </a:r>
          </a:p>
        </p:txBody>
      </p:sp>
      <p:pic>
        <p:nvPicPr>
          <p:cNvPr id="40" name="Afbeelding 39">
            <a:extLst>
              <a:ext uri="{FF2B5EF4-FFF2-40B4-BE49-F238E27FC236}">
                <a16:creationId xmlns:a16="http://schemas.microsoft.com/office/drawing/2014/main" id="{A1BC637B-B446-4F83-828E-E38EF28C649C}"/>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391460" y="5263551"/>
            <a:ext cx="1503041" cy="900024"/>
          </a:xfrm>
          <a:prstGeom prst="rect">
            <a:avLst/>
          </a:prstGeom>
        </p:spPr>
      </p:pic>
      <p:pic>
        <p:nvPicPr>
          <p:cNvPr id="42" name="Afbeelding 41">
            <a:extLst>
              <a:ext uri="{FF2B5EF4-FFF2-40B4-BE49-F238E27FC236}">
                <a16:creationId xmlns:a16="http://schemas.microsoft.com/office/drawing/2014/main" id="{05B8BEDF-EBA3-4E86-87D4-E9D82EFDDA11}"/>
              </a:ext>
            </a:extLst>
          </p:cNvPr>
          <p:cNvPicPr>
            <a:picLocks noChangeAspect="1"/>
          </p:cNvPicPr>
          <p:nvPr/>
        </p:nvPicPr>
        <p:blipFill rotWithShape="1">
          <a:blip r:embed="rId11">
            <a:extLst>
              <a:ext uri="{28A0092B-C50C-407E-A947-70E740481C1C}">
                <a14:useLocalDpi xmlns:a14="http://schemas.microsoft.com/office/drawing/2010/main" val="0"/>
              </a:ext>
            </a:extLst>
          </a:blip>
          <a:srcRect l="5925" t="2180" r="2120" b="2597"/>
          <a:stretch/>
        </p:blipFill>
        <p:spPr>
          <a:xfrm>
            <a:off x="175201" y="1539254"/>
            <a:ext cx="2290845" cy="3401667"/>
          </a:xfrm>
          <a:prstGeom prst="rect">
            <a:avLst/>
          </a:prstGeom>
          <a:ln>
            <a:noFill/>
          </a:ln>
          <a:effectLst/>
        </p:spPr>
      </p:pic>
      <p:sp>
        <p:nvSpPr>
          <p:cNvPr id="2" name="Tekstvak 1">
            <a:extLst>
              <a:ext uri="{FF2B5EF4-FFF2-40B4-BE49-F238E27FC236}">
                <a16:creationId xmlns:a16="http://schemas.microsoft.com/office/drawing/2014/main" id="{D79C1220-9134-4CD2-9961-58B9500BA9A9}"/>
              </a:ext>
            </a:extLst>
          </p:cNvPr>
          <p:cNvSpPr txBox="1"/>
          <p:nvPr/>
        </p:nvSpPr>
        <p:spPr>
          <a:xfrm>
            <a:off x="9716633" y="6243274"/>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211</a:t>
            </a:r>
          </a:p>
        </p:txBody>
      </p:sp>
      <p:pic>
        <p:nvPicPr>
          <p:cNvPr id="4" name="Afbeelding 3" descr="Afbeelding met vliegtuig, zitten, groot, startbaan&#10;&#10;Automatisch gegenereerde beschrijving">
            <a:extLst>
              <a:ext uri="{FF2B5EF4-FFF2-40B4-BE49-F238E27FC236}">
                <a16:creationId xmlns:a16="http://schemas.microsoft.com/office/drawing/2014/main" id="{7DD51047-CFCF-42E6-9134-444ACAD8F8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5" name="Afbeelding 4">
            <a:extLst>
              <a:ext uri="{FF2B5EF4-FFF2-40B4-BE49-F238E27FC236}">
                <a16:creationId xmlns:a16="http://schemas.microsoft.com/office/drawing/2014/main" id="{EB1344CC-D0D8-40D1-9FC9-D3A5623990DC}"/>
              </a:ext>
            </a:extLst>
          </p:cNvPr>
          <p:cNvPicPr>
            <a:picLocks noChangeAspect="1"/>
          </p:cNvPicPr>
          <p:nvPr/>
        </p:nvPicPr>
        <p:blipFill rotWithShape="1">
          <a:blip r:embed="rId13"/>
          <a:srcRect l="16323" t="1624" r="15966" b="22253"/>
          <a:stretch/>
        </p:blipFill>
        <p:spPr>
          <a:xfrm>
            <a:off x="8857381" y="140884"/>
            <a:ext cx="967074" cy="1217797"/>
          </a:xfrm>
          <a:prstGeom prst="rect">
            <a:avLst/>
          </a:prstGeom>
        </p:spPr>
      </p:pic>
      <p:sp>
        <p:nvSpPr>
          <p:cNvPr id="6" name="Rechthoek 5">
            <a:extLst>
              <a:ext uri="{FF2B5EF4-FFF2-40B4-BE49-F238E27FC236}">
                <a16:creationId xmlns:a16="http://schemas.microsoft.com/office/drawing/2014/main" id="{AF9058B6-CE1C-482C-B4F2-96A8995FB956}"/>
              </a:ext>
            </a:extLst>
          </p:cNvPr>
          <p:cNvSpPr/>
          <p:nvPr/>
        </p:nvSpPr>
        <p:spPr>
          <a:xfrm>
            <a:off x="8975725" y="1358418"/>
            <a:ext cx="740908" cy="208647"/>
          </a:xfrm>
          <a:prstGeom prst="rect">
            <a:avLst/>
          </a:prstGeom>
        </p:spPr>
        <p:txBody>
          <a:bodyPr wrap="none">
            <a:spAutoFit/>
          </a:bodyPr>
          <a:lstStyle/>
          <a:p>
            <a:r>
              <a:rPr lang="nl-NL" sz="756" dirty="0">
                <a:latin typeface="Comic Sans MS" panose="030F0702030302020204" pitchFamily="66" charset="0"/>
              </a:rPr>
              <a:t>1919 – 2015 </a:t>
            </a:r>
          </a:p>
        </p:txBody>
      </p:sp>
      <p:pic>
        <p:nvPicPr>
          <p:cNvPr id="3074" name="Picture 2" descr="De bronafbeelding bekijken">
            <a:extLst>
              <a:ext uri="{FF2B5EF4-FFF2-40B4-BE49-F238E27FC236}">
                <a16:creationId xmlns:a16="http://schemas.microsoft.com/office/drawing/2014/main" id="{A31B5297-5FE6-4B9A-A041-A528CF652E2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15465" y="2273411"/>
            <a:ext cx="780679" cy="78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71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116EC12-EF58-4947-814D-ED197A1916B6}"/>
              </a:ext>
            </a:extLst>
          </p:cNvPr>
          <p:cNvSpPr>
            <a:spLocks noGrp="1"/>
          </p:cNvSpPr>
          <p:nvPr>
            <p:ph type="ftr" sz="quarter" idx="11"/>
          </p:nvPr>
        </p:nvSpPr>
        <p:spPr/>
        <p:txBody>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Processen</a:t>
            </a:r>
          </a:p>
        </p:txBody>
      </p:sp>
      <p:sp>
        <p:nvSpPr>
          <p:cNvPr id="6" name="Tijdelijke aanduiding voor dianummer 5">
            <a:extLst>
              <a:ext uri="{FF2B5EF4-FFF2-40B4-BE49-F238E27FC236}">
                <a16:creationId xmlns:a16="http://schemas.microsoft.com/office/drawing/2014/main" id="{8F8A38B9-0B7F-433C-8FCA-CBB86400E059}"/>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AC45E626-344A-4208-8044-C64B1A4C3BF3}" type="slidenum">
              <a:rPr kumimoji="0" lang="nl-NL" sz="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13</a:t>
            </a:fld>
            <a:endParaRPr kumimoji="0" lang="nl-NL"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sz="3200" b="1" dirty="0">
                <a:solidFill>
                  <a:srgbClr val="C00000"/>
                </a:solidFill>
                <a:latin typeface="Arial" panose="020B0604020202020204" pitchFamily="34" charset="0"/>
                <a:cs typeface="Arial" panose="020B0604020202020204" pitchFamily="34" charset="0"/>
              </a:rPr>
              <a:t>Wat is een proces?</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Hugo Hendriks MSc MBA</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kstvak 26">
            <a:extLst>
              <a:ext uri="{FF2B5EF4-FFF2-40B4-BE49-F238E27FC236}">
                <a16:creationId xmlns:a16="http://schemas.microsoft.com/office/drawing/2014/main" id="{3701A3C1-8148-4329-BF3D-1729B684BEC6}"/>
              </a:ext>
            </a:extLst>
          </p:cNvPr>
          <p:cNvSpPr txBox="1"/>
          <p:nvPr/>
        </p:nvSpPr>
        <p:spPr>
          <a:xfrm>
            <a:off x="9658887" y="6243274"/>
            <a:ext cx="745717"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 24 e.v.</a:t>
            </a:r>
          </a:p>
        </p:txBody>
      </p:sp>
      <p:pic>
        <p:nvPicPr>
          <p:cNvPr id="137" name="Afbeelding 136">
            <a:extLst>
              <a:ext uri="{FF2B5EF4-FFF2-40B4-BE49-F238E27FC236}">
                <a16:creationId xmlns:a16="http://schemas.microsoft.com/office/drawing/2014/main" id="{63AA3935-6B97-41B4-8DAE-A9E9C4702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2978" y="185854"/>
            <a:ext cx="1217797" cy="1217797"/>
          </a:xfrm>
          <a:prstGeom prst="rect">
            <a:avLst/>
          </a:prstGeom>
        </p:spPr>
      </p:pic>
      <p:pic>
        <p:nvPicPr>
          <p:cNvPr id="139" name="Afbeelding 138">
            <a:extLst>
              <a:ext uri="{FF2B5EF4-FFF2-40B4-BE49-F238E27FC236}">
                <a16:creationId xmlns:a16="http://schemas.microsoft.com/office/drawing/2014/main" id="{7FF4E482-E095-4B3C-A9DA-4A09CD613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924" y="5396366"/>
            <a:ext cx="798825" cy="798825"/>
          </a:xfrm>
          <a:prstGeom prst="rect">
            <a:avLst/>
          </a:prstGeom>
        </p:spPr>
      </p:pic>
      <p:pic>
        <p:nvPicPr>
          <p:cNvPr id="24" name="Afbeelding 23" descr="Afbeelding met vliegtuig, zitten, groot, startbaan&#10;&#10;Automatisch gegenereerde beschrijving">
            <a:extLst>
              <a:ext uri="{FF2B5EF4-FFF2-40B4-BE49-F238E27FC236}">
                <a16:creationId xmlns:a16="http://schemas.microsoft.com/office/drawing/2014/main" id="{3CB13D56-C209-42E8-84FF-09EF3AA01C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99" y="1521885"/>
            <a:ext cx="2403477" cy="3401667"/>
          </a:xfrm>
          <a:prstGeom prst="rect">
            <a:avLst/>
          </a:prstGeom>
          <a:ln>
            <a:noFill/>
          </a:ln>
          <a:effectLst/>
        </p:spPr>
      </p:pic>
      <p:pic>
        <p:nvPicPr>
          <p:cNvPr id="26" name="Afbeelding 25" descr="Afbeelding met vliegtuig, zitten, groot, startbaan&#10;&#10;Automatisch gegenereerde beschrijving">
            <a:extLst>
              <a:ext uri="{FF2B5EF4-FFF2-40B4-BE49-F238E27FC236}">
                <a16:creationId xmlns:a16="http://schemas.microsoft.com/office/drawing/2014/main" id="{B42C7A86-CC2C-4D09-85B1-FFB50E487C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47" name="Tijdelijke aanduiding voor inhoud 2">
            <a:extLst>
              <a:ext uri="{FF2B5EF4-FFF2-40B4-BE49-F238E27FC236}">
                <a16:creationId xmlns:a16="http://schemas.microsoft.com/office/drawing/2014/main" id="{67916211-9F17-4670-8736-A32B9DA02063}"/>
              </a:ext>
            </a:extLst>
          </p:cNvPr>
          <p:cNvSpPr txBox="1">
            <a:spLocks/>
          </p:cNvSpPr>
          <p:nvPr/>
        </p:nvSpPr>
        <p:spPr>
          <a:xfrm>
            <a:off x="2889772" y="1635142"/>
            <a:ext cx="8457101" cy="854075"/>
          </a:xfrm>
          <a:prstGeom prst="rect">
            <a:avLst/>
          </a:prstGeom>
          <a:solidFill>
            <a:schemeClr val="bg1">
              <a:lumMod val="95000"/>
            </a:schemeClr>
          </a:solidFill>
        </p:spPr>
        <p:txBody>
          <a:bodyPr vert="horz" lIns="91440" tIns="45720" rIns="91440" bIns="45720" rtlCol="0">
            <a:noAutofit/>
          </a:bodyPr>
          <a:lstStyle>
            <a:lvl1pPr marL="342900" indent="-342900" algn="l" defTabSz="914400" rtl="0" eaLnBrk="1" latinLnBrk="0" hangingPunct="1">
              <a:lnSpc>
                <a:spcPts val="2000"/>
              </a:lnSpc>
              <a:spcBef>
                <a:spcPts val="900"/>
              </a:spcBef>
              <a:buClr>
                <a:srgbClr val="FF0000"/>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ts val="2000"/>
              </a:lnSpc>
              <a:spcBef>
                <a:spcPts val="900"/>
              </a:spcBef>
              <a:buClr>
                <a:schemeClr val="accent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1600" dirty="0">
                <a:solidFill>
                  <a:schemeClr val="tx2">
                    <a:lumMod val="10000"/>
                  </a:schemeClr>
                </a:solidFill>
              </a:rPr>
              <a:t>Een proces is een verzameling van activiteiten die gezamenlijk </a:t>
            </a:r>
            <a:r>
              <a:rPr lang="nl-NL" sz="1600" i="1" dirty="0">
                <a:solidFill>
                  <a:srgbClr val="C00000"/>
                </a:solidFill>
              </a:rPr>
              <a:t>input</a:t>
            </a:r>
            <a:r>
              <a:rPr lang="nl-NL" sz="1600" dirty="0">
                <a:solidFill>
                  <a:schemeClr val="tx2">
                    <a:lumMod val="10000"/>
                  </a:schemeClr>
                </a:solidFill>
              </a:rPr>
              <a:t> omzetten in </a:t>
            </a:r>
            <a:r>
              <a:rPr lang="nl-NL" sz="1600" i="1" dirty="0">
                <a:solidFill>
                  <a:srgbClr val="C00000"/>
                </a:solidFill>
              </a:rPr>
              <a:t>output</a:t>
            </a:r>
            <a:r>
              <a:rPr lang="nl-NL" sz="1600" dirty="0">
                <a:solidFill>
                  <a:srgbClr val="C00000"/>
                </a:solidFill>
              </a:rPr>
              <a:t> </a:t>
            </a:r>
            <a:r>
              <a:rPr lang="nl-NL" sz="1600" dirty="0">
                <a:solidFill>
                  <a:schemeClr val="tx2">
                    <a:lumMod val="10000"/>
                  </a:schemeClr>
                </a:solidFill>
              </a:rPr>
              <a:t>om een </a:t>
            </a:r>
            <a:r>
              <a:rPr lang="nl-NL" sz="1600" dirty="0">
                <a:solidFill>
                  <a:schemeClr val="tx2">
                    <a:lumMod val="10000"/>
                  </a:schemeClr>
                </a:solidFill>
                <a:cs typeface="Calibri" panose="020F0502020204030204" pitchFamily="34" charset="0"/>
              </a:rPr>
              <a:t>bepaald doel te bereiken</a:t>
            </a:r>
          </a:p>
          <a:p>
            <a:pPr marL="0" indent="0">
              <a:buFont typeface="Arial" panose="020B0604020202020204" pitchFamily="34" charset="0"/>
              <a:buNone/>
            </a:pPr>
            <a:r>
              <a:rPr lang="nl-NL" sz="1000" dirty="0">
                <a:solidFill>
                  <a:srgbClr val="C00000"/>
                </a:solidFill>
                <a:cs typeface="Calibri" panose="020F0502020204030204" pitchFamily="34" charset="0"/>
              </a:rPr>
              <a:t>Hugo Hendriks, 2014</a:t>
            </a:r>
          </a:p>
        </p:txBody>
      </p:sp>
      <p:pic>
        <p:nvPicPr>
          <p:cNvPr id="48" name="Afbeelding 47">
            <a:extLst>
              <a:ext uri="{FF2B5EF4-FFF2-40B4-BE49-F238E27FC236}">
                <a16:creationId xmlns:a16="http://schemas.microsoft.com/office/drawing/2014/main" id="{1008F6E3-02C4-4E49-A77B-398902EB4C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2912" y="2680138"/>
            <a:ext cx="5208490" cy="2769476"/>
          </a:xfrm>
          <a:prstGeom prst="rect">
            <a:avLst/>
          </a:prstGeom>
        </p:spPr>
      </p:pic>
      <p:sp>
        <p:nvSpPr>
          <p:cNvPr id="49" name="Tekstvak 48">
            <a:extLst>
              <a:ext uri="{FF2B5EF4-FFF2-40B4-BE49-F238E27FC236}">
                <a16:creationId xmlns:a16="http://schemas.microsoft.com/office/drawing/2014/main" id="{FC44211D-391B-469E-97FC-2EB1A76F8B9A}"/>
              </a:ext>
            </a:extLst>
          </p:cNvPr>
          <p:cNvSpPr txBox="1"/>
          <p:nvPr/>
        </p:nvSpPr>
        <p:spPr>
          <a:xfrm>
            <a:off x="4687673" y="3256730"/>
            <a:ext cx="570183" cy="307777"/>
          </a:xfrm>
          <a:prstGeom prst="rect">
            <a:avLst/>
          </a:prstGeom>
          <a:noFill/>
        </p:spPr>
        <p:txBody>
          <a:bodyPr wrap="square" rtlCol="0">
            <a:spAutoFit/>
          </a:bodyPr>
          <a:lstStyle/>
          <a:p>
            <a:r>
              <a:rPr lang="nl-NL" sz="1400" dirty="0"/>
              <a:t>input</a:t>
            </a:r>
          </a:p>
        </p:txBody>
      </p:sp>
      <p:sp>
        <p:nvSpPr>
          <p:cNvPr id="50" name="Tekstvak 49">
            <a:extLst>
              <a:ext uri="{FF2B5EF4-FFF2-40B4-BE49-F238E27FC236}">
                <a16:creationId xmlns:a16="http://schemas.microsoft.com/office/drawing/2014/main" id="{4E2A9E7C-F576-4FBC-A8B1-098B6C82009D}"/>
              </a:ext>
            </a:extLst>
          </p:cNvPr>
          <p:cNvSpPr txBox="1"/>
          <p:nvPr/>
        </p:nvSpPr>
        <p:spPr>
          <a:xfrm>
            <a:off x="8094806" y="3290317"/>
            <a:ext cx="925830" cy="307777"/>
          </a:xfrm>
          <a:prstGeom prst="rect">
            <a:avLst/>
          </a:prstGeom>
          <a:noFill/>
        </p:spPr>
        <p:txBody>
          <a:bodyPr wrap="square" rtlCol="0">
            <a:spAutoFit/>
          </a:bodyPr>
          <a:lstStyle/>
          <a:p>
            <a:r>
              <a:rPr lang="nl-NL" sz="1400" dirty="0"/>
              <a:t>output</a:t>
            </a:r>
          </a:p>
        </p:txBody>
      </p:sp>
      <p:sp>
        <p:nvSpPr>
          <p:cNvPr id="51" name="Pijl: rechts 50">
            <a:extLst>
              <a:ext uri="{FF2B5EF4-FFF2-40B4-BE49-F238E27FC236}">
                <a16:creationId xmlns:a16="http://schemas.microsoft.com/office/drawing/2014/main" id="{D9E2A421-B194-41AB-A85C-B8BAED27FE2D}"/>
              </a:ext>
            </a:extLst>
          </p:cNvPr>
          <p:cNvSpPr/>
          <p:nvPr/>
        </p:nvSpPr>
        <p:spPr>
          <a:xfrm>
            <a:off x="7592866" y="3278841"/>
            <a:ext cx="375565" cy="330731"/>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Pijl: rechts 51">
            <a:extLst>
              <a:ext uri="{FF2B5EF4-FFF2-40B4-BE49-F238E27FC236}">
                <a16:creationId xmlns:a16="http://schemas.microsoft.com/office/drawing/2014/main" id="{80C5C648-370D-4DD5-82CC-CF55C45B9581}"/>
              </a:ext>
            </a:extLst>
          </p:cNvPr>
          <p:cNvSpPr/>
          <p:nvPr/>
        </p:nvSpPr>
        <p:spPr>
          <a:xfrm>
            <a:off x="5384571" y="3245254"/>
            <a:ext cx="375565" cy="330731"/>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53" name="Afbeelding 52" descr="Afbeelding met voedsel&#10;&#10;Automatisch gegenereerde beschrijving">
            <a:extLst>
              <a:ext uri="{FF2B5EF4-FFF2-40B4-BE49-F238E27FC236}">
                <a16:creationId xmlns:a16="http://schemas.microsoft.com/office/drawing/2014/main" id="{7B96D5C9-5243-4D52-A141-27ECA6E68C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7267" y="3147474"/>
            <a:ext cx="613382" cy="526288"/>
          </a:xfrm>
          <a:prstGeom prst="rect">
            <a:avLst/>
          </a:prstGeom>
        </p:spPr>
      </p:pic>
      <p:sp>
        <p:nvSpPr>
          <p:cNvPr id="54" name="Tekstvak 53">
            <a:extLst>
              <a:ext uri="{FF2B5EF4-FFF2-40B4-BE49-F238E27FC236}">
                <a16:creationId xmlns:a16="http://schemas.microsoft.com/office/drawing/2014/main" id="{C74098F1-43DF-4F54-9128-423CD79A91AF}"/>
              </a:ext>
            </a:extLst>
          </p:cNvPr>
          <p:cNvSpPr txBox="1"/>
          <p:nvPr/>
        </p:nvSpPr>
        <p:spPr>
          <a:xfrm>
            <a:off x="5893712" y="3189995"/>
            <a:ext cx="1110834" cy="646331"/>
          </a:xfrm>
          <a:prstGeom prst="rect">
            <a:avLst/>
          </a:prstGeom>
          <a:noFill/>
        </p:spPr>
        <p:txBody>
          <a:bodyPr wrap="square" rtlCol="0">
            <a:spAutoFit/>
          </a:bodyPr>
          <a:lstStyle/>
          <a:p>
            <a:pPr algn="ctr"/>
            <a:r>
              <a:rPr lang="nl-NL" sz="1400" dirty="0">
                <a:latin typeface="Calibri" panose="020F0502020204030204" pitchFamily="34" charset="0"/>
                <a:cs typeface="Calibri" panose="020F0502020204030204" pitchFamily="34" charset="0"/>
              </a:rPr>
              <a:t>Throughput</a:t>
            </a:r>
          </a:p>
          <a:p>
            <a:pPr algn="ctr"/>
            <a:r>
              <a:rPr lang="nl-NL" sz="800" dirty="0">
                <a:latin typeface="Calibri" panose="020F0502020204030204" pitchFamily="34" charset="0"/>
                <a:cs typeface="Calibri" panose="020F0502020204030204" pitchFamily="34" charset="0"/>
              </a:rPr>
              <a:t>transformatie</a:t>
            </a:r>
          </a:p>
          <a:p>
            <a:pPr algn="ctr"/>
            <a:endParaRPr lang="nl-NL" sz="1400" dirty="0">
              <a:solidFill>
                <a:srgbClr val="FFC000"/>
              </a:solidFill>
              <a:effectLst>
                <a:outerShdw blurRad="38100" dist="38100" dir="2700000" algn="tl">
                  <a:srgbClr val="000000">
                    <a:alpha val="43137"/>
                  </a:srgbClr>
                </a:outerShdw>
              </a:effectLst>
              <a:latin typeface="Comic Sans MS" panose="030F0702030302020204" pitchFamily="66" charset="0"/>
            </a:endParaRPr>
          </a:p>
        </p:txBody>
      </p:sp>
      <p:pic>
        <p:nvPicPr>
          <p:cNvPr id="55" name="Afbeelding 54">
            <a:extLst>
              <a:ext uri="{FF2B5EF4-FFF2-40B4-BE49-F238E27FC236}">
                <a16:creationId xmlns:a16="http://schemas.microsoft.com/office/drawing/2014/main" id="{D0F986BA-E380-408D-A6E6-FE881F146F0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7628" r="-6943" b="1822"/>
          <a:stretch/>
        </p:blipFill>
        <p:spPr>
          <a:xfrm flipH="1">
            <a:off x="3172099" y="3174501"/>
            <a:ext cx="879718" cy="2041248"/>
          </a:xfrm>
          <a:prstGeom prst="rect">
            <a:avLst/>
          </a:prstGeom>
        </p:spPr>
      </p:pic>
      <p:sp>
        <p:nvSpPr>
          <p:cNvPr id="56" name="Ovaal 55">
            <a:extLst>
              <a:ext uri="{FF2B5EF4-FFF2-40B4-BE49-F238E27FC236}">
                <a16:creationId xmlns:a16="http://schemas.microsoft.com/office/drawing/2014/main" id="{0E2B5207-BA86-47B0-9A9C-E6410B93C3B6}"/>
              </a:ext>
            </a:extLst>
          </p:cNvPr>
          <p:cNvSpPr/>
          <p:nvPr/>
        </p:nvSpPr>
        <p:spPr>
          <a:xfrm>
            <a:off x="5120691" y="3716283"/>
            <a:ext cx="135409" cy="14400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Ovaal 56">
            <a:extLst>
              <a:ext uri="{FF2B5EF4-FFF2-40B4-BE49-F238E27FC236}">
                <a16:creationId xmlns:a16="http://schemas.microsoft.com/office/drawing/2014/main" id="{F9E8F2B5-80B6-4FD2-A98E-BE244B5FF553}"/>
              </a:ext>
            </a:extLst>
          </p:cNvPr>
          <p:cNvSpPr/>
          <p:nvPr/>
        </p:nvSpPr>
        <p:spPr>
          <a:xfrm>
            <a:off x="5357529" y="3705878"/>
            <a:ext cx="135409" cy="14400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57">
            <a:extLst>
              <a:ext uri="{FF2B5EF4-FFF2-40B4-BE49-F238E27FC236}">
                <a16:creationId xmlns:a16="http://schemas.microsoft.com/office/drawing/2014/main" id="{69F74372-0439-441E-AF10-0B4D436D2F15}"/>
              </a:ext>
            </a:extLst>
          </p:cNvPr>
          <p:cNvSpPr/>
          <p:nvPr/>
        </p:nvSpPr>
        <p:spPr>
          <a:xfrm>
            <a:off x="8074383" y="3722624"/>
            <a:ext cx="135409" cy="144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58">
            <a:extLst>
              <a:ext uri="{FF2B5EF4-FFF2-40B4-BE49-F238E27FC236}">
                <a16:creationId xmlns:a16="http://schemas.microsoft.com/office/drawing/2014/main" id="{ABA48ACF-FBB1-4609-8E37-E3168B29F271}"/>
              </a:ext>
            </a:extLst>
          </p:cNvPr>
          <p:cNvSpPr/>
          <p:nvPr/>
        </p:nvSpPr>
        <p:spPr>
          <a:xfrm>
            <a:off x="8392658" y="3718372"/>
            <a:ext cx="135409" cy="144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7419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hthoek 20">
            <a:extLst>
              <a:ext uri="{FF2B5EF4-FFF2-40B4-BE49-F238E27FC236}">
                <a16:creationId xmlns:a16="http://schemas.microsoft.com/office/drawing/2014/main" id="{FCAB98CA-5CF0-427C-800E-6CC47F67257A}"/>
              </a:ext>
            </a:extLst>
          </p:cNvPr>
          <p:cNvSpPr/>
          <p:nvPr/>
        </p:nvSpPr>
        <p:spPr>
          <a:xfrm>
            <a:off x="175201" y="6099031"/>
            <a:ext cx="1762021" cy="208647"/>
          </a:xfrm>
          <a:prstGeom prst="rect">
            <a:avLst/>
          </a:prstGeom>
        </p:spPr>
        <p:txBody>
          <a:bodyPr wrap="none">
            <a:spAutoFit/>
          </a:bodyPr>
          <a:lstStyle/>
          <a:p>
            <a:pPr defTabSz="864017">
              <a:defRPr/>
            </a:pPr>
            <a:r>
              <a:rPr lang="en-US" sz="756" dirty="0">
                <a:solidFill>
                  <a:srgbClr val="E7E6E6"/>
                </a:solidFill>
                <a:latin typeface="Helvetica Neue"/>
              </a:rPr>
              <a:t>Japan Institute of Plant Maintenance</a:t>
            </a:r>
            <a:endParaRPr lang="nl-NL" sz="756" dirty="0">
              <a:solidFill>
                <a:srgbClr val="E7E6E6"/>
              </a:solidFill>
              <a:latin typeface="Calibri" panose="020F0502020204030204"/>
            </a:endParaRPr>
          </a:p>
        </p:txBody>
      </p:sp>
      <p:sp>
        <p:nvSpPr>
          <p:cNvPr id="33" name="Tekstvak 32">
            <a:extLst>
              <a:ext uri="{FF2B5EF4-FFF2-40B4-BE49-F238E27FC236}">
                <a16:creationId xmlns:a16="http://schemas.microsoft.com/office/drawing/2014/main" id="{3A884DC9-17AC-4AFB-AD3C-847DC1A4FDAB}"/>
              </a:ext>
            </a:extLst>
          </p:cNvPr>
          <p:cNvSpPr txBox="1"/>
          <p:nvPr/>
        </p:nvSpPr>
        <p:spPr>
          <a:xfrm>
            <a:off x="3536426" y="3333206"/>
            <a:ext cx="840295" cy="237757"/>
          </a:xfrm>
          <a:prstGeom prst="rect">
            <a:avLst/>
          </a:prstGeom>
          <a:noFill/>
        </p:spPr>
        <p:txBody>
          <a:bodyPr wrap="none" rtlCol="0">
            <a:spAutoFit/>
          </a:bodyPr>
          <a:lstStyle/>
          <a:p>
            <a:pPr defTabSz="863885">
              <a:defRPr/>
            </a:pPr>
            <a:r>
              <a:rPr lang="nl-NL" sz="945" b="1" dirty="0">
                <a:latin typeface="Calibri" panose="020F0502020204030204" pitchFamily="34" charset="0"/>
                <a:cs typeface="Calibri" panose="020F0502020204030204" pitchFamily="34" charset="0"/>
              </a:rPr>
              <a:t>Ontwerpfase</a:t>
            </a:r>
          </a:p>
        </p:txBody>
      </p:sp>
      <p:sp>
        <p:nvSpPr>
          <p:cNvPr id="38" name="Tekstvak 37">
            <a:extLst>
              <a:ext uri="{FF2B5EF4-FFF2-40B4-BE49-F238E27FC236}">
                <a16:creationId xmlns:a16="http://schemas.microsoft.com/office/drawing/2014/main" id="{23869C08-4FBE-4516-9495-40B84F0065DB}"/>
              </a:ext>
            </a:extLst>
          </p:cNvPr>
          <p:cNvSpPr txBox="1"/>
          <p:nvPr/>
        </p:nvSpPr>
        <p:spPr>
          <a:xfrm>
            <a:off x="5152298" y="3333206"/>
            <a:ext cx="880369" cy="237757"/>
          </a:xfrm>
          <a:prstGeom prst="rect">
            <a:avLst/>
          </a:prstGeom>
          <a:noFill/>
        </p:spPr>
        <p:txBody>
          <a:bodyPr wrap="none" rtlCol="0">
            <a:spAutoFit/>
          </a:bodyPr>
          <a:lstStyle/>
          <a:p>
            <a:pPr defTabSz="863885">
              <a:defRPr/>
            </a:pPr>
            <a:r>
              <a:rPr lang="nl-NL" sz="945" b="1" dirty="0">
                <a:latin typeface="Calibri" panose="020F0502020204030204" pitchFamily="34" charset="0"/>
                <a:cs typeface="Calibri" panose="020F0502020204030204" pitchFamily="34" charset="0"/>
              </a:rPr>
              <a:t>Productiefase</a:t>
            </a:r>
          </a:p>
        </p:txBody>
      </p:sp>
      <p:sp>
        <p:nvSpPr>
          <p:cNvPr id="39" name="Tekstvak 38">
            <a:extLst>
              <a:ext uri="{FF2B5EF4-FFF2-40B4-BE49-F238E27FC236}">
                <a16:creationId xmlns:a16="http://schemas.microsoft.com/office/drawing/2014/main" id="{BF820F76-7596-4156-A84A-84423F048A41}"/>
              </a:ext>
            </a:extLst>
          </p:cNvPr>
          <p:cNvSpPr txBox="1"/>
          <p:nvPr/>
        </p:nvSpPr>
        <p:spPr>
          <a:xfrm>
            <a:off x="6708759" y="3349181"/>
            <a:ext cx="888385" cy="237757"/>
          </a:xfrm>
          <a:prstGeom prst="rect">
            <a:avLst/>
          </a:prstGeom>
          <a:noFill/>
        </p:spPr>
        <p:txBody>
          <a:bodyPr wrap="none" rtlCol="0">
            <a:spAutoFit/>
          </a:bodyPr>
          <a:lstStyle/>
          <a:p>
            <a:pPr defTabSz="863885">
              <a:defRPr/>
            </a:pPr>
            <a:r>
              <a:rPr lang="nl-NL" sz="945" b="1" dirty="0">
                <a:latin typeface="Calibri" panose="020F0502020204030204" pitchFamily="34" charset="0"/>
                <a:cs typeface="Calibri" panose="020F0502020204030204" pitchFamily="34" charset="0"/>
              </a:rPr>
              <a:t>Verwijderfase</a:t>
            </a:r>
          </a:p>
        </p:txBody>
      </p:sp>
      <p:sp>
        <p:nvSpPr>
          <p:cNvPr id="40" name="Tekstvak 39">
            <a:extLst>
              <a:ext uri="{FF2B5EF4-FFF2-40B4-BE49-F238E27FC236}">
                <a16:creationId xmlns:a16="http://schemas.microsoft.com/office/drawing/2014/main" id="{8BCF8E38-E569-4BA5-8E52-E818FBDE5A9A}"/>
              </a:ext>
            </a:extLst>
          </p:cNvPr>
          <p:cNvSpPr txBox="1"/>
          <p:nvPr/>
        </p:nvSpPr>
        <p:spPr>
          <a:xfrm>
            <a:off x="5502619" y="3578173"/>
            <a:ext cx="370614" cy="237757"/>
          </a:xfrm>
          <a:prstGeom prst="rect">
            <a:avLst/>
          </a:prstGeom>
          <a:noFill/>
        </p:spPr>
        <p:txBody>
          <a:bodyPr wrap="none" rtlCol="0">
            <a:spAutoFit/>
          </a:bodyPr>
          <a:lstStyle/>
          <a:p>
            <a:pPr defTabSz="863885">
              <a:defRPr/>
            </a:pPr>
            <a:r>
              <a:rPr lang="nl-NL" sz="945" b="1" dirty="0">
                <a:latin typeface="Calibri" panose="020F0502020204030204" pitchFamily="34" charset="0"/>
                <a:cs typeface="Calibri" panose="020F0502020204030204" pitchFamily="34" charset="0"/>
              </a:rPr>
              <a:t>Tijd</a:t>
            </a:r>
          </a:p>
        </p:txBody>
      </p:sp>
      <p:sp>
        <p:nvSpPr>
          <p:cNvPr id="41" name="Tekstvak 40">
            <a:extLst>
              <a:ext uri="{FF2B5EF4-FFF2-40B4-BE49-F238E27FC236}">
                <a16:creationId xmlns:a16="http://schemas.microsoft.com/office/drawing/2014/main" id="{E1080907-6C3B-4074-95C2-84D8F1ED2B56}"/>
              </a:ext>
            </a:extLst>
          </p:cNvPr>
          <p:cNvSpPr txBox="1"/>
          <p:nvPr/>
        </p:nvSpPr>
        <p:spPr>
          <a:xfrm rot="16200000">
            <a:off x="2893511" y="2319602"/>
            <a:ext cx="963725" cy="237757"/>
          </a:xfrm>
          <a:prstGeom prst="rect">
            <a:avLst/>
          </a:prstGeom>
          <a:noFill/>
        </p:spPr>
        <p:txBody>
          <a:bodyPr wrap="none" rtlCol="0">
            <a:spAutoFit/>
          </a:bodyPr>
          <a:lstStyle/>
          <a:p>
            <a:pPr defTabSz="863885">
              <a:defRPr/>
            </a:pPr>
            <a:r>
              <a:rPr lang="nl-NL" sz="945" b="1" dirty="0">
                <a:latin typeface="Calibri" panose="020F0502020204030204" pitchFamily="34" charset="0"/>
                <a:cs typeface="Calibri" panose="020F0502020204030204" pitchFamily="34" charset="0"/>
              </a:rPr>
              <a:t>Machinekosten</a:t>
            </a:r>
          </a:p>
        </p:txBody>
      </p:sp>
      <p:sp>
        <p:nvSpPr>
          <p:cNvPr id="42" name="Tekstvak 41">
            <a:extLst>
              <a:ext uri="{FF2B5EF4-FFF2-40B4-BE49-F238E27FC236}">
                <a16:creationId xmlns:a16="http://schemas.microsoft.com/office/drawing/2014/main" id="{100C9903-A5B0-47E0-9998-97FD5529BE0E}"/>
              </a:ext>
            </a:extLst>
          </p:cNvPr>
          <p:cNvSpPr txBox="1"/>
          <p:nvPr/>
        </p:nvSpPr>
        <p:spPr>
          <a:xfrm>
            <a:off x="5000511" y="2249089"/>
            <a:ext cx="1691537" cy="674031"/>
          </a:xfrm>
          <a:prstGeom prst="rect">
            <a:avLst/>
          </a:prstGeom>
          <a:noFill/>
        </p:spPr>
        <p:txBody>
          <a:bodyPr wrap="square" rtlCol="0">
            <a:spAutoFit/>
          </a:bodyPr>
          <a:lstStyle/>
          <a:p>
            <a:pPr defTabSz="863885">
              <a:defRPr/>
            </a:pPr>
            <a:r>
              <a:rPr lang="nl-NL" sz="945" b="1" dirty="0">
                <a:latin typeface="Calibri" panose="020F0502020204030204" pitchFamily="34" charset="0"/>
                <a:cs typeface="Calibri" panose="020F0502020204030204" pitchFamily="34" charset="0"/>
              </a:rPr>
              <a:t>Voortlopende kosten</a:t>
            </a:r>
          </a:p>
          <a:p>
            <a:pPr defTabSz="863885">
              <a:defRPr/>
            </a:pPr>
            <a:endParaRPr lang="nl-NL" sz="945" b="1" dirty="0">
              <a:latin typeface="Calibri" panose="020F0502020204030204" pitchFamily="34" charset="0"/>
              <a:cs typeface="Calibri" panose="020F0502020204030204" pitchFamily="34" charset="0"/>
            </a:endParaRPr>
          </a:p>
          <a:p>
            <a:pPr defTabSz="863885">
              <a:defRPr/>
            </a:pPr>
            <a:endParaRPr lang="nl-NL" sz="945" b="1" dirty="0">
              <a:latin typeface="Calibri" panose="020F0502020204030204" pitchFamily="34" charset="0"/>
              <a:cs typeface="Calibri" panose="020F0502020204030204" pitchFamily="34" charset="0"/>
            </a:endParaRPr>
          </a:p>
          <a:p>
            <a:pPr defTabSz="863885">
              <a:defRPr/>
            </a:pPr>
            <a:endParaRPr lang="nl-NL" sz="945" b="1" dirty="0">
              <a:latin typeface="Calibri" panose="020F0502020204030204" pitchFamily="34" charset="0"/>
              <a:cs typeface="Calibri" panose="020F0502020204030204" pitchFamily="34" charset="0"/>
            </a:endParaRPr>
          </a:p>
        </p:txBody>
      </p:sp>
      <p:cxnSp>
        <p:nvCxnSpPr>
          <p:cNvPr id="3" name="Rechte verbindingslijn met pijl 2">
            <a:extLst>
              <a:ext uri="{FF2B5EF4-FFF2-40B4-BE49-F238E27FC236}">
                <a16:creationId xmlns:a16="http://schemas.microsoft.com/office/drawing/2014/main" id="{BD7017D4-3E9E-440F-BD12-8F779996E6DD}"/>
              </a:ext>
            </a:extLst>
          </p:cNvPr>
          <p:cNvCxnSpPr/>
          <p:nvPr/>
        </p:nvCxnSpPr>
        <p:spPr>
          <a:xfrm flipV="1">
            <a:off x="3490220" y="1505968"/>
            <a:ext cx="0" cy="183729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B6A98013-3810-4131-884F-4650EBB79331}"/>
              </a:ext>
            </a:extLst>
          </p:cNvPr>
          <p:cNvCxnSpPr/>
          <p:nvPr/>
        </p:nvCxnSpPr>
        <p:spPr>
          <a:xfrm>
            <a:off x="3490221" y="3324520"/>
            <a:ext cx="4294190"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553F0106-5F1C-4C24-944F-21D782D5F6E9}"/>
              </a:ext>
            </a:extLst>
          </p:cNvPr>
          <p:cNvCxnSpPr>
            <a:cxnSpLocks/>
          </p:cNvCxnSpPr>
          <p:nvPr/>
        </p:nvCxnSpPr>
        <p:spPr>
          <a:xfrm flipV="1">
            <a:off x="4412969" y="1938509"/>
            <a:ext cx="0" cy="140475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303A8B5E-04B6-4F72-B9D2-D4CD2B8ED5EA}"/>
              </a:ext>
            </a:extLst>
          </p:cNvPr>
          <p:cNvCxnSpPr>
            <a:cxnSpLocks/>
            <a:endCxn id="44" idx="10"/>
          </p:cNvCxnSpPr>
          <p:nvPr/>
        </p:nvCxnSpPr>
        <p:spPr>
          <a:xfrm flipV="1">
            <a:off x="6582959" y="2509029"/>
            <a:ext cx="9696" cy="83423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4" name="Vrije vorm: vorm 43">
            <a:extLst>
              <a:ext uri="{FF2B5EF4-FFF2-40B4-BE49-F238E27FC236}">
                <a16:creationId xmlns:a16="http://schemas.microsoft.com/office/drawing/2014/main" id="{1B3A08D8-B960-4680-AEF3-D90CE5ED5E81}"/>
              </a:ext>
            </a:extLst>
          </p:cNvPr>
          <p:cNvSpPr/>
          <p:nvPr/>
        </p:nvSpPr>
        <p:spPr>
          <a:xfrm>
            <a:off x="3484157" y="1748279"/>
            <a:ext cx="4260529" cy="1594980"/>
          </a:xfrm>
          <a:custGeom>
            <a:avLst/>
            <a:gdLst>
              <a:gd name="connsiteX0" fmla="*/ 0 w 4508938"/>
              <a:gd name="connsiteY0" fmla="*/ 1677465 h 1687975"/>
              <a:gd name="connsiteX1" fmla="*/ 252248 w 4508938"/>
              <a:gd name="connsiteY1" fmla="*/ 836637 h 1687975"/>
              <a:gd name="connsiteX2" fmla="*/ 767255 w 4508938"/>
              <a:gd name="connsiteY2" fmla="*/ 58872 h 1687975"/>
              <a:gd name="connsiteX3" fmla="*/ 903889 w 4508938"/>
              <a:gd name="connsiteY3" fmla="*/ 100913 h 1687975"/>
              <a:gd name="connsiteX4" fmla="*/ 1177158 w 4508938"/>
              <a:gd name="connsiteY4" fmla="*/ 468775 h 1687975"/>
              <a:gd name="connsiteX5" fmla="*/ 1261241 w 4508938"/>
              <a:gd name="connsiteY5" fmla="*/ 931230 h 1687975"/>
              <a:gd name="connsiteX6" fmla="*/ 1608083 w 4508938"/>
              <a:gd name="connsiteY6" fmla="*/ 1057354 h 1687975"/>
              <a:gd name="connsiteX7" fmla="*/ 1776248 w 4508938"/>
              <a:gd name="connsiteY7" fmla="*/ 994292 h 1687975"/>
              <a:gd name="connsiteX8" fmla="*/ 2427889 w 4508938"/>
              <a:gd name="connsiteY8" fmla="*/ 962761 h 1687975"/>
              <a:gd name="connsiteX9" fmla="*/ 2921876 w 4508938"/>
              <a:gd name="connsiteY9" fmla="*/ 1078375 h 1687975"/>
              <a:gd name="connsiteX10" fmla="*/ 3289738 w 4508938"/>
              <a:gd name="connsiteY10" fmla="*/ 805106 h 1687975"/>
              <a:gd name="connsiteX11" fmla="*/ 3699641 w 4508938"/>
              <a:gd name="connsiteY11" fmla="*/ 489796 h 1687975"/>
              <a:gd name="connsiteX12" fmla="*/ 4109545 w 4508938"/>
              <a:gd name="connsiteY12" fmla="*/ 468775 h 1687975"/>
              <a:gd name="connsiteX13" fmla="*/ 4288220 w 4508938"/>
              <a:gd name="connsiteY13" fmla="*/ 878679 h 1687975"/>
              <a:gd name="connsiteX14" fmla="*/ 4508938 w 4508938"/>
              <a:gd name="connsiteY14" fmla="*/ 1687975 h 168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08938" h="1687975">
                <a:moveTo>
                  <a:pt x="0" y="1677465"/>
                </a:moveTo>
                <a:cubicBezTo>
                  <a:pt x="62186" y="1391933"/>
                  <a:pt x="124372" y="1106402"/>
                  <a:pt x="252248" y="836637"/>
                </a:cubicBezTo>
                <a:cubicBezTo>
                  <a:pt x="380124" y="566872"/>
                  <a:pt x="658648" y="181493"/>
                  <a:pt x="767255" y="58872"/>
                </a:cubicBezTo>
                <a:cubicBezTo>
                  <a:pt x="875862" y="-63749"/>
                  <a:pt x="835572" y="32596"/>
                  <a:pt x="903889" y="100913"/>
                </a:cubicBezTo>
                <a:cubicBezTo>
                  <a:pt x="972206" y="169230"/>
                  <a:pt x="1117599" y="330389"/>
                  <a:pt x="1177158" y="468775"/>
                </a:cubicBezTo>
                <a:cubicBezTo>
                  <a:pt x="1236717" y="607161"/>
                  <a:pt x="1189420" y="833133"/>
                  <a:pt x="1261241" y="931230"/>
                </a:cubicBezTo>
                <a:cubicBezTo>
                  <a:pt x="1333062" y="1029327"/>
                  <a:pt x="1522249" y="1046844"/>
                  <a:pt x="1608083" y="1057354"/>
                </a:cubicBezTo>
                <a:cubicBezTo>
                  <a:pt x="1693918" y="1067864"/>
                  <a:pt x="1639614" y="1010057"/>
                  <a:pt x="1776248" y="994292"/>
                </a:cubicBezTo>
                <a:cubicBezTo>
                  <a:pt x="1912882" y="978527"/>
                  <a:pt x="2236951" y="948747"/>
                  <a:pt x="2427889" y="962761"/>
                </a:cubicBezTo>
                <a:cubicBezTo>
                  <a:pt x="2618827" y="976775"/>
                  <a:pt x="2778235" y="1104651"/>
                  <a:pt x="2921876" y="1078375"/>
                </a:cubicBezTo>
                <a:cubicBezTo>
                  <a:pt x="3065517" y="1052099"/>
                  <a:pt x="3160111" y="903202"/>
                  <a:pt x="3289738" y="805106"/>
                </a:cubicBezTo>
                <a:cubicBezTo>
                  <a:pt x="3419365" y="707010"/>
                  <a:pt x="3563007" y="545851"/>
                  <a:pt x="3699641" y="489796"/>
                </a:cubicBezTo>
                <a:cubicBezTo>
                  <a:pt x="3836276" y="433741"/>
                  <a:pt x="4011449" y="403961"/>
                  <a:pt x="4109545" y="468775"/>
                </a:cubicBezTo>
                <a:cubicBezTo>
                  <a:pt x="4207641" y="533589"/>
                  <a:pt x="4221655" y="675479"/>
                  <a:pt x="4288220" y="878679"/>
                </a:cubicBezTo>
                <a:cubicBezTo>
                  <a:pt x="4354785" y="1081879"/>
                  <a:pt x="4431861" y="1384927"/>
                  <a:pt x="4508938" y="1687975"/>
                </a:cubicBezTo>
              </a:path>
            </a:pathLst>
          </a:custGeom>
          <a:noFill/>
          <a:ln w="28575">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47" name="Tekstvak 46">
            <a:extLst>
              <a:ext uri="{FF2B5EF4-FFF2-40B4-BE49-F238E27FC236}">
                <a16:creationId xmlns:a16="http://schemas.microsoft.com/office/drawing/2014/main" id="{89ED30AE-D158-4B6C-80B7-1116C44671C3}"/>
              </a:ext>
            </a:extLst>
          </p:cNvPr>
          <p:cNvSpPr txBox="1"/>
          <p:nvPr/>
        </p:nvSpPr>
        <p:spPr>
          <a:xfrm>
            <a:off x="3484157" y="3783292"/>
            <a:ext cx="7585837" cy="1255793"/>
          </a:xfrm>
          <a:prstGeom prst="rect">
            <a:avLst/>
          </a:prstGeom>
          <a:noFill/>
        </p:spPr>
        <p:txBody>
          <a:bodyPr wrap="square" rtlCol="0">
            <a:spAutoFit/>
          </a:bodyPr>
          <a:lstStyle/>
          <a:p>
            <a:pPr defTabSz="863885">
              <a:defRPr/>
            </a:pPr>
            <a:r>
              <a:rPr lang="nl-NL" sz="1512" dirty="0">
                <a:latin typeface="Calibri" panose="020F0502020204030204" pitchFamily="34" charset="0"/>
                <a:cs typeface="Calibri" panose="020F0502020204030204" pitchFamily="34" charset="0"/>
              </a:rPr>
              <a:t>TPM in:</a:t>
            </a:r>
          </a:p>
          <a:p>
            <a:pPr marL="270005" indent="-270005" defTabSz="863885">
              <a:buFont typeface="Arial" panose="020B0604020202020204" pitchFamily="34" charset="0"/>
              <a:buChar char="•"/>
              <a:defRPr/>
            </a:pPr>
            <a:r>
              <a:rPr lang="nl-NL" sz="1512" b="1" i="1" dirty="0">
                <a:latin typeface="Calibri" panose="020F0502020204030204" pitchFamily="34" charset="0"/>
                <a:cs typeface="Calibri" panose="020F0502020204030204" pitchFamily="34" charset="0"/>
              </a:rPr>
              <a:t>Ontwerpfase</a:t>
            </a:r>
            <a:r>
              <a:rPr lang="nl-NL" sz="1512" dirty="0">
                <a:latin typeface="Calibri" panose="020F0502020204030204" pitchFamily="34" charset="0"/>
                <a:cs typeface="Calibri" panose="020F0502020204030204" pitchFamily="34" charset="0"/>
              </a:rPr>
              <a:t> vermindert het algemeen onderhoud</a:t>
            </a:r>
          </a:p>
          <a:p>
            <a:pPr marL="270005" indent="-270005" defTabSz="863885">
              <a:buFont typeface="Arial" panose="020B0604020202020204" pitchFamily="34" charset="0"/>
              <a:buChar char="•"/>
              <a:defRPr/>
            </a:pPr>
            <a:r>
              <a:rPr lang="nl-NL" sz="1512" b="1" i="1" dirty="0">
                <a:latin typeface="Calibri" panose="020F0502020204030204" pitchFamily="34" charset="0"/>
                <a:cs typeface="Calibri" panose="020F0502020204030204" pitchFamily="34" charset="0"/>
              </a:rPr>
              <a:t>Productiefase</a:t>
            </a:r>
            <a:r>
              <a:rPr lang="nl-NL" sz="1512" i="1" dirty="0">
                <a:latin typeface="Calibri" panose="020F0502020204030204" pitchFamily="34" charset="0"/>
                <a:cs typeface="Calibri" panose="020F0502020204030204" pitchFamily="34" charset="0"/>
              </a:rPr>
              <a:t> </a:t>
            </a:r>
            <a:r>
              <a:rPr lang="nl-NL" sz="1512" dirty="0">
                <a:latin typeface="Calibri" panose="020F0502020204030204" pitchFamily="34" charset="0"/>
                <a:cs typeface="Calibri" panose="020F0502020204030204" pitchFamily="34" charset="0"/>
              </a:rPr>
              <a:t>vermindert machinekosten en verbetert de onderhoudsfunctie</a:t>
            </a:r>
          </a:p>
          <a:p>
            <a:pPr marL="270005" indent="-270005" defTabSz="863885">
              <a:buFont typeface="Arial" panose="020B0604020202020204" pitchFamily="34" charset="0"/>
              <a:buChar char="•"/>
              <a:defRPr/>
            </a:pPr>
            <a:r>
              <a:rPr lang="nl-NL" sz="1512" b="1" i="1" dirty="0">
                <a:latin typeface="Calibri" panose="020F0502020204030204" pitchFamily="34" charset="0"/>
                <a:cs typeface="Calibri" panose="020F0502020204030204" pitchFamily="34" charset="0"/>
              </a:rPr>
              <a:t>Verwijderfase</a:t>
            </a:r>
            <a:r>
              <a:rPr lang="nl-NL" sz="1512" dirty="0">
                <a:latin typeface="Calibri" panose="020F0502020204030204" pitchFamily="34" charset="0"/>
                <a:cs typeface="Calibri" panose="020F0502020204030204" pitchFamily="34" charset="0"/>
              </a:rPr>
              <a:t> vermindert kosten door de nuttige levensduur van machines te verlengen en hoge kosten voor verwijdering te reduceren of te voorkomen</a:t>
            </a:r>
          </a:p>
        </p:txBody>
      </p:sp>
      <p:cxnSp>
        <p:nvCxnSpPr>
          <p:cNvPr id="50" name="Rechte verbindingslijn met pijl 49">
            <a:extLst>
              <a:ext uri="{FF2B5EF4-FFF2-40B4-BE49-F238E27FC236}">
                <a16:creationId xmlns:a16="http://schemas.microsoft.com/office/drawing/2014/main" id="{1C9DF650-C72F-483D-BEC1-477A9FBC5AFF}"/>
              </a:ext>
            </a:extLst>
          </p:cNvPr>
          <p:cNvCxnSpPr/>
          <p:nvPr/>
        </p:nvCxnSpPr>
        <p:spPr>
          <a:xfrm>
            <a:off x="3490221" y="3581836"/>
            <a:ext cx="4294190"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2" name="Tijdelijke aanduiding voor voettekst 1">
            <a:extLst>
              <a:ext uri="{FF2B5EF4-FFF2-40B4-BE49-F238E27FC236}">
                <a16:creationId xmlns:a16="http://schemas.microsoft.com/office/drawing/2014/main" id="{3CEA40FF-FE8C-4F58-8930-980CC24C2F1D}"/>
              </a:ext>
            </a:extLst>
          </p:cNvPr>
          <p:cNvSpPr>
            <a:spLocks noGrp="1"/>
          </p:cNvSpPr>
          <p:nvPr>
            <p:ph type="ftr" sz="quarter" idx="11"/>
          </p:nvPr>
        </p:nvSpPr>
        <p:spPr/>
        <p:txBody>
          <a:bodyPr/>
          <a:lstStyle/>
          <a:p>
            <a:r>
              <a:rPr lang="nl-NL"/>
              <a:t>Processen</a:t>
            </a:r>
          </a:p>
        </p:txBody>
      </p:sp>
      <p:sp>
        <p:nvSpPr>
          <p:cNvPr id="5" name="Tijdelijke aanduiding voor dianummer 4">
            <a:extLst>
              <a:ext uri="{FF2B5EF4-FFF2-40B4-BE49-F238E27FC236}">
                <a16:creationId xmlns:a16="http://schemas.microsoft.com/office/drawing/2014/main" id="{0975AA3D-AE0C-4744-A06F-B50B2927642E}"/>
              </a:ext>
            </a:extLst>
          </p:cNvPr>
          <p:cNvSpPr>
            <a:spLocks noGrp="1"/>
          </p:cNvSpPr>
          <p:nvPr>
            <p:ph type="sldNum" sz="quarter" idx="12"/>
          </p:nvPr>
        </p:nvSpPr>
        <p:spPr/>
        <p:txBody>
          <a:bodyPr/>
          <a:lstStyle/>
          <a:p>
            <a:fld id="{76022968-2107-43EC-8FC0-5D78783708AF}" type="slidenum">
              <a:rPr lang="nl-NL" smtClean="0"/>
              <a:t>130</a:t>
            </a:fld>
            <a:endParaRPr lang="nl-NL"/>
          </a:p>
        </p:txBody>
      </p:sp>
      <p:sp>
        <p:nvSpPr>
          <p:cNvPr id="27" name="Titel 3">
            <a:extLst>
              <a:ext uri="{FF2B5EF4-FFF2-40B4-BE49-F238E27FC236}">
                <a16:creationId xmlns:a16="http://schemas.microsoft.com/office/drawing/2014/main" id="{1984AE27-283C-493B-BCCC-55473BF692AA}"/>
              </a:ext>
            </a:extLst>
          </p:cNvPr>
          <p:cNvSpPr>
            <a:spLocks noGrp="1"/>
          </p:cNvSpPr>
          <p:nvPr>
            <p:ph type="title"/>
          </p:nvPr>
        </p:nvSpPr>
        <p:spPr/>
        <p:txBody>
          <a:bodyPr>
            <a:normAutofit/>
          </a:bodyPr>
          <a:lstStyle/>
          <a:p>
            <a:r>
              <a:rPr lang="nl-NL" dirty="0">
                <a:cs typeface="Calibri Light" panose="020F0302020204030204" pitchFamily="34" charset="0"/>
              </a:rPr>
              <a:t>Total </a:t>
            </a:r>
            <a:r>
              <a:rPr lang="nl-NL" dirty="0" err="1">
                <a:cs typeface="Calibri Light" panose="020F0302020204030204" pitchFamily="34" charset="0"/>
              </a:rPr>
              <a:t>Productive</a:t>
            </a:r>
            <a:r>
              <a:rPr lang="nl-NL" dirty="0">
                <a:cs typeface="Calibri Light" panose="020F0302020204030204" pitchFamily="34" charset="0"/>
              </a:rPr>
              <a:t> Maintenance [TPM]</a:t>
            </a:r>
            <a:br>
              <a:rPr lang="nl-NL" dirty="0">
                <a:cs typeface="Calibri Light" panose="020F0302020204030204" pitchFamily="34" charset="0"/>
              </a:rPr>
            </a:br>
            <a:r>
              <a:rPr lang="nl-NL" sz="1600" b="0" dirty="0" err="1">
                <a:solidFill>
                  <a:schemeClr val="tx1"/>
                </a:solidFill>
                <a:latin typeface="Calibri Light" panose="020F0302020204030204" pitchFamily="34" charset="0"/>
                <a:cs typeface="Calibri Light" panose="020F0302020204030204" pitchFamily="34" charset="0"/>
              </a:rPr>
              <a:t>Seiich</a:t>
            </a:r>
            <a:r>
              <a:rPr lang="nl-NL" sz="1600" b="0" dirty="0">
                <a:solidFill>
                  <a:schemeClr val="tx1"/>
                </a:solidFill>
                <a:latin typeface="Calibri Light" panose="020F0302020204030204" pitchFamily="34" charset="0"/>
                <a:cs typeface="Calibri Light" panose="020F0302020204030204" pitchFamily="34" charset="0"/>
              </a:rPr>
              <a:t> </a:t>
            </a:r>
            <a:r>
              <a:rPr lang="nl-NL" sz="1600" b="0" dirty="0" err="1">
                <a:solidFill>
                  <a:schemeClr val="tx1"/>
                </a:solidFill>
                <a:latin typeface="Calibri Light" panose="020F0302020204030204" pitchFamily="34" charset="0"/>
                <a:cs typeface="Calibri Light" panose="020F0302020204030204" pitchFamily="34" charset="0"/>
              </a:rPr>
              <a:t>Nakajima</a:t>
            </a:r>
            <a:r>
              <a:rPr lang="nl-NL" sz="1600" b="0" dirty="0">
                <a:solidFill>
                  <a:schemeClr val="tx1"/>
                </a:solidFill>
                <a:latin typeface="Calibri Light" panose="020F0302020204030204" pitchFamily="34" charset="0"/>
                <a:cs typeface="Calibri Light" panose="020F0302020204030204" pitchFamily="34" charset="0"/>
              </a:rPr>
              <a:t> e.a.</a:t>
            </a:r>
          </a:p>
        </p:txBody>
      </p:sp>
      <p:pic>
        <p:nvPicPr>
          <p:cNvPr id="29" name="Afbeelding 28">
            <a:extLst>
              <a:ext uri="{FF2B5EF4-FFF2-40B4-BE49-F238E27FC236}">
                <a16:creationId xmlns:a16="http://schemas.microsoft.com/office/drawing/2014/main" id="{8F277FAD-DE43-41CA-A51C-0527D78C2C4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91460" y="5263551"/>
            <a:ext cx="1503041" cy="900024"/>
          </a:xfrm>
          <a:prstGeom prst="rect">
            <a:avLst/>
          </a:prstGeom>
        </p:spPr>
      </p:pic>
      <p:pic>
        <p:nvPicPr>
          <p:cNvPr id="31" name="Afbeelding 30">
            <a:extLst>
              <a:ext uri="{FF2B5EF4-FFF2-40B4-BE49-F238E27FC236}">
                <a16:creationId xmlns:a16="http://schemas.microsoft.com/office/drawing/2014/main" id="{9E4D8B8E-4291-4F32-8B12-5AF53D1A38F2}"/>
              </a:ext>
            </a:extLst>
          </p:cNvPr>
          <p:cNvPicPr>
            <a:picLocks noChangeAspect="1"/>
          </p:cNvPicPr>
          <p:nvPr/>
        </p:nvPicPr>
        <p:blipFill rotWithShape="1">
          <a:blip r:embed="rId6">
            <a:extLst>
              <a:ext uri="{28A0092B-C50C-407E-A947-70E740481C1C}">
                <a14:useLocalDpi xmlns:a14="http://schemas.microsoft.com/office/drawing/2010/main" val="0"/>
              </a:ext>
            </a:extLst>
          </a:blip>
          <a:srcRect l="5925" t="2180" r="2120" b="2597"/>
          <a:stretch/>
        </p:blipFill>
        <p:spPr>
          <a:xfrm>
            <a:off x="175201" y="1539254"/>
            <a:ext cx="2290845" cy="3401667"/>
          </a:xfrm>
          <a:prstGeom prst="rect">
            <a:avLst/>
          </a:prstGeom>
          <a:ln>
            <a:noFill/>
          </a:ln>
          <a:effectLst/>
        </p:spPr>
      </p:pic>
      <p:pic>
        <p:nvPicPr>
          <p:cNvPr id="13" name="Afbeelding 12" descr="Afbeelding met tekening&#10;&#10;Automatisch gegenereerde beschrijving">
            <a:extLst>
              <a:ext uri="{FF2B5EF4-FFF2-40B4-BE49-F238E27FC236}">
                <a16:creationId xmlns:a16="http://schemas.microsoft.com/office/drawing/2014/main" id="{3DC40DED-73FD-45C3-85DE-8E34A25715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7181" y="1770377"/>
            <a:ext cx="3267440" cy="1826733"/>
          </a:xfrm>
          <a:prstGeom prst="rect">
            <a:avLst/>
          </a:prstGeom>
        </p:spPr>
      </p:pic>
      <p:sp>
        <p:nvSpPr>
          <p:cNvPr id="4" name="Tekstvak 3">
            <a:extLst>
              <a:ext uri="{FF2B5EF4-FFF2-40B4-BE49-F238E27FC236}">
                <a16:creationId xmlns:a16="http://schemas.microsoft.com/office/drawing/2014/main" id="{525EDA5F-664F-4D21-A3E0-1CF66398492C}"/>
              </a:ext>
            </a:extLst>
          </p:cNvPr>
          <p:cNvSpPr txBox="1"/>
          <p:nvPr/>
        </p:nvSpPr>
        <p:spPr>
          <a:xfrm>
            <a:off x="9716633" y="6227539"/>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211</a:t>
            </a:r>
          </a:p>
        </p:txBody>
      </p:sp>
      <p:pic>
        <p:nvPicPr>
          <p:cNvPr id="8" name="Afbeelding 7" descr="Afbeelding met vliegtuig, zitten, groot, startbaan&#10;&#10;Automatisch gegenereerde beschrijving">
            <a:extLst>
              <a:ext uri="{FF2B5EF4-FFF2-40B4-BE49-F238E27FC236}">
                <a16:creationId xmlns:a16="http://schemas.microsoft.com/office/drawing/2014/main" id="{F04C9AAE-AF70-460C-8322-806426CA09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9" name="Afbeelding 8">
            <a:extLst>
              <a:ext uri="{FF2B5EF4-FFF2-40B4-BE49-F238E27FC236}">
                <a16:creationId xmlns:a16="http://schemas.microsoft.com/office/drawing/2014/main" id="{A827C7C1-20A1-467A-BB06-334D6FAC93B4}"/>
              </a:ext>
            </a:extLst>
          </p:cNvPr>
          <p:cNvPicPr>
            <a:picLocks noChangeAspect="1"/>
          </p:cNvPicPr>
          <p:nvPr/>
        </p:nvPicPr>
        <p:blipFill rotWithShape="1">
          <a:blip r:embed="rId9"/>
          <a:srcRect l="16323" t="1624" r="15966" b="22253"/>
          <a:stretch/>
        </p:blipFill>
        <p:spPr>
          <a:xfrm>
            <a:off x="8857381" y="140884"/>
            <a:ext cx="967074" cy="1217797"/>
          </a:xfrm>
          <a:prstGeom prst="rect">
            <a:avLst/>
          </a:prstGeom>
        </p:spPr>
      </p:pic>
      <p:sp>
        <p:nvSpPr>
          <p:cNvPr id="10" name="Rechthoek 9">
            <a:extLst>
              <a:ext uri="{FF2B5EF4-FFF2-40B4-BE49-F238E27FC236}">
                <a16:creationId xmlns:a16="http://schemas.microsoft.com/office/drawing/2014/main" id="{ED59B64D-C1AF-41FB-92C5-905BABD19DF3}"/>
              </a:ext>
            </a:extLst>
          </p:cNvPr>
          <p:cNvSpPr/>
          <p:nvPr/>
        </p:nvSpPr>
        <p:spPr>
          <a:xfrm>
            <a:off x="8975725" y="1358418"/>
            <a:ext cx="740908" cy="208647"/>
          </a:xfrm>
          <a:prstGeom prst="rect">
            <a:avLst/>
          </a:prstGeom>
        </p:spPr>
        <p:txBody>
          <a:bodyPr wrap="none">
            <a:spAutoFit/>
          </a:bodyPr>
          <a:lstStyle/>
          <a:p>
            <a:r>
              <a:rPr lang="nl-NL" sz="756" dirty="0">
                <a:latin typeface="Comic Sans MS" panose="030F0702030302020204" pitchFamily="66" charset="0"/>
              </a:rPr>
              <a:t>1919 – 2015 </a:t>
            </a:r>
          </a:p>
        </p:txBody>
      </p:sp>
    </p:spTree>
    <p:extLst>
      <p:ext uri="{BB962C8B-B14F-4D97-AF65-F5344CB8AC3E}">
        <p14:creationId xmlns:p14="http://schemas.microsoft.com/office/powerpoint/2010/main" val="426887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Overall Equipment </a:t>
            </a:r>
            <a:r>
              <a:rPr lang="nl-NL" dirty="0" err="1">
                <a:cs typeface="Calibri Light" panose="020F0302020204030204" pitchFamily="34" charset="0"/>
              </a:rPr>
              <a:t>Effectiviness</a:t>
            </a:r>
            <a:r>
              <a:rPr lang="nl-NL" dirty="0">
                <a:cs typeface="Calibri Light" panose="020F0302020204030204" pitchFamily="34" charset="0"/>
              </a:rPr>
              <a:t> [O.E.E.]</a:t>
            </a:r>
            <a:br>
              <a:rPr lang="nl-NL" sz="3402" dirty="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Diversen</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a:extLst>
              <a:ext uri="{FF2B5EF4-FFF2-40B4-BE49-F238E27FC236}">
                <a16:creationId xmlns:a16="http://schemas.microsoft.com/office/drawing/2014/main" id="{A909FBD8-EC7C-4E83-805B-A3A4D2BF4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13" y="1539254"/>
            <a:ext cx="2295603" cy="3401667"/>
          </a:xfrm>
          <a:prstGeom prst="rect">
            <a:avLst/>
          </a:prstGeom>
          <a:ln>
            <a:noFill/>
          </a:ln>
          <a:effectLst/>
        </p:spPr>
      </p:pic>
      <p:sp>
        <p:nvSpPr>
          <p:cNvPr id="5" name="Rechthoek 4">
            <a:extLst>
              <a:ext uri="{FF2B5EF4-FFF2-40B4-BE49-F238E27FC236}">
                <a16:creationId xmlns:a16="http://schemas.microsoft.com/office/drawing/2014/main" id="{CC649360-20F7-4DAA-947A-F3ECF04935DD}"/>
              </a:ext>
            </a:extLst>
          </p:cNvPr>
          <p:cNvSpPr/>
          <p:nvPr/>
        </p:nvSpPr>
        <p:spPr>
          <a:xfrm>
            <a:off x="2698702" y="5370923"/>
            <a:ext cx="993130" cy="716093"/>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512" b="1" dirty="0">
                <a:solidFill>
                  <a:schemeClr val="tx1"/>
                </a:solidFill>
                <a:latin typeface="Calibri" panose="020F0502020204030204" pitchFamily="34" charset="0"/>
                <a:cs typeface="Calibri" panose="020F0502020204030204" pitchFamily="34" charset="0"/>
              </a:rPr>
              <a:t>OEE</a:t>
            </a:r>
          </a:p>
          <a:p>
            <a:pPr algn="ctr"/>
            <a:r>
              <a:rPr lang="nl-NL" sz="1323" dirty="0">
                <a:solidFill>
                  <a:schemeClr val="tx1"/>
                </a:solidFill>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72B6D2C4-3459-477C-BAF7-5982D28F1C88}"/>
              </a:ext>
            </a:extLst>
          </p:cNvPr>
          <p:cNvSpPr/>
          <p:nvPr/>
        </p:nvSpPr>
        <p:spPr>
          <a:xfrm>
            <a:off x="4172708" y="5392803"/>
            <a:ext cx="993130" cy="734007"/>
          </a:xfrm>
          <a:prstGeom prst="rect">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nl-NL" sz="756"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t>
            </a:r>
          </a:p>
        </p:txBody>
      </p:sp>
      <p:sp>
        <p:nvSpPr>
          <p:cNvPr id="9" name="Tekstvak 8">
            <a:extLst>
              <a:ext uri="{FF2B5EF4-FFF2-40B4-BE49-F238E27FC236}">
                <a16:creationId xmlns:a16="http://schemas.microsoft.com/office/drawing/2014/main" id="{EE34BB89-5EE4-4129-BA85-F45917BA1633}"/>
              </a:ext>
            </a:extLst>
          </p:cNvPr>
          <p:cNvSpPr txBox="1"/>
          <p:nvPr/>
        </p:nvSpPr>
        <p:spPr>
          <a:xfrm>
            <a:off x="4172181" y="5425266"/>
            <a:ext cx="994183" cy="383182"/>
          </a:xfrm>
          <a:prstGeom prst="rect">
            <a:avLst/>
          </a:prstGeom>
          <a:noFill/>
        </p:spPr>
        <p:txBody>
          <a:bodyPr wrap="none" rtlCol="0">
            <a:spAutoFit/>
          </a:bodyPr>
          <a:lstStyle/>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Beschikbaarheid</a:t>
            </a: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a:t>
            </a:r>
          </a:p>
        </p:txBody>
      </p:sp>
      <p:sp>
        <p:nvSpPr>
          <p:cNvPr id="14" name="Rechthoek 13">
            <a:extLst>
              <a:ext uri="{FF2B5EF4-FFF2-40B4-BE49-F238E27FC236}">
                <a16:creationId xmlns:a16="http://schemas.microsoft.com/office/drawing/2014/main" id="{A575EFFE-0452-4A7B-A25D-BA889D191EAC}"/>
              </a:ext>
            </a:extLst>
          </p:cNvPr>
          <p:cNvSpPr/>
          <p:nvPr/>
        </p:nvSpPr>
        <p:spPr>
          <a:xfrm>
            <a:off x="5536831" y="5425267"/>
            <a:ext cx="993130" cy="734007"/>
          </a:xfrm>
          <a:prstGeom prst="rect">
            <a:avLst/>
          </a:prstGeom>
          <a:solidFill>
            <a:srgbClr val="FF99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nl-NL" sz="756"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
            </a:r>
          </a:p>
        </p:txBody>
      </p:sp>
      <p:sp>
        <p:nvSpPr>
          <p:cNvPr id="15" name="Tekstvak 14">
            <a:extLst>
              <a:ext uri="{FF2B5EF4-FFF2-40B4-BE49-F238E27FC236}">
                <a16:creationId xmlns:a16="http://schemas.microsoft.com/office/drawing/2014/main" id="{5919D16B-6185-4992-9F05-DF75D0F31331}"/>
              </a:ext>
            </a:extLst>
          </p:cNvPr>
          <p:cNvSpPr txBox="1"/>
          <p:nvPr/>
        </p:nvSpPr>
        <p:spPr>
          <a:xfrm>
            <a:off x="5721453" y="5457731"/>
            <a:ext cx="623890" cy="383182"/>
          </a:xfrm>
          <a:prstGeom prst="rect">
            <a:avLst/>
          </a:prstGeom>
          <a:noFill/>
        </p:spPr>
        <p:txBody>
          <a:bodyPr wrap="none" rtlCol="0">
            <a:spAutoFit/>
          </a:bodyPr>
          <a:lstStyle/>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Prestatie</a:t>
            </a: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a:t>
            </a:r>
          </a:p>
        </p:txBody>
      </p:sp>
      <p:sp>
        <p:nvSpPr>
          <p:cNvPr id="16" name="Rechthoek 15">
            <a:extLst>
              <a:ext uri="{FF2B5EF4-FFF2-40B4-BE49-F238E27FC236}">
                <a16:creationId xmlns:a16="http://schemas.microsoft.com/office/drawing/2014/main" id="{6B97D2D5-0574-421F-BAC4-6B98BDA28A50}"/>
              </a:ext>
            </a:extLst>
          </p:cNvPr>
          <p:cNvSpPr/>
          <p:nvPr/>
        </p:nvSpPr>
        <p:spPr>
          <a:xfrm>
            <a:off x="6947207" y="5425267"/>
            <a:ext cx="993130" cy="734007"/>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nl-NL" sz="756"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
            </a:r>
          </a:p>
        </p:txBody>
      </p:sp>
      <p:sp>
        <p:nvSpPr>
          <p:cNvPr id="17" name="Tekstvak 16">
            <a:extLst>
              <a:ext uri="{FF2B5EF4-FFF2-40B4-BE49-F238E27FC236}">
                <a16:creationId xmlns:a16="http://schemas.microsoft.com/office/drawing/2014/main" id="{09F2E67E-7E6B-495B-92F7-6EBE52A19416}"/>
              </a:ext>
            </a:extLst>
          </p:cNvPr>
          <p:cNvSpPr txBox="1"/>
          <p:nvPr/>
        </p:nvSpPr>
        <p:spPr>
          <a:xfrm>
            <a:off x="7136636" y="5457731"/>
            <a:ext cx="614272" cy="383182"/>
          </a:xfrm>
          <a:prstGeom prst="rect">
            <a:avLst/>
          </a:prstGeom>
          <a:noFill/>
        </p:spPr>
        <p:txBody>
          <a:bodyPr wrap="none" rtlCol="0">
            <a:spAutoFit/>
          </a:bodyPr>
          <a:lstStyle/>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Kwaliteit</a:t>
            </a: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a:t>
            </a:r>
          </a:p>
        </p:txBody>
      </p:sp>
      <p:sp>
        <p:nvSpPr>
          <p:cNvPr id="11" name="Rechthoek 10">
            <a:extLst>
              <a:ext uri="{FF2B5EF4-FFF2-40B4-BE49-F238E27FC236}">
                <a16:creationId xmlns:a16="http://schemas.microsoft.com/office/drawing/2014/main" id="{2C33C102-F0B4-4441-9337-B8A53CCED708}"/>
              </a:ext>
            </a:extLst>
          </p:cNvPr>
          <p:cNvSpPr/>
          <p:nvPr/>
        </p:nvSpPr>
        <p:spPr>
          <a:xfrm>
            <a:off x="3714416" y="5356323"/>
            <a:ext cx="392501" cy="610787"/>
          </a:xfrm>
          <a:prstGeom prst="rect">
            <a:avLst/>
          </a:prstGeom>
          <a:noFill/>
        </p:spPr>
        <p:txBody>
          <a:bodyPr wrap="none" lIns="86402" tIns="43201" rIns="86402" bIns="43201">
            <a:spAutoFit/>
          </a:bodyPr>
          <a:lstStyle/>
          <a:p>
            <a:pPr algn="ctr"/>
            <a:r>
              <a:rPr lang="nl-NL" sz="3402" b="1" dirty="0">
                <a:ln w="12700" cmpd="sng">
                  <a:solidFill>
                    <a:schemeClr val="bg1">
                      <a:lumMod val="50000"/>
                    </a:schemeClr>
                  </a:solidFill>
                  <a:prstDash val="solid"/>
                </a:ln>
                <a:solidFill>
                  <a:schemeClr val="bg1"/>
                </a:solidFill>
                <a:latin typeface="Calibri" panose="020F0502020204030204" pitchFamily="34" charset="0"/>
                <a:cs typeface="Calibri" panose="020F0502020204030204" pitchFamily="34" charset="0"/>
              </a:rPr>
              <a:t>=</a:t>
            </a:r>
          </a:p>
        </p:txBody>
      </p:sp>
      <p:sp>
        <p:nvSpPr>
          <p:cNvPr id="19" name="Rechthoek 18">
            <a:extLst>
              <a:ext uri="{FF2B5EF4-FFF2-40B4-BE49-F238E27FC236}">
                <a16:creationId xmlns:a16="http://schemas.microsoft.com/office/drawing/2014/main" id="{F3732BED-57A9-4A73-8A8A-34740241C679}"/>
              </a:ext>
            </a:extLst>
          </p:cNvPr>
          <p:cNvSpPr/>
          <p:nvPr/>
        </p:nvSpPr>
        <p:spPr>
          <a:xfrm>
            <a:off x="5156051" y="5356323"/>
            <a:ext cx="374867" cy="610787"/>
          </a:xfrm>
          <a:prstGeom prst="rect">
            <a:avLst/>
          </a:prstGeom>
          <a:noFill/>
        </p:spPr>
        <p:txBody>
          <a:bodyPr wrap="none" lIns="86402" tIns="43201" rIns="86402" bIns="43201">
            <a:spAutoFit/>
          </a:bodyPr>
          <a:lstStyle/>
          <a:p>
            <a:pPr algn="ctr"/>
            <a:r>
              <a:rPr lang="nl-NL" sz="3402" b="1" dirty="0">
                <a:ln w="12700" cmpd="sng">
                  <a:solidFill>
                    <a:schemeClr val="bg1">
                      <a:lumMod val="50000"/>
                    </a:schemeClr>
                  </a:solidFill>
                  <a:prstDash val="solid"/>
                </a:ln>
                <a:solidFill>
                  <a:schemeClr val="bg1"/>
                </a:solidFill>
                <a:latin typeface="Calibri" panose="020F0502020204030204" pitchFamily="34" charset="0"/>
                <a:cs typeface="Calibri" panose="020F0502020204030204" pitchFamily="34" charset="0"/>
              </a:rPr>
              <a:t>x</a:t>
            </a:r>
          </a:p>
        </p:txBody>
      </p:sp>
      <p:sp>
        <p:nvSpPr>
          <p:cNvPr id="20" name="Rechthoek 19">
            <a:extLst>
              <a:ext uri="{FF2B5EF4-FFF2-40B4-BE49-F238E27FC236}">
                <a16:creationId xmlns:a16="http://schemas.microsoft.com/office/drawing/2014/main" id="{A35F94CA-7EC7-43A8-BBC0-FAE691E00087}"/>
              </a:ext>
            </a:extLst>
          </p:cNvPr>
          <p:cNvSpPr/>
          <p:nvPr/>
        </p:nvSpPr>
        <p:spPr>
          <a:xfrm>
            <a:off x="6529811" y="5336003"/>
            <a:ext cx="374867" cy="610787"/>
          </a:xfrm>
          <a:prstGeom prst="rect">
            <a:avLst/>
          </a:prstGeom>
          <a:noFill/>
        </p:spPr>
        <p:txBody>
          <a:bodyPr wrap="none" lIns="86402" tIns="43201" rIns="86402" bIns="43201">
            <a:spAutoFit/>
          </a:bodyPr>
          <a:lstStyle/>
          <a:p>
            <a:pPr algn="ctr"/>
            <a:r>
              <a:rPr lang="nl-NL" sz="3402" b="1" dirty="0">
                <a:ln w="12700" cmpd="sng">
                  <a:solidFill>
                    <a:schemeClr val="bg1">
                      <a:lumMod val="50000"/>
                    </a:schemeClr>
                  </a:solidFill>
                  <a:prstDash val="solid"/>
                </a:ln>
                <a:solidFill>
                  <a:schemeClr val="bg1"/>
                </a:solidFill>
                <a:latin typeface="Calibri" panose="020F0502020204030204" pitchFamily="34" charset="0"/>
                <a:cs typeface="Calibri" panose="020F0502020204030204" pitchFamily="34" charset="0"/>
              </a:rPr>
              <a:t>x</a:t>
            </a:r>
          </a:p>
        </p:txBody>
      </p:sp>
      <p:sp>
        <p:nvSpPr>
          <p:cNvPr id="21" name="Rechthoek 20">
            <a:extLst>
              <a:ext uri="{FF2B5EF4-FFF2-40B4-BE49-F238E27FC236}">
                <a16:creationId xmlns:a16="http://schemas.microsoft.com/office/drawing/2014/main" id="{8349E42D-FB58-49EC-816F-7D04CB7DE8DE}"/>
              </a:ext>
            </a:extLst>
          </p:cNvPr>
          <p:cNvSpPr/>
          <p:nvPr/>
        </p:nvSpPr>
        <p:spPr>
          <a:xfrm>
            <a:off x="8009252" y="5352430"/>
            <a:ext cx="392501" cy="610787"/>
          </a:xfrm>
          <a:prstGeom prst="rect">
            <a:avLst/>
          </a:prstGeom>
          <a:noFill/>
        </p:spPr>
        <p:txBody>
          <a:bodyPr wrap="none" lIns="86402" tIns="43201" rIns="86402" bIns="43201">
            <a:spAutoFit/>
          </a:bodyPr>
          <a:lstStyle/>
          <a:p>
            <a:pPr algn="ctr"/>
            <a:r>
              <a:rPr lang="nl-NL" sz="3402" b="1" dirty="0">
                <a:ln w="12700" cmpd="sng">
                  <a:solidFill>
                    <a:schemeClr val="bg1">
                      <a:lumMod val="50000"/>
                    </a:schemeClr>
                  </a:solidFill>
                  <a:prstDash val="solid"/>
                </a:ln>
                <a:solidFill>
                  <a:schemeClr val="bg1"/>
                </a:solidFill>
                <a:latin typeface="Calibri" panose="020F0502020204030204" pitchFamily="34" charset="0"/>
                <a:cs typeface="Calibri" panose="020F0502020204030204" pitchFamily="34" charset="0"/>
              </a:rPr>
              <a:t>=</a:t>
            </a:r>
          </a:p>
        </p:txBody>
      </p:sp>
      <p:cxnSp>
        <p:nvCxnSpPr>
          <p:cNvPr id="18" name="Rechte verbindingslijn 17">
            <a:extLst>
              <a:ext uri="{FF2B5EF4-FFF2-40B4-BE49-F238E27FC236}">
                <a16:creationId xmlns:a16="http://schemas.microsoft.com/office/drawing/2014/main" id="{46D4F0DE-16FC-4170-B036-4095D6B1FC81}"/>
              </a:ext>
            </a:extLst>
          </p:cNvPr>
          <p:cNvCxnSpPr/>
          <p:nvPr/>
        </p:nvCxnSpPr>
        <p:spPr>
          <a:xfrm>
            <a:off x="8498042" y="5657791"/>
            <a:ext cx="24728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DF70260E-D4D0-45F4-AE18-6624437819FA}"/>
              </a:ext>
            </a:extLst>
          </p:cNvPr>
          <p:cNvSpPr txBox="1"/>
          <p:nvPr/>
        </p:nvSpPr>
        <p:spPr>
          <a:xfrm>
            <a:off x="9071485" y="5701196"/>
            <a:ext cx="1326005"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Geplande productietijd</a:t>
            </a:r>
          </a:p>
        </p:txBody>
      </p:sp>
      <p:sp>
        <p:nvSpPr>
          <p:cNvPr id="25" name="Tekstvak 24">
            <a:extLst>
              <a:ext uri="{FF2B5EF4-FFF2-40B4-BE49-F238E27FC236}">
                <a16:creationId xmlns:a16="http://schemas.microsoft.com/office/drawing/2014/main" id="{97439852-118F-4AED-87E3-191FE7A30E09}"/>
              </a:ext>
            </a:extLst>
          </p:cNvPr>
          <p:cNvSpPr txBox="1"/>
          <p:nvPr/>
        </p:nvSpPr>
        <p:spPr>
          <a:xfrm>
            <a:off x="8788566" y="5367012"/>
            <a:ext cx="1891865" cy="237757"/>
          </a:xfrm>
          <a:prstGeom prst="rect">
            <a:avLst/>
          </a:prstGeom>
          <a:noFill/>
        </p:spPr>
        <p:txBody>
          <a:bodyPr wrap="none" rtlCol="0">
            <a:spAutoFit/>
          </a:bodyPr>
          <a:lstStyle/>
          <a:p>
            <a:pPr algn="ctr"/>
            <a:r>
              <a:rPr lang="nl-NL" sz="945" dirty="0" err="1">
                <a:latin typeface="Calibri" panose="020F0502020204030204" pitchFamily="34" charset="0"/>
                <a:cs typeface="Calibri" panose="020F0502020204030204" pitchFamily="34" charset="0"/>
              </a:rPr>
              <a:t>Waardetoevoegende</a:t>
            </a:r>
            <a:r>
              <a:rPr lang="nl-NL" sz="945" dirty="0">
                <a:latin typeface="Calibri" panose="020F0502020204030204" pitchFamily="34" charset="0"/>
                <a:cs typeface="Calibri" panose="020F0502020204030204" pitchFamily="34" charset="0"/>
              </a:rPr>
              <a:t> productietijd</a:t>
            </a:r>
          </a:p>
        </p:txBody>
      </p:sp>
      <p:sp>
        <p:nvSpPr>
          <p:cNvPr id="23" name="Rechthoek 22">
            <a:extLst>
              <a:ext uri="{FF2B5EF4-FFF2-40B4-BE49-F238E27FC236}">
                <a16:creationId xmlns:a16="http://schemas.microsoft.com/office/drawing/2014/main" id="{112C64D2-FB92-4578-8ED7-C1A139470CE0}"/>
              </a:ext>
            </a:extLst>
          </p:cNvPr>
          <p:cNvSpPr/>
          <p:nvPr/>
        </p:nvSpPr>
        <p:spPr>
          <a:xfrm>
            <a:off x="2662342" y="1670139"/>
            <a:ext cx="5158609" cy="5389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8716C237-3CA4-409A-95DD-5548ADA37430}"/>
              </a:ext>
            </a:extLst>
          </p:cNvPr>
          <p:cNvSpPr/>
          <p:nvPr/>
        </p:nvSpPr>
        <p:spPr>
          <a:xfrm>
            <a:off x="2683276" y="2315464"/>
            <a:ext cx="5095310" cy="5442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AEA2CB85-8609-4F98-A827-56E3BE8D9899}"/>
              </a:ext>
            </a:extLst>
          </p:cNvPr>
          <p:cNvSpPr/>
          <p:nvPr/>
        </p:nvSpPr>
        <p:spPr>
          <a:xfrm>
            <a:off x="6785454" y="2315464"/>
            <a:ext cx="993131" cy="544267"/>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latin typeface="Calibri" panose="020F050202020403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7DD96D54-70C6-4E8C-9655-0DAC5822CC1A}"/>
              </a:ext>
            </a:extLst>
          </p:cNvPr>
          <p:cNvSpPr/>
          <p:nvPr/>
        </p:nvSpPr>
        <p:spPr>
          <a:xfrm>
            <a:off x="2683275" y="2966063"/>
            <a:ext cx="4084530" cy="5442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F7C4110C-45C3-4F1B-A61B-172E2ABDA6AF}"/>
              </a:ext>
            </a:extLst>
          </p:cNvPr>
          <p:cNvSpPr/>
          <p:nvPr/>
        </p:nvSpPr>
        <p:spPr>
          <a:xfrm>
            <a:off x="2683375" y="3632957"/>
            <a:ext cx="3108949" cy="5442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33" name="Rechthoek 32">
            <a:extLst>
              <a:ext uri="{FF2B5EF4-FFF2-40B4-BE49-F238E27FC236}">
                <a16:creationId xmlns:a16="http://schemas.microsoft.com/office/drawing/2014/main" id="{E59F56A9-D9DE-440A-B602-3E88E74ED2F7}"/>
              </a:ext>
            </a:extLst>
          </p:cNvPr>
          <p:cNvSpPr/>
          <p:nvPr/>
        </p:nvSpPr>
        <p:spPr>
          <a:xfrm>
            <a:off x="2683375" y="4307204"/>
            <a:ext cx="2174312" cy="540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BE2FCA9B-977C-4E1A-A801-587DF564B6FC}"/>
              </a:ext>
            </a:extLst>
          </p:cNvPr>
          <p:cNvSpPr/>
          <p:nvPr/>
        </p:nvSpPr>
        <p:spPr>
          <a:xfrm>
            <a:off x="3864556" y="4307204"/>
            <a:ext cx="993131" cy="544267"/>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A6B6BF1C-056F-4668-B9E1-0391BADC944E}"/>
              </a:ext>
            </a:extLst>
          </p:cNvPr>
          <p:cNvSpPr/>
          <p:nvPr/>
        </p:nvSpPr>
        <p:spPr>
          <a:xfrm>
            <a:off x="4799192" y="3636907"/>
            <a:ext cx="993131" cy="544267"/>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7B286F2C-81E3-46CC-B629-D86A4693E8FA}"/>
              </a:ext>
            </a:extLst>
          </p:cNvPr>
          <p:cNvSpPr/>
          <p:nvPr/>
        </p:nvSpPr>
        <p:spPr>
          <a:xfrm>
            <a:off x="5792322" y="2966063"/>
            <a:ext cx="1020500" cy="544267"/>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latin typeface="Calibri" panose="020F0502020204030204" pitchFamily="34" charset="0"/>
              <a:cs typeface="Calibri" panose="020F0502020204030204" pitchFamily="34" charset="0"/>
            </a:endParaRPr>
          </a:p>
        </p:txBody>
      </p:sp>
      <p:sp>
        <p:nvSpPr>
          <p:cNvPr id="38" name="Tekstvak 37">
            <a:extLst>
              <a:ext uri="{FF2B5EF4-FFF2-40B4-BE49-F238E27FC236}">
                <a16:creationId xmlns:a16="http://schemas.microsoft.com/office/drawing/2014/main" id="{0C9143C6-F645-420B-8623-2642247F05BE}"/>
              </a:ext>
            </a:extLst>
          </p:cNvPr>
          <p:cNvSpPr txBox="1"/>
          <p:nvPr/>
        </p:nvSpPr>
        <p:spPr>
          <a:xfrm>
            <a:off x="2795125" y="1856392"/>
            <a:ext cx="1778052"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Totaal beschikbare productietijd</a:t>
            </a:r>
          </a:p>
        </p:txBody>
      </p:sp>
      <p:sp>
        <p:nvSpPr>
          <p:cNvPr id="39" name="Tekstvak 38">
            <a:extLst>
              <a:ext uri="{FF2B5EF4-FFF2-40B4-BE49-F238E27FC236}">
                <a16:creationId xmlns:a16="http://schemas.microsoft.com/office/drawing/2014/main" id="{92A840EF-6BD5-4D20-BFF8-5031085CE6E8}"/>
              </a:ext>
            </a:extLst>
          </p:cNvPr>
          <p:cNvSpPr txBox="1"/>
          <p:nvPr/>
        </p:nvSpPr>
        <p:spPr>
          <a:xfrm>
            <a:off x="6843436" y="2394549"/>
            <a:ext cx="822661" cy="383182"/>
          </a:xfrm>
          <a:prstGeom prst="rect">
            <a:avLst/>
          </a:prstGeom>
          <a:noFill/>
        </p:spPr>
        <p:txBody>
          <a:bodyPr wrap="none" rtlCol="0">
            <a:spAutoFit/>
          </a:bodyPr>
          <a:lstStyle/>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Niet – </a:t>
            </a: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productietijd</a:t>
            </a:r>
          </a:p>
        </p:txBody>
      </p:sp>
      <p:sp>
        <p:nvSpPr>
          <p:cNvPr id="40" name="Tekstvak 39">
            <a:extLst>
              <a:ext uri="{FF2B5EF4-FFF2-40B4-BE49-F238E27FC236}">
                <a16:creationId xmlns:a16="http://schemas.microsoft.com/office/drawing/2014/main" id="{64BA0168-5004-4A67-B7FF-2F46C1F24C3A}"/>
              </a:ext>
            </a:extLst>
          </p:cNvPr>
          <p:cNvSpPr txBox="1"/>
          <p:nvPr/>
        </p:nvSpPr>
        <p:spPr>
          <a:xfrm>
            <a:off x="2764025" y="2467254"/>
            <a:ext cx="1326005" cy="237757"/>
          </a:xfrm>
          <a:prstGeom prst="rect">
            <a:avLst/>
          </a:prstGeom>
          <a:noFill/>
        </p:spPr>
        <p:txBody>
          <a:bodyPr wrap="none" rtlCol="0">
            <a:spAutoFit/>
          </a:bodyPr>
          <a:lstStyle/>
          <a:p>
            <a:pPr algn="ctr"/>
            <a:r>
              <a:rPr lang="nl-NL" sz="945" b="1" dirty="0">
                <a:latin typeface="Calibri" panose="020F0502020204030204" pitchFamily="34" charset="0"/>
                <a:cs typeface="Calibri" panose="020F0502020204030204" pitchFamily="34" charset="0"/>
              </a:rPr>
              <a:t>Geplande </a:t>
            </a:r>
            <a:r>
              <a:rPr lang="nl-NL" sz="945" dirty="0">
                <a:latin typeface="Calibri" panose="020F0502020204030204" pitchFamily="34" charset="0"/>
                <a:cs typeface="Calibri" panose="020F0502020204030204" pitchFamily="34" charset="0"/>
              </a:rPr>
              <a:t>productietijd</a:t>
            </a:r>
          </a:p>
        </p:txBody>
      </p:sp>
      <p:sp>
        <p:nvSpPr>
          <p:cNvPr id="41" name="Tekstvak 40">
            <a:extLst>
              <a:ext uri="{FF2B5EF4-FFF2-40B4-BE49-F238E27FC236}">
                <a16:creationId xmlns:a16="http://schemas.microsoft.com/office/drawing/2014/main" id="{253BE2E9-1CAA-44EB-B6A6-A8A49CE08321}"/>
              </a:ext>
            </a:extLst>
          </p:cNvPr>
          <p:cNvSpPr txBox="1"/>
          <p:nvPr/>
        </p:nvSpPr>
        <p:spPr>
          <a:xfrm>
            <a:off x="2768032" y="3150311"/>
            <a:ext cx="1125629" cy="237757"/>
          </a:xfrm>
          <a:prstGeom prst="rect">
            <a:avLst/>
          </a:prstGeom>
          <a:noFill/>
        </p:spPr>
        <p:txBody>
          <a:bodyPr wrap="none" rtlCol="0">
            <a:spAutoFit/>
          </a:bodyPr>
          <a:lstStyle/>
          <a:p>
            <a:pPr algn="ctr"/>
            <a:r>
              <a:rPr lang="nl-NL" sz="945" b="1" dirty="0">
                <a:latin typeface="Calibri" panose="020F0502020204030204" pitchFamily="34" charset="0"/>
                <a:cs typeface="Calibri" panose="020F0502020204030204" pitchFamily="34" charset="0"/>
              </a:rPr>
              <a:t>Bruto</a:t>
            </a:r>
            <a:r>
              <a:rPr lang="nl-NL" sz="945" dirty="0">
                <a:latin typeface="Calibri" panose="020F0502020204030204" pitchFamily="34" charset="0"/>
                <a:cs typeface="Calibri" panose="020F0502020204030204" pitchFamily="34" charset="0"/>
              </a:rPr>
              <a:t> productietijd</a:t>
            </a:r>
          </a:p>
        </p:txBody>
      </p:sp>
      <p:sp>
        <p:nvSpPr>
          <p:cNvPr id="42" name="Tekstvak 41">
            <a:extLst>
              <a:ext uri="{FF2B5EF4-FFF2-40B4-BE49-F238E27FC236}">
                <a16:creationId xmlns:a16="http://schemas.microsoft.com/office/drawing/2014/main" id="{4E50D08C-C651-4841-81DC-3B00C35A2F8B}"/>
              </a:ext>
            </a:extLst>
          </p:cNvPr>
          <p:cNvSpPr txBox="1"/>
          <p:nvPr/>
        </p:nvSpPr>
        <p:spPr>
          <a:xfrm>
            <a:off x="2768487" y="3788762"/>
            <a:ext cx="1133644" cy="237757"/>
          </a:xfrm>
          <a:prstGeom prst="rect">
            <a:avLst/>
          </a:prstGeom>
          <a:noFill/>
        </p:spPr>
        <p:txBody>
          <a:bodyPr wrap="none" rtlCol="0">
            <a:spAutoFit/>
          </a:bodyPr>
          <a:lstStyle/>
          <a:p>
            <a:pPr algn="ctr"/>
            <a:r>
              <a:rPr lang="nl-NL" sz="945" b="1" dirty="0">
                <a:latin typeface="Calibri" panose="020F0502020204030204" pitchFamily="34" charset="0"/>
                <a:cs typeface="Calibri" panose="020F0502020204030204" pitchFamily="34" charset="0"/>
              </a:rPr>
              <a:t>Netto</a:t>
            </a:r>
            <a:r>
              <a:rPr lang="nl-NL" sz="945" dirty="0">
                <a:latin typeface="Calibri" panose="020F0502020204030204" pitchFamily="34" charset="0"/>
                <a:cs typeface="Calibri" panose="020F0502020204030204" pitchFamily="34" charset="0"/>
              </a:rPr>
              <a:t> productietijd</a:t>
            </a:r>
          </a:p>
        </p:txBody>
      </p:sp>
      <p:sp>
        <p:nvSpPr>
          <p:cNvPr id="43" name="Tekstvak 42">
            <a:extLst>
              <a:ext uri="{FF2B5EF4-FFF2-40B4-BE49-F238E27FC236}">
                <a16:creationId xmlns:a16="http://schemas.microsoft.com/office/drawing/2014/main" id="{ED46362E-7D90-42D0-A557-231C61FD9745}"/>
              </a:ext>
            </a:extLst>
          </p:cNvPr>
          <p:cNvSpPr txBox="1"/>
          <p:nvPr/>
        </p:nvSpPr>
        <p:spPr>
          <a:xfrm>
            <a:off x="2657805" y="4396006"/>
            <a:ext cx="1253869" cy="383182"/>
          </a:xfrm>
          <a:prstGeom prst="rect">
            <a:avLst/>
          </a:prstGeom>
          <a:noFill/>
        </p:spPr>
        <p:txBody>
          <a:bodyPr wrap="none" rtlCol="0">
            <a:spAutoFit/>
          </a:bodyPr>
          <a:lstStyle/>
          <a:p>
            <a:pPr algn="ctr"/>
            <a:r>
              <a:rPr lang="nl-NL" sz="945" dirty="0" err="1">
                <a:latin typeface="Calibri" panose="020F0502020204030204" pitchFamily="34" charset="0"/>
                <a:cs typeface="Calibri" panose="020F0502020204030204" pitchFamily="34" charset="0"/>
              </a:rPr>
              <a:t>Waardetoevoegende</a:t>
            </a:r>
            <a:r>
              <a:rPr lang="nl-NL" sz="945" dirty="0">
                <a:latin typeface="Calibri" panose="020F0502020204030204" pitchFamily="34" charset="0"/>
                <a:cs typeface="Calibri" panose="020F0502020204030204" pitchFamily="34" charset="0"/>
              </a:rPr>
              <a:t> </a:t>
            </a:r>
          </a:p>
          <a:p>
            <a:pPr algn="ctr"/>
            <a:r>
              <a:rPr lang="nl-NL" sz="945" dirty="0">
                <a:latin typeface="Calibri" panose="020F0502020204030204" pitchFamily="34" charset="0"/>
                <a:cs typeface="Calibri" panose="020F0502020204030204" pitchFamily="34" charset="0"/>
              </a:rPr>
              <a:t> productietijd</a:t>
            </a:r>
          </a:p>
        </p:txBody>
      </p:sp>
      <p:sp>
        <p:nvSpPr>
          <p:cNvPr id="44" name="Tekstvak 43">
            <a:extLst>
              <a:ext uri="{FF2B5EF4-FFF2-40B4-BE49-F238E27FC236}">
                <a16:creationId xmlns:a16="http://schemas.microsoft.com/office/drawing/2014/main" id="{31A1DFC6-3CB9-4B50-881B-2DC115689EB0}"/>
              </a:ext>
            </a:extLst>
          </p:cNvPr>
          <p:cNvSpPr txBox="1"/>
          <p:nvPr/>
        </p:nvSpPr>
        <p:spPr>
          <a:xfrm>
            <a:off x="4041342" y="4388409"/>
            <a:ext cx="662362" cy="383182"/>
          </a:xfrm>
          <a:prstGeom prst="rect">
            <a:avLst/>
          </a:prstGeom>
          <a:noFill/>
        </p:spPr>
        <p:txBody>
          <a:bodyPr wrap="none" rtlCol="0">
            <a:spAutoFit/>
          </a:bodyPr>
          <a:lstStyle/>
          <a:p>
            <a:pPr algn="ctr"/>
            <a:r>
              <a:rPr lang="nl-NL" sz="945" dirty="0" err="1">
                <a:solidFill>
                  <a:schemeClr val="bg1"/>
                </a:solidFill>
                <a:latin typeface="Calibri" panose="020F0502020204030204" pitchFamily="34" charset="0"/>
                <a:cs typeface="Calibri" panose="020F0502020204030204" pitchFamily="34" charset="0"/>
              </a:rPr>
              <a:t>Kwaliteits</a:t>
            </a:r>
            <a:endParaRPr lang="nl-NL" sz="945" dirty="0">
              <a:solidFill>
                <a:schemeClr val="bg1"/>
              </a:solidFill>
              <a:latin typeface="Calibri" panose="020F0502020204030204" pitchFamily="34" charset="0"/>
              <a:cs typeface="Calibri" panose="020F0502020204030204" pitchFamily="34" charset="0"/>
            </a:endParaRPr>
          </a:p>
          <a:p>
            <a:pPr algn="ctr"/>
            <a:r>
              <a:rPr lang="nl-NL" sz="945" dirty="0">
                <a:solidFill>
                  <a:schemeClr val="bg1"/>
                </a:solidFill>
                <a:latin typeface="Calibri" panose="020F0502020204030204" pitchFamily="34" charset="0"/>
                <a:cs typeface="Calibri" panose="020F0502020204030204" pitchFamily="34" charset="0"/>
              </a:rPr>
              <a:t>verliezen</a:t>
            </a:r>
          </a:p>
        </p:txBody>
      </p:sp>
      <p:sp>
        <p:nvSpPr>
          <p:cNvPr id="45" name="Tekstvak 44">
            <a:extLst>
              <a:ext uri="{FF2B5EF4-FFF2-40B4-BE49-F238E27FC236}">
                <a16:creationId xmlns:a16="http://schemas.microsoft.com/office/drawing/2014/main" id="{61E08AEF-40BE-4018-ACE6-6E21B3113D77}"/>
              </a:ext>
            </a:extLst>
          </p:cNvPr>
          <p:cNvSpPr txBox="1"/>
          <p:nvPr/>
        </p:nvSpPr>
        <p:spPr>
          <a:xfrm>
            <a:off x="4926821" y="3716056"/>
            <a:ext cx="657552" cy="383182"/>
          </a:xfrm>
          <a:prstGeom prst="rect">
            <a:avLst/>
          </a:prstGeom>
          <a:noFill/>
        </p:spPr>
        <p:txBody>
          <a:bodyPr wrap="none" rtlCol="0">
            <a:spAutoFit/>
          </a:bodyPr>
          <a:lstStyle/>
          <a:p>
            <a:pPr algn="ctr"/>
            <a:r>
              <a:rPr lang="nl-NL" sz="945"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Snelheids</a:t>
            </a:r>
            <a:endPar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verliezen</a:t>
            </a:r>
          </a:p>
        </p:txBody>
      </p:sp>
      <p:sp>
        <p:nvSpPr>
          <p:cNvPr id="46" name="Tekstvak 45">
            <a:extLst>
              <a:ext uri="{FF2B5EF4-FFF2-40B4-BE49-F238E27FC236}">
                <a16:creationId xmlns:a16="http://schemas.microsoft.com/office/drawing/2014/main" id="{7F8E2918-A5F6-477D-86BE-25291532C7C9}"/>
              </a:ext>
            </a:extLst>
          </p:cNvPr>
          <p:cNvSpPr txBox="1"/>
          <p:nvPr/>
        </p:nvSpPr>
        <p:spPr>
          <a:xfrm>
            <a:off x="5767752" y="3065771"/>
            <a:ext cx="1042273" cy="383182"/>
          </a:xfrm>
          <a:prstGeom prst="rect">
            <a:avLst/>
          </a:prstGeom>
          <a:noFill/>
        </p:spPr>
        <p:txBody>
          <a:bodyPr wrap="none" rtlCol="0">
            <a:spAutoFit/>
          </a:bodyPr>
          <a:lstStyle/>
          <a:p>
            <a:pPr algn="ctr"/>
            <a:r>
              <a:rPr lang="nl-NL" sz="945"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Beschikbaarheids</a:t>
            </a:r>
            <a:endPar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verliezen</a:t>
            </a:r>
          </a:p>
        </p:txBody>
      </p:sp>
      <p:sp>
        <p:nvSpPr>
          <p:cNvPr id="50" name="Rechthoek 49">
            <a:extLst>
              <a:ext uri="{FF2B5EF4-FFF2-40B4-BE49-F238E27FC236}">
                <a16:creationId xmlns:a16="http://schemas.microsoft.com/office/drawing/2014/main" id="{CB79E554-325F-4F5A-982A-E778FFFF340F}"/>
              </a:ext>
            </a:extLst>
          </p:cNvPr>
          <p:cNvSpPr/>
          <p:nvPr/>
        </p:nvSpPr>
        <p:spPr>
          <a:xfrm>
            <a:off x="10212312" y="2934100"/>
            <a:ext cx="993130" cy="544267"/>
          </a:xfrm>
          <a:prstGeom prst="rect">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756"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1" name="Tekstvak 50">
            <a:extLst>
              <a:ext uri="{FF2B5EF4-FFF2-40B4-BE49-F238E27FC236}">
                <a16:creationId xmlns:a16="http://schemas.microsoft.com/office/drawing/2014/main" id="{8C9A05D9-60EF-438A-8DFA-EA4C33769A87}"/>
              </a:ext>
            </a:extLst>
          </p:cNvPr>
          <p:cNvSpPr txBox="1"/>
          <p:nvPr/>
        </p:nvSpPr>
        <p:spPr>
          <a:xfrm>
            <a:off x="10211786" y="3017200"/>
            <a:ext cx="994183" cy="383182"/>
          </a:xfrm>
          <a:prstGeom prst="rect">
            <a:avLst/>
          </a:prstGeom>
          <a:noFill/>
          <a:effectLst/>
        </p:spPr>
        <p:txBody>
          <a:bodyPr wrap="none" rtlCol="0">
            <a:spAutoFit/>
          </a:bodyPr>
          <a:lstStyle/>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Beschikbaarheid</a:t>
            </a: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 B</a:t>
            </a:r>
          </a:p>
        </p:txBody>
      </p:sp>
      <p:sp>
        <p:nvSpPr>
          <p:cNvPr id="52" name="Rechthoek 51">
            <a:extLst>
              <a:ext uri="{FF2B5EF4-FFF2-40B4-BE49-F238E27FC236}">
                <a16:creationId xmlns:a16="http://schemas.microsoft.com/office/drawing/2014/main" id="{D4293F6C-2E75-43B0-9EC5-C424DB658B4B}"/>
              </a:ext>
            </a:extLst>
          </p:cNvPr>
          <p:cNvSpPr/>
          <p:nvPr/>
        </p:nvSpPr>
        <p:spPr>
          <a:xfrm>
            <a:off x="10212312" y="3627101"/>
            <a:ext cx="993130" cy="544267"/>
          </a:xfrm>
          <a:prstGeom prst="rect">
            <a:avLst/>
          </a:prstGeom>
          <a:solidFill>
            <a:srgbClr val="FF99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756"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3" name="Tekstvak 52">
            <a:extLst>
              <a:ext uri="{FF2B5EF4-FFF2-40B4-BE49-F238E27FC236}">
                <a16:creationId xmlns:a16="http://schemas.microsoft.com/office/drawing/2014/main" id="{B002F531-E082-4D83-A8E6-0CDE95B9F55C}"/>
              </a:ext>
            </a:extLst>
          </p:cNvPr>
          <p:cNvSpPr txBox="1"/>
          <p:nvPr/>
        </p:nvSpPr>
        <p:spPr>
          <a:xfrm>
            <a:off x="10396934" y="3710201"/>
            <a:ext cx="623890" cy="383182"/>
          </a:xfrm>
          <a:prstGeom prst="rect">
            <a:avLst/>
          </a:prstGeom>
          <a:noFill/>
          <a:effectLst/>
        </p:spPr>
        <p:txBody>
          <a:bodyPr wrap="none" rtlCol="0">
            <a:spAutoFit/>
          </a:bodyPr>
          <a:lstStyle/>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Prestatie</a:t>
            </a: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 P</a:t>
            </a:r>
          </a:p>
        </p:txBody>
      </p:sp>
      <p:sp>
        <p:nvSpPr>
          <p:cNvPr id="54" name="Rechthoek 53">
            <a:extLst>
              <a:ext uri="{FF2B5EF4-FFF2-40B4-BE49-F238E27FC236}">
                <a16:creationId xmlns:a16="http://schemas.microsoft.com/office/drawing/2014/main" id="{20FEAD09-30DA-4D94-A64C-5AF1A5DC5B64}"/>
              </a:ext>
            </a:extLst>
          </p:cNvPr>
          <p:cNvSpPr/>
          <p:nvPr/>
        </p:nvSpPr>
        <p:spPr>
          <a:xfrm>
            <a:off x="10212312" y="4298483"/>
            <a:ext cx="993130" cy="544267"/>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nl-NL" sz="756"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5" name="Tekstvak 54">
            <a:extLst>
              <a:ext uri="{FF2B5EF4-FFF2-40B4-BE49-F238E27FC236}">
                <a16:creationId xmlns:a16="http://schemas.microsoft.com/office/drawing/2014/main" id="{84E5FB35-7355-432E-8487-31376A78C691}"/>
              </a:ext>
            </a:extLst>
          </p:cNvPr>
          <p:cNvSpPr txBox="1"/>
          <p:nvPr/>
        </p:nvSpPr>
        <p:spPr>
          <a:xfrm>
            <a:off x="10401743" y="4417584"/>
            <a:ext cx="614272" cy="383182"/>
          </a:xfrm>
          <a:prstGeom prst="rect">
            <a:avLst/>
          </a:prstGeom>
          <a:noFill/>
          <a:effectLst/>
        </p:spPr>
        <p:txBody>
          <a:bodyPr wrap="none" rtlCol="0">
            <a:spAutoFit/>
          </a:bodyPr>
          <a:lstStyle/>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Kwaliteit</a:t>
            </a: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 K</a:t>
            </a:r>
          </a:p>
        </p:txBody>
      </p:sp>
      <p:sp>
        <p:nvSpPr>
          <p:cNvPr id="56" name="Rechthoek 55">
            <a:extLst>
              <a:ext uri="{FF2B5EF4-FFF2-40B4-BE49-F238E27FC236}">
                <a16:creationId xmlns:a16="http://schemas.microsoft.com/office/drawing/2014/main" id="{EBFC7365-F694-472F-B6C9-D3CF51662B1F}"/>
              </a:ext>
            </a:extLst>
          </p:cNvPr>
          <p:cNvSpPr/>
          <p:nvPr/>
        </p:nvSpPr>
        <p:spPr>
          <a:xfrm>
            <a:off x="10212312" y="2284610"/>
            <a:ext cx="993130" cy="544267"/>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nl-NL" sz="756"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7" name="Tekstvak 56">
            <a:extLst>
              <a:ext uri="{FF2B5EF4-FFF2-40B4-BE49-F238E27FC236}">
                <a16:creationId xmlns:a16="http://schemas.microsoft.com/office/drawing/2014/main" id="{77F2D7BA-DC06-46A7-A651-C5E20759755A}"/>
              </a:ext>
            </a:extLst>
          </p:cNvPr>
          <p:cNvSpPr txBox="1"/>
          <p:nvPr/>
        </p:nvSpPr>
        <p:spPr>
          <a:xfrm>
            <a:off x="10404147" y="2374585"/>
            <a:ext cx="609462" cy="383182"/>
          </a:xfrm>
          <a:prstGeom prst="rect">
            <a:avLst/>
          </a:prstGeom>
          <a:noFill/>
          <a:effectLst/>
        </p:spPr>
        <p:txBody>
          <a:bodyPr wrap="none" rtlCol="0">
            <a:spAutoFit/>
          </a:bodyPr>
          <a:lstStyle/>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Planning</a:t>
            </a:r>
          </a:p>
          <a:p>
            <a:pPr algn="ct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 </a:t>
            </a:r>
            <a:r>
              <a:rPr lang="nl-NL" sz="945"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Pf</a:t>
            </a:r>
            <a:endPar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58" name="Rechte verbindingslijn met pijl 57">
            <a:extLst>
              <a:ext uri="{FF2B5EF4-FFF2-40B4-BE49-F238E27FC236}">
                <a16:creationId xmlns:a16="http://schemas.microsoft.com/office/drawing/2014/main" id="{45D2D4CA-411B-419B-828D-D8E57FDC688A}"/>
              </a:ext>
            </a:extLst>
          </p:cNvPr>
          <p:cNvCxnSpPr>
            <a:cxnSpLocks/>
          </p:cNvCxnSpPr>
          <p:nvPr/>
        </p:nvCxnSpPr>
        <p:spPr>
          <a:xfrm flipV="1">
            <a:off x="7799222" y="2556743"/>
            <a:ext cx="2429267" cy="8207"/>
          </a:xfrm>
          <a:prstGeom prst="straightConnector1">
            <a:avLst/>
          </a:prstGeom>
          <a:ln w="34925">
            <a:solidFill>
              <a:srgbClr val="FFFFFF"/>
            </a:solidFill>
            <a:prstDash val="sys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E3124869-AC4E-4BF1-B25D-8013DA5321CF}"/>
              </a:ext>
            </a:extLst>
          </p:cNvPr>
          <p:cNvSpPr/>
          <p:nvPr/>
        </p:nvSpPr>
        <p:spPr>
          <a:xfrm>
            <a:off x="7422391" y="2959506"/>
            <a:ext cx="2190781" cy="227859"/>
          </a:xfrm>
          <a:prstGeom prst="rect">
            <a:avLst/>
          </a:prstGeom>
          <a:noFill/>
          <a:ln w="19050">
            <a:solidFill>
              <a:schemeClr val="bg1">
                <a:lumMod val="50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794ADAB-FD58-4C7C-A3C5-8F17E7B1FC82}"/>
              </a:ext>
            </a:extLst>
          </p:cNvPr>
          <p:cNvSpPr/>
          <p:nvPr/>
        </p:nvSpPr>
        <p:spPr>
          <a:xfrm>
            <a:off x="7422391" y="3293691"/>
            <a:ext cx="2190781" cy="227859"/>
          </a:xfrm>
          <a:prstGeom prst="rect">
            <a:avLst/>
          </a:prstGeom>
          <a:noFill/>
          <a:ln w="19050">
            <a:solidFill>
              <a:schemeClr val="bg1">
                <a:lumMod val="50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137CC342-03E7-4F65-ADE3-4B561A3DF32C}"/>
              </a:ext>
            </a:extLst>
          </p:cNvPr>
          <p:cNvSpPr/>
          <p:nvPr/>
        </p:nvSpPr>
        <p:spPr>
          <a:xfrm>
            <a:off x="7422391" y="3627875"/>
            <a:ext cx="2190781" cy="227859"/>
          </a:xfrm>
          <a:prstGeom prst="rect">
            <a:avLst/>
          </a:prstGeom>
          <a:noFill/>
          <a:ln w="19050">
            <a:solidFill>
              <a:schemeClr val="bg1">
                <a:lumMod val="50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93EA8CE8-83FC-4755-803D-9F2C2B4BEB4B}"/>
              </a:ext>
            </a:extLst>
          </p:cNvPr>
          <p:cNvSpPr/>
          <p:nvPr/>
        </p:nvSpPr>
        <p:spPr>
          <a:xfrm>
            <a:off x="7422391" y="3962059"/>
            <a:ext cx="2190781" cy="227859"/>
          </a:xfrm>
          <a:prstGeom prst="rect">
            <a:avLst/>
          </a:prstGeom>
          <a:noFill/>
          <a:ln w="19050">
            <a:solidFill>
              <a:schemeClr val="bg1">
                <a:lumMod val="50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9B3D7E53-C71E-453D-8565-1330E5C2EC02}"/>
              </a:ext>
            </a:extLst>
          </p:cNvPr>
          <p:cNvSpPr/>
          <p:nvPr/>
        </p:nvSpPr>
        <p:spPr>
          <a:xfrm>
            <a:off x="7422391" y="4296244"/>
            <a:ext cx="2190781" cy="227859"/>
          </a:xfrm>
          <a:prstGeom prst="rect">
            <a:avLst/>
          </a:prstGeom>
          <a:noFill/>
          <a:ln w="19050">
            <a:solidFill>
              <a:schemeClr val="bg1">
                <a:lumMod val="50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B1CD066-1B56-4D7D-880C-61B5164B7BC1}"/>
              </a:ext>
            </a:extLst>
          </p:cNvPr>
          <p:cNvSpPr/>
          <p:nvPr/>
        </p:nvSpPr>
        <p:spPr>
          <a:xfrm>
            <a:off x="7422391" y="4630430"/>
            <a:ext cx="2190781" cy="227859"/>
          </a:xfrm>
          <a:prstGeom prst="rect">
            <a:avLst/>
          </a:prstGeom>
          <a:noFill/>
          <a:ln w="19050">
            <a:solidFill>
              <a:schemeClr val="bg1">
                <a:lumMod val="50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BB516B55-58BB-4623-ABBC-9ACA7CBEE662}"/>
              </a:ext>
            </a:extLst>
          </p:cNvPr>
          <p:cNvSpPr txBox="1"/>
          <p:nvPr/>
        </p:nvSpPr>
        <p:spPr>
          <a:xfrm>
            <a:off x="7980615" y="2954708"/>
            <a:ext cx="1074333"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machinestoringen</a:t>
            </a:r>
          </a:p>
        </p:txBody>
      </p:sp>
      <p:sp>
        <p:nvSpPr>
          <p:cNvPr id="68" name="Tekstvak 67">
            <a:extLst>
              <a:ext uri="{FF2B5EF4-FFF2-40B4-BE49-F238E27FC236}">
                <a16:creationId xmlns:a16="http://schemas.microsoft.com/office/drawing/2014/main" id="{E416EAE1-9939-44AD-B046-D7685976C254}"/>
              </a:ext>
            </a:extLst>
          </p:cNvPr>
          <p:cNvSpPr txBox="1"/>
          <p:nvPr/>
        </p:nvSpPr>
        <p:spPr>
          <a:xfrm>
            <a:off x="7799477" y="3295575"/>
            <a:ext cx="1436612"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opzetten &amp; aanpassingen</a:t>
            </a:r>
          </a:p>
        </p:txBody>
      </p:sp>
      <p:sp>
        <p:nvSpPr>
          <p:cNvPr id="69" name="Tekstvak 68">
            <a:extLst>
              <a:ext uri="{FF2B5EF4-FFF2-40B4-BE49-F238E27FC236}">
                <a16:creationId xmlns:a16="http://schemas.microsoft.com/office/drawing/2014/main" id="{4AAADF5B-BC18-419D-BBA7-E3C96E0024EE}"/>
              </a:ext>
            </a:extLst>
          </p:cNvPr>
          <p:cNvSpPr txBox="1"/>
          <p:nvPr/>
        </p:nvSpPr>
        <p:spPr>
          <a:xfrm>
            <a:off x="7631962" y="3618524"/>
            <a:ext cx="1771640"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stilstand &amp; kleine opstoppingen </a:t>
            </a:r>
          </a:p>
        </p:txBody>
      </p:sp>
      <p:sp>
        <p:nvSpPr>
          <p:cNvPr id="70" name="Tekstvak 69">
            <a:extLst>
              <a:ext uri="{FF2B5EF4-FFF2-40B4-BE49-F238E27FC236}">
                <a16:creationId xmlns:a16="http://schemas.microsoft.com/office/drawing/2014/main" id="{CBF5A0CB-A204-4716-98ED-91FE7AAC5390}"/>
              </a:ext>
            </a:extLst>
          </p:cNvPr>
          <p:cNvSpPr txBox="1"/>
          <p:nvPr/>
        </p:nvSpPr>
        <p:spPr>
          <a:xfrm>
            <a:off x="7862795" y="3962060"/>
            <a:ext cx="1309975"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snelheidsvermindering</a:t>
            </a:r>
          </a:p>
        </p:txBody>
      </p:sp>
      <p:sp>
        <p:nvSpPr>
          <p:cNvPr id="71" name="Tekstvak 70">
            <a:extLst>
              <a:ext uri="{FF2B5EF4-FFF2-40B4-BE49-F238E27FC236}">
                <a16:creationId xmlns:a16="http://schemas.microsoft.com/office/drawing/2014/main" id="{D892E5BE-673C-4B1C-B956-92D965ED84E1}"/>
              </a:ext>
            </a:extLst>
          </p:cNvPr>
          <p:cNvSpPr txBox="1"/>
          <p:nvPr/>
        </p:nvSpPr>
        <p:spPr>
          <a:xfrm>
            <a:off x="7977410" y="4279679"/>
            <a:ext cx="1080745"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procesafwijkingen</a:t>
            </a:r>
          </a:p>
        </p:txBody>
      </p:sp>
      <p:sp>
        <p:nvSpPr>
          <p:cNvPr id="72" name="Tekstvak 71">
            <a:extLst>
              <a:ext uri="{FF2B5EF4-FFF2-40B4-BE49-F238E27FC236}">
                <a16:creationId xmlns:a16="http://schemas.microsoft.com/office/drawing/2014/main" id="{08F067DD-FCCD-4190-9AB6-8AB96138733E}"/>
              </a:ext>
            </a:extLst>
          </p:cNvPr>
          <p:cNvSpPr txBox="1"/>
          <p:nvPr/>
        </p:nvSpPr>
        <p:spPr>
          <a:xfrm>
            <a:off x="8011073" y="4623558"/>
            <a:ext cx="1013419"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opstart verliezen</a:t>
            </a:r>
          </a:p>
        </p:txBody>
      </p:sp>
      <p:cxnSp>
        <p:nvCxnSpPr>
          <p:cNvPr id="73" name="Rechte verbindingslijn met pijl 72">
            <a:extLst>
              <a:ext uri="{FF2B5EF4-FFF2-40B4-BE49-F238E27FC236}">
                <a16:creationId xmlns:a16="http://schemas.microsoft.com/office/drawing/2014/main" id="{5D6C6AEB-A63F-4DF7-81DB-D5954E081727}"/>
              </a:ext>
            </a:extLst>
          </p:cNvPr>
          <p:cNvCxnSpPr/>
          <p:nvPr/>
        </p:nvCxnSpPr>
        <p:spPr>
          <a:xfrm flipV="1">
            <a:off x="6293481" y="4410174"/>
            <a:ext cx="1119819" cy="741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5" name="Rechte verbindingslijn met pijl 74">
            <a:extLst>
              <a:ext uri="{FF2B5EF4-FFF2-40B4-BE49-F238E27FC236}">
                <a16:creationId xmlns:a16="http://schemas.microsoft.com/office/drawing/2014/main" id="{0CB32A0D-1381-454D-B1E0-235E5C05BD76}"/>
              </a:ext>
            </a:extLst>
          </p:cNvPr>
          <p:cNvCxnSpPr/>
          <p:nvPr/>
        </p:nvCxnSpPr>
        <p:spPr>
          <a:xfrm flipV="1">
            <a:off x="6293481" y="4731680"/>
            <a:ext cx="1119819" cy="741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6" name="Rechte verbindingslijn met pijl 75">
            <a:extLst>
              <a:ext uri="{FF2B5EF4-FFF2-40B4-BE49-F238E27FC236}">
                <a16:creationId xmlns:a16="http://schemas.microsoft.com/office/drawing/2014/main" id="{858D1E7E-8365-417A-B98E-482B3D1D207B}"/>
              </a:ext>
            </a:extLst>
          </p:cNvPr>
          <p:cNvCxnSpPr>
            <a:cxnSpLocks/>
          </p:cNvCxnSpPr>
          <p:nvPr/>
        </p:nvCxnSpPr>
        <p:spPr>
          <a:xfrm flipV="1">
            <a:off x="6847250" y="3750964"/>
            <a:ext cx="574027" cy="296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8" name="Rechte verbindingslijn met pijl 77">
            <a:extLst>
              <a:ext uri="{FF2B5EF4-FFF2-40B4-BE49-F238E27FC236}">
                <a16:creationId xmlns:a16="http://schemas.microsoft.com/office/drawing/2014/main" id="{5DACCCD1-CCEF-426C-86B0-D56AD09BBD9B}"/>
              </a:ext>
            </a:extLst>
          </p:cNvPr>
          <p:cNvCxnSpPr>
            <a:cxnSpLocks/>
          </p:cNvCxnSpPr>
          <p:nvPr/>
        </p:nvCxnSpPr>
        <p:spPr>
          <a:xfrm>
            <a:off x="7124333" y="3408197"/>
            <a:ext cx="297569"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0" name="Rechte verbindingslijn met pijl 79">
            <a:extLst>
              <a:ext uri="{FF2B5EF4-FFF2-40B4-BE49-F238E27FC236}">
                <a16:creationId xmlns:a16="http://schemas.microsoft.com/office/drawing/2014/main" id="{C7546C96-3088-4273-9EB7-28761F75EC77}"/>
              </a:ext>
            </a:extLst>
          </p:cNvPr>
          <p:cNvCxnSpPr>
            <a:cxnSpLocks/>
          </p:cNvCxnSpPr>
          <p:nvPr/>
        </p:nvCxnSpPr>
        <p:spPr>
          <a:xfrm flipV="1">
            <a:off x="6847250" y="4083834"/>
            <a:ext cx="574027" cy="296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2" name="Rechte verbindingslijn met pijl 81">
            <a:extLst>
              <a:ext uri="{FF2B5EF4-FFF2-40B4-BE49-F238E27FC236}">
                <a16:creationId xmlns:a16="http://schemas.microsoft.com/office/drawing/2014/main" id="{CC25E9D5-EE1A-42D1-8552-58965BEF8668}"/>
              </a:ext>
            </a:extLst>
          </p:cNvPr>
          <p:cNvCxnSpPr>
            <a:cxnSpLocks/>
          </p:cNvCxnSpPr>
          <p:nvPr/>
        </p:nvCxnSpPr>
        <p:spPr>
          <a:xfrm>
            <a:off x="7125422" y="3074790"/>
            <a:ext cx="297569"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3" name="Rechte verbindingslijn 82">
            <a:extLst>
              <a:ext uri="{FF2B5EF4-FFF2-40B4-BE49-F238E27FC236}">
                <a16:creationId xmlns:a16="http://schemas.microsoft.com/office/drawing/2014/main" id="{6643BC79-8613-4760-A32D-E4035A81CE56}"/>
              </a:ext>
            </a:extLst>
          </p:cNvPr>
          <p:cNvCxnSpPr/>
          <p:nvPr/>
        </p:nvCxnSpPr>
        <p:spPr>
          <a:xfrm>
            <a:off x="6292641" y="4410174"/>
            <a:ext cx="0" cy="33418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5" name="Rechte verbindingslijn 84">
            <a:extLst>
              <a:ext uri="{FF2B5EF4-FFF2-40B4-BE49-F238E27FC236}">
                <a16:creationId xmlns:a16="http://schemas.microsoft.com/office/drawing/2014/main" id="{CADF94A4-ED71-42FD-829E-96E82DFD671F}"/>
              </a:ext>
            </a:extLst>
          </p:cNvPr>
          <p:cNvCxnSpPr/>
          <p:nvPr/>
        </p:nvCxnSpPr>
        <p:spPr>
          <a:xfrm>
            <a:off x="6837597" y="3745850"/>
            <a:ext cx="0" cy="33418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6" name="Rechte verbindingslijn 85">
            <a:extLst>
              <a:ext uri="{FF2B5EF4-FFF2-40B4-BE49-F238E27FC236}">
                <a16:creationId xmlns:a16="http://schemas.microsoft.com/office/drawing/2014/main" id="{72692A83-9603-4669-A8C0-0C834E8E8933}"/>
              </a:ext>
            </a:extLst>
          </p:cNvPr>
          <p:cNvCxnSpPr/>
          <p:nvPr/>
        </p:nvCxnSpPr>
        <p:spPr>
          <a:xfrm>
            <a:off x="7124332" y="3065772"/>
            <a:ext cx="0" cy="33418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7" name="Rechte verbindingslijn 86">
            <a:extLst>
              <a:ext uri="{FF2B5EF4-FFF2-40B4-BE49-F238E27FC236}">
                <a16:creationId xmlns:a16="http://schemas.microsoft.com/office/drawing/2014/main" id="{71322842-2FE8-486B-8A9E-C035B8D5D0B5}"/>
              </a:ext>
            </a:extLst>
          </p:cNvPr>
          <p:cNvCxnSpPr>
            <a:cxnSpLocks/>
          </p:cNvCxnSpPr>
          <p:nvPr/>
        </p:nvCxnSpPr>
        <p:spPr>
          <a:xfrm>
            <a:off x="4867618" y="4577266"/>
            <a:ext cx="1431202"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9" name="Rechte verbindingslijn 88">
            <a:extLst>
              <a:ext uri="{FF2B5EF4-FFF2-40B4-BE49-F238E27FC236}">
                <a16:creationId xmlns:a16="http://schemas.microsoft.com/office/drawing/2014/main" id="{996BAD52-60E7-4418-9870-6C48D7743B00}"/>
              </a:ext>
            </a:extLst>
          </p:cNvPr>
          <p:cNvCxnSpPr>
            <a:cxnSpLocks/>
            <a:stCxn id="36" idx="3"/>
          </p:cNvCxnSpPr>
          <p:nvPr/>
        </p:nvCxnSpPr>
        <p:spPr>
          <a:xfrm>
            <a:off x="5792323" y="3909041"/>
            <a:ext cx="1054927"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92" name="Rechte verbindingslijn 91">
            <a:extLst>
              <a:ext uri="{FF2B5EF4-FFF2-40B4-BE49-F238E27FC236}">
                <a16:creationId xmlns:a16="http://schemas.microsoft.com/office/drawing/2014/main" id="{027565D9-6A8D-451B-82A0-8361A3C07873}"/>
              </a:ext>
            </a:extLst>
          </p:cNvPr>
          <p:cNvCxnSpPr>
            <a:cxnSpLocks/>
          </p:cNvCxnSpPr>
          <p:nvPr/>
        </p:nvCxnSpPr>
        <p:spPr>
          <a:xfrm flipV="1">
            <a:off x="6812823" y="3236897"/>
            <a:ext cx="311510" cy="31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96" name="Rechte verbindingslijn met pijl 95">
            <a:extLst>
              <a:ext uri="{FF2B5EF4-FFF2-40B4-BE49-F238E27FC236}">
                <a16:creationId xmlns:a16="http://schemas.microsoft.com/office/drawing/2014/main" id="{DB39D053-91CE-496E-AC24-D2DEB2DACD68}"/>
              </a:ext>
            </a:extLst>
          </p:cNvPr>
          <p:cNvCxnSpPr>
            <a:cxnSpLocks/>
          </p:cNvCxnSpPr>
          <p:nvPr/>
        </p:nvCxnSpPr>
        <p:spPr>
          <a:xfrm>
            <a:off x="9921869" y="3205647"/>
            <a:ext cx="297569"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97" name="Rechte verbindingslijn met pijl 96">
            <a:extLst>
              <a:ext uri="{FF2B5EF4-FFF2-40B4-BE49-F238E27FC236}">
                <a16:creationId xmlns:a16="http://schemas.microsoft.com/office/drawing/2014/main" id="{1C613F14-E8EE-439B-AECA-0646BA929393}"/>
              </a:ext>
            </a:extLst>
          </p:cNvPr>
          <p:cNvCxnSpPr>
            <a:cxnSpLocks/>
          </p:cNvCxnSpPr>
          <p:nvPr/>
        </p:nvCxnSpPr>
        <p:spPr>
          <a:xfrm>
            <a:off x="9927776" y="3899234"/>
            <a:ext cx="297569"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98" name="Rechte verbindingslijn met pijl 97">
            <a:extLst>
              <a:ext uri="{FF2B5EF4-FFF2-40B4-BE49-F238E27FC236}">
                <a16:creationId xmlns:a16="http://schemas.microsoft.com/office/drawing/2014/main" id="{4D825FD2-2EEC-4DBA-A597-A04795D3159C}"/>
              </a:ext>
            </a:extLst>
          </p:cNvPr>
          <p:cNvCxnSpPr>
            <a:cxnSpLocks/>
          </p:cNvCxnSpPr>
          <p:nvPr/>
        </p:nvCxnSpPr>
        <p:spPr>
          <a:xfrm>
            <a:off x="9927775" y="4572360"/>
            <a:ext cx="297569"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0" name="Rechte verbindingslijn 99">
            <a:extLst>
              <a:ext uri="{FF2B5EF4-FFF2-40B4-BE49-F238E27FC236}">
                <a16:creationId xmlns:a16="http://schemas.microsoft.com/office/drawing/2014/main" id="{948480EB-4B3B-48FD-9915-4E3DE8375A6B}"/>
              </a:ext>
            </a:extLst>
          </p:cNvPr>
          <p:cNvCxnSpPr/>
          <p:nvPr/>
        </p:nvCxnSpPr>
        <p:spPr>
          <a:xfrm>
            <a:off x="9921869" y="3051889"/>
            <a:ext cx="0" cy="33418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1" name="Rechte verbindingslijn 100">
            <a:extLst>
              <a:ext uri="{FF2B5EF4-FFF2-40B4-BE49-F238E27FC236}">
                <a16:creationId xmlns:a16="http://schemas.microsoft.com/office/drawing/2014/main" id="{234D8094-F4EF-4FEF-AB3C-B2C6406708B0}"/>
              </a:ext>
            </a:extLst>
          </p:cNvPr>
          <p:cNvCxnSpPr/>
          <p:nvPr/>
        </p:nvCxnSpPr>
        <p:spPr>
          <a:xfrm>
            <a:off x="9921869" y="3736043"/>
            <a:ext cx="0" cy="33418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2" name="Rechte verbindingslijn 101">
            <a:extLst>
              <a:ext uri="{FF2B5EF4-FFF2-40B4-BE49-F238E27FC236}">
                <a16:creationId xmlns:a16="http://schemas.microsoft.com/office/drawing/2014/main" id="{C257FF73-584E-416B-A601-EFE424315393}"/>
              </a:ext>
            </a:extLst>
          </p:cNvPr>
          <p:cNvCxnSpPr/>
          <p:nvPr/>
        </p:nvCxnSpPr>
        <p:spPr>
          <a:xfrm>
            <a:off x="9912217" y="4397721"/>
            <a:ext cx="0" cy="33418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3" name="Rechte verbindingslijn 102">
            <a:extLst>
              <a:ext uri="{FF2B5EF4-FFF2-40B4-BE49-F238E27FC236}">
                <a16:creationId xmlns:a16="http://schemas.microsoft.com/office/drawing/2014/main" id="{7144BC06-F5BB-4F4E-963E-8B30CD081522}"/>
              </a:ext>
            </a:extLst>
          </p:cNvPr>
          <p:cNvCxnSpPr>
            <a:cxnSpLocks/>
          </p:cNvCxnSpPr>
          <p:nvPr/>
        </p:nvCxnSpPr>
        <p:spPr>
          <a:xfrm flipV="1">
            <a:off x="9628212" y="3063392"/>
            <a:ext cx="311510" cy="31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4" name="Rechte verbindingslijn 103">
            <a:extLst>
              <a:ext uri="{FF2B5EF4-FFF2-40B4-BE49-F238E27FC236}">
                <a16:creationId xmlns:a16="http://schemas.microsoft.com/office/drawing/2014/main" id="{7F9260E0-DD5B-4061-B258-60F9A6EB3F03}"/>
              </a:ext>
            </a:extLst>
          </p:cNvPr>
          <p:cNvCxnSpPr>
            <a:cxnSpLocks/>
          </p:cNvCxnSpPr>
          <p:nvPr/>
        </p:nvCxnSpPr>
        <p:spPr>
          <a:xfrm flipV="1">
            <a:off x="9620325" y="4070343"/>
            <a:ext cx="311510" cy="31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5" name="Rechte verbindingslijn 104">
            <a:extLst>
              <a:ext uri="{FF2B5EF4-FFF2-40B4-BE49-F238E27FC236}">
                <a16:creationId xmlns:a16="http://schemas.microsoft.com/office/drawing/2014/main" id="{D17E8574-6A3B-4EA0-A8F0-9A953ECA1DF1}"/>
              </a:ext>
            </a:extLst>
          </p:cNvPr>
          <p:cNvCxnSpPr>
            <a:cxnSpLocks/>
          </p:cNvCxnSpPr>
          <p:nvPr/>
        </p:nvCxnSpPr>
        <p:spPr>
          <a:xfrm flipV="1">
            <a:off x="9628212" y="3738614"/>
            <a:ext cx="311510" cy="31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6" name="Rechte verbindingslijn 105">
            <a:extLst>
              <a:ext uri="{FF2B5EF4-FFF2-40B4-BE49-F238E27FC236}">
                <a16:creationId xmlns:a16="http://schemas.microsoft.com/office/drawing/2014/main" id="{C09850B9-A548-4AFA-8FAA-A6E946E44B88}"/>
              </a:ext>
            </a:extLst>
          </p:cNvPr>
          <p:cNvCxnSpPr>
            <a:cxnSpLocks/>
          </p:cNvCxnSpPr>
          <p:nvPr/>
        </p:nvCxnSpPr>
        <p:spPr>
          <a:xfrm flipV="1">
            <a:off x="9624307" y="3386319"/>
            <a:ext cx="311510" cy="31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7" name="Rechte verbindingslijn 106">
            <a:extLst>
              <a:ext uri="{FF2B5EF4-FFF2-40B4-BE49-F238E27FC236}">
                <a16:creationId xmlns:a16="http://schemas.microsoft.com/office/drawing/2014/main" id="{72D9BF8A-B9BA-47DC-92AA-6882F7ECD6A3}"/>
              </a:ext>
            </a:extLst>
          </p:cNvPr>
          <p:cNvCxnSpPr>
            <a:cxnSpLocks/>
          </p:cNvCxnSpPr>
          <p:nvPr/>
        </p:nvCxnSpPr>
        <p:spPr>
          <a:xfrm flipV="1">
            <a:off x="9617933" y="4394583"/>
            <a:ext cx="311510" cy="31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1A5AB8DE-EE8A-4728-B1CB-225956F65312}"/>
              </a:ext>
            </a:extLst>
          </p:cNvPr>
          <p:cNvCxnSpPr>
            <a:cxnSpLocks/>
          </p:cNvCxnSpPr>
          <p:nvPr/>
        </p:nvCxnSpPr>
        <p:spPr>
          <a:xfrm flipV="1">
            <a:off x="9604847" y="4727173"/>
            <a:ext cx="311510" cy="319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3" name="Tijdelijke aanduiding voor dianummer 2">
            <a:extLst>
              <a:ext uri="{FF2B5EF4-FFF2-40B4-BE49-F238E27FC236}">
                <a16:creationId xmlns:a16="http://schemas.microsoft.com/office/drawing/2014/main" id="{EFACDB40-668A-4731-91CD-43B14C25FFDC}"/>
              </a:ext>
            </a:extLst>
          </p:cNvPr>
          <p:cNvSpPr>
            <a:spLocks noGrp="1"/>
          </p:cNvSpPr>
          <p:nvPr>
            <p:ph type="sldNum" sz="quarter" idx="12"/>
          </p:nvPr>
        </p:nvSpPr>
        <p:spPr/>
        <p:txBody>
          <a:bodyPr/>
          <a:lstStyle/>
          <a:p>
            <a:fld id="{76022968-2107-43EC-8FC0-5D78783708AF}" type="slidenum">
              <a:rPr lang="nl-NL" smtClean="0">
                <a:latin typeface="Calibri" panose="020F0502020204030204" pitchFamily="34" charset="0"/>
                <a:cs typeface="Calibri" panose="020F0502020204030204" pitchFamily="34" charset="0"/>
              </a:rPr>
              <a:t>131</a:t>
            </a:fld>
            <a:endParaRPr lang="nl-NL">
              <a:latin typeface="Calibri" panose="020F0502020204030204" pitchFamily="34" charset="0"/>
              <a:cs typeface="Calibri" panose="020F0502020204030204" pitchFamily="34" charset="0"/>
            </a:endParaRPr>
          </a:p>
        </p:txBody>
      </p:sp>
      <p:pic>
        <p:nvPicPr>
          <p:cNvPr id="8" name="Afbeelding 7">
            <a:extLst>
              <a:ext uri="{FF2B5EF4-FFF2-40B4-BE49-F238E27FC236}">
                <a16:creationId xmlns:a16="http://schemas.microsoft.com/office/drawing/2014/main" id="{753ACF94-7D5D-4648-BE26-8244CD85A4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17" t="30872" r="17056" b="23250"/>
          <a:stretch/>
        </p:blipFill>
        <p:spPr>
          <a:xfrm>
            <a:off x="90655" y="5323749"/>
            <a:ext cx="2246341" cy="803060"/>
          </a:xfrm>
          <a:prstGeom prst="rect">
            <a:avLst/>
          </a:prstGeom>
        </p:spPr>
      </p:pic>
      <p:sp>
        <p:nvSpPr>
          <p:cNvPr id="13" name="Tijdelijke aanduiding voor voettekst 12">
            <a:extLst>
              <a:ext uri="{FF2B5EF4-FFF2-40B4-BE49-F238E27FC236}">
                <a16:creationId xmlns:a16="http://schemas.microsoft.com/office/drawing/2014/main" id="{0DE2F2B1-A1B5-4839-810E-B6323DB683E3}"/>
              </a:ext>
            </a:extLst>
          </p:cNvPr>
          <p:cNvSpPr>
            <a:spLocks noGrp="1"/>
          </p:cNvSpPr>
          <p:nvPr>
            <p:ph type="ftr" sz="quarter" idx="11"/>
          </p:nvPr>
        </p:nvSpPr>
        <p:spPr/>
        <p:txBody>
          <a:bodyPr/>
          <a:lstStyle/>
          <a:p>
            <a:r>
              <a:rPr lang="nl-NL"/>
              <a:t>Processen</a:t>
            </a:r>
          </a:p>
        </p:txBody>
      </p:sp>
      <p:sp>
        <p:nvSpPr>
          <p:cNvPr id="88" name="Tekstvak 87">
            <a:extLst>
              <a:ext uri="{FF2B5EF4-FFF2-40B4-BE49-F238E27FC236}">
                <a16:creationId xmlns:a16="http://schemas.microsoft.com/office/drawing/2014/main" id="{E131ACDC-971F-4B73-94F0-11D262FE68F6}"/>
              </a:ext>
            </a:extLst>
          </p:cNvPr>
          <p:cNvSpPr txBox="1"/>
          <p:nvPr/>
        </p:nvSpPr>
        <p:spPr>
          <a:xfrm>
            <a:off x="10354145" y="1897533"/>
            <a:ext cx="603050" cy="237757"/>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Pag. 213</a:t>
            </a:r>
          </a:p>
        </p:txBody>
      </p:sp>
      <p:pic>
        <p:nvPicPr>
          <p:cNvPr id="90" name="Afbeelding 89" descr="Afbeelding met vliegtuig, zitten, groot, startbaan&#10;&#10;Automatisch gegenereerde beschrijving">
            <a:extLst>
              <a:ext uri="{FF2B5EF4-FFF2-40B4-BE49-F238E27FC236}">
                <a16:creationId xmlns:a16="http://schemas.microsoft.com/office/drawing/2014/main" id="{607747DF-5E0E-47D4-BAA3-D76DDC0F90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1605" y="788168"/>
            <a:ext cx="764305" cy="1081730"/>
          </a:xfrm>
          <a:prstGeom prst="rect">
            <a:avLst/>
          </a:prstGeom>
          <a:ln>
            <a:noFill/>
          </a:ln>
          <a:effectLst/>
        </p:spPr>
      </p:pic>
    </p:spTree>
    <p:extLst>
      <p:ext uri="{BB962C8B-B14F-4D97-AF65-F5344CB8AC3E}">
        <p14:creationId xmlns:p14="http://schemas.microsoft.com/office/powerpoint/2010/main" val="33880436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Quick Response Manufacturing [QRM]</a:t>
            </a:r>
            <a:br>
              <a:rPr lang="nl-NL" dirty="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o.a. Dr. </a:t>
            </a:r>
            <a:r>
              <a:rPr lang="nl-NL" sz="1600" b="0" dirty="0" err="1">
                <a:solidFill>
                  <a:schemeClr val="tx1"/>
                </a:solidFill>
                <a:latin typeface="Calibri Light" panose="020F0302020204030204" pitchFamily="34" charset="0"/>
                <a:cs typeface="Calibri Light" panose="020F0302020204030204" pitchFamily="34" charset="0"/>
              </a:rPr>
              <a:t>Rajan</a:t>
            </a:r>
            <a:r>
              <a:rPr lang="nl-NL" sz="1600" b="0" dirty="0">
                <a:solidFill>
                  <a:schemeClr val="tx1"/>
                </a:solidFill>
                <a:latin typeface="Calibri Light" panose="020F0302020204030204" pitchFamily="34" charset="0"/>
                <a:cs typeface="Calibri Light" panose="020F0302020204030204" pitchFamily="34" charset="0"/>
              </a:rPr>
              <a:t> </a:t>
            </a:r>
            <a:r>
              <a:rPr lang="nl-NL" sz="1600" b="0" dirty="0" err="1">
                <a:solidFill>
                  <a:schemeClr val="tx1"/>
                </a:solidFill>
                <a:latin typeface="Calibri Light" panose="020F0302020204030204" pitchFamily="34" charset="0"/>
                <a:cs typeface="Calibri Light" panose="020F0302020204030204" pitchFamily="34" charset="0"/>
              </a:rPr>
              <a:t>Suri</a:t>
            </a:r>
            <a:r>
              <a:rPr lang="nl-NL" sz="1600" b="0" dirty="0">
                <a:solidFill>
                  <a:schemeClr val="tx1"/>
                </a:solidFill>
                <a:latin typeface="Calibri Light" panose="020F0302020204030204" pitchFamily="34" charset="0"/>
                <a:cs typeface="Calibri Light" panose="020F0302020204030204" pitchFamily="34" charset="0"/>
              </a:rPr>
              <a:t> </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jdelijke aanduiding voor inhoud 4">
            <a:extLst>
              <a:ext uri="{FF2B5EF4-FFF2-40B4-BE49-F238E27FC236}">
                <a16:creationId xmlns:a16="http://schemas.microsoft.com/office/drawing/2014/main" id="{1A040BC1-94E8-4B32-AFA2-EB42A4D45076}"/>
              </a:ext>
            </a:extLst>
          </p:cNvPr>
          <p:cNvSpPr>
            <a:spLocks noGrp="1"/>
          </p:cNvSpPr>
          <p:nvPr>
            <p:ph idx="1"/>
          </p:nvPr>
        </p:nvSpPr>
        <p:spPr>
          <a:xfrm>
            <a:off x="2732310" y="1512044"/>
            <a:ext cx="8212867" cy="4276616"/>
          </a:xfrm>
        </p:spPr>
        <p:txBody>
          <a:bodyPr>
            <a:normAutofit/>
          </a:bodyPr>
          <a:lstStyle/>
          <a:p>
            <a:pPr>
              <a:buFont typeface="Courier New" panose="02070309020205020404" pitchFamily="49" charset="0"/>
              <a:buChar char="o"/>
            </a:pPr>
            <a:r>
              <a:rPr lang="nl-NL" sz="1600" dirty="0">
                <a:cs typeface="Calibri" panose="020F0502020204030204" pitchFamily="34" charset="0"/>
              </a:rPr>
              <a:t>Bij QRM draait alles om het boeken van </a:t>
            </a:r>
            <a:r>
              <a:rPr lang="nl-NL" sz="1600" b="1" i="1" dirty="0">
                <a:cs typeface="Calibri" panose="020F0502020204030204" pitchFamily="34" charset="0"/>
              </a:rPr>
              <a:t>tijdwinst</a:t>
            </a:r>
            <a:r>
              <a:rPr lang="nl-NL" sz="1600" dirty="0">
                <a:cs typeface="Calibri" panose="020F0502020204030204" pitchFamily="34" charset="0"/>
              </a:rPr>
              <a:t> in het traject van bestellen van grondstoffen,  productie tot afleveren [= doorlooptijd]. Het reduceren van de </a:t>
            </a:r>
            <a:r>
              <a:rPr lang="nl-NL" sz="1600" b="1" i="1" dirty="0">
                <a:cs typeface="Calibri" panose="020F0502020204030204" pitchFamily="34" charset="0"/>
              </a:rPr>
              <a:t>Manufacturing Critical-</a:t>
            </a:r>
            <a:r>
              <a:rPr lang="nl-NL" sz="1600" b="1" i="1" dirty="0" err="1">
                <a:cs typeface="Calibri" panose="020F0502020204030204" pitchFamily="34" charset="0"/>
              </a:rPr>
              <a:t>path</a:t>
            </a:r>
            <a:r>
              <a:rPr lang="nl-NL" sz="1600" b="1" i="1" dirty="0">
                <a:cs typeface="Calibri" panose="020F0502020204030204" pitchFamily="34" charset="0"/>
              </a:rPr>
              <a:t> Time </a:t>
            </a:r>
            <a:r>
              <a:rPr lang="nl-NL" sz="1600" dirty="0">
                <a:cs typeface="Calibri" panose="020F0502020204030204" pitchFamily="34" charset="0"/>
              </a:rPr>
              <a:t>(MCT) is de ‘</a:t>
            </a:r>
            <a:r>
              <a:rPr lang="nl-NL" sz="1600" i="1" dirty="0">
                <a:cs typeface="Calibri" panose="020F0502020204030204" pitchFamily="34" charset="0"/>
              </a:rPr>
              <a:t>heilige graal</a:t>
            </a:r>
            <a:r>
              <a:rPr lang="nl-NL" sz="1600" dirty="0">
                <a:cs typeface="Calibri" panose="020F0502020204030204" pitchFamily="34" charset="0"/>
              </a:rPr>
              <a:t>’, want dat levert </a:t>
            </a:r>
            <a:r>
              <a:rPr lang="nl-NL" sz="1600" b="1" dirty="0">
                <a:cs typeface="Calibri" panose="020F0502020204030204" pitchFamily="34" charset="0"/>
              </a:rPr>
              <a:t>kleinere voorraden </a:t>
            </a:r>
            <a:r>
              <a:rPr lang="nl-NL" sz="1600" dirty="0">
                <a:cs typeface="Calibri" panose="020F0502020204030204" pitchFamily="34" charset="0"/>
              </a:rPr>
              <a:t>en </a:t>
            </a:r>
            <a:r>
              <a:rPr lang="nl-NL" sz="1600" b="1" dirty="0">
                <a:cs typeface="Calibri" panose="020F0502020204030204" pitchFamily="34" charset="0"/>
              </a:rPr>
              <a:t>kortere levertijden </a:t>
            </a:r>
            <a:r>
              <a:rPr lang="nl-NL" sz="1600" dirty="0">
                <a:cs typeface="Calibri" panose="020F0502020204030204" pitchFamily="34" charset="0"/>
              </a:rPr>
              <a:t>op. </a:t>
            </a:r>
          </a:p>
          <a:p>
            <a:pPr>
              <a:buFont typeface="Courier New" panose="02070309020205020404" pitchFamily="49" charset="0"/>
              <a:buChar char="o"/>
            </a:pPr>
            <a:r>
              <a:rPr lang="nl-NL" sz="1600" dirty="0">
                <a:cs typeface="Calibri" panose="020F0502020204030204" pitchFamily="34" charset="0"/>
              </a:rPr>
              <a:t>QRM is een </a:t>
            </a:r>
            <a:r>
              <a:rPr lang="nl-NL" sz="1600" dirty="0" err="1">
                <a:cs typeface="Calibri" panose="020F0502020204030204" pitchFamily="34" charset="0"/>
              </a:rPr>
              <a:t>afdelingsoverstijgende</a:t>
            </a:r>
            <a:r>
              <a:rPr lang="nl-NL" sz="1600" dirty="0">
                <a:cs typeface="Calibri" panose="020F0502020204030204" pitchFamily="34" charset="0"/>
              </a:rPr>
              <a:t> benadering. Of je nu werkt op een planningsafdeling, inkoop, expeditie, verkoop, productie, werkvoorbereiding of zelfs directie, management, financiën, marketing of personeelszaken, iedereen is nodig om tijd uit de processen te halen en sneller op interne en externe vragen te kunnen reageren.</a:t>
            </a:r>
          </a:p>
          <a:p>
            <a:pPr>
              <a:buFont typeface="Courier New" panose="02070309020205020404" pitchFamily="49" charset="0"/>
              <a:buChar char="o"/>
            </a:pPr>
            <a:r>
              <a:rPr lang="nl-NL" sz="1600" b="1" dirty="0">
                <a:cs typeface="Calibri" panose="020F0502020204030204" pitchFamily="34" charset="0"/>
              </a:rPr>
              <a:t>MCT</a:t>
            </a:r>
            <a:r>
              <a:rPr lang="nl-NL" sz="1600" dirty="0">
                <a:cs typeface="Calibri" panose="020F0502020204030204" pitchFamily="34" charset="0"/>
              </a:rPr>
              <a:t> = De tijd in kalenderdagen vanaf klantorder, over het kritieke pad, tot aan de eerste levering van één product [inclusief </a:t>
            </a:r>
            <a:r>
              <a:rPr lang="nl-NL" sz="1600" i="1" dirty="0">
                <a:cs typeface="Calibri" panose="020F0502020204030204" pitchFamily="34" charset="0"/>
              </a:rPr>
              <a:t>materialen</a:t>
            </a:r>
            <a:r>
              <a:rPr lang="nl-NL" sz="1600" dirty="0">
                <a:cs typeface="Calibri" panose="020F0502020204030204" pitchFamily="34" charset="0"/>
              </a:rPr>
              <a:t>, inclusief </a:t>
            </a:r>
            <a:r>
              <a:rPr lang="nl-NL" sz="1600" i="1" dirty="0">
                <a:cs typeface="Calibri" panose="020F0502020204030204" pitchFamily="34" charset="0"/>
              </a:rPr>
              <a:t>tussenvoorraden</a:t>
            </a:r>
            <a:r>
              <a:rPr lang="nl-NL" sz="1600" dirty="0">
                <a:cs typeface="Calibri" panose="020F0502020204030204" pitchFamily="34" charset="0"/>
              </a:rPr>
              <a:t>. inclusief </a:t>
            </a:r>
            <a:r>
              <a:rPr lang="nl-NL" sz="1600" i="1" dirty="0">
                <a:cs typeface="Calibri" panose="020F0502020204030204" pitchFamily="34" charset="0"/>
              </a:rPr>
              <a:t>informatiewachttijden</a:t>
            </a:r>
            <a:r>
              <a:rPr lang="nl-NL" sz="1600" dirty="0">
                <a:cs typeface="Calibri" panose="020F0502020204030204" pitchFamily="34" charset="0"/>
              </a:rPr>
              <a:t>]</a:t>
            </a:r>
          </a:p>
          <a:p>
            <a:endParaRPr lang="nl-NL" sz="1512" dirty="0">
              <a:solidFill>
                <a:srgbClr val="FFC000"/>
              </a:solidFill>
              <a:latin typeface="Comic Sans MS" panose="030F0702030302020204" pitchFamily="66" charset="0"/>
            </a:endParaRPr>
          </a:p>
        </p:txBody>
      </p:sp>
      <p:pic>
        <p:nvPicPr>
          <p:cNvPr id="9" name="Afbeelding 8">
            <a:extLst>
              <a:ext uri="{FF2B5EF4-FFF2-40B4-BE49-F238E27FC236}">
                <a16:creationId xmlns:a16="http://schemas.microsoft.com/office/drawing/2014/main" id="{807B560C-9727-4A12-AA3B-B37DF0283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817" y="1539254"/>
            <a:ext cx="2245100" cy="3401667"/>
          </a:xfrm>
          <a:prstGeom prst="rect">
            <a:avLst/>
          </a:prstGeom>
          <a:ln>
            <a:noFill/>
          </a:ln>
          <a:effectLst/>
        </p:spPr>
      </p:pic>
      <p:pic>
        <p:nvPicPr>
          <p:cNvPr id="10" name="Afbeelding 9">
            <a:extLst>
              <a:ext uri="{FF2B5EF4-FFF2-40B4-BE49-F238E27FC236}">
                <a16:creationId xmlns:a16="http://schemas.microsoft.com/office/drawing/2014/main" id="{A6A7D8BF-F4FC-413B-A2B8-BB3E08EA435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0200" y="5329662"/>
            <a:ext cx="2120334" cy="722239"/>
          </a:xfrm>
          <a:prstGeom prst="rect">
            <a:avLst/>
          </a:prstGeom>
        </p:spPr>
      </p:pic>
      <p:pic>
        <p:nvPicPr>
          <p:cNvPr id="11" name="Afbeelding 10">
            <a:extLst>
              <a:ext uri="{FF2B5EF4-FFF2-40B4-BE49-F238E27FC236}">
                <a16:creationId xmlns:a16="http://schemas.microsoft.com/office/drawing/2014/main" id="{4342CE70-4F4B-482E-81D5-C3C5721697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648" t="3307" r="18871" b="5530"/>
          <a:stretch/>
        </p:blipFill>
        <p:spPr>
          <a:xfrm>
            <a:off x="8929389" y="143743"/>
            <a:ext cx="861369" cy="1217797"/>
          </a:xfrm>
          <a:prstGeom prst="rect">
            <a:avLst/>
          </a:prstGeom>
        </p:spPr>
      </p:pic>
      <p:sp>
        <p:nvSpPr>
          <p:cNvPr id="8" name="Tekstvak 7">
            <a:extLst>
              <a:ext uri="{FF2B5EF4-FFF2-40B4-BE49-F238E27FC236}">
                <a16:creationId xmlns:a16="http://schemas.microsoft.com/office/drawing/2014/main" id="{3C3D00B8-1455-4CDD-95D9-B55CC2B625A4}"/>
              </a:ext>
            </a:extLst>
          </p:cNvPr>
          <p:cNvSpPr txBox="1"/>
          <p:nvPr/>
        </p:nvSpPr>
        <p:spPr>
          <a:xfrm>
            <a:off x="9734768" y="6234331"/>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213</a:t>
            </a:r>
          </a:p>
        </p:txBody>
      </p:sp>
      <p:pic>
        <p:nvPicPr>
          <p:cNvPr id="15" name="Afbeelding 14" descr="Afbeelding met vliegtuig, zitten, groot, startbaan&#10;&#10;Automatisch gegenereerde beschrijving">
            <a:extLst>
              <a:ext uri="{FF2B5EF4-FFF2-40B4-BE49-F238E27FC236}">
                <a16:creationId xmlns:a16="http://schemas.microsoft.com/office/drawing/2014/main" id="{2F9E8A00-6D7A-42BC-941F-F007584101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 name="Tijdelijke aanduiding voor voettekst 1">
            <a:extLst>
              <a:ext uri="{FF2B5EF4-FFF2-40B4-BE49-F238E27FC236}">
                <a16:creationId xmlns:a16="http://schemas.microsoft.com/office/drawing/2014/main" id="{CACFAE30-69F6-449E-8B88-F256587002CE}"/>
              </a:ext>
            </a:extLst>
          </p:cNvPr>
          <p:cNvSpPr>
            <a:spLocks noGrp="1"/>
          </p:cNvSpPr>
          <p:nvPr>
            <p:ph type="ftr" sz="quarter" idx="11"/>
          </p:nvPr>
        </p:nvSpPr>
        <p:spPr/>
        <p:txBody>
          <a:bodyPr/>
          <a:lstStyle/>
          <a:p>
            <a:r>
              <a:rPr lang="nl-NL"/>
              <a:t>Processen</a:t>
            </a:r>
          </a:p>
        </p:txBody>
      </p:sp>
      <p:sp>
        <p:nvSpPr>
          <p:cNvPr id="5" name="Tijdelijke aanduiding voor dianummer 4">
            <a:extLst>
              <a:ext uri="{FF2B5EF4-FFF2-40B4-BE49-F238E27FC236}">
                <a16:creationId xmlns:a16="http://schemas.microsoft.com/office/drawing/2014/main" id="{15CA6B68-0C8D-4FA8-8B60-18D4854C466A}"/>
              </a:ext>
            </a:extLst>
          </p:cNvPr>
          <p:cNvSpPr>
            <a:spLocks noGrp="1"/>
          </p:cNvSpPr>
          <p:nvPr>
            <p:ph type="sldNum" sz="quarter" idx="12"/>
          </p:nvPr>
        </p:nvSpPr>
        <p:spPr/>
        <p:txBody>
          <a:bodyPr/>
          <a:lstStyle/>
          <a:p>
            <a:fld id="{BD2C07DF-3CF3-41EE-A18E-119FE81334F7}" type="slidenum">
              <a:rPr lang="nl-NL" smtClean="0"/>
              <a:t>132</a:t>
            </a:fld>
            <a:endParaRPr lang="nl-NL"/>
          </a:p>
        </p:txBody>
      </p:sp>
      <p:pic>
        <p:nvPicPr>
          <p:cNvPr id="6" name="Afbeelding 5" descr="Afbeelding met object, klok, vrouw, neerleggen&#10;&#10;Automatisch gegenereerde beschrijving">
            <a:extLst>
              <a:ext uri="{FF2B5EF4-FFF2-40B4-BE49-F238E27FC236}">
                <a16:creationId xmlns:a16="http://schemas.microsoft.com/office/drawing/2014/main" id="{8DCDFE3C-9506-4891-BB44-F4FD767726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78884" y="5064317"/>
            <a:ext cx="764305" cy="1131172"/>
          </a:xfrm>
          <a:prstGeom prst="rect">
            <a:avLst/>
          </a:prstGeom>
        </p:spPr>
      </p:pic>
    </p:spTree>
    <p:extLst>
      <p:ext uri="{BB962C8B-B14F-4D97-AF65-F5344CB8AC3E}">
        <p14:creationId xmlns:p14="http://schemas.microsoft.com/office/powerpoint/2010/main" val="30875171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lnSpc>
                <a:spcPct val="100000"/>
              </a:lnSpc>
              <a:spcBef>
                <a:spcPts val="0"/>
              </a:spcBef>
              <a:buNone/>
            </a:pPr>
            <a:r>
              <a:rPr lang="nl-NL" sz="1600" b="0" i="0" dirty="0">
                <a:solidFill>
                  <a:srgbClr val="383737"/>
                </a:solidFill>
                <a:effectLst/>
                <a:latin typeface="opensansregular"/>
              </a:rPr>
              <a:t>In hoofdstuk 5 van het boek </a:t>
            </a:r>
            <a:r>
              <a:rPr lang="nl-NL" sz="1600" b="0" i="1" dirty="0">
                <a:solidFill>
                  <a:srgbClr val="383737"/>
                </a:solidFill>
                <a:effectLst/>
                <a:latin typeface="opensansregular"/>
              </a:rPr>
              <a:t>Procesmanagement in de praktijk</a:t>
            </a:r>
            <a:r>
              <a:rPr lang="nl-NL" sz="1600" b="0" i="0" dirty="0">
                <a:solidFill>
                  <a:srgbClr val="383737"/>
                </a:solidFill>
                <a:effectLst/>
                <a:latin typeface="opensansregular"/>
              </a:rPr>
              <a:t> worden in hoofdstuk 5.2 (figuur 5.4 </a:t>
            </a:r>
            <a:r>
              <a:rPr lang="nl-NL" sz="1600" b="1" i="0" dirty="0" err="1">
                <a:solidFill>
                  <a:srgbClr val="383737"/>
                </a:solidFill>
                <a:effectLst/>
                <a:latin typeface="opensansregular"/>
              </a:rPr>
              <a:t>pag</a:t>
            </a:r>
            <a:r>
              <a:rPr lang="nl-NL" sz="1600" b="1" i="0" dirty="0">
                <a:solidFill>
                  <a:srgbClr val="383737"/>
                </a:solidFill>
                <a:effectLst/>
                <a:latin typeface="opensansregular"/>
              </a:rPr>
              <a:t> 204</a:t>
            </a:r>
            <a:r>
              <a:rPr lang="nl-NL" sz="1600" b="0" i="0" dirty="0">
                <a:solidFill>
                  <a:srgbClr val="383737"/>
                </a:solidFill>
                <a:effectLst/>
                <a:latin typeface="opensansregular"/>
              </a:rPr>
              <a:t>) 5 specifieke verbetermethoden genoemd. In deze opdracht ga je op zoek naar 2 voorbeelden.</a:t>
            </a:r>
            <a:br>
              <a:rPr lang="nl-NL" sz="1600" b="0" i="0" dirty="0">
                <a:solidFill>
                  <a:srgbClr val="383737"/>
                </a:solidFill>
                <a:effectLst/>
                <a:latin typeface="opensansregular"/>
              </a:rPr>
            </a:br>
            <a:br>
              <a:rPr lang="nl-NL" sz="1600" b="0" i="0" dirty="0">
                <a:solidFill>
                  <a:srgbClr val="C00000"/>
                </a:solidFill>
                <a:effectLst/>
                <a:latin typeface="opensansregular"/>
              </a:rPr>
            </a:br>
            <a:r>
              <a:rPr lang="nl-NL" sz="1600" b="1" i="0" dirty="0">
                <a:solidFill>
                  <a:srgbClr val="C00000"/>
                </a:solidFill>
                <a:effectLst/>
                <a:latin typeface="opensansregular"/>
              </a:rPr>
              <a:t>Opdracht</a:t>
            </a:r>
            <a:endParaRPr lang="nl-NL" sz="1600" b="0" i="0" dirty="0">
              <a:solidFill>
                <a:srgbClr val="383737"/>
              </a:solidFill>
              <a:effectLst/>
              <a:latin typeface="opensansregular"/>
            </a:endParaRPr>
          </a:p>
          <a:p>
            <a:pPr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Kies uit het overzicht in </a:t>
            </a:r>
            <a:r>
              <a:rPr lang="nl-NL" sz="1600" b="0" i="1" dirty="0">
                <a:solidFill>
                  <a:srgbClr val="383737"/>
                </a:solidFill>
                <a:effectLst/>
                <a:latin typeface="opensansregular"/>
              </a:rPr>
              <a:t>figuur 5.4 </a:t>
            </a:r>
            <a:r>
              <a:rPr lang="nl-NL" sz="1600" b="0" i="0" dirty="0">
                <a:solidFill>
                  <a:srgbClr val="383737"/>
                </a:solidFill>
                <a:effectLst/>
                <a:latin typeface="opensansregular"/>
              </a:rPr>
              <a:t>twee verbetermethoden.</a:t>
            </a:r>
          </a:p>
          <a:p>
            <a:pPr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Zoek in de eigen organisatie en/of via internet naar voorbeelden van succesvolle toepassingen van de twee gekozen methoden.</a:t>
            </a:r>
          </a:p>
          <a:p>
            <a:pPr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Maak een kort overzicht van het gevonden voorbeeld en verwerk hierin:</a:t>
            </a:r>
          </a:p>
          <a:p>
            <a:pPr marL="742950" lvl="1" indent="-285750"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wat was het probleem/de uitdaging?</a:t>
            </a:r>
          </a:p>
          <a:p>
            <a:pPr marL="742950" lvl="1" indent="-285750"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welke methode is gekozen en waarom?</a:t>
            </a:r>
          </a:p>
          <a:p>
            <a:pPr marL="742950" lvl="1" indent="-285750"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hoe is de methode toegepast?</a:t>
            </a:r>
          </a:p>
          <a:p>
            <a:pPr marL="742950" lvl="1" indent="-285750"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wat was het resultaat? </a:t>
            </a:r>
          </a:p>
          <a:p>
            <a:pPr marL="742950" lvl="1" indent="-285750"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wat waren aandachtspunten/leermomenten/valkuilen?</a:t>
            </a:r>
          </a:p>
          <a:p>
            <a:pPr marL="742950" lvl="1" indent="-285750" algn="l">
              <a:lnSpc>
                <a:spcPct val="100000"/>
              </a:lnSpc>
              <a:spcBef>
                <a:spcPts val="0"/>
              </a:spcBef>
              <a:buFont typeface="Arial" panose="020B0604020202020204" pitchFamily="34" charset="0"/>
              <a:buChar char="•"/>
            </a:pPr>
            <a:r>
              <a:rPr lang="nl-NL" sz="1600" b="0" i="0" dirty="0">
                <a:solidFill>
                  <a:srgbClr val="383737"/>
                </a:solidFill>
                <a:effectLst/>
                <a:latin typeface="opensansregular"/>
              </a:rPr>
              <a:t>referenties/literatuur</a:t>
            </a:r>
          </a:p>
          <a:p>
            <a:pPr marL="0" indent="0" algn="l">
              <a:lnSpc>
                <a:spcPct val="100000"/>
              </a:lnSpc>
              <a:spcBef>
                <a:spcPts val="0"/>
              </a:spcBef>
              <a:buNone/>
            </a:pPr>
            <a:r>
              <a:rPr lang="nl-NL" sz="1600" b="0" i="0" dirty="0">
                <a:solidFill>
                  <a:srgbClr val="383737"/>
                </a:solidFill>
                <a:effectLst/>
                <a:latin typeface="opensansregular"/>
              </a:rPr>
              <a:t>Werk deze punten uit op 2-4 </a:t>
            </a:r>
            <a:r>
              <a:rPr lang="nl-NL" sz="1600" b="0" i="1" dirty="0">
                <a:solidFill>
                  <a:srgbClr val="383737"/>
                </a:solidFill>
                <a:effectLst/>
                <a:latin typeface="opensansregular"/>
              </a:rPr>
              <a:t>PowerPoint sheets</a:t>
            </a:r>
            <a:r>
              <a:rPr lang="nl-NL" sz="1600" b="0" i="0" dirty="0">
                <a:solidFill>
                  <a:srgbClr val="383737"/>
                </a:solidFill>
                <a:effectLst/>
                <a:latin typeface="opensansregular"/>
              </a:rPr>
              <a:t>. Neem je uitwerkingen mee naar deze les. De docent kan je vragen je voorbeeld in 5 minuten te presenteren.</a:t>
            </a:r>
          </a:p>
        </p:txBody>
      </p:sp>
      <p:sp>
        <p:nvSpPr>
          <p:cNvPr id="3" name="Titel 2"/>
          <p:cNvSpPr>
            <a:spLocks noGrp="1"/>
          </p:cNvSpPr>
          <p:nvPr>
            <p:ph type="title"/>
          </p:nvPr>
        </p:nvSpPr>
        <p:spPr/>
        <p:txBody>
          <a:bodyPr/>
          <a:lstStyle/>
          <a:p>
            <a:r>
              <a:rPr lang="nl-NL" dirty="0"/>
              <a:t>Verbetermethoden</a:t>
            </a:r>
            <a:br>
              <a:rPr lang="nl-NL"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Pag.204</a:t>
            </a:r>
          </a:p>
        </p:txBody>
      </p:sp>
    </p:spTree>
    <p:extLst>
      <p:ext uri="{BB962C8B-B14F-4D97-AF65-F5344CB8AC3E}">
        <p14:creationId xmlns:p14="http://schemas.microsoft.com/office/powerpoint/2010/main" val="276579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just">
              <a:buNone/>
            </a:pPr>
            <a:r>
              <a:rPr lang="nl-NL" sz="1600" b="1" i="0" dirty="0">
                <a:solidFill>
                  <a:srgbClr val="C00000"/>
                </a:solidFill>
                <a:effectLst/>
                <a:latin typeface="opensansregular"/>
              </a:rPr>
              <a:t>Opdracht</a:t>
            </a:r>
          </a:p>
          <a:p>
            <a:pPr algn="just">
              <a:lnSpc>
                <a:spcPct val="100000"/>
              </a:lnSpc>
              <a:spcBef>
                <a:spcPts val="0"/>
              </a:spcBef>
              <a:buFont typeface="Arial" panose="020B0604020202020204" pitchFamily="34" charset="0"/>
              <a:buChar char="•"/>
            </a:pPr>
            <a:r>
              <a:rPr lang="nl-NL" sz="1600" b="0" i="0" dirty="0">
                <a:solidFill>
                  <a:srgbClr val="383737"/>
                </a:solidFill>
                <a:effectLst/>
                <a:latin typeface="opensansregular"/>
              </a:rPr>
              <a:t>Download de opdracht ‘</a:t>
            </a:r>
            <a:r>
              <a:rPr lang="nl-NL" sz="1600" b="0" i="1" dirty="0">
                <a:solidFill>
                  <a:srgbClr val="383737"/>
                </a:solidFill>
                <a:effectLst/>
                <a:latin typeface="opensansregular"/>
              </a:rPr>
              <a:t>Vliegtuigfabricage</a:t>
            </a:r>
            <a:r>
              <a:rPr lang="nl-NL" sz="1600" b="0" i="0" dirty="0">
                <a:solidFill>
                  <a:srgbClr val="383737"/>
                </a:solidFill>
                <a:effectLst/>
                <a:latin typeface="opensansregular"/>
              </a:rPr>
              <a:t>’ op </a:t>
            </a:r>
            <a:r>
              <a:rPr lang="nl-NL" sz="1600" b="0" i="0" dirty="0" err="1">
                <a:solidFill>
                  <a:srgbClr val="383737"/>
                </a:solidFill>
                <a:effectLst/>
                <a:latin typeface="opensansregular"/>
              </a:rPr>
              <a:t>econnect</a:t>
            </a:r>
            <a:r>
              <a:rPr lang="nl-NL" sz="1600" b="0" i="0" dirty="0">
                <a:solidFill>
                  <a:srgbClr val="383737"/>
                </a:solidFill>
                <a:effectLst/>
                <a:latin typeface="opensansregular"/>
              </a:rPr>
              <a:t>, print deze en breng deze mee naar de les.</a:t>
            </a:r>
          </a:p>
          <a:p>
            <a:pPr algn="just">
              <a:lnSpc>
                <a:spcPct val="100000"/>
              </a:lnSpc>
              <a:spcBef>
                <a:spcPts val="0"/>
              </a:spcBef>
              <a:buFont typeface="Arial" panose="020B0604020202020204" pitchFamily="34" charset="0"/>
              <a:buChar char="•"/>
            </a:pPr>
            <a:r>
              <a:rPr lang="nl-NL" sz="1600" b="0" i="0" dirty="0">
                <a:solidFill>
                  <a:srgbClr val="383737"/>
                </a:solidFill>
                <a:effectLst/>
                <a:latin typeface="opensansregular"/>
              </a:rPr>
              <a:t>Neem een schaar mee naar de les.</a:t>
            </a:r>
          </a:p>
          <a:p>
            <a:pPr marL="0" indent="0" algn="just">
              <a:lnSpc>
                <a:spcPct val="100000"/>
              </a:lnSpc>
              <a:spcBef>
                <a:spcPts val="0"/>
              </a:spcBef>
              <a:buNone/>
            </a:pPr>
            <a:endParaRPr lang="nl-NL" sz="1600" b="0" i="0" dirty="0">
              <a:solidFill>
                <a:srgbClr val="383737"/>
              </a:solidFill>
              <a:effectLst/>
              <a:latin typeface="opensansregular"/>
            </a:endParaRPr>
          </a:p>
          <a:p>
            <a:pPr marL="0" indent="0" algn="just">
              <a:lnSpc>
                <a:spcPct val="100000"/>
              </a:lnSpc>
              <a:spcBef>
                <a:spcPts val="0"/>
              </a:spcBef>
              <a:buNone/>
            </a:pPr>
            <a:r>
              <a:rPr lang="nl-NL" sz="1600" b="0" i="0" dirty="0">
                <a:solidFill>
                  <a:srgbClr val="383737"/>
                </a:solidFill>
                <a:effectLst/>
                <a:latin typeface="opensansregular"/>
              </a:rPr>
              <a:t>De docent geeft je aanvullende instructies.</a:t>
            </a:r>
          </a:p>
          <a:p>
            <a:pPr algn="just">
              <a:lnSpc>
                <a:spcPct val="100000"/>
              </a:lnSpc>
              <a:spcBef>
                <a:spcPts val="0"/>
              </a:spcBef>
              <a:buFont typeface="Arial" panose="020B0604020202020204" pitchFamily="34" charset="0"/>
              <a:buChar char="•"/>
            </a:pPr>
            <a:r>
              <a:rPr lang="nl-NL" sz="1600" b="0" i="0" dirty="0">
                <a:solidFill>
                  <a:srgbClr val="383737"/>
                </a:solidFill>
                <a:effectLst/>
                <a:latin typeface="opensansregular"/>
              </a:rPr>
              <a:t>Voer de opdracht uit.</a:t>
            </a:r>
          </a:p>
          <a:p>
            <a:pPr algn="just">
              <a:lnSpc>
                <a:spcPct val="100000"/>
              </a:lnSpc>
              <a:spcBef>
                <a:spcPts val="0"/>
              </a:spcBef>
              <a:buFont typeface="Arial" panose="020B0604020202020204" pitchFamily="34" charset="0"/>
              <a:buChar char="•"/>
            </a:pPr>
            <a:r>
              <a:rPr lang="nl-NL" sz="1600" b="0" i="0" dirty="0">
                <a:solidFill>
                  <a:srgbClr val="383737"/>
                </a:solidFill>
                <a:effectLst/>
                <a:latin typeface="opensansregular"/>
              </a:rPr>
              <a:t>Noteer ideeën en verbetermogelijkheden en evalueer de bevindingen met medestudenten plenair</a:t>
            </a:r>
          </a:p>
        </p:txBody>
      </p:sp>
      <p:sp>
        <p:nvSpPr>
          <p:cNvPr id="3" name="Titel 2"/>
          <p:cNvSpPr>
            <a:spLocks noGrp="1"/>
          </p:cNvSpPr>
          <p:nvPr>
            <p:ph type="title"/>
          </p:nvPr>
        </p:nvSpPr>
        <p:spPr/>
        <p:txBody>
          <a:bodyPr/>
          <a:lstStyle/>
          <a:p>
            <a:r>
              <a:rPr lang="nl-NL" dirty="0"/>
              <a:t>Een proces verbeteren</a:t>
            </a:r>
            <a:br>
              <a:rPr lang="nl-NL"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FCB5152A-9D52-4856-8E5E-102F8A97DA3C}"/>
              </a:ext>
            </a:extLst>
          </p:cNvPr>
          <p:cNvPicPr>
            <a:picLocks noChangeAspect="1"/>
          </p:cNvPicPr>
          <p:nvPr/>
        </p:nvPicPr>
        <p:blipFill rotWithShape="1">
          <a:blip r:embed="rId4">
            <a:extLst>
              <a:ext uri="{28A0092B-C50C-407E-A947-70E740481C1C}">
                <a14:useLocalDpi xmlns:a14="http://schemas.microsoft.com/office/drawing/2010/main" val="0"/>
              </a:ext>
            </a:extLst>
          </a:blip>
          <a:srcRect l="16199" t="2318" r="11640"/>
          <a:stretch/>
        </p:blipFill>
        <p:spPr>
          <a:xfrm>
            <a:off x="3888829" y="3420052"/>
            <a:ext cx="3528393" cy="2691021"/>
          </a:xfrm>
          <a:prstGeom prst="rect">
            <a:avLst/>
          </a:prstGeom>
        </p:spPr>
      </p:pic>
      <p:pic>
        <p:nvPicPr>
          <p:cNvPr id="2" name="Afbeelding 1" descr="Afbeelding met tekst, teken, voedsel, tekening&#10;&#10;Automatisch gegenereerde beschrijving">
            <a:extLst>
              <a:ext uri="{FF2B5EF4-FFF2-40B4-BE49-F238E27FC236}">
                <a16:creationId xmlns:a16="http://schemas.microsoft.com/office/drawing/2014/main" id="{73A5EDF7-08E1-4C38-B3F7-C91AEA81A3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1608" y="339193"/>
            <a:ext cx="1551061" cy="1080137"/>
          </a:xfrm>
          <a:prstGeom prst="rect">
            <a:avLst/>
          </a:prstGeom>
        </p:spPr>
      </p:pic>
    </p:spTree>
    <p:extLst>
      <p:ext uri="{BB962C8B-B14F-4D97-AF65-F5344CB8AC3E}">
        <p14:creationId xmlns:p14="http://schemas.microsoft.com/office/powerpoint/2010/main" val="57466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just">
              <a:buNone/>
            </a:pPr>
            <a:r>
              <a:rPr lang="nl-NL" sz="1600" i="0" dirty="0">
                <a:effectLst/>
                <a:latin typeface="opensansregular"/>
              </a:rPr>
              <a:t>Realiseren van verbeteringen in processen</a:t>
            </a:r>
          </a:p>
          <a:p>
            <a:pPr algn="just">
              <a:buFont typeface="Wingdings" panose="05000000000000000000" pitchFamily="2" charset="2"/>
              <a:buChar char="Ø"/>
            </a:pPr>
            <a:r>
              <a:rPr lang="nl-NL" sz="1600" b="0" i="0" dirty="0">
                <a:solidFill>
                  <a:srgbClr val="383737"/>
                </a:solidFill>
                <a:effectLst/>
                <a:latin typeface="opensansregular"/>
              </a:rPr>
              <a:t>Minder variatie in de output</a:t>
            </a:r>
          </a:p>
          <a:p>
            <a:pPr algn="just">
              <a:buFont typeface="Wingdings" panose="05000000000000000000" pitchFamily="2" charset="2"/>
              <a:buChar char="Ø"/>
            </a:pPr>
            <a:r>
              <a:rPr lang="nl-NL" sz="1600" b="0" i="0" dirty="0">
                <a:solidFill>
                  <a:srgbClr val="383737"/>
                </a:solidFill>
                <a:effectLst/>
                <a:latin typeface="opensansregular"/>
              </a:rPr>
              <a:t>Minder verspilling</a:t>
            </a:r>
          </a:p>
          <a:p>
            <a:pPr algn="just">
              <a:buFont typeface="Wingdings" panose="05000000000000000000" pitchFamily="2" charset="2"/>
              <a:buChar char="Ø"/>
            </a:pPr>
            <a:r>
              <a:rPr lang="nl-NL" sz="1600" dirty="0">
                <a:solidFill>
                  <a:srgbClr val="383737"/>
                </a:solidFill>
                <a:latin typeface="opensansregular"/>
              </a:rPr>
              <a:t>Snellere doorlooptijd</a:t>
            </a:r>
          </a:p>
          <a:p>
            <a:pPr algn="just">
              <a:buFont typeface="Wingdings" panose="05000000000000000000" pitchFamily="2" charset="2"/>
              <a:buChar char="Ø"/>
            </a:pPr>
            <a:r>
              <a:rPr lang="nl-NL" sz="1600" b="0" i="0" dirty="0">
                <a:solidFill>
                  <a:srgbClr val="383737"/>
                </a:solidFill>
                <a:effectLst/>
                <a:latin typeface="opensansregular"/>
              </a:rPr>
              <a:t>Constantere kwaliteit</a:t>
            </a:r>
          </a:p>
          <a:p>
            <a:pPr algn="just">
              <a:buFont typeface="Wingdings" panose="05000000000000000000" pitchFamily="2" charset="2"/>
              <a:buChar char="Ø"/>
            </a:pPr>
            <a:r>
              <a:rPr lang="nl-NL" sz="1600" dirty="0">
                <a:solidFill>
                  <a:srgbClr val="383737"/>
                </a:solidFill>
                <a:latin typeface="opensansregular"/>
              </a:rPr>
              <a:t>Verlaging van [tussen-]voorraden</a:t>
            </a:r>
          </a:p>
          <a:p>
            <a:pPr algn="just">
              <a:buFont typeface="Wingdings" panose="05000000000000000000" pitchFamily="2" charset="2"/>
              <a:buChar char="Ø"/>
            </a:pPr>
            <a:r>
              <a:rPr lang="nl-NL" sz="1600" b="0" i="0" dirty="0">
                <a:solidFill>
                  <a:srgbClr val="383737"/>
                </a:solidFill>
                <a:effectLst/>
                <a:latin typeface="opensansregular"/>
              </a:rPr>
              <a:t>Verbeteren </a:t>
            </a:r>
            <a:r>
              <a:rPr lang="nl-NL" sz="1600" b="0" i="0" dirty="0" err="1">
                <a:solidFill>
                  <a:srgbClr val="383737"/>
                </a:solidFill>
                <a:effectLst/>
                <a:latin typeface="opensansregular"/>
              </a:rPr>
              <a:t>waardetoevoegende</a:t>
            </a:r>
            <a:r>
              <a:rPr lang="nl-NL" sz="1600" b="0" i="0" dirty="0">
                <a:solidFill>
                  <a:srgbClr val="383737"/>
                </a:solidFill>
                <a:effectLst/>
                <a:latin typeface="opensansregular"/>
              </a:rPr>
              <a:t> </a:t>
            </a:r>
            <a:r>
              <a:rPr lang="nl-NL" sz="1600" b="0" i="0" dirty="0" err="1">
                <a:solidFill>
                  <a:srgbClr val="383737"/>
                </a:solidFill>
                <a:effectLst/>
                <a:latin typeface="opensansregular"/>
              </a:rPr>
              <a:t>productetijd</a:t>
            </a:r>
            <a:endParaRPr lang="nl-NL" sz="1600" b="0" i="0" dirty="0">
              <a:solidFill>
                <a:srgbClr val="383737"/>
              </a:solidFill>
              <a:effectLst/>
              <a:latin typeface="opensansregular"/>
            </a:endParaRPr>
          </a:p>
          <a:p>
            <a:pPr algn="just">
              <a:buFont typeface="Wingdings" panose="05000000000000000000" pitchFamily="2" charset="2"/>
              <a:buChar char="Ø"/>
            </a:pPr>
            <a:r>
              <a:rPr lang="nl-NL" sz="1600" dirty="0">
                <a:solidFill>
                  <a:srgbClr val="383737"/>
                </a:solidFill>
                <a:latin typeface="opensansregular"/>
              </a:rPr>
              <a:t>Voorkomen van fouten [‘</a:t>
            </a:r>
            <a:r>
              <a:rPr lang="nl-NL" sz="1600" i="1" dirty="0">
                <a:solidFill>
                  <a:srgbClr val="383737"/>
                </a:solidFill>
                <a:latin typeface="opensansregular"/>
              </a:rPr>
              <a:t>zero defects</a:t>
            </a:r>
            <a:r>
              <a:rPr lang="nl-NL" sz="1600" dirty="0">
                <a:solidFill>
                  <a:srgbClr val="383737"/>
                </a:solidFill>
                <a:latin typeface="opensansregular"/>
              </a:rPr>
              <a:t>’]</a:t>
            </a:r>
          </a:p>
          <a:p>
            <a:pPr algn="just">
              <a:buFont typeface="Wingdings" panose="05000000000000000000" pitchFamily="2" charset="2"/>
              <a:buChar char="Ø"/>
            </a:pPr>
            <a:r>
              <a:rPr lang="nl-NL" sz="1600" dirty="0">
                <a:solidFill>
                  <a:srgbClr val="383737"/>
                </a:solidFill>
                <a:latin typeface="opensansregular"/>
              </a:rPr>
              <a:t>O</a:t>
            </a:r>
            <a:r>
              <a:rPr lang="nl-NL" sz="1600" b="0" i="0" dirty="0">
                <a:solidFill>
                  <a:srgbClr val="383737"/>
                </a:solidFill>
                <a:effectLst/>
                <a:latin typeface="opensansregular"/>
              </a:rPr>
              <a:t>ptimaliseren van de machinebeschikbaarheid</a:t>
            </a:r>
          </a:p>
          <a:p>
            <a:pPr algn="just">
              <a:buFont typeface="Wingdings" panose="05000000000000000000" pitchFamily="2" charset="2"/>
              <a:buChar char="Ø"/>
            </a:pPr>
            <a:r>
              <a:rPr lang="nl-NL" sz="1600" dirty="0">
                <a:solidFill>
                  <a:srgbClr val="383737"/>
                </a:solidFill>
                <a:latin typeface="opensansregular"/>
              </a:rPr>
              <a:t>Opheffen van </a:t>
            </a:r>
            <a:r>
              <a:rPr lang="nl-NL" sz="1600" i="1" dirty="0">
                <a:solidFill>
                  <a:srgbClr val="383737"/>
                </a:solidFill>
                <a:latin typeface="opensansregular"/>
              </a:rPr>
              <a:t>bottlenecks</a:t>
            </a:r>
            <a:r>
              <a:rPr lang="nl-NL" sz="1600" b="0" i="1" dirty="0">
                <a:solidFill>
                  <a:srgbClr val="383737"/>
                </a:solidFill>
                <a:effectLst/>
                <a:latin typeface="opensansregular"/>
              </a:rPr>
              <a:t>.</a:t>
            </a:r>
          </a:p>
          <a:p>
            <a:pPr algn="just">
              <a:buFont typeface="Wingdings" panose="05000000000000000000" pitchFamily="2" charset="2"/>
              <a:buChar char="Ø"/>
            </a:pPr>
            <a:r>
              <a:rPr lang="nl-NL" sz="1600" dirty="0">
                <a:solidFill>
                  <a:srgbClr val="383737"/>
                </a:solidFill>
                <a:latin typeface="opensansregular"/>
              </a:rPr>
              <a:t>Kortere levertijden</a:t>
            </a:r>
          </a:p>
          <a:p>
            <a:pPr algn="just">
              <a:buFont typeface="Wingdings" panose="05000000000000000000" pitchFamily="2" charset="2"/>
              <a:buChar char="Ø"/>
            </a:pPr>
            <a:r>
              <a:rPr lang="nl-NL" sz="1600" b="0" dirty="0">
                <a:solidFill>
                  <a:srgbClr val="383737"/>
                </a:solidFill>
                <a:effectLst/>
                <a:latin typeface="opensansregular"/>
              </a:rPr>
              <a:t>Het reduceren van de Manufacturing Critical-</a:t>
            </a:r>
            <a:r>
              <a:rPr lang="nl-NL" sz="1600" b="0" dirty="0" err="1">
                <a:solidFill>
                  <a:srgbClr val="383737"/>
                </a:solidFill>
                <a:effectLst/>
                <a:latin typeface="opensansregular"/>
              </a:rPr>
              <a:t>path</a:t>
            </a:r>
            <a:r>
              <a:rPr lang="nl-NL" sz="1600" b="0" dirty="0">
                <a:solidFill>
                  <a:srgbClr val="383737"/>
                </a:solidFill>
                <a:effectLst/>
                <a:latin typeface="opensansregular"/>
              </a:rPr>
              <a:t> Time [MCT]  </a:t>
            </a:r>
          </a:p>
        </p:txBody>
      </p:sp>
      <p:sp>
        <p:nvSpPr>
          <p:cNvPr id="3" name="Titel 2"/>
          <p:cNvSpPr>
            <a:spLocks noGrp="1"/>
          </p:cNvSpPr>
          <p:nvPr>
            <p:ph type="title"/>
          </p:nvPr>
        </p:nvSpPr>
        <p:spPr/>
        <p:txBody>
          <a:bodyPr/>
          <a:lstStyle/>
          <a:p>
            <a:r>
              <a:rPr lang="nl-NL" dirty="0"/>
              <a:t>Een proces verbeteren</a:t>
            </a:r>
            <a:br>
              <a:rPr lang="nl-NL" dirty="0"/>
            </a:b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e bronafbeelding bekijken">
            <a:extLst>
              <a:ext uri="{FF2B5EF4-FFF2-40B4-BE49-F238E27FC236}">
                <a16:creationId xmlns:a16="http://schemas.microsoft.com/office/drawing/2014/main" id="{5DC4D8DB-5614-4CB2-8439-D5A77D57E3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9069" y="1799927"/>
            <a:ext cx="3845744" cy="372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59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just">
              <a:buNone/>
            </a:pPr>
            <a:r>
              <a:rPr lang="nl-NL" sz="1600" b="1" i="0" dirty="0">
                <a:solidFill>
                  <a:srgbClr val="C00000"/>
                </a:solidFill>
                <a:effectLst/>
                <a:latin typeface="opensansregular"/>
              </a:rPr>
              <a:t>Opdracht</a:t>
            </a:r>
          </a:p>
          <a:p>
            <a:pPr marL="0" indent="0" algn="just">
              <a:lnSpc>
                <a:spcPct val="100000"/>
              </a:lnSpc>
              <a:spcBef>
                <a:spcPts val="0"/>
              </a:spcBef>
              <a:buNone/>
            </a:pPr>
            <a:r>
              <a:rPr lang="nl-NL" sz="1600" b="0" i="0" dirty="0">
                <a:solidFill>
                  <a:srgbClr val="383737"/>
                </a:solidFill>
                <a:effectLst/>
              </a:rPr>
              <a:t>In de voorbereidingsopdracht voor de allereerste les heb je het </a:t>
            </a:r>
            <a:r>
              <a:rPr lang="nl-NL" sz="1600" b="0" i="1" dirty="0">
                <a:solidFill>
                  <a:srgbClr val="383737"/>
                </a:solidFill>
                <a:effectLst/>
              </a:rPr>
              <a:t>primaire proces </a:t>
            </a:r>
            <a:r>
              <a:rPr lang="nl-NL" sz="1600" b="0" i="0" dirty="0">
                <a:solidFill>
                  <a:srgbClr val="383737"/>
                </a:solidFill>
                <a:effectLst/>
              </a:rPr>
              <a:t>van je organisatie in kaart gebracht. In deze opdracht ga je hiermee verder.</a:t>
            </a:r>
          </a:p>
          <a:p>
            <a:pPr algn="just">
              <a:lnSpc>
                <a:spcPct val="100000"/>
              </a:lnSpc>
              <a:spcBef>
                <a:spcPts val="0"/>
              </a:spcBef>
              <a:buFont typeface="Arial" panose="020B0604020202020204" pitchFamily="34" charset="0"/>
              <a:buChar char="•"/>
            </a:pPr>
            <a:r>
              <a:rPr lang="nl-NL" sz="1600" b="0" i="0" dirty="0">
                <a:solidFill>
                  <a:srgbClr val="383737"/>
                </a:solidFill>
                <a:effectLst/>
              </a:rPr>
              <a:t>Onderzoek waar de zwakste schakel (</a:t>
            </a:r>
            <a:r>
              <a:rPr lang="nl-NL" sz="1600" b="0" i="0" dirty="0" err="1">
                <a:solidFill>
                  <a:srgbClr val="383737"/>
                </a:solidFill>
                <a:effectLst/>
              </a:rPr>
              <a:t>constraint</a:t>
            </a:r>
            <a:r>
              <a:rPr lang="nl-NL" sz="1600" b="0" i="0" dirty="0">
                <a:solidFill>
                  <a:srgbClr val="383737"/>
                </a:solidFill>
                <a:effectLst/>
              </a:rPr>
              <a:t> of bottleneck) zich bevindt in het </a:t>
            </a:r>
            <a:r>
              <a:rPr lang="nl-NL" sz="1600" b="0" i="1" dirty="0">
                <a:solidFill>
                  <a:srgbClr val="383737"/>
                </a:solidFill>
                <a:effectLst/>
              </a:rPr>
              <a:t>primaire proces</a:t>
            </a:r>
            <a:r>
              <a:rPr lang="nl-NL" sz="1600" b="0" i="0" dirty="0">
                <a:solidFill>
                  <a:srgbClr val="383737"/>
                </a:solidFill>
                <a:effectLst/>
              </a:rPr>
              <a:t>.</a:t>
            </a:r>
          </a:p>
          <a:p>
            <a:pPr algn="just">
              <a:lnSpc>
                <a:spcPct val="100000"/>
              </a:lnSpc>
              <a:spcBef>
                <a:spcPts val="0"/>
              </a:spcBef>
              <a:buFont typeface="Arial" panose="020B0604020202020204" pitchFamily="34" charset="0"/>
              <a:buChar char="•"/>
            </a:pPr>
            <a:r>
              <a:rPr lang="nl-NL" sz="1600" b="0" i="0" dirty="0">
                <a:solidFill>
                  <a:srgbClr val="383737"/>
                </a:solidFill>
                <a:effectLst/>
              </a:rPr>
              <a:t>Onderzoek de oorzaak van deze bottleneck.</a:t>
            </a:r>
          </a:p>
          <a:p>
            <a:pPr algn="just">
              <a:lnSpc>
                <a:spcPct val="100000"/>
              </a:lnSpc>
              <a:spcBef>
                <a:spcPts val="0"/>
              </a:spcBef>
              <a:buFont typeface="Arial" panose="020B0604020202020204" pitchFamily="34" charset="0"/>
              <a:buChar char="•"/>
            </a:pPr>
            <a:r>
              <a:rPr lang="nl-NL" sz="1600" b="0" i="0" dirty="0">
                <a:solidFill>
                  <a:srgbClr val="383737"/>
                </a:solidFill>
                <a:effectLst/>
              </a:rPr>
              <a:t>Doe voorstellen om de bottleneck weg te nemen en daarmee de doorstroom te verbeteren.</a:t>
            </a:r>
          </a:p>
          <a:p>
            <a:pPr marL="0" indent="0" algn="just">
              <a:lnSpc>
                <a:spcPct val="100000"/>
              </a:lnSpc>
              <a:spcBef>
                <a:spcPts val="0"/>
              </a:spcBef>
              <a:buNone/>
            </a:pPr>
            <a:endParaRPr lang="nl-NL" sz="1600" b="0" i="0" dirty="0">
              <a:solidFill>
                <a:srgbClr val="383737"/>
              </a:solidFill>
              <a:effectLst/>
            </a:endParaRPr>
          </a:p>
          <a:p>
            <a:pPr marL="0" indent="0" algn="just">
              <a:lnSpc>
                <a:spcPct val="100000"/>
              </a:lnSpc>
              <a:spcBef>
                <a:spcPts val="0"/>
              </a:spcBef>
              <a:buNone/>
            </a:pPr>
            <a:r>
              <a:rPr lang="nl-NL" sz="1600" b="0" i="0" dirty="0">
                <a:solidFill>
                  <a:srgbClr val="383737"/>
                </a:solidFill>
                <a:effectLst/>
              </a:rPr>
              <a:t>Werk je opdracht uit op 2 A4'tjes en neem je uitwerking mee naar de volgende les.</a:t>
            </a:r>
          </a:p>
        </p:txBody>
      </p:sp>
      <p:sp>
        <p:nvSpPr>
          <p:cNvPr id="3" name="Titel 2"/>
          <p:cNvSpPr>
            <a:spLocks noGrp="1"/>
          </p:cNvSpPr>
          <p:nvPr>
            <p:ph type="title"/>
          </p:nvPr>
        </p:nvSpPr>
        <p:spPr/>
        <p:txBody>
          <a:bodyPr/>
          <a:lstStyle/>
          <a:p>
            <a:r>
              <a:rPr lang="nl-NL" dirty="0" err="1"/>
              <a:t>Theory</a:t>
            </a:r>
            <a:r>
              <a:rPr lang="nl-NL" dirty="0"/>
              <a:t> of </a:t>
            </a:r>
            <a:r>
              <a:rPr lang="nl-NL" dirty="0" err="1"/>
              <a:t>Constraints</a:t>
            </a:r>
            <a:r>
              <a:rPr lang="nl-NL" dirty="0"/>
              <a:t> toegepast</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E75B690A-0C3E-44EC-91FA-30FC00CC114A}"/>
              </a:ext>
            </a:extLst>
          </p:cNvPr>
          <p:cNvSpPr txBox="1"/>
          <p:nvPr/>
        </p:nvSpPr>
        <p:spPr>
          <a:xfrm>
            <a:off x="4579157" y="3991036"/>
            <a:ext cx="1367682" cy="246221"/>
          </a:xfrm>
          <a:prstGeom prst="rect">
            <a:avLst/>
          </a:prstGeom>
          <a:noFill/>
        </p:spPr>
        <p:txBody>
          <a:bodyPr wrap="none" rtlCol="0">
            <a:spAutoFit/>
          </a:bodyPr>
          <a:lstStyle/>
          <a:p>
            <a:r>
              <a:rPr lang="nl-NL" sz="1000" dirty="0">
                <a:latin typeface="Calibri" panose="020F0502020204030204" pitchFamily="34" charset="0"/>
                <a:cs typeface="Calibri" panose="020F0502020204030204" pitchFamily="34" charset="0"/>
              </a:rPr>
              <a:t>1. Spoor bottleneck op</a:t>
            </a:r>
          </a:p>
        </p:txBody>
      </p:sp>
      <p:sp>
        <p:nvSpPr>
          <p:cNvPr id="5" name="Tekstvak 4">
            <a:extLst>
              <a:ext uri="{FF2B5EF4-FFF2-40B4-BE49-F238E27FC236}">
                <a16:creationId xmlns:a16="http://schemas.microsoft.com/office/drawing/2014/main" id="{8B744FE5-62C7-4D6F-8183-274CC4341F3F}"/>
              </a:ext>
            </a:extLst>
          </p:cNvPr>
          <p:cNvSpPr txBox="1"/>
          <p:nvPr/>
        </p:nvSpPr>
        <p:spPr>
          <a:xfrm>
            <a:off x="6928219" y="4469257"/>
            <a:ext cx="1281120" cy="246221"/>
          </a:xfrm>
          <a:prstGeom prst="rect">
            <a:avLst/>
          </a:prstGeom>
          <a:noFill/>
        </p:spPr>
        <p:txBody>
          <a:bodyPr wrap="none" rtlCol="0">
            <a:spAutoFit/>
          </a:bodyPr>
          <a:lstStyle/>
          <a:p>
            <a:r>
              <a:rPr lang="nl-NL" sz="1000" dirty="0">
                <a:latin typeface="Calibri" panose="020F0502020204030204" pitchFamily="34" charset="0"/>
                <a:cs typeface="Calibri" panose="020F0502020204030204" pitchFamily="34" charset="0"/>
              </a:rPr>
              <a:t>2. </a:t>
            </a:r>
            <a:r>
              <a:rPr lang="nl-NL" sz="1000" dirty="0" err="1">
                <a:latin typeface="Calibri" panose="020F0502020204030204" pitchFamily="34" charset="0"/>
                <a:cs typeface="Calibri" panose="020F0502020204030204" pitchFamily="34" charset="0"/>
              </a:rPr>
              <a:t>Exploit</a:t>
            </a:r>
            <a:r>
              <a:rPr lang="nl-NL" sz="1000" dirty="0">
                <a:latin typeface="Calibri" panose="020F0502020204030204" pitchFamily="34" charset="0"/>
                <a:cs typeface="Calibri" panose="020F0502020204030204" pitchFamily="34" charset="0"/>
              </a:rPr>
              <a:t> bottleneck </a:t>
            </a:r>
          </a:p>
        </p:txBody>
      </p:sp>
      <p:sp>
        <p:nvSpPr>
          <p:cNvPr id="11" name="Tekstvak 10">
            <a:extLst>
              <a:ext uri="{FF2B5EF4-FFF2-40B4-BE49-F238E27FC236}">
                <a16:creationId xmlns:a16="http://schemas.microsoft.com/office/drawing/2014/main" id="{AE1C5407-1941-4849-AECB-6A7DEA02176F}"/>
              </a:ext>
            </a:extLst>
          </p:cNvPr>
          <p:cNvSpPr txBox="1"/>
          <p:nvPr/>
        </p:nvSpPr>
        <p:spPr>
          <a:xfrm>
            <a:off x="5756315" y="5456965"/>
            <a:ext cx="2460930" cy="246221"/>
          </a:xfrm>
          <a:prstGeom prst="rect">
            <a:avLst/>
          </a:prstGeom>
          <a:noFill/>
        </p:spPr>
        <p:txBody>
          <a:bodyPr wrap="none" rtlCol="0">
            <a:spAutoFit/>
          </a:bodyPr>
          <a:lstStyle/>
          <a:p>
            <a:r>
              <a:rPr lang="nl-NL" sz="1000" dirty="0">
                <a:latin typeface="Calibri" panose="020F0502020204030204" pitchFamily="34" charset="0"/>
                <a:cs typeface="Calibri" panose="020F0502020204030204" pitchFamily="34" charset="0"/>
              </a:rPr>
              <a:t>3. Maak alles ondergeschikt aan bottleneck </a:t>
            </a:r>
          </a:p>
        </p:txBody>
      </p:sp>
      <p:sp>
        <p:nvSpPr>
          <p:cNvPr id="13" name="Tekstvak 12">
            <a:extLst>
              <a:ext uri="{FF2B5EF4-FFF2-40B4-BE49-F238E27FC236}">
                <a16:creationId xmlns:a16="http://schemas.microsoft.com/office/drawing/2014/main" id="{AFD89238-703F-47D9-8D35-3BA86FBDA7CC}"/>
              </a:ext>
            </a:extLst>
          </p:cNvPr>
          <p:cNvSpPr txBox="1"/>
          <p:nvPr/>
        </p:nvSpPr>
        <p:spPr>
          <a:xfrm>
            <a:off x="3456781" y="5456965"/>
            <a:ext cx="1483098" cy="246221"/>
          </a:xfrm>
          <a:prstGeom prst="rect">
            <a:avLst/>
          </a:prstGeom>
          <a:noFill/>
        </p:spPr>
        <p:txBody>
          <a:bodyPr wrap="none" rtlCol="0">
            <a:spAutoFit/>
          </a:bodyPr>
          <a:lstStyle/>
          <a:p>
            <a:r>
              <a:rPr lang="nl-NL" sz="1000" dirty="0">
                <a:latin typeface="Calibri" panose="020F0502020204030204" pitchFamily="34" charset="0"/>
                <a:cs typeface="Calibri" panose="020F0502020204030204" pitchFamily="34" charset="0"/>
              </a:rPr>
              <a:t>4. Doorbreek bottleneck </a:t>
            </a:r>
          </a:p>
        </p:txBody>
      </p:sp>
      <p:sp>
        <p:nvSpPr>
          <p:cNvPr id="15" name="Tekstvak 14">
            <a:extLst>
              <a:ext uri="{FF2B5EF4-FFF2-40B4-BE49-F238E27FC236}">
                <a16:creationId xmlns:a16="http://schemas.microsoft.com/office/drawing/2014/main" id="{9378234B-23CE-4582-B6CC-6CADF3C8EAA9}"/>
              </a:ext>
            </a:extLst>
          </p:cNvPr>
          <p:cNvSpPr txBox="1"/>
          <p:nvPr/>
        </p:nvSpPr>
        <p:spPr>
          <a:xfrm>
            <a:off x="2792252" y="4469257"/>
            <a:ext cx="968535" cy="246221"/>
          </a:xfrm>
          <a:prstGeom prst="rect">
            <a:avLst/>
          </a:prstGeom>
          <a:noFill/>
        </p:spPr>
        <p:txBody>
          <a:bodyPr wrap="none" rtlCol="0">
            <a:spAutoFit/>
          </a:bodyPr>
          <a:lstStyle/>
          <a:p>
            <a:r>
              <a:rPr lang="nl-NL" sz="1000" dirty="0">
                <a:latin typeface="Calibri" panose="020F0502020204030204" pitchFamily="34" charset="0"/>
                <a:cs typeface="Calibri" panose="020F0502020204030204" pitchFamily="34" charset="0"/>
              </a:rPr>
              <a:t>5. Terug naar 1</a:t>
            </a:r>
          </a:p>
        </p:txBody>
      </p:sp>
      <p:pic>
        <p:nvPicPr>
          <p:cNvPr id="17" name="Afbeelding 16">
            <a:extLst>
              <a:ext uri="{FF2B5EF4-FFF2-40B4-BE49-F238E27FC236}">
                <a16:creationId xmlns:a16="http://schemas.microsoft.com/office/drawing/2014/main" id="{3A585E0A-73BF-472B-A97C-33F598F8F6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907" t="-198" r="20991"/>
          <a:stretch/>
        </p:blipFill>
        <p:spPr>
          <a:xfrm rot="5400000">
            <a:off x="5070815" y="3396602"/>
            <a:ext cx="659586" cy="2916388"/>
          </a:xfrm>
          <a:prstGeom prst="rect">
            <a:avLst/>
          </a:prstGeom>
        </p:spPr>
      </p:pic>
    </p:spTree>
    <p:extLst>
      <p:ext uri="{BB962C8B-B14F-4D97-AF65-F5344CB8AC3E}">
        <p14:creationId xmlns:p14="http://schemas.microsoft.com/office/powerpoint/2010/main" val="389228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Stel per lesleerdoel een </a:t>
            </a:r>
            <a:r>
              <a:rPr lang="nl-NL" sz="1600" b="1" i="0" dirty="0">
                <a:solidFill>
                  <a:srgbClr val="383737"/>
                </a:solidFill>
                <a:effectLst/>
              </a:rPr>
              <a:t>open</a:t>
            </a:r>
            <a:r>
              <a:rPr lang="nl-NL" sz="1600" b="0" i="0" dirty="0">
                <a:solidFill>
                  <a:srgbClr val="383737"/>
                </a:solidFill>
                <a:effectLst/>
              </a:rPr>
              <a:t> examenvraag op. Werk ook de antwoorden op de vragen uit en geef aan waar in de leerstof het antwoord te vinden is. In de volgende les ga je deze examenvragen kort bespreken met je medestudenten. Belangrijk is dat de vragen aansluiten op de onderwerpen en leerdoelen van de betreffende les.</a:t>
            </a:r>
          </a:p>
          <a:p>
            <a:pPr marL="0" indent="0" algn="l">
              <a:buNone/>
            </a:pPr>
            <a:r>
              <a:rPr lang="nl-NL" sz="1600" b="0" i="0" dirty="0">
                <a:solidFill>
                  <a:srgbClr val="383737"/>
                </a:solidFill>
                <a:effectLst/>
              </a:rPr>
              <a:t>Je mag ook een korte </a:t>
            </a:r>
            <a:r>
              <a:rPr lang="nl-NL" sz="1600" b="0" i="1" dirty="0">
                <a:solidFill>
                  <a:srgbClr val="383737"/>
                </a:solidFill>
                <a:effectLst/>
              </a:rPr>
              <a:t>case</a:t>
            </a:r>
            <a:r>
              <a:rPr lang="nl-NL" sz="1600" b="0" i="0" dirty="0">
                <a:solidFill>
                  <a:srgbClr val="383737"/>
                </a:solidFill>
                <a:effectLst/>
              </a:rPr>
              <a:t> maken (situatiebeschrijving) en de vragen op deze case betrekking laten hebben.</a:t>
            </a:r>
          </a:p>
          <a:p>
            <a:pPr marL="0" indent="0" algn="l">
              <a:buNone/>
            </a:pPr>
            <a:r>
              <a:rPr lang="nl-NL" sz="1600" b="0" i="0" dirty="0">
                <a:solidFill>
                  <a:srgbClr val="383737"/>
                </a:solidFill>
                <a:effectLst/>
              </a:rPr>
              <a:t>Werk deze punten uit, met de vragen en antwoorden op een apart blad. Neem je uitwerkingen mee naar de volgende les en plaats je uitwerking ook als bericht aan medestudenten. Samen werk je zo aan een database met oefenvragen.</a:t>
            </a:r>
          </a:p>
        </p:txBody>
      </p:sp>
      <p:sp>
        <p:nvSpPr>
          <p:cNvPr id="3" name="Titel 2"/>
          <p:cNvSpPr>
            <a:spLocks noGrp="1"/>
          </p:cNvSpPr>
          <p:nvPr>
            <p:ph type="title"/>
          </p:nvPr>
        </p:nvSpPr>
        <p:spPr/>
        <p:txBody>
          <a:bodyPr/>
          <a:lstStyle/>
          <a:p>
            <a:r>
              <a:rPr lang="nl-NL" dirty="0"/>
              <a:t>Examenvragen opstellen</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24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6</a:t>
            </a:r>
            <a:endParaRPr lang="en-US" dirty="0"/>
          </a:p>
        </p:txBody>
      </p:sp>
      <p:sp>
        <p:nvSpPr>
          <p:cNvPr id="3" name="Ondertitel 2"/>
          <p:cNvSpPr>
            <a:spLocks noGrp="1"/>
          </p:cNvSpPr>
          <p:nvPr>
            <p:ph type="subTitle" idx="1"/>
          </p:nvPr>
        </p:nvSpPr>
        <p:spPr/>
        <p:txBody>
          <a:bodyPr/>
          <a:lstStyle/>
          <a:p>
            <a:r>
              <a:rPr lang="en-US" dirty="0"/>
              <a:t>Lean-</a:t>
            </a:r>
            <a:r>
              <a:rPr lang="en-US" dirty="0" err="1"/>
              <a:t>principes</a:t>
            </a:r>
            <a:r>
              <a:rPr lang="en-US" dirty="0"/>
              <a:t> </a:t>
            </a:r>
            <a:r>
              <a:rPr lang="en-US" dirty="0" err="1"/>
              <a:t>toepassen</a:t>
            </a:r>
            <a:endParaRPr lang="en-US" dirty="0"/>
          </a:p>
        </p:txBody>
      </p:sp>
      <p:pic>
        <p:nvPicPr>
          <p:cNvPr id="4" name="Picture 3">
            <a:extLst>
              <a:ext uri="{FF2B5EF4-FFF2-40B4-BE49-F238E27FC236}">
                <a16:creationId xmlns:a16="http://schemas.microsoft.com/office/drawing/2014/main" id="{9024C2D0-4874-4663-B4CE-1EEF4148F5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hlinkClick r:id="" action="ppaction://noaction"/>
            <a:extLst>
              <a:ext uri="{FF2B5EF4-FFF2-40B4-BE49-F238E27FC236}">
                <a16:creationId xmlns:a16="http://schemas.microsoft.com/office/drawing/2014/main" id="{53A9B03A-4E15-458A-BEA0-870EF1AB80E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78" t="4879" r="6104" b="19852"/>
          <a:stretch/>
        </p:blipFill>
        <p:spPr bwMode="auto">
          <a:xfrm>
            <a:off x="1152525" y="4320207"/>
            <a:ext cx="2085717" cy="656080"/>
          </a:xfrm>
          <a:prstGeom prst="roundRect">
            <a:avLst>
              <a:gd name="adj" fmla="val 49531"/>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72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5116EC12-EF58-4947-814D-ED197A1916B6}"/>
              </a:ext>
            </a:extLst>
          </p:cNvPr>
          <p:cNvSpPr>
            <a:spLocks noGrp="1"/>
          </p:cNvSpPr>
          <p:nvPr>
            <p:ph type="ftr" sz="quarter" idx="11"/>
          </p:nvPr>
        </p:nvSpPr>
        <p:spPr/>
        <p:txBody>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Processen</a:t>
            </a:r>
          </a:p>
        </p:txBody>
      </p:sp>
      <p:sp>
        <p:nvSpPr>
          <p:cNvPr id="6" name="Tijdelijke aanduiding voor dianummer 5">
            <a:extLst>
              <a:ext uri="{FF2B5EF4-FFF2-40B4-BE49-F238E27FC236}">
                <a16:creationId xmlns:a16="http://schemas.microsoft.com/office/drawing/2014/main" id="{8F8A38B9-0B7F-433C-8FCA-CBB86400E059}"/>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AC45E626-344A-4208-8044-C64B1A4C3BF3}" type="slidenum">
              <a:rPr kumimoji="0" lang="nl-NL" sz="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14</a:t>
            </a:fld>
            <a:endParaRPr kumimoji="0" lang="nl-NL"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sz="3200" b="1" dirty="0">
                <a:solidFill>
                  <a:srgbClr val="C00000"/>
                </a:solidFill>
                <a:latin typeface="Arial" panose="020B0604020202020204" pitchFamily="34" charset="0"/>
                <a:cs typeface="Arial" panose="020B0604020202020204" pitchFamily="34" charset="0"/>
              </a:rPr>
              <a:t>Procesindelingen</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Hugo Hendriks MSc MBA</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kstvak 26">
            <a:extLst>
              <a:ext uri="{FF2B5EF4-FFF2-40B4-BE49-F238E27FC236}">
                <a16:creationId xmlns:a16="http://schemas.microsoft.com/office/drawing/2014/main" id="{3701A3C1-8148-4329-BF3D-1729B684BEC6}"/>
              </a:ext>
            </a:extLst>
          </p:cNvPr>
          <p:cNvSpPr txBox="1"/>
          <p:nvPr/>
        </p:nvSpPr>
        <p:spPr>
          <a:xfrm>
            <a:off x="9658887" y="6243274"/>
            <a:ext cx="745717"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 21 e.v.</a:t>
            </a:r>
          </a:p>
        </p:txBody>
      </p:sp>
      <p:pic>
        <p:nvPicPr>
          <p:cNvPr id="137" name="Afbeelding 136">
            <a:extLst>
              <a:ext uri="{FF2B5EF4-FFF2-40B4-BE49-F238E27FC236}">
                <a16:creationId xmlns:a16="http://schemas.microsoft.com/office/drawing/2014/main" id="{63AA3935-6B97-41B4-8DAE-A9E9C4702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2978" y="185854"/>
            <a:ext cx="1217797" cy="1217797"/>
          </a:xfrm>
          <a:prstGeom prst="rect">
            <a:avLst/>
          </a:prstGeom>
        </p:spPr>
      </p:pic>
      <p:pic>
        <p:nvPicPr>
          <p:cNvPr id="139" name="Afbeelding 138">
            <a:extLst>
              <a:ext uri="{FF2B5EF4-FFF2-40B4-BE49-F238E27FC236}">
                <a16:creationId xmlns:a16="http://schemas.microsoft.com/office/drawing/2014/main" id="{7FF4E482-E095-4B3C-A9DA-4A09CD613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924" y="5396366"/>
            <a:ext cx="798825" cy="798825"/>
          </a:xfrm>
          <a:prstGeom prst="rect">
            <a:avLst/>
          </a:prstGeom>
        </p:spPr>
      </p:pic>
      <p:pic>
        <p:nvPicPr>
          <p:cNvPr id="24" name="Afbeelding 23" descr="Afbeelding met vliegtuig, zitten, groot, startbaan&#10;&#10;Automatisch gegenereerde beschrijving">
            <a:extLst>
              <a:ext uri="{FF2B5EF4-FFF2-40B4-BE49-F238E27FC236}">
                <a16:creationId xmlns:a16="http://schemas.microsoft.com/office/drawing/2014/main" id="{3CB13D56-C209-42E8-84FF-09EF3AA01C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99" y="1521885"/>
            <a:ext cx="2403477" cy="3401667"/>
          </a:xfrm>
          <a:prstGeom prst="rect">
            <a:avLst/>
          </a:prstGeom>
          <a:ln>
            <a:noFill/>
          </a:ln>
          <a:effectLst/>
        </p:spPr>
      </p:pic>
      <p:pic>
        <p:nvPicPr>
          <p:cNvPr id="26" name="Afbeelding 25" descr="Afbeelding met vliegtuig, zitten, groot, startbaan&#10;&#10;Automatisch gegenereerde beschrijving">
            <a:extLst>
              <a:ext uri="{FF2B5EF4-FFF2-40B4-BE49-F238E27FC236}">
                <a16:creationId xmlns:a16="http://schemas.microsoft.com/office/drawing/2014/main" id="{B42C7A86-CC2C-4D09-85B1-FFB50E487C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1" name="Ovaal 20">
            <a:extLst>
              <a:ext uri="{FF2B5EF4-FFF2-40B4-BE49-F238E27FC236}">
                <a16:creationId xmlns:a16="http://schemas.microsoft.com/office/drawing/2014/main" id="{D765C6D3-3408-4B87-AE37-A94F6361B088}"/>
              </a:ext>
            </a:extLst>
          </p:cNvPr>
          <p:cNvSpPr/>
          <p:nvPr/>
        </p:nvSpPr>
        <p:spPr>
          <a:xfrm>
            <a:off x="3361309" y="1457833"/>
            <a:ext cx="1150800" cy="1080120"/>
          </a:xfrm>
          <a:prstGeom prst="ellipse">
            <a:avLst/>
          </a:prstGeom>
          <a:solidFill>
            <a:srgbClr val="EBB827"/>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Primair</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22" name="Ovaal 21">
            <a:extLst>
              <a:ext uri="{FF2B5EF4-FFF2-40B4-BE49-F238E27FC236}">
                <a16:creationId xmlns:a16="http://schemas.microsoft.com/office/drawing/2014/main" id="{CA2B85FB-6A6C-4B86-A8B2-0BE30A8B449A}"/>
              </a:ext>
            </a:extLst>
          </p:cNvPr>
          <p:cNvSpPr/>
          <p:nvPr/>
        </p:nvSpPr>
        <p:spPr>
          <a:xfrm>
            <a:off x="5425539" y="1457833"/>
            <a:ext cx="1150800" cy="1080120"/>
          </a:xfrm>
          <a:prstGeom prst="ellipse">
            <a:avLst/>
          </a:prstGeom>
          <a:solidFill>
            <a:srgbClr val="EBB827"/>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Secundair</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23" name="Ovaal 22">
            <a:extLst>
              <a:ext uri="{FF2B5EF4-FFF2-40B4-BE49-F238E27FC236}">
                <a16:creationId xmlns:a16="http://schemas.microsoft.com/office/drawing/2014/main" id="{13030996-3BCB-4E57-867D-9FA4C96F5BC7}"/>
              </a:ext>
            </a:extLst>
          </p:cNvPr>
          <p:cNvSpPr/>
          <p:nvPr/>
        </p:nvSpPr>
        <p:spPr>
          <a:xfrm>
            <a:off x="7489769" y="1457833"/>
            <a:ext cx="1150800" cy="1080120"/>
          </a:xfrm>
          <a:prstGeom prst="ellipse">
            <a:avLst/>
          </a:prstGeom>
          <a:solidFill>
            <a:srgbClr val="EBB827"/>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Besturings</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29" name="Ovaal 28">
            <a:extLst>
              <a:ext uri="{FF2B5EF4-FFF2-40B4-BE49-F238E27FC236}">
                <a16:creationId xmlns:a16="http://schemas.microsoft.com/office/drawing/2014/main" id="{03FF5E57-DE77-4966-B67E-5AD6C6B45A5E}"/>
              </a:ext>
            </a:extLst>
          </p:cNvPr>
          <p:cNvSpPr/>
          <p:nvPr/>
        </p:nvSpPr>
        <p:spPr>
          <a:xfrm>
            <a:off x="9553997" y="1457833"/>
            <a:ext cx="1150800" cy="1080120"/>
          </a:xfrm>
          <a:prstGeom prst="ellipse">
            <a:avLst/>
          </a:prstGeom>
          <a:solidFill>
            <a:srgbClr val="EBB827"/>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Processen</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30" name="Rechthoek 29">
            <a:extLst>
              <a:ext uri="{FF2B5EF4-FFF2-40B4-BE49-F238E27FC236}">
                <a16:creationId xmlns:a16="http://schemas.microsoft.com/office/drawing/2014/main" id="{143992D3-5C55-4CD1-ACB0-3C047AF3EACA}"/>
              </a:ext>
            </a:extLst>
          </p:cNvPr>
          <p:cNvSpPr/>
          <p:nvPr/>
        </p:nvSpPr>
        <p:spPr>
          <a:xfrm>
            <a:off x="4704168" y="1568228"/>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31" name="Rechthoek 30">
            <a:extLst>
              <a:ext uri="{FF2B5EF4-FFF2-40B4-BE49-F238E27FC236}">
                <a16:creationId xmlns:a16="http://schemas.microsoft.com/office/drawing/2014/main" id="{E07E757B-DD28-4A2F-B3E8-B68F9D1DE36F}"/>
              </a:ext>
            </a:extLst>
          </p:cNvPr>
          <p:cNvSpPr/>
          <p:nvPr/>
        </p:nvSpPr>
        <p:spPr>
          <a:xfrm>
            <a:off x="6768398" y="1568228"/>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32" name="Rechthoek 31">
            <a:extLst>
              <a:ext uri="{FF2B5EF4-FFF2-40B4-BE49-F238E27FC236}">
                <a16:creationId xmlns:a16="http://schemas.microsoft.com/office/drawing/2014/main" id="{2A7A6520-3AB3-43D8-8742-EAFE85763D56}"/>
              </a:ext>
            </a:extLst>
          </p:cNvPr>
          <p:cNvSpPr/>
          <p:nvPr/>
        </p:nvSpPr>
        <p:spPr>
          <a:xfrm>
            <a:off x="8832628" y="1536228"/>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33" name="Ovaal 32">
            <a:extLst>
              <a:ext uri="{FF2B5EF4-FFF2-40B4-BE49-F238E27FC236}">
                <a16:creationId xmlns:a16="http://schemas.microsoft.com/office/drawing/2014/main" id="{B87DBCB9-B86C-4C84-9251-25EFFED850A2}"/>
              </a:ext>
            </a:extLst>
          </p:cNvPr>
          <p:cNvSpPr/>
          <p:nvPr/>
        </p:nvSpPr>
        <p:spPr>
          <a:xfrm>
            <a:off x="9532051" y="2760145"/>
            <a:ext cx="1150800" cy="1080120"/>
          </a:xfrm>
          <a:prstGeom prst="ellipse">
            <a:avLst/>
          </a:prstGeom>
          <a:solidFill>
            <a:srgbClr val="1D446F"/>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Processen</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34" name="Rechthoek 33">
            <a:extLst>
              <a:ext uri="{FF2B5EF4-FFF2-40B4-BE49-F238E27FC236}">
                <a16:creationId xmlns:a16="http://schemas.microsoft.com/office/drawing/2014/main" id="{26E6FE30-F39B-47DB-BA5D-C95A84521646}"/>
              </a:ext>
            </a:extLst>
          </p:cNvPr>
          <p:cNvSpPr/>
          <p:nvPr/>
        </p:nvSpPr>
        <p:spPr>
          <a:xfrm>
            <a:off x="4704168" y="2873233"/>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35" name="Rechthoek 34">
            <a:extLst>
              <a:ext uri="{FF2B5EF4-FFF2-40B4-BE49-F238E27FC236}">
                <a16:creationId xmlns:a16="http://schemas.microsoft.com/office/drawing/2014/main" id="{D3CF89BC-7E8E-4391-A910-D787FC430478}"/>
              </a:ext>
            </a:extLst>
          </p:cNvPr>
          <p:cNvSpPr/>
          <p:nvPr/>
        </p:nvSpPr>
        <p:spPr>
          <a:xfrm>
            <a:off x="6768398" y="2873233"/>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36" name="Rechthoek 35">
            <a:extLst>
              <a:ext uri="{FF2B5EF4-FFF2-40B4-BE49-F238E27FC236}">
                <a16:creationId xmlns:a16="http://schemas.microsoft.com/office/drawing/2014/main" id="{EBC31C82-279E-49D3-A457-E5A1F96DFDA5}"/>
              </a:ext>
            </a:extLst>
          </p:cNvPr>
          <p:cNvSpPr/>
          <p:nvPr/>
        </p:nvSpPr>
        <p:spPr>
          <a:xfrm>
            <a:off x="8832628" y="2841233"/>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37" name="Ovaal 36">
            <a:extLst>
              <a:ext uri="{FF2B5EF4-FFF2-40B4-BE49-F238E27FC236}">
                <a16:creationId xmlns:a16="http://schemas.microsoft.com/office/drawing/2014/main" id="{42A9523F-B0BC-4D70-A09C-B593785E4212}"/>
              </a:ext>
            </a:extLst>
          </p:cNvPr>
          <p:cNvSpPr/>
          <p:nvPr/>
        </p:nvSpPr>
        <p:spPr>
          <a:xfrm>
            <a:off x="3361309" y="4088787"/>
            <a:ext cx="1150800" cy="1080120"/>
          </a:xfrm>
          <a:prstGeom prst="ellipse">
            <a:avLst/>
          </a:prstGeom>
          <a:solidFill>
            <a:srgbClr val="B6562D"/>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Productie</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38" name="Ovaal 37">
            <a:extLst>
              <a:ext uri="{FF2B5EF4-FFF2-40B4-BE49-F238E27FC236}">
                <a16:creationId xmlns:a16="http://schemas.microsoft.com/office/drawing/2014/main" id="{E1E41D57-5F10-4948-A530-662FFEE5B0A8}"/>
              </a:ext>
            </a:extLst>
          </p:cNvPr>
          <p:cNvSpPr/>
          <p:nvPr/>
        </p:nvSpPr>
        <p:spPr>
          <a:xfrm>
            <a:off x="5425539" y="4088787"/>
            <a:ext cx="1150800" cy="1080120"/>
          </a:xfrm>
          <a:prstGeom prst="ellipse">
            <a:avLst/>
          </a:prstGeom>
          <a:solidFill>
            <a:srgbClr val="B6562D"/>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Informatie</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39" name="Ovaal 38">
            <a:extLst>
              <a:ext uri="{FF2B5EF4-FFF2-40B4-BE49-F238E27FC236}">
                <a16:creationId xmlns:a16="http://schemas.microsoft.com/office/drawing/2014/main" id="{F608825B-58FF-4CB8-9E28-69B411D06AA2}"/>
              </a:ext>
            </a:extLst>
          </p:cNvPr>
          <p:cNvSpPr/>
          <p:nvPr/>
        </p:nvSpPr>
        <p:spPr>
          <a:xfrm>
            <a:off x="7489769" y="4088787"/>
            <a:ext cx="1150800" cy="1080120"/>
          </a:xfrm>
          <a:prstGeom prst="ellipse">
            <a:avLst/>
          </a:prstGeom>
          <a:solidFill>
            <a:srgbClr val="B6562D"/>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Dienst</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verlenings</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40" name="Ovaal 39">
            <a:extLst>
              <a:ext uri="{FF2B5EF4-FFF2-40B4-BE49-F238E27FC236}">
                <a16:creationId xmlns:a16="http://schemas.microsoft.com/office/drawing/2014/main" id="{C999FDDC-E23A-4D8B-9F2F-ACAE4742D54D}"/>
              </a:ext>
            </a:extLst>
          </p:cNvPr>
          <p:cNvSpPr/>
          <p:nvPr/>
        </p:nvSpPr>
        <p:spPr>
          <a:xfrm>
            <a:off x="9553997" y="4088787"/>
            <a:ext cx="1150800" cy="1080120"/>
          </a:xfrm>
          <a:prstGeom prst="ellipse">
            <a:avLst/>
          </a:prstGeom>
          <a:solidFill>
            <a:srgbClr val="B6562D"/>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Processen</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41" name="Rechthoek 40">
            <a:extLst>
              <a:ext uri="{FF2B5EF4-FFF2-40B4-BE49-F238E27FC236}">
                <a16:creationId xmlns:a16="http://schemas.microsoft.com/office/drawing/2014/main" id="{7D6E8AC1-AF84-4DE0-8A27-0840306F2A4F}"/>
              </a:ext>
            </a:extLst>
          </p:cNvPr>
          <p:cNvSpPr/>
          <p:nvPr/>
        </p:nvSpPr>
        <p:spPr>
          <a:xfrm>
            <a:off x="4704168" y="4199182"/>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42" name="Rechthoek 41">
            <a:extLst>
              <a:ext uri="{FF2B5EF4-FFF2-40B4-BE49-F238E27FC236}">
                <a16:creationId xmlns:a16="http://schemas.microsoft.com/office/drawing/2014/main" id="{0F8987D7-D9D8-47D7-A32D-6FE661D1AC99}"/>
              </a:ext>
            </a:extLst>
          </p:cNvPr>
          <p:cNvSpPr/>
          <p:nvPr/>
        </p:nvSpPr>
        <p:spPr>
          <a:xfrm>
            <a:off x="6768398" y="4199182"/>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43" name="Rechthoek 42">
            <a:extLst>
              <a:ext uri="{FF2B5EF4-FFF2-40B4-BE49-F238E27FC236}">
                <a16:creationId xmlns:a16="http://schemas.microsoft.com/office/drawing/2014/main" id="{BEC788D3-31E7-41A8-B29C-9C53138C4B5D}"/>
              </a:ext>
            </a:extLst>
          </p:cNvPr>
          <p:cNvSpPr/>
          <p:nvPr/>
        </p:nvSpPr>
        <p:spPr>
          <a:xfrm>
            <a:off x="8832628" y="4167182"/>
            <a:ext cx="529312" cy="923330"/>
          </a:xfrm>
          <a:prstGeom prst="rect">
            <a:avLst/>
          </a:prstGeom>
          <a:noFill/>
        </p:spPr>
        <p:txBody>
          <a:bodyPr wrap="none" lIns="91440" tIns="45720" rIns="91440" bIns="45720">
            <a:spAutoFit/>
          </a:bodyPr>
          <a:lstStyle/>
          <a:p>
            <a:pPr algn="ctr">
              <a:defRPr/>
            </a:pPr>
            <a:r>
              <a:rPr lang="nl-NL" sz="5400" dirty="0">
                <a:ln w="18415" cmpd="sng">
                  <a:solidFill>
                    <a:prstClr val="white">
                      <a:lumMod val="50000"/>
                    </a:prstClr>
                  </a:solidFill>
                  <a:prstDash val="solid"/>
                </a:ln>
                <a:solidFill>
                  <a:prstClr val="white"/>
                </a:solidFill>
                <a:latin typeface="Calibri" panose="020F0502020204030204"/>
              </a:rPr>
              <a:t>=</a:t>
            </a:r>
          </a:p>
        </p:txBody>
      </p:sp>
      <p:sp>
        <p:nvSpPr>
          <p:cNvPr id="44" name="Ovaal 43">
            <a:extLst>
              <a:ext uri="{FF2B5EF4-FFF2-40B4-BE49-F238E27FC236}">
                <a16:creationId xmlns:a16="http://schemas.microsoft.com/office/drawing/2014/main" id="{4E8476D1-BC17-40BE-8065-9FD862AC6DB4}"/>
              </a:ext>
            </a:extLst>
          </p:cNvPr>
          <p:cNvSpPr/>
          <p:nvPr/>
        </p:nvSpPr>
        <p:spPr>
          <a:xfrm>
            <a:off x="3350884" y="2794838"/>
            <a:ext cx="1150800" cy="1080120"/>
          </a:xfrm>
          <a:prstGeom prst="ellipse">
            <a:avLst/>
          </a:prstGeom>
          <a:solidFill>
            <a:srgbClr val="1D446F"/>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Hoofd</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45" name="Ovaal 44">
            <a:extLst>
              <a:ext uri="{FF2B5EF4-FFF2-40B4-BE49-F238E27FC236}">
                <a16:creationId xmlns:a16="http://schemas.microsoft.com/office/drawing/2014/main" id="{E8F40AB9-C066-4EE9-B710-A57175F82E3A}"/>
              </a:ext>
            </a:extLst>
          </p:cNvPr>
          <p:cNvSpPr/>
          <p:nvPr/>
        </p:nvSpPr>
        <p:spPr>
          <a:xfrm>
            <a:off x="5406663" y="2799343"/>
            <a:ext cx="1150800" cy="1080120"/>
          </a:xfrm>
          <a:prstGeom prst="ellipse">
            <a:avLst/>
          </a:prstGeom>
          <a:solidFill>
            <a:srgbClr val="1D446F"/>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Werk</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proces</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
        <p:nvSpPr>
          <p:cNvPr id="46" name="Ovaal 45">
            <a:extLst>
              <a:ext uri="{FF2B5EF4-FFF2-40B4-BE49-F238E27FC236}">
                <a16:creationId xmlns:a16="http://schemas.microsoft.com/office/drawing/2014/main" id="{E003807F-58E4-4F9D-B8B3-B3E7185BB985}"/>
              </a:ext>
            </a:extLst>
          </p:cNvPr>
          <p:cNvSpPr/>
          <p:nvPr/>
        </p:nvSpPr>
        <p:spPr>
          <a:xfrm>
            <a:off x="7469357" y="2804485"/>
            <a:ext cx="1150800" cy="1080120"/>
          </a:xfrm>
          <a:prstGeom prst="ellipse">
            <a:avLst/>
          </a:prstGeom>
          <a:solidFill>
            <a:srgbClr val="1D446F"/>
          </a:solidFill>
          <a:ln w="12700" cap="flat" cmpd="sng" algn="ctr">
            <a:no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Werk</a:t>
            </a:r>
            <a:endParaRPr kumimoji="0" lang="en-US" sz="900" b="0" i="0" u="none" strike="noStrike" kern="0" cap="none" spc="0" normalizeH="0" baseline="0" noProof="0" dirty="0">
              <a:ln>
                <a:noFill/>
              </a:ln>
              <a:solidFill>
                <a:prstClr val="white"/>
              </a:solidFill>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prstClr val="white"/>
                </a:solidFill>
                <a:uLnTx/>
                <a:uFillTx/>
                <a:latin typeface="Calibri" panose="020F0502020204030204"/>
                <a:ea typeface="+mn-ea"/>
                <a:cs typeface="+mn-cs"/>
              </a:rPr>
              <a:t>instructie</a:t>
            </a:r>
            <a:endParaRPr kumimoji="0" lang="nl-NL" sz="900" b="0" i="0" u="none" strike="noStrike" kern="0" cap="none" spc="0" normalizeH="0" baseline="0" noProof="0" dirty="0">
              <a:ln>
                <a:noFill/>
              </a:ln>
              <a:solidFill>
                <a:prstClr val="white"/>
              </a:solidFill>
              <a:uLnTx/>
              <a:uFillTx/>
              <a:latin typeface="Calibri" panose="020F0502020204030204"/>
              <a:ea typeface="+mn-ea"/>
              <a:cs typeface="+mn-cs"/>
            </a:endParaRPr>
          </a:p>
        </p:txBody>
      </p:sp>
    </p:spTree>
    <p:extLst>
      <p:ext uri="{BB962C8B-B14F-4D97-AF65-F5344CB8AC3E}">
        <p14:creationId xmlns:p14="http://schemas.microsoft.com/office/powerpoint/2010/main" val="130019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B51AD9-6712-4567-8792-E428840488D0}"/>
              </a:ext>
            </a:extLst>
          </p:cNvPr>
          <p:cNvSpPr>
            <a:spLocks noGrp="1"/>
          </p:cNvSpPr>
          <p:nvPr>
            <p:ph type="title"/>
          </p:nvPr>
        </p:nvSpPr>
        <p:spPr/>
        <p:txBody>
          <a:bodyPr/>
          <a:lstStyle/>
          <a:p>
            <a:r>
              <a:rPr lang="nl-NL" dirty="0"/>
              <a:t>Processen en </a:t>
            </a:r>
            <a:r>
              <a:rPr lang="nl-NL" dirty="0" err="1"/>
              <a:t>waardecreatie</a:t>
            </a:r>
            <a:br>
              <a:rPr lang="nl-NL" dirty="0"/>
            </a:br>
            <a:r>
              <a:rPr lang="nl-NL" sz="1600" b="0" dirty="0" err="1">
                <a:solidFill>
                  <a:schemeClr val="tx1"/>
                </a:solidFill>
              </a:rPr>
              <a:t>Renco</a:t>
            </a:r>
            <a:r>
              <a:rPr lang="nl-NL" sz="1600" b="0" dirty="0">
                <a:solidFill>
                  <a:schemeClr val="tx1"/>
                </a:solidFill>
              </a:rPr>
              <a:t> Bakker &amp; Teun </a:t>
            </a:r>
            <a:r>
              <a:rPr lang="nl-NL" sz="1600" b="0" dirty="0" err="1">
                <a:solidFill>
                  <a:schemeClr val="tx1"/>
                </a:solidFill>
              </a:rPr>
              <a:t>Hardjono</a:t>
            </a:r>
            <a:endParaRPr lang="nl-NL" sz="1600" b="0" dirty="0">
              <a:solidFill>
                <a:schemeClr val="tx1"/>
              </a:solidFill>
            </a:endParaRPr>
          </a:p>
        </p:txBody>
      </p:sp>
      <p:pic>
        <p:nvPicPr>
          <p:cNvPr id="9" name="Afbeelding 8" descr="Afbeelding met persoon, man, kostuum, kleding&#10;&#10;Automatisch gegenereerde beschrijving">
            <a:extLst>
              <a:ext uri="{FF2B5EF4-FFF2-40B4-BE49-F238E27FC236}">
                <a16:creationId xmlns:a16="http://schemas.microsoft.com/office/drawing/2014/main" id="{791358F5-FD8F-4C20-A530-8B442B6566DD}"/>
              </a:ext>
            </a:extLst>
          </p:cNvPr>
          <p:cNvPicPr>
            <a:picLocks noChangeAspect="1"/>
          </p:cNvPicPr>
          <p:nvPr/>
        </p:nvPicPr>
        <p:blipFill rotWithShape="1">
          <a:blip r:embed="rId3">
            <a:extLst>
              <a:ext uri="{28A0092B-C50C-407E-A947-70E740481C1C}">
                <a14:useLocalDpi xmlns:a14="http://schemas.microsoft.com/office/drawing/2010/main" val="0"/>
              </a:ext>
            </a:extLst>
          </a:blip>
          <a:srcRect l="20920" t="2121" r="19761" b="4642"/>
          <a:stretch/>
        </p:blipFill>
        <p:spPr>
          <a:xfrm>
            <a:off x="8184217" y="137581"/>
            <a:ext cx="774775" cy="1217797"/>
          </a:xfrm>
          <a:prstGeom prst="rect">
            <a:avLst/>
          </a:prstGeom>
        </p:spPr>
      </p:pic>
      <p:pic>
        <p:nvPicPr>
          <p:cNvPr id="11" name="Afbeelding 10" descr="Afbeelding met persoon, man, stropdas, binnen&#10;&#10;Automatisch gegenereerde beschrijving">
            <a:extLst>
              <a:ext uri="{FF2B5EF4-FFF2-40B4-BE49-F238E27FC236}">
                <a16:creationId xmlns:a16="http://schemas.microsoft.com/office/drawing/2014/main" id="{37E6CFC4-ADE5-40CA-80B3-9D7E37BE7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0" t="-1115" r="16664" b="6664"/>
          <a:stretch/>
        </p:blipFill>
        <p:spPr>
          <a:xfrm>
            <a:off x="9008315" y="131746"/>
            <a:ext cx="787986" cy="1217797"/>
          </a:xfrm>
          <a:prstGeom prst="rect">
            <a:avLst/>
          </a:prstGeom>
        </p:spPr>
      </p:pic>
      <p:pic>
        <p:nvPicPr>
          <p:cNvPr id="3074" name="Picture 2">
            <a:extLst>
              <a:ext uri="{FF2B5EF4-FFF2-40B4-BE49-F238E27FC236}">
                <a16:creationId xmlns:a16="http://schemas.microsoft.com/office/drawing/2014/main" id="{B890335E-7C35-4E35-AFD8-427FB498A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3" y="1439887"/>
            <a:ext cx="2232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a:extLst>
              <a:ext uri="{FF2B5EF4-FFF2-40B4-BE49-F238E27FC236}">
                <a16:creationId xmlns:a16="http://schemas.microsoft.com/office/drawing/2014/main" id="{5AD5656C-FF63-408D-AAC4-39D2E80D6495}"/>
              </a:ext>
            </a:extLst>
          </p:cNvPr>
          <p:cNvSpPr/>
          <p:nvPr/>
        </p:nvSpPr>
        <p:spPr>
          <a:xfrm>
            <a:off x="5456195" y="3096071"/>
            <a:ext cx="253709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Pijl: rechts 12">
            <a:extLst>
              <a:ext uri="{FF2B5EF4-FFF2-40B4-BE49-F238E27FC236}">
                <a16:creationId xmlns:a16="http://schemas.microsoft.com/office/drawing/2014/main" id="{8CB18516-573B-486B-A3B9-EC155F9FB4CB}"/>
              </a:ext>
            </a:extLst>
          </p:cNvPr>
          <p:cNvSpPr/>
          <p:nvPr/>
        </p:nvSpPr>
        <p:spPr>
          <a:xfrm>
            <a:off x="3818512" y="3210597"/>
            <a:ext cx="1728192" cy="432048"/>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Pijl: rechts 13">
            <a:extLst>
              <a:ext uri="{FF2B5EF4-FFF2-40B4-BE49-F238E27FC236}">
                <a16:creationId xmlns:a16="http://schemas.microsoft.com/office/drawing/2014/main" id="{745C047D-4D03-44E7-9FE4-19D1458C4ACF}"/>
              </a:ext>
            </a:extLst>
          </p:cNvPr>
          <p:cNvSpPr/>
          <p:nvPr/>
        </p:nvSpPr>
        <p:spPr>
          <a:xfrm>
            <a:off x="7925371" y="3234376"/>
            <a:ext cx="1728192" cy="432048"/>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67FE0CB1-51C8-4175-AECE-D14B154146EB}"/>
              </a:ext>
            </a:extLst>
          </p:cNvPr>
          <p:cNvSpPr txBox="1"/>
          <p:nvPr/>
        </p:nvSpPr>
        <p:spPr>
          <a:xfrm>
            <a:off x="5924970" y="2683883"/>
            <a:ext cx="1443408" cy="338554"/>
          </a:xfrm>
          <a:prstGeom prst="rect">
            <a:avLst/>
          </a:prstGeom>
          <a:noFill/>
        </p:spPr>
        <p:txBody>
          <a:bodyPr wrap="none" rtlCol="0">
            <a:spAutoFit/>
          </a:bodyPr>
          <a:lstStyle/>
          <a:p>
            <a:r>
              <a:rPr lang="nl-NL" sz="1600" dirty="0"/>
              <a:t>Transformatie</a:t>
            </a:r>
          </a:p>
        </p:txBody>
      </p:sp>
      <p:sp>
        <p:nvSpPr>
          <p:cNvPr id="17" name="Tekstvak 16">
            <a:extLst>
              <a:ext uri="{FF2B5EF4-FFF2-40B4-BE49-F238E27FC236}">
                <a16:creationId xmlns:a16="http://schemas.microsoft.com/office/drawing/2014/main" id="{30280F7B-3810-4BD4-8AD7-10894478721F}"/>
              </a:ext>
            </a:extLst>
          </p:cNvPr>
          <p:cNvSpPr txBox="1"/>
          <p:nvPr/>
        </p:nvSpPr>
        <p:spPr>
          <a:xfrm>
            <a:off x="4307146" y="2700073"/>
            <a:ext cx="641522" cy="338554"/>
          </a:xfrm>
          <a:prstGeom prst="rect">
            <a:avLst/>
          </a:prstGeom>
          <a:noFill/>
        </p:spPr>
        <p:txBody>
          <a:bodyPr wrap="none" rtlCol="0">
            <a:spAutoFit/>
          </a:bodyPr>
          <a:lstStyle/>
          <a:p>
            <a:r>
              <a:rPr lang="nl-NL" sz="1600" dirty="0"/>
              <a:t>Input</a:t>
            </a:r>
          </a:p>
        </p:txBody>
      </p:sp>
      <p:sp>
        <p:nvSpPr>
          <p:cNvPr id="19" name="Tekstvak 18">
            <a:extLst>
              <a:ext uri="{FF2B5EF4-FFF2-40B4-BE49-F238E27FC236}">
                <a16:creationId xmlns:a16="http://schemas.microsoft.com/office/drawing/2014/main" id="{54651083-27A4-43AB-9971-A97DC62B351F}"/>
              </a:ext>
            </a:extLst>
          </p:cNvPr>
          <p:cNvSpPr txBox="1"/>
          <p:nvPr/>
        </p:nvSpPr>
        <p:spPr>
          <a:xfrm>
            <a:off x="8410193" y="2683883"/>
            <a:ext cx="801823" cy="338554"/>
          </a:xfrm>
          <a:prstGeom prst="rect">
            <a:avLst/>
          </a:prstGeom>
          <a:noFill/>
        </p:spPr>
        <p:txBody>
          <a:bodyPr wrap="none" rtlCol="0">
            <a:spAutoFit/>
          </a:bodyPr>
          <a:lstStyle/>
          <a:p>
            <a:r>
              <a:rPr lang="nl-NL" sz="1600" dirty="0"/>
              <a:t>Output</a:t>
            </a:r>
          </a:p>
        </p:txBody>
      </p:sp>
      <p:sp>
        <p:nvSpPr>
          <p:cNvPr id="21" name="Rechthoek 20">
            <a:extLst>
              <a:ext uri="{FF2B5EF4-FFF2-40B4-BE49-F238E27FC236}">
                <a16:creationId xmlns:a16="http://schemas.microsoft.com/office/drawing/2014/main" id="{3EE97CA6-7F5D-4C9F-A712-5B58CB6E2240}"/>
              </a:ext>
            </a:extLst>
          </p:cNvPr>
          <p:cNvSpPr/>
          <p:nvPr/>
        </p:nvSpPr>
        <p:spPr>
          <a:xfrm>
            <a:off x="5561919" y="3264603"/>
            <a:ext cx="701049" cy="324036"/>
          </a:xfrm>
          <a:prstGeom prst="rect">
            <a:avLst/>
          </a:prstGeom>
          <a:solidFill>
            <a:srgbClr val="F5C304"/>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3F2A3290-8D07-4ED8-94C6-4142098A23C0}"/>
              </a:ext>
            </a:extLst>
          </p:cNvPr>
          <p:cNvSpPr/>
          <p:nvPr/>
        </p:nvSpPr>
        <p:spPr>
          <a:xfrm>
            <a:off x="6381353" y="3264603"/>
            <a:ext cx="701049" cy="324036"/>
          </a:xfrm>
          <a:prstGeom prst="rect">
            <a:avLst/>
          </a:prstGeom>
          <a:solidFill>
            <a:srgbClr val="F5C304"/>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5D7D65E2-93AA-4BF0-ACDD-21065BA94E9C}"/>
              </a:ext>
            </a:extLst>
          </p:cNvPr>
          <p:cNvSpPr/>
          <p:nvPr/>
        </p:nvSpPr>
        <p:spPr>
          <a:xfrm>
            <a:off x="7200786" y="3264603"/>
            <a:ext cx="701049" cy="324036"/>
          </a:xfrm>
          <a:prstGeom prst="rect">
            <a:avLst/>
          </a:prstGeom>
          <a:solidFill>
            <a:srgbClr val="F5C304"/>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15804658-5A17-45B7-A36E-1786A51A212C}"/>
              </a:ext>
            </a:extLst>
          </p:cNvPr>
          <p:cNvSpPr txBox="1"/>
          <p:nvPr/>
        </p:nvSpPr>
        <p:spPr>
          <a:xfrm>
            <a:off x="5773517" y="3792023"/>
            <a:ext cx="1988045" cy="246221"/>
          </a:xfrm>
          <a:prstGeom prst="rect">
            <a:avLst/>
          </a:prstGeom>
          <a:noFill/>
        </p:spPr>
        <p:txBody>
          <a:bodyPr wrap="none" rtlCol="0">
            <a:spAutoFit/>
          </a:bodyPr>
          <a:lstStyle/>
          <a:p>
            <a:r>
              <a:rPr lang="nl-NL" sz="1000" i="1" dirty="0"/>
              <a:t>Waardetoevoeging aan de input</a:t>
            </a:r>
          </a:p>
        </p:txBody>
      </p:sp>
      <p:sp>
        <p:nvSpPr>
          <p:cNvPr id="29" name="Pijl: rechts 28">
            <a:extLst>
              <a:ext uri="{FF2B5EF4-FFF2-40B4-BE49-F238E27FC236}">
                <a16:creationId xmlns:a16="http://schemas.microsoft.com/office/drawing/2014/main" id="{61FBEBF7-EAD3-4A09-9F52-6CF48A297A10}"/>
              </a:ext>
            </a:extLst>
          </p:cNvPr>
          <p:cNvSpPr/>
          <p:nvPr/>
        </p:nvSpPr>
        <p:spPr>
          <a:xfrm>
            <a:off x="7040178" y="3276904"/>
            <a:ext cx="321215" cy="286406"/>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Pijl: rechts 30">
            <a:extLst>
              <a:ext uri="{FF2B5EF4-FFF2-40B4-BE49-F238E27FC236}">
                <a16:creationId xmlns:a16="http://schemas.microsoft.com/office/drawing/2014/main" id="{93145BB2-0CC5-44BF-B692-B107A30EE811}"/>
              </a:ext>
            </a:extLst>
          </p:cNvPr>
          <p:cNvSpPr/>
          <p:nvPr/>
        </p:nvSpPr>
        <p:spPr>
          <a:xfrm>
            <a:off x="6208084" y="3283418"/>
            <a:ext cx="321215" cy="286406"/>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3" name="Afbeelding 32">
            <a:extLst>
              <a:ext uri="{FF2B5EF4-FFF2-40B4-BE49-F238E27FC236}">
                <a16:creationId xmlns:a16="http://schemas.microsoft.com/office/drawing/2014/main" id="{5FEFBF42-0553-4CB1-A55E-6BA8D5C3FFB7}"/>
              </a:ext>
            </a:extLst>
          </p:cNvPr>
          <p:cNvPicPr>
            <a:picLocks noChangeAspect="1"/>
          </p:cNvPicPr>
          <p:nvPr/>
        </p:nvPicPr>
        <p:blipFill rotWithShape="1">
          <a:blip r:embed="rId6" cstate="print">
            <a:alphaModFix amt="85000"/>
            <a:extLst>
              <a:ext uri="{28A0092B-C50C-407E-A947-70E740481C1C}">
                <a14:useLocalDpi xmlns:a14="http://schemas.microsoft.com/office/drawing/2010/main" val="0"/>
              </a:ext>
            </a:extLst>
          </a:blip>
          <a:srcRect r="30721"/>
          <a:stretch/>
        </p:blipFill>
        <p:spPr>
          <a:xfrm>
            <a:off x="141283" y="5080234"/>
            <a:ext cx="1537595" cy="547714"/>
          </a:xfrm>
          <a:prstGeom prst="rect">
            <a:avLst/>
          </a:prstGeom>
        </p:spPr>
      </p:pic>
      <p:pic>
        <p:nvPicPr>
          <p:cNvPr id="35" name="Afbeelding 34">
            <a:extLst>
              <a:ext uri="{FF2B5EF4-FFF2-40B4-BE49-F238E27FC236}">
                <a16:creationId xmlns:a16="http://schemas.microsoft.com/office/drawing/2014/main" id="{9F51F991-AAFC-4A72-A737-0EAE7E4B6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sp>
        <p:nvSpPr>
          <p:cNvPr id="37" name="Tekstvak 36">
            <a:extLst>
              <a:ext uri="{FF2B5EF4-FFF2-40B4-BE49-F238E27FC236}">
                <a16:creationId xmlns:a16="http://schemas.microsoft.com/office/drawing/2014/main" id="{CB46724E-C3A3-49A8-8297-AC7ED51C31FA}"/>
              </a:ext>
            </a:extLst>
          </p:cNvPr>
          <p:cNvSpPr txBox="1"/>
          <p:nvPr/>
        </p:nvSpPr>
        <p:spPr>
          <a:xfrm>
            <a:off x="9765225" y="6242418"/>
            <a:ext cx="542136"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24</a:t>
            </a:r>
          </a:p>
        </p:txBody>
      </p:sp>
      <p:pic>
        <p:nvPicPr>
          <p:cNvPr id="39" name="Afbeelding 38" descr="Afbeelding met vliegtuig, zitten, groot, startbaan&#10;&#10;Automatisch gegenereerde beschrijving">
            <a:extLst>
              <a:ext uri="{FF2B5EF4-FFF2-40B4-BE49-F238E27FC236}">
                <a16:creationId xmlns:a16="http://schemas.microsoft.com/office/drawing/2014/main" id="{5BBD88E5-BF6A-4468-A731-D9529BA6E2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61207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521FE9F-54BB-4001-B86E-BD389BF0A381}"/>
              </a:ext>
            </a:extLst>
          </p:cNvPr>
          <p:cNvSpPr>
            <a:spLocks noGrp="1"/>
          </p:cNvSpPr>
          <p:nvPr>
            <p:ph idx="1"/>
          </p:nvPr>
        </p:nvSpPr>
        <p:spPr>
          <a:xfrm>
            <a:off x="2592685" y="1439887"/>
            <a:ext cx="8654234" cy="4608512"/>
          </a:xfrm>
        </p:spPr>
        <p:txBody>
          <a:bodyPr/>
          <a:lstStyle/>
          <a:p>
            <a:pPr marL="0" indent="0">
              <a:buNone/>
            </a:pPr>
            <a:r>
              <a:rPr lang="nl-NL" sz="1600" dirty="0" err="1"/>
              <a:t>Hardjono</a:t>
            </a:r>
            <a:r>
              <a:rPr lang="nl-NL" sz="1600" dirty="0"/>
              <a:t> en Bakker bespreken vier belangrijke procesordeningsprincipes:</a:t>
            </a:r>
          </a:p>
          <a:p>
            <a:r>
              <a:rPr lang="nl-NL" sz="1600" dirty="0"/>
              <a:t>Primaire-, ondersteunende- of besturingsprocessen</a:t>
            </a:r>
          </a:p>
          <a:p>
            <a:r>
              <a:rPr lang="nl-NL" sz="1600" dirty="0"/>
              <a:t>Functionele-, </a:t>
            </a:r>
            <a:r>
              <a:rPr lang="nl-NL" sz="1600" dirty="0" err="1"/>
              <a:t>functieoverstijgende</a:t>
            </a:r>
            <a:r>
              <a:rPr lang="nl-NL" sz="1600" dirty="0"/>
              <a:t>- en </a:t>
            </a:r>
            <a:r>
              <a:rPr lang="nl-NL" sz="1600" dirty="0" err="1"/>
              <a:t>organisatieoverstijgende</a:t>
            </a:r>
            <a:r>
              <a:rPr lang="nl-NL" sz="1600" dirty="0"/>
              <a:t> processen</a:t>
            </a:r>
          </a:p>
          <a:p>
            <a:r>
              <a:rPr lang="nl-NL" sz="1600" dirty="0"/>
              <a:t>Strategische-, tactische- en operationele processen</a:t>
            </a:r>
          </a:p>
          <a:p>
            <a:r>
              <a:rPr lang="nl-NL" sz="1600" dirty="0"/>
              <a:t>Organisatie- en managementprocessen</a:t>
            </a:r>
          </a:p>
        </p:txBody>
      </p:sp>
      <p:sp>
        <p:nvSpPr>
          <p:cNvPr id="3" name="Titel 2">
            <a:extLst>
              <a:ext uri="{FF2B5EF4-FFF2-40B4-BE49-F238E27FC236}">
                <a16:creationId xmlns:a16="http://schemas.microsoft.com/office/drawing/2014/main" id="{FDB51AD9-6712-4567-8792-E428840488D0}"/>
              </a:ext>
            </a:extLst>
          </p:cNvPr>
          <p:cNvSpPr>
            <a:spLocks noGrp="1"/>
          </p:cNvSpPr>
          <p:nvPr>
            <p:ph type="title"/>
          </p:nvPr>
        </p:nvSpPr>
        <p:spPr/>
        <p:txBody>
          <a:bodyPr/>
          <a:lstStyle/>
          <a:p>
            <a:r>
              <a:rPr lang="nl-NL" dirty="0"/>
              <a:t>Ordening van processen [1]</a:t>
            </a:r>
            <a:br>
              <a:rPr lang="nl-NL" dirty="0"/>
            </a:br>
            <a:r>
              <a:rPr lang="nl-NL" sz="1600" b="0" dirty="0" err="1">
                <a:solidFill>
                  <a:schemeClr val="tx1"/>
                </a:solidFill>
              </a:rPr>
              <a:t>Renco</a:t>
            </a:r>
            <a:r>
              <a:rPr lang="nl-NL" sz="1600" b="0" dirty="0">
                <a:solidFill>
                  <a:schemeClr val="tx1"/>
                </a:solidFill>
              </a:rPr>
              <a:t> Bakker &amp; Teun </a:t>
            </a:r>
            <a:r>
              <a:rPr lang="nl-NL" sz="1600" b="0" dirty="0" err="1">
                <a:solidFill>
                  <a:schemeClr val="tx1"/>
                </a:solidFill>
              </a:rPr>
              <a:t>Hardjono</a:t>
            </a:r>
            <a:endParaRPr lang="nl-NL" sz="1600" b="0" dirty="0">
              <a:solidFill>
                <a:schemeClr val="tx1"/>
              </a:solidFill>
            </a:endParaRPr>
          </a:p>
        </p:txBody>
      </p:sp>
      <p:pic>
        <p:nvPicPr>
          <p:cNvPr id="9" name="Afbeelding 8" descr="Afbeelding met persoon, man, kostuum, kleding&#10;&#10;Automatisch gegenereerde beschrijving">
            <a:extLst>
              <a:ext uri="{FF2B5EF4-FFF2-40B4-BE49-F238E27FC236}">
                <a16:creationId xmlns:a16="http://schemas.microsoft.com/office/drawing/2014/main" id="{791358F5-FD8F-4C20-A530-8B442B6566DD}"/>
              </a:ext>
            </a:extLst>
          </p:cNvPr>
          <p:cNvPicPr>
            <a:picLocks noChangeAspect="1"/>
          </p:cNvPicPr>
          <p:nvPr/>
        </p:nvPicPr>
        <p:blipFill rotWithShape="1">
          <a:blip r:embed="rId3">
            <a:extLst>
              <a:ext uri="{28A0092B-C50C-407E-A947-70E740481C1C}">
                <a14:useLocalDpi xmlns:a14="http://schemas.microsoft.com/office/drawing/2010/main" val="0"/>
              </a:ext>
            </a:extLst>
          </a:blip>
          <a:srcRect l="20920" t="2121" r="19761" b="4642"/>
          <a:stretch/>
        </p:blipFill>
        <p:spPr>
          <a:xfrm>
            <a:off x="8184217" y="137581"/>
            <a:ext cx="774775" cy="1217797"/>
          </a:xfrm>
          <a:prstGeom prst="rect">
            <a:avLst/>
          </a:prstGeom>
        </p:spPr>
      </p:pic>
      <p:pic>
        <p:nvPicPr>
          <p:cNvPr id="11" name="Afbeelding 10" descr="Afbeelding met persoon, man, stropdas, binnen&#10;&#10;Automatisch gegenereerde beschrijving">
            <a:extLst>
              <a:ext uri="{FF2B5EF4-FFF2-40B4-BE49-F238E27FC236}">
                <a16:creationId xmlns:a16="http://schemas.microsoft.com/office/drawing/2014/main" id="{37E6CFC4-ADE5-40CA-80B3-9D7E37BE7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0" t="-1115" r="16664" b="6664"/>
          <a:stretch/>
        </p:blipFill>
        <p:spPr>
          <a:xfrm>
            <a:off x="9008315" y="131746"/>
            <a:ext cx="787986" cy="1217797"/>
          </a:xfrm>
          <a:prstGeom prst="rect">
            <a:avLst/>
          </a:prstGeom>
        </p:spPr>
      </p:pic>
      <p:pic>
        <p:nvPicPr>
          <p:cNvPr id="3074" name="Picture 2">
            <a:extLst>
              <a:ext uri="{FF2B5EF4-FFF2-40B4-BE49-F238E27FC236}">
                <a16:creationId xmlns:a16="http://schemas.microsoft.com/office/drawing/2014/main" id="{B890335E-7C35-4E35-AFD8-427FB498A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3" y="1439887"/>
            <a:ext cx="2232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Afbeelding 32">
            <a:extLst>
              <a:ext uri="{FF2B5EF4-FFF2-40B4-BE49-F238E27FC236}">
                <a16:creationId xmlns:a16="http://schemas.microsoft.com/office/drawing/2014/main" id="{5FEFBF42-0553-4CB1-A55E-6BA8D5C3FFB7}"/>
              </a:ext>
            </a:extLst>
          </p:cNvPr>
          <p:cNvPicPr>
            <a:picLocks noChangeAspect="1"/>
          </p:cNvPicPr>
          <p:nvPr/>
        </p:nvPicPr>
        <p:blipFill rotWithShape="1">
          <a:blip r:embed="rId6" cstate="print">
            <a:alphaModFix amt="85000"/>
            <a:extLst>
              <a:ext uri="{28A0092B-C50C-407E-A947-70E740481C1C}">
                <a14:useLocalDpi xmlns:a14="http://schemas.microsoft.com/office/drawing/2010/main" val="0"/>
              </a:ext>
            </a:extLst>
          </a:blip>
          <a:srcRect r="30721"/>
          <a:stretch/>
        </p:blipFill>
        <p:spPr>
          <a:xfrm>
            <a:off x="141283" y="5080234"/>
            <a:ext cx="1537595" cy="547714"/>
          </a:xfrm>
          <a:prstGeom prst="rect">
            <a:avLst/>
          </a:prstGeom>
        </p:spPr>
      </p:pic>
      <p:pic>
        <p:nvPicPr>
          <p:cNvPr id="35" name="Afbeelding 34">
            <a:extLst>
              <a:ext uri="{FF2B5EF4-FFF2-40B4-BE49-F238E27FC236}">
                <a16:creationId xmlns:a16="http://schemas.microsoft.com/office/drawing/2014/main" id="{9F51F991-AAFC-4A72-A737-0EAE7E4B6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pic>
        <p:nvPicPr>
          <p:cNvPr id="4" name="Afbeelding 10" descr="Vooruit.jpg">
            <a:hlinkClick r:id="rId8" action="ppaction://hlinksldjump"/>
            <a:extLst>
              <a:ext uri="{FF2B5EF4-FFF2-40B4-BE49-F238E27FC236}">
                <a16:creationId xmlns:a16="http://schemas.microsoft.com/office/drawing/2014/main" id="{56AF43E6-8D27-45CC-9577-E05182464A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39" t="7827" r="13846" b="19862"/>
          <a:stretch/>
        </p:blipFill>
        <p:spPr bwMode="auto">
          <a:xfrm>
            <a:off x="2592685" y="1871935"/>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10" descr="Vooruit.jpg">
            <a:hlinkClick r:id="rId10" action="ppaction://hlinksldjump"/>
            <a:extLst>
              <a:ext uri="{FF2B5EF4-FFF2-40B4-BE49-F238E27FC236}">
                <a16:creationId xmlns:a16="http://schemas.microsoft.com/office/drawing/2014/main" id="{347E8B15-3EC9-41E7-BA98-94A481CFAF5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39" t="7827" r="13846" b="19862"/>
          <a:stretch/>
        </p:blipFill>
        <p:spPr bwMode="auto">
          <a:xfrm>
            <a:off x="2592684" y="2227109"/>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10" descr="Vooruit.jpg">
            <a:hlinkClick r:id="rId11" action="ppaction://hlinksldjump"/>
            <a:extLst>
              <a:ext uri="{FF2B5EF4-FFF2-40B4-BE49-F238E27FC236}">
                <a16:creationId xmlns:a16="http://schemas.microsoft.com/office/drawing/2014/main" id="{57008AD5-450E-4874-92A0-BDBDC23A5A4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39" t="7827" r="13846" b="19862"/>
          <a:stretch/>
        </p:blipFill>
        <p:spPr bwMode="auto">
          <a:xfrm>
            <a:off x="2592683" y="2582283"/>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10" descr="Vooruit.jpg">
            <a:hlinkClick r:id="rId12" action="ppaction://hlinksldjump"/>
            <a:extLst>
              <a:ext uri="{FF2B5EF4-FFF2-40B4-BE49-F238E27FC236}">
                <a16:creationId xmlns:a16="http://schemas.microsoft.com/office/drawing/2014/main" id="{B298E605-0760-40C6-90FA-D7DC9CE7BE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839" t="7827" r="13846" b="19862"/>
          <a:stretch/>
        </p:blipFill>
        <p:spPr bwMode="auto">
          <a:xfrm>
            <a:off x="2592682" y="2961033"/>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61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B51AD9-6712-4567-8792-E428840488D0}"/>
              </a:ext>
            </a:extLst>
          </p:cNvPr>
          <p:cNvSpPr>
            <a:spLocks noGrp="1"/>
          </p:cNvSpPr>
          <p:nvPr>
            <p:ph type="title"/>
          </p:nvPr>
        </p:nvSpPr>
        <p:spPr/>
        <p:txBody>
          <a:bodyPr/>
          <a:lstStyle/>
          <a:p>
            <a:r>
              <a:rPr lang="nl-NL" dirty="0"/>
              <a:t>Ordening van processen [2]</a:t>
            </a:r>
            <a:br>
              <a:rPr lang="nl-NL" dirty="0"/>
            </a:br>
            <a:r>
              <a:rPr lang="nl-NL" sz="1600" b="0" dirty="0" err="1">
                <a:solidFill>
                  <a:schemeClr val="tx1"/>
                </a:solidFill>
              </a:rPr>
              <a:t>Renco</a:t>
            </a:r>
            <a:r>
              <a:rPr lang="nl-NL" sz="1600" b="0" dirty="0">
                <a:solidFill>
                  <a:schemeClr val="tx1"/>
                </a:solidFill>
              </a:rPr>
              <a:t> Bakker &amp; Teun </a:t>
            </a:r>
            <a:r>
              <a:rPr lang="nl-NL" sz="1600" b="0" dirty="0" err="1">
                <a:solidFill>
                  <a:schemeClr val="tx1"/>
                </a:solidFill>
              </a:rPr>
              <a:t>Hardjono</a:t>
            </a:r>
            <a:endParaRPr lang="nl-NL" sz="1600" b="0" dirty="0">
              <a:solidFill>
                <a:schemeClr val="tx1"/>
              </a:solidFill>
            </a:endParaRPr>
          </a:p>
        </p:txBody>
      </p:sp>
      <p:pic>
        <p:nvPicPr>
          <p:cNvPr id="9" name="Afbeelding 8" descr="Afbeelding met persoon, man, kostuum, kleding&#10;&#10;Automatisch gegenereerde beschrijving">
            <a:extLst>
              <a:ext uri="{FF2B5EF4-FFF2-40B4-BE49-F238E27FC236}">
                <a16:creationId xmlns:a16="http://schemas.microsoft.com/office/drawing/2014/main" id="{791358F5-FD8F-4C20-A530-8B442B6566DD}"/>
              </a:ext>
            </a:extLst>
          </p:cNvPr>
          <p:cNvPicPr>
            <a:picLocks noChangeAspect="1"/>
          </p:cNvPicPr>
          <p:nvPr/>
        </p:nvPicPr>
        <p:blipFill rotWithShape="1">
          <a:blip r:embed="rId3">
            <a:extLst>
              <a:ext uri="{28A0092B-C50C-407E-A947-70E740481C1C}">
                <a14:useLocalDpi xmlns:a14="http://schemas.microsoft.com/office/drawing/2010/main" val="0"/>
              </a:ext>
            </a:extLst>
          </a:blip>
          <a:srcRect l="20920" t="2121" r="19761" b="4642"/>
          <a:stretch/>
        </p:blipFill>
        <p:spPr>
          <a:xfrm>
            <a:off x="8184217" y="137581"/>
            <a:ext cx="774775" cy="1217797"/>
          </a:xfrm>
          <a:prstGeom prst="rect">
            <a:avLst/>
          </a:prstGeom>
        </p:spPr>
      </p:pic>
      <p:pic>
        <p:nvPicPr>
          <p:cNvPr id="11" name="Afbeelding 10" descr="Afbeelding met persoon, man, stropdas, binnen&#10;&#10;Automatisch gegenereerde beschrijving">
            <a:extLst>
              <a:ext uri="{FF2B5EF4-FFF2-40B4-BE49-F238E27FC236}">
                <a16:creationId xmlns:a16="http://schemas.microsoft.com/office/drawing/2014/main" id="{37E6CFC4-ADE5-40CA-80B3-9D7E37BE7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0" t="-1115" r="16664" b="6664"/>
          <a:stretch/>
        </p:blipFill>
        <p:spPr>
          <a:xfrm>
            <a:off x="9008315" y="131746"/>
            <a:ext cx="787986" cy="1217797"/>
          </a:xfrm>
          <a:prstGeom prst="rect">
            <a:avLst/>
          </a:prstGeom>
        </p:spPr>
      </p:pic>
      <p:pic>
        <p:nvPicPr>
          <p:cNvPr id="3074" name="Picture 2">
            <a:extLst>
              <a:ext uri="{FF2B5EF4-FFF2-40B4-BE49-F238E27FC236}">
                <a16:creationId xmlns:a16="http://schemas.microsoft.com/office/drawing/2014/main" id="{B890335E-7C35-4E35-AFD8-427FB498A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3" y="1439887"/>
            <a:ext cx="2232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Afbeelding 32">
            <a:extLst>
              <a:ext uri="{FF2B5EF4-FFF2-40B4-BE49-F238E27FC236}">
                <a16:creationId xmlns:a16="http://schemas.microsoft.com/office/drawing/2014/main" id="{5FEFBF42-0553-4CB1-A55E-6BA8D5C3FFB7}"/>
              </a:ext>
            </a:extLst>
          </p:cNvPr>
          <p:cNvPicPr>
            <a:picLocks noChangeAspect="1"/>
          </p:cNvPicPr>
          <p:nvPr/>
        </p:nvPicPr>
        <p:blipFill rotWithShape="1">
          <a:blip r:embed="rId6" cstate="print">
            <a:alphaModFix amt="85000"/>
            <a:extLst>
              <a:ext uri="{28A0092B-C50C-407E-A947-70E740481C1C}">
                <a14:useLocalDpi xmlns:a14="http://schemas.microsoft.com/office/drawing/2010/main" val="0"/>
              </a:ext>
            </a:extLst>
          </a:blip>
          <a:srcRect r="30721"/>
          <a:stretch/>
        </p:blipFill>
        <p:spPr>
          <a:xfrm>
            <a:off x="141283" y="5080234"/>
            <a:ext cx="1537595" cy="547714"/>
          </a:xfrm>
          <a:prstGeom prst="rect">
            <a:avLst/>
          </a:prstGeom>
        </p:spPr>
      </p:pic>
      <p:pic>
        <p:nvPicPr>
          <p:cNvPr id="35" name="Afbeelding 34">
            <a:extLst>
              <a:ext uri="{FF2B5EF4-FFF2-40B4-BE49-F238E27FC236}">
                <a16:creationId xmlns:a16="http://schemas.microsoft.com/office/drawing/2014/main" id="{9F51F991-AAFC-4A72-A737-0EAE7E4B6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pic>
        <p:nvPicPr>
          <p:cNvPr id="2" name="Picture 2" descr="besturingsprocessen primair proces ondersteunende processen">
            <a:extLst>
              <a:ext uri="{FF2B5EF4-FFF2-40B4-BE49-F238E27FC236}">
                <a16:creationId xmlns:a16="http://schemas.microsoft.com/office/drawing/2014/main" id="{47F8718A-17DE-4A54-81C9-4B68D1777A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0084" y="1900146"/>
            <a:ext cx="3641906" cy="267948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EF65CE5-E507-4E5D-A86B-4206AACC7CEC}"/>
              </a:ext>
            </a:extLst>
          </p:cNvPr>
          <p:cNvSpPr txBox="1"/>
          <p:nvPr/>
        </p:nvSpPr>
        <p:spPr>
          <a:xfrm>
            <a:off x="9765225" y="6242418"/>
            <a:ext cx="542136"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25</a:t>
            </a:r>
          </a:p>
        </p:txBody>
      </p:sp>
      <p:pic>
        <p:nvPicPr>
          <p:cNvPr id="5" name="Afbeelding 4" descr="Afbeelding met vliegtuig, zitten, groot, startbaan&#10;&#10;Automatisch gegenereerde beschrijving">
            <a:extLst>
              <a:ext uri="{FF2B5EF4-FFF2-40B4-BE49-F238E27FC236}">
                <a16:creationId xmlns:a16="http://schemas.microsoft.com/office/drawing/2014/main" id="{A1B6CEBB-89DA-4A73-A1AD-7890E64392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274297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a:extLst>
              <a:ext uri="{FF2B5EF4-FFF2-40B4-BE49-F238E27FC236}">
                <a16:creationId xmlns:a16="http://schemas.microsoft.com/office/drawing/2014/main" id="{28952C25-3EC1-4158-A1BB-D28E7ABB7D2C}"/>
              </a:ext>
            </a:extLst>
          </p:cNvPr>
          <p:cNvGraphicFramePr>
            <a:graphicFrameLocks noGrp="1"/>
          </p:cNvGraphicFramePr>
          <p:nvPr>
            <p:ph idx="1"/>
            <p:extLst>
              <p:ext uri="{D42A27DB-BD31-4B8C-83A1-F6EECF244321}">
                <p14:modId xmlns:p14="http://schemas.microsoft.com/office/powerpoint/2010/main" val="3517788446"/>
              </p:ext>
            </p:extLst>
          </p:nvPr>
        </p:nvGraphicFramePr>
        <p:xfrm>
          <a:off x="431801" y="1915319"/>
          <a:ext cx="10815636" cy="3657600"/>
        </p:xfrm>
        <a:graphic>
          <a:graphicData uri="http://schemas.openxmlformats.org/drawingml/2006/table">
            <a:tbl>
              <a:tblPr/>
              <a:tblGrid>
                <a:gridCol w="2703909">
                  <a:extLst>
                    <a:ext uri="{9D8B030D-6E8A-4147-A177-3AD203B41FA5}">
                      <a16:colId xmlns:a16="http://schemas.microsoft.com/office/drawing/2014/main" val="2569238759"/>
                    </a:ext>
                  </a:extLst>
                </a:gridCol>
                <a:gridCol w="3201391">
                  <a:extLst>
                    <a:ext uri="{9D8B030D-6E8A-4147-A177-3AD203B41FA5}">
                      <a16:colId xmlns:a16="http://schemas.microsoft.com/office/drawing/2014/main" val="3356583074"/>
                    </a:ext>
                  </a:extLst>
                </a:gridCol>
                <a:gridCol w="3096344">
                  <a:extLst>
                    <a:ext uri="{9D8B030D-6E8A-4147-A177-3AD203B41FA5}">
                      <a16:colId xmlns:a16="http://schemas.microsoft.com/office/drawing/2014/main" val="1179443781"/>
                    </a:ext>
                  </a:extLst>
                </a:gridCol>
                <a:gridCol w="1813992">
                  <a:extLst>
                    <a:ext uri="{9D8B030D-6E8A-4147-A177-3AD203B41FA5}">
                      <a16:colId xmlns:a16="http://schemas.microsoft.com/office/drawing/2014/main" val="2548881736"/>
                    </a:ext>
                  </a:extLst>
                </a:gridCol>
              </a:tblGrid>
              <a:tr h="640080">
                <a:tc>
                  <a:txBody>
                    <a:bodyPr/>
                    <a:lstStyle/>
                    <a:p>
                      <a:r>
                        <a:rPr lang="nl-NL" sz="1600">
                          <a:solidFill>
                            <a:schemeClr val="bg1"/>
                          </a:solidFill>
                          <a:effectLst>
                            <a:outerShdw blurRad="38100" dist="38100" dir="2700000" algn="tl">
                              <a:srgbClr val="000000">
                                <a:alpha val="43137"/>
                              </a:srgbClr>
                            </a:outerShdw>
                          </a:effectLst>
                        </a:rPr>
                        <a:t>Soort proces</a:t>
                      </a:r>
                      <a:br>
                        <a:rPr lang="nl-NL" sz="1600">
                          <a:solidFill>
                            <a:schemeClr val="bg1"/>
                          </a:solidFill>
                          <a:effectLst>
                            <a:outerShdw blurRad="38100" dist="38100" dir="2700000" algn="tl">
                              <a:srgbClr val="000000">
                                <a:alpha val="43137"/>
                              </a:srgbClr>
                            </a:outerShdw>
                          </a:effectLst>
                        </a:rPr>
                      </a:br>
                      <a:endParaRPr lang="nl-NL" sz="1600">
                        <a:solidFill>
                          <a:schemeClr val="bg1"/>
                        </a:solidFill>
                        <a:effectLst>
                          <a:outerShdw blurRad="38100" dist="38100" dir="2700000" algn="tl">
                            <a:srgbClr val="000000">
                              <a:alpha val="43137"/>
                            </a:srgbClr>
                          </a:outerShdw>
                        </a:effectLst>
                      </a:endParaRPr>
                    </a:p>
                  </a:txBody>
                  <a:tcPr anchor="ctr">
                    <a:lnL>
                      <a:noFill/>
                    </a:lnL>
                    <a:lnR>
                      <a:noFill/>
                    </a:lnR>
                    <a:lnT>
                      <a:noFill/>
                    </a:lnT>
                    <a:lnB>
                      <a:noFill/>
                    </a:lnB>
                    <a:solidFill>
                      <a:srgbClr val="E40521"/>
                    </a:solidFill>
                  </a:tcPr>
                </a:tc>
                <a:tc>
                  <a:txBody>
                    <a:bodyPr/>
                    <a:lstStyle/>
                    <a:p>
                      <a:r>
                        <a:rPr lang="nl-NL" sz="1600">
                          <a:solidFill>
                            <a:schemeClr val="bg1"/>
                          </a:solidFill>
                          <a:effectLst>
                            <a:outerShdw blurRad="38100" dist="38100" dir="2700000" algn="tl">
                              <a:srgbClr val="000000">
                                <a:alpha val="43137"/>
                              </a:srgbClr>
                            </a:outerShdw>
                          </a:effectLst>
                        </a:rPr>
                        <a:t>Karakter</a:t>
                      </a:r>
                      <a:br>
                        <a:rPr lang="nl-NL" sz="1600">
                          <a:solidFill>
                            <a:schemeClr val="bg1"/>
                          </a:solidFill>
                          <a:effectLst>
                            <a:outerShdw blurRad="38100" dist="38100" dir="2700000" algn="tl">
                              <a:srgbClr val="000000">
                                <a:alpha val="43137"/>
                              </a:srgbClr>
                            </a:outerShdw>
                          </a:effectLst>
                        </a:rPr>
                      </a:br>
                      <a:endParaRPr lang="nl-NL" sz="1600">
                        <a:solidFill>
                          <a:schemeClr val="bg1"/>
                        </a:solidFill>
                        <a:effectLst>
                          <a:outerShdw blurRad="38100" dist="38100" dir="2700000" algn="tl">
                            <a:srgbClr val="000000">
                              <a:alpha val="43137"/>
                            </a:srgbClr>
                          </a:outerShdw>
                        </a:effectLst>
                      </a:endParaRPr>
                    </a:p>
                  </a:txBody>
                  <a:tcPr anchor="ctr">
                    <a:lnL>
                      <a:noFill/>
                    </a:lnL>
                    <a:lnR>
                      <a:noFill/>
                    </a:lnR>
                    <a:lnT>
                      <a:noFill/>
                    </a:lnT>
                    <a:lnB>
                      <a:noFill/>
                    </a:lnB>
                    <a:solidFill>
                      <a:srgbClr val="E40521"/>
                    </a:solidFill>
                  </a:tcPr>
                </a:tc>
                <a:tc>
                  <a:txBody>
                    <a:bodyPr/>
                    <a:lstStyle/>
                    <a:p>
                      <a:r>
                        <a:rPr lang="nl-NL" sz="1600">
                          <a:solidFill>
                            <a:schemeClr val="bg1"/>
                          </a:solidFill>
                          <a:effectLst>
                            <a:outerShdw blurRad="38100" dist="38100" dir="2700000" algn="tl">
                              <a:srgbClr val="000000">
                                <a:alpha val="43137"/>
                              </a:srgbClr>
                            </a:outerShdw>
                          </a:effectLst>
                        </a:rPr>
                        <a:t>Output</a:t>
                      </a:r>
                      <a:br>
                        <a:rPr lang="nl-NL" sz="1600">
                          <a:solidFill>
                            <a:schemeClr val="bg1"/>
                          </a:solidFill>
                          <a:effectLst>
                            <a:outerShdw blurRad="38100" dist="38100" dir="2700000" algn="tl">
                              <a:srgbClr val="000000">
                                <a:alpha val="43137"/>
                              </a:srgbClr>
                            </a:outerShdw>
                          </a:effectLst>
                        </a:rPr>
                      </a:br>
                      <a:endParaRPr lang="nl-NL" sz="1600">
                        <a:solidFill>
                          <a:schemeClr val="bg1"/>
                        </a:solidFill>
                        <a:effectLst>
                          <a:outerShdw blurRad="38100" dist="38100" dir="2700000" algn="tl">
                            <a:srgbClr val="000000">
                              <a:alpha val="43137"/>
                            </a:srgbClr>
                          </a:outerShdw>
                        </a:effectLst>
                      </a:endParaRPr>
                    </a:p>
                  </a:txBody>
                  <a:tcPr anchor="ctr">
                    <a:lnL>
                      <a:noFill/>
                    </a:lnL>
                    <a:lnR>
                      <a:noFill/>
                    </a:lnR>
                    <a:lnT>
                      <a:noFill/>
                    </a:lnT>
                    <a:lnB>
                      <a:noFill/>
                    </a:lnB>
                    <a:solidFill>
                      <a:srgbClr val="E40521"/>
                    </a:solidFill>
                  </a:tcPr>
                </a:tc>
                <a:tc>
                  <a:txBody>
                    <a:bodyPr/>
                    <a:lstStyle/>
                    <a:p>
                      <a:r>
                        <a:rPr lang="nl-NL" sz="1600" dirty="0">
                          <a:solidFill>
                            <a:schemeClr val="bg1"/>
                          </a:solidFill>
                          <a:effectLst>
                            <a:outerShdw blurRad="38100" dist="38100" dir="2700000" algn="tl">
                              <a:srgbClr val="000000">
                                <a:alpha val="43137"/>
                              </a:srgbClr>
                            </a:outerShdw>
                          </a:effectLst>
                        </a:rPr>
                        <a:t>Klanten</a:t>
                      </a:r>
                    </a:p>
                    <a:p>
                      <a:endParaRPr lang="nl-NL" sz="1600" dirty="0">
                        <a:solidFill>
                          <a:schemeClr val="bg1"/>
                        </a:solidFill>
                        <a:effectLst>
                          <a:outerShdw blurRad="38100" dist="38100" dir="2700000" algn="tl">
                            <a:srgbClr val="000000">
                              <a:alpha val="43137"/>
                            </a:srgbClr>
                          </a:outerShdw>
                        </a:effectLst>
                      </a:endParaRPr>
                    </a:p>
                  </a:txBody>
                  <a:tcPr anchor="ctr">
                    <a:lnL>
                      <a:noFill/>
                    </a:lnL>
                    <a:lnR>
                      <a:noFill/>
                    </a:lnR>
                    <a:lnT>
                      <a:noFill/>
                    </a:lnT>
                    <a:lnB>
                      <a:noFill/>
                    </a:lnB>
                    <a:solidFill>
                      <a:srgbClr val="E40521"/>
                    </a:solidFill>
                  </a:tcPr>
                </a:tc>
                <a:extLst>
                  <a:ext uri="{0D108BD9-81ED-4DB2-BD59-A6C34878D82A}">
                    <a16:rowId xmlns:a16="http://schemas.microsoft.com/office/drawing/2014/main" val="2715218397"/>
                  </a:ext>
                </a:extLst>
              </a:tr>
              <a:tr h="914400">
                <a:tc>
                  <a:txBody>
                    <a:bodyPr/>
                    <a:lstStyle/>
                    <a:p>
                      <a:r>
                        <a:rPr lang="nl-NL" sz="1600" b="1" dirty="0">
                          <a:effectLst/>
                        </a:rPr>
                        <a:t>Primair</a:t>
                      </a:r>
                      <a:r>
                        <a:rPr lang="nl-NL" sz="1600" dirty="0">
                          <a:effectLst/>
                        </a:rPr>
                        <a:t> proces</a:t>
                      </a:r>
                    </a:p>
                    <a:p>
                      <a:br>
                        <a:rPr lang="nl-NL" sz="1600" dirty="0">
                          <a:effectLst/>
                        </a:rPr>
                      </a:br>
                      <a:endParaRPr lang="nl-NL" sz="1600" dirty="0">
                        <a:effectLst/>
                      </a:endParaRPr>
                    </a:p>
                  </a:txBody>
                  <a:tcPr anchor="ctr">
                    <a:lnL>
                      <a:noFill/>
                    </a:lnL>
                    <a:lnR>
                      <a:noFill/>
                    </a:lnR>
                    <a:lnT>
                      <a:noFill/>
                    </a:lnT>
                    <a:lnB>
                      <a:noFill/>
                    </a:lnB>
                  </a:tcPr>
                </a:tc>
                <a:tc>
                  <a:txBody>
                    <a:bodyPr/>
                    <a:lstStyle/>
                    <a:p>
                      <a:r>
                        <a:rPr lang="nl-NL" sz="1600" dirty="0">
                          <a:effectLst/>
                        </a:rPr>
                        <a:t>Activiteiten met een </a:t>
                      </a:r>
                      <a:r>
                        <a:rPr lang="nl-NL" sz="1600" i="1" dirty="0">
                          <a:effectLst/>
                        </a:rPr>
                        <a:t>directe bijdrage</a:t>
                      </a:r>
                      <a:r>
                        <a:rPr lang="nl-NL" sz="1600" dirty="0">
                          <a:effectLst/>
                        </a:rPr>
                        <a:t> aan het eindproduct</a:t>
                      </a:r>
                    </a:p>
                    <a:p>
                      <a:endParaRPr lang="nl-NL" sz="1600" dirty="0">
                        <a:effectLst/>
                      </a:endParaRPr>
                    </a:p>
                  </a:txBody>
                  <a:tcPr anchor="ctr">
                    <a:lnL>
                      <a:noFill/>
                    </a:lnL>
                    <a:lnR>
                      <a:noFill/>
                    </a:lnR>
                    <a:lnT>
                      <a:noFill/>
                    </a:lnT>
                    <a:lnB>
                      <a:noFill/>
                    </a:lnB>
                  </a:tcPr>
                </a:tc>
                <a:tc>
                  <a:txBody>
                    <a:bodyPr/>
                    <a:lstStyle/>
                    <a:p>
                      <a:r>
                        <a:rPr lang="nl-NL" sz="1600" dirty="0">
                          <a:effectLst/>
                        </a:rPr>
                        <a:t>Eindproduct</a:t>
                      </a:r>
                    </a:p>
                    <a:p>
                      <a:br>
                        <a:rPr lang="nl-NL" sz="1600" dirty="0">
                          <a:effectLst/>
                        </a:rPr>
                      </a:br>
                      <a:endParaRPr lang="nl-NL" sz="1600" dirty="0">
                        <a:effectLst/>
                      </a:endParaRPr>
                    </a:p>
                  </a:txBody>
                  <a:tcPr anchor="ctr">
                    <a:lnL>
                      <a:noFill/>
                    </a:lnL>
                    <a:lnR>
                      <a:noFill/>
                    </a:lnR>
                    <a:lnT>
                      <a:noFill/>
                    </a:lnT>
                    <a:lnB>
                      <a:noFill/>
                    </a:lnB>
                  </a:tcPr>
                </a:tc>
                <a:tc>
                  <a:txBody>
                    <a:bodyPr/>
                    <a:lstStyle/>
                    <a:p>
                      <a:r>
                        <a:rPr lang="nl-NL" sz="1600" dirty="0">
                          <a:effectLst/>
                        </a:rPr>
                        <a:t>Extern</a:t>
                      </a:r>
                    </a:p>
                    <a:p>
                      <a:endParaRPr lang="nl-NL" sz="1600" dirty="0">
                        <a:effectLst/>
                      </a:endParaRPr>
                    </a:p>
                    <a:p>
                      <a:endParaRPr lang="nl-NL" sz="1600" dirty="0">
                        <a:effectLst/>
                      </a:endParaRPr>
                    </a:p>
                  </a:txBody>
                  <a:tcPr anchor="ctr">
                    <a:lnL>
                      <a:noFill/>
                    </a:lnL>
                    <a:lnR>
                      <a:noFill/>
                    </a:lnR>
                    <a:lnT>
                      <a:noFill/>
                    </a:lnT>
                    <a:lnB>
                      <a:noFill/>
                    </a:lnB>
                  </a:tcPr>
                </a:tc>
                <a:extLst>
                  <a:ext uri="{0D108BD9-81ED-4DB2-BD59-A6C34878D82A}">
                    <a16:rowId xmlns:a16="http://schemas.microsoft.com/office/drawing/2014/main" val="3811233545"/>
                  </a:ext>
                </a:extLst>
              </a:tr>
              <a:tr h="914400">
                <a:tc>
                  <a:txBody>
                    <a:bodyPr/>
                    <a:lstStyle/>
                    <a:p>
                      <a:r>
                        <a:rPr lang="nl-NL" sz="1600" b="1" dirty="0">
                          <a:effectLst/>
                        </a:rPr>
                        <a:t>Ondersteunend</a:t>
                      </a:r>
                      <a:r>
                        <a:rPr lang="nl-NL" sz="1600" dirty="0">
                          <a:effectLst/>
                        </a:rPr>
                        <a:t> proces</a:t>
                      </a:r>
                    </a:p>
                    <a:p>
                      <a:br>
                        <a:rPr lang="nl-NL" sz="1600" dirty="0">
                          <a:effectLst/>
                        </a:rPr>
                      </a:br>
                      <a:endParaRPr lang="nl-NL" sz="1600" dirty="0">
                        <a:effectLst/>
                      </a:endParaRPr>
                    </a:p>
                  </a:txBody>
                  <a:tcPr anchor="ctr">
                    <a:lnL>
                      <a:noFill/>
                    </a:lnL>
                    <a:lnR>
                      <a:noFill/>
                    </a:lnR>
                    <a:lnT>
                      <a:noFill/>
                    </a:lnT>
                    <a:lnB>
                      <a:noFill/>
                    </a:lnB>
                  </a:tcPr>
                </a:tc>
                <a:tc>
                  <a:txBody>
                    <a:bodyPr/>
                    <a:lstStyle/>
                    <a:p>
                      <a:r>
                        <a:rPr lang="nl-NL" sz="1600" dirty="0">
                          <a:effectLst/>
                        </a:rPr>
                        <a:t>Activiteiten die nodig zijn om het primaire proces te </a:t>
                      </a:r>
                      <a:r>
                        <a:rPr lang="nl-NL" sz="1600" i="1" dirty="0">
                          <a:effectLst/>
                        </a:rPr>
                        <a:t>faciliteren</a:t>
                      </a:r>
                    </a:p>
                    <a:p>
                      <a:endParaRPr lang="nl-NL" sz="1600" dirty="0">
                        <a:effectLst/>
                      </a:endParaRPr>
                    </a:p>
                  </a:txBody>
                  <a:tcPr anchor="ctr">
                    <a:lnL>
                      <a:noFill/>
                    </a:lnL>
                    <a:lnR>
                      <a:noFill/>
                    </a:lnR>
                    <a:lnT>
                      <a:noFill/>
                    </a:lnT>
                    <a:lnB>
                      <a:noFill/>
                    </a:lnB>
                  </a:tcPr>
                </a:tc>
                <a:tc>
                  <a:txBody>
                    <a:bodyPr/>
                    <a:lstStyle/>
                    <a:p>
                      <a:r>
                        <a:rPr lang="nl-NL" sz="1600" dirty="0">
                          <a:effectLst/>
                        </a:rPr>
                        <a:t>Input voor het primaire proces</a:t>
                      </a:r>
                    </a:p>
                    <a:p>
                      <a:br>
                        <a:rPr lang="nl-NL" sz="1600" dirty="0">
                          <a:effectLst/>
                        </a:rPr>
                      </a:br>
                      <a:endParaRPr lang="nl-NL" sz="1600" dirty="0">
                        <a:effectLst/>
                      </a:endParaRPr>
                    </a:p>
                  </a:txBody>
                  <a:tcPr anchor="ctr">
                    <a:lnL>
                      <a:noFill/>
                    </a:lnL>
                    <a:lnR>
                      <a:noFill/>
                    </a:lnR>
                    <a:lnT>
                      <a:noFill/>
                    </a:lnT>
                    <a:lnB>
                      <a:noFill/>
                    </a:lnB>
                  </a:tcPr>
                </a:tc>
                <a:tc>
                  <a:txBody>
                    <a:bodyPr/>
                    <a:lstStyle/>
                    <a:p>
                      <a:r>
                        <a:rPr lang="nl-NL" sz="1600" dirty="0">
                          <a:effectLst/>
                        </a:rPr>
                        <a:t>Intern</a:t>
                      </a:r>
                    </a:p>
                    <a:p>
                      <a:endParaRPr lang="nl-NL" sz="1600" dirty="0">
                        <a:effectLst/>
                      </a:endParaRPr>
                    </a:p>
                    <a:p>
                      <a:endParaRPr lang="nl-NL" sz="1600" dirty="0">
                        <a:effectLst/>
                      </a:endParaRPr>
                    </a:p>
                  </a:txBody>
                  <a:tcPr anchor="ctr">
                    <a:lnL>
                      <a:noFill/>
                    </a:lnL>
                    <a:lnR>
                      <a:noFill/>
                    </a:lnR>
                    <a:lnT>
                      <a:noFill/>
                    </a:lnT>
                    <a:lnB>
                      <a:noFill/>
                    </a:lnB>
                  </a:tcPr>
                </a:tc>
                <a:extLst>
                  <a:ext uri="{0D108BD9-81ED-4DB2-BD59-A6C34878D82A}">
                    <a16:rowId xmlns:a16="http://schemas.microsoft.com/office/drawing/2014/main" val="3908780725"/>
                  </a:ext>
                </a:extLst>
              </a:tr>
              <a:tr h="1188720">
                <a:tc>
                  <a:txBody>
                    <a:bodyPr/>
                    <a:lstStyle/>
                    <a:p>
                      <a:r>
                        <a:rPr lang="nl-NL" sz="1600" b="1" dirty="0">
                          <a:effectLst/>
                        </a:rPr>
                        <a:t>Besturings</a:t>
                      </a:r>
                      <a:r>
                        <a:rPr lang="nl-NL" sz="1600" dirty="0">
                          <a:effectLst/>
                        </a:rPr>
                        <a:t>proces</a:t>
                      </a:r>
                    </a:p>
                    <a:p>
                      <a:endParaRPr lang="nl-NL" sz="1600" dirty="0">
                        <a:effectLst/>
                      </a:endParaRPr>
                    </a:p>
                    <a:p>
                      <a:endParaRPr lang="nl-NL" sz="1600" dirty="0">
                        <a:effectLst/>
                      </a:endParaRPr>
                    </a:p>
                    <a:p>
                      <a:endParaRPr lang="nl-NL" sz="1600" dirty="0">
                        <a:effectLst/>
                      </a:endParaRPr>
                    </a:p>
                  </a:txBody>
                  <a:tcPr anchor="ctr">
                    <a:lnL>
                      <a:noFill/>
                    </a:lnL>
                    <a:lnR>
                      <a:noFill/>
                    </a:lnR>
                    <a:lnT>
                      <a:noFill/>
                    </a:lnT>
                    <a:lnB>
                      <a:noFill/>
                    </a:lnB>
                  </a:tcPr>
                </a:tc>
                <a:tc>
                  <a:txBody>
                    <a:bodyPr/>
                    <a:lstStyle/>
                    <a:p>
                      <a:r>
                        <a:rPr lang="nl-NL" sz="1600" dirty="0">
                          <a:effectLst/>
                        </a:rPr>
                        <a:t>Activiteiten die nodig zijn om de organisatie en de processen te kunnen </a:t>
                      </a:r>
                      <a:r>
                        <a:rPr lang="nl-NL" sz="1600" i="1" dirty="0">
                          <a:effectLst/>
                        </a:rPr>
                        <a:t>besturen</a:t>
                      </a:r>
                    </a:p>
                    <a:p>
                      <a:endParaRPr lang="nl-NL" sz="1600" dirty="0">
                        <a:effectLst/>
                      </a:endParaRPr>
                    </a:p>
                  </a:txBody>
                  <a:tcPr anchor="ctr">
                    <a:lnL>
                      <a:noFill/>
                    </a:lnL>
                    <a:lnR>
                      <a:noFill/>
                    </a:lnR>
                    <a:lnT>
                      <a:noFill/>
                    </a:lnT>
                    <a:lnB>
                      <a:noFill/>
                    </a:lnB>
                  </a:tcPr>
                </a:tc>
                <a:tc>
                  <a:txBody>
                    <a:bodyPr/>
                    <a:lstStyle/>
                    <a:p>
                      <a:r>
                        <a:rPr lang="nl-NL" sz="1600" dirty="0">
                          <a:effectLst/>
                        </a:rPr>
                        <a:t>Richting voor primaire en ondersteunende processen</a:t>
                      </a:r>
                    </a:p>
                    <a:p>
                      <a:br>
                        <a:rPr lang="nl-NL" sz="1600" dirty="0">
                          <a:effectLst/>
                        </a:rPr>
                      </a:br>
                      <a:endParaRPr lang="nl-NL" sz="1600" dirty="0">
                        <a:effectLst/>
                      </a:endParaRPr>
                    </a:p>
                  </a:txBody>
                  <a:tcPr anchor="ctr">
                    <a:lnL>
                      <a:noFill/>
                    </a:lnL>
                    <a:lnR>
                      <a:noFill/>
                    </a:lnR>
                    <a:lnT>
                      <a:noFill/>
                    </a:lnT>
                    <a:lnB>
                      <a:noFill/>
                    </a:lnB>
                  </a:tcPr>
                </a:tc>
                <a:tc>
                  <a:txBody>
                    <a:bodyPr/>
                    <a:lstStyle/>
                    <a:p>
                      <a:r>
                        <a:rPr lang="nl-NL" sz="1600" dirty="0">
                          <a:effectLst/>
                        </a:rPr>
                        <a:t>Intern</a:t>
                      </a:r>
                    </a:p>
                    <a:p>
                      <a:endParaRPr lang="nl-NL" sz="1600" dirty="0">
                        <a:effectLst/>
                      </a:endParaRPr>
                    </a:p>
                    <a:p>
                      <a:endParaRPr lang="nl-NL" sz="1600" dirty="0">
                        <a:effectLst/>
                      </a:endParaRPr>
                    </a:p>
                    <a:p>
                      <a:endParaRPr lang="nl-NL" sz="1600" dirty="0">
                        <a:effectLst/>
                      </a:endParaRPr>
                    </a:p>
                  </a:txBody>
                  <a:tcPr anchor="ctr">
                    <a:lnL>
                      <a:noFill/>
                    </a:lnL>
                    <a:lnR>
                      <a:noFill/>
                    </a:lnR>
                    <a:lnT>
                      <a:noFill/>
                    </a:lnT>
                    <a:lnB>
                      <a:noFill/>
                    </a:lnB>
                  </a:tcPr>
                </a:tc>
                <a:extLst>
                  <a:ext uri="{0D108BD9-81ED-4DB2-BD59-A6C34878D82A}">
                    <a16:rowId xmlns:a16="http://schemas.microsoft.com/office/drawing/2014/main" val="564366381"/>
                  </a:ext>
                </a:extLst>
              </a:tr>
            </a:tbl>
          </a:graphicData>
        </a:graphic>
      </p:graphicFrame>
      <p:sp>
        <p:nvSpPr>
          <p:cNvPr id="3" name="Titel 2">
            <a:extLst>
              <a:ext uri="{FF2B5EF4-FFF2-40B4-BE49-F238E27FC236}">
                <a16:creationId xmlns:a16="http://schemas.microsoft.com/office/drawing/2014/main" id="{B00BFAA7-AF19-4066-AE98-98063580FB41}"/>
              </a:ext>
            </a:extLst>
          </p:cNvPr>
          <p:cNvSpPr>
            <a:spLocks noGrp="1"/>
          </p:cNvSpPr>
          <p:nvPr>
            <p:ph type="title"/>
          </p:nvPr>
        </p:nvSpPr>
        <p:spPr/>
        <p:txBody>
          <a:bodyPr/>
          <a:lstStyle/>
          <a:p>
            <a:r>
              <a:rPr lang="nl-NL" dirty="0"/>
              <a:t>Procesarchitectuur</a:t>
            </a:r>
            <a:br>
              <a:rPr lang="nl-NL" dirty="0"/>
            </a:br>
            <a:r>
              <a:rPr lang="nl-NL" sz="1600" b="0" dirty="0" err="1">
                <a:solidFill>
                  <a:schemeClr val="tx1"/>
                </a:solidFill>
              </a:rPr>
              <a:t>Renco</a:t>
            </a:r>
            <a:r>
              <a:rPr lang="nl-NL" sz="1600" b="0" dirty="0">
                <a:solidFill>
                  <a:schemeClr val="tx1"/>
                </a:solidFill>
              </a:rPr>
              <a:t> Bakker &amp; Teun </a:t>
            </a:r>
            <a:r>
              <a:rPr lang="nl-NL" sz="1600" b="0" dirty="0" err="1">
                <a:solidFill>
                  <a:schemeClr val="tx1"/>
                </a:solidFill>
              </a:rPr>
              <a:t>Hardjono</a:t>
            </a:r>
            <a:endParaRPr lang="nl-NL" sz="1600" b="0" dirty="0">
              <a:solidFill>
                <a:schemeClr val="tx1"/>
              </a:solidFill>
            </a:endParaRPr>
          </a:p>
        </p:txBody>
      </p:sp>
      <p:pic>
        <p:nvPicPr>
          <p:cNvPr id="7" name="Afbeelding 6" descr="Afbeelding met persoon, man, kostuum, kleding&#10;&#10;Automatisch gegenereerde beschrijving">
            <a:extLst>
              <a:ext uri="{FF2B5EF4-FFF2-40B4-BE49-F238E27FC236}">
                <a16:creationId xmlns:a16="http://schemas.microsoft.com/office/drawing/2014/main" id="{0F76D37C-8BA0-4AD5-B288-940133C9D73F}"/>
              </a:ext>
            </a:extLst>
          </p:cNvPr>
          <p:cNvPicPr>
            <a:picLocks noChangeAspect="1"/>
          </p:cNvPicPr>
          <p:nvPr/>
        </p:nvPicPr>
        <p:blipFill rotWithShape="1">
          <a:blip r:embed="rId3">
            <a:extLst>
              <a:ext uri="{28A0092B-C50C-407E-A947-70E740481C1C}">
                <a14:useLocalDpi xmlns:a14="http://schemas.microsoft.com/office/drawing/2010/main" val="0"/>
              </a:ext>
            </a:extLst>
          </a:blip>
          <a:srcRect l="20920" t="2121" r="19761" b="4642"/>
          <a:stretch/>
        </p:blipFill>
        <p:spPr>
          <a:xfrm>
            <a:off x="8184217" y="137581"/>
            <a:ext cx="774775" cy="1217797"/>
          </a:xfrm>
          <a:prstGeom prst="rect">
            <a:avLst/>
          </a:prstGeom>
        </p:spPr>
      </p:pic>
      <p:pic>
        <p:nvPicPr>
          <p:cNvPr id="9" name="Afbeelding 8" descr="Afbeelding met persoon, man, stropdas, binnen&#10;&#10;Automatisch gegenereerde beschrijving">
            <a:extLst>
              <a:ext uri="{FF2B5EF4-FFF2-40B4-BE49-F238E27FC236}">
                <a16:creationId xmlns:a16="http://schemas.microsoft.com/office/drawing/2014/main" id="{7E56643F-FF7A-4464-906C-6B9B6F3D2D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0" t="-1115" r="16664" b="6664"/>
          <a:stretch/>
        </p:blipFill>
        <p:spPr>
          <a:xfrm>
            <a:off x="9008315" y="131746"/>
            <a:ext cx="787986" cy="1217797"/>
          </a:xfrm>
          <a:prstGeom prst="rect">
            <a:avLst/>
          </a:prstGeom>
        </p:spPr>
      </p:pic>
      <p:pic>
        <p:nvPicPr>
          <p:cNvPr id="11" name="Afbeelding 10">
            <a:extLst>
              <a:ext uri="{FF2B5EF4-FFF2-40B4-BE49-F238E27FC236}">
                <a16:creationId xmlns:a16="http://schemas.microsoft.com/office/drawing/2014/main" id="{6DC5FEA1-C894-4B88-876F-6C0F2A1CEE51}"/>
              </a:ext>
            </a:extLst>
          </p:cNvPr>
          <p:cNvPicPr>
            <a:picLocks noChangeAspect="1"/>
          </p:cNvPicPr>
          <p:nvPr/>
        </p:nvPicPr>
        <p:blipFill rotWithShape="1">
          <a:blip r:embed="rId5" cstate="print">
            <a:alphaModFix amt="85000"/>
            <a:extLst>
              <a:ext uri="{28A0092B-C50C-407E-A947-70E740481C1C}">
                <a14:useLocalDpi xmlns:a14="http://schemas.microsoft.com/office/drawing/2010/main" val="0"/>
              </a:ext>
            </a:extLst>
          </a:blip>
          <a:srcRect r="30721"/>
          <a:stretch/>
        </p:blipFill>
        <p:spPr>
          <a:xfrm>
            <a:off x="141283" y="5080234"/>
            <a:ext cx="1537595" cy="547714"/>
          </a:xfrm>
          <a:prstGeom prst="rect">
            <a:avLst/>
          </a:prstGeom>
        </p:spPr>
      </p:pic>
      <p:pic>
        <p:nvPicPr>
          <p:cNvPr id="13" name="Afbeelding 12">
            <a:extLst>
              <a:ext uri="{FF2B5EF4-FFF2-40B4-BE49-F238E27FC236}">
                <a16:creationId xmlns:a16="http://schemas.microsoft.com/office/drawing/2014/main" id="{40DDAD70-598E-49CF-BCA6-267918CC0B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spTree>
    <p:extLst>
      <p:ext uri="{BB962C8B-B14F-4D97-AF65-F5344CB8AC3E}">
        <p14:creationId xmlns:p14="http://schemas.microsoft.com/office/powerpoint/2010/main" val="294611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B51AD9-6712-4567-8792-E428840488D0}"/>
              </a:ext>
            </a:extLst>
          </p:cNvPr>
          <p:cNvSpPr>
            <a:spLocks noGrp="1"/>
          </p:cNvSpPr>
          <p:nvPr>
            <p:ph type="title"/>
          </p:nvPr>
        </p:nvSpPr>
        <p:spPr/>
        <p:txBody>
          <a:bodyPr/>
          <a:lstStyle/>
          <a:p>
            <a:r>
              <a:rPr lang="nl-NL" dirty="0"/>
              <a:t>Ordening van processen [3]</a:t>
            </a:r>
            <a:br>
              <a:rPr lang="nl-NL" dirty="0"/>
            </a:br>
            <a:r>
              <a:rPr lang="nl-NL" sz="1600" b="0" dirty="0" err="1">
                <a:solidFill>
                  <a:schemeClr val="tx1"/>
                </a:solidFill>
              </a:rPr>
              <a:t>Renco</a:t>
            </a:r>
            <a:r>
              <a:rPr lang="nl-NL" sz="1600" b="0" dirty="0">
                <a:solidFill>
                  <a:schemeClr val="tx1"/>
                </a:solidFill>
              </a:rPr>
              <a:t> Bakker &amp; Teun </a:t>
            </a:r>
            <a:r>
              <a:rPr lang="nl-NL" sz="1600" b="0" dirty="0" err="1">
                <a:solidFill>
                  <a:schemeClr val="tx1"/>
                </a:solidFill>
              </a:rPr>
              <a:t>Hardjono</a:t>
            </a:r>
            <a:endParaRPr lang="nl-NL" sz="1600" b="0" dirty="0">
              <a:solidFill>
                <a:schemeClr val="tx1"/>
              </a:solidFill>
            </a:endParaRPr>
          </a:p>
        </p:txBody>
      </p:sp>
      <p:pic>
        <p:nvPicPr>
          <p:cNvPr id="9" name="Afbeelding 8" descr="Afbeelding met persoon, man, kostuum, kleding&#10;&#10;Automatisch gegenereerde beschrijving">
            <a:extLst>
              <a:ext uri="{FF2B5EF4-FFF2-40B4-BE49-F238E27FC236}">
                <a16:creationId xmlns:a16="http://schemas.microsoft.com/office/drawing/2014/main" id="{791358F5-FD8F-4C20-A530-8B442B6566DD}"/>
              </a:ext>
            </a:extLst>
          </p:cNvPr>
          <p:cNvPicPr>
            <a:picLocks noChangeAspect="1"/>
          </p:cNvPicPr>
          <p:nvPr/>
        </p:nvPicPr>
        <p:blipFill rotWithShape="1">
          <a:blip r:embed="rId3">
            <a:extLst>
              <a:ext uri="{28A0092B-C50C-407E-A947-70E740481C1C}">
                <a14:useLocalDpi xmlns:a14="http://schemas.microsoft.com/office/drawing/2010/main" val="0"/>
              </a:ext>
            </a:extLst>
          </a:blip>
          <a:srcRect l="20920" t="2121" r="19761" b="4642"/>
          <a:stretch/>
        </p:blipFill>
        <p:spPr>
          <a:xfrm>
            <a:off x="8184217" y="137581"/>
            <a:ext cx="774775" cy="1217797"/>
          </a:xfrm>
          <a:prstGeom prst="rect">
            <a:avLst/>
          </a:prstGeom>
        </p:spPr>
      </p:pic>
      <p:pic>
        <p:nvPicPr>
          <p:cNvPr id="11" name="Afbeelding 10" descr="Afbeelding met persoon, man, stropdas, binnen&#10;&#10;Automatisch gegenereerde beschrijving">
            <a:extLst>
              <a:ext uri="{FF2B5EF4-FFF2-40B4-BE49-F238E27FC236}">
                <a16:creationId xmlns:a16="http://schemas.microsoft.com/office/drawing/2014/main" id="{37E6CFC4-ADE5-40CA-80B3-9D7E37BE7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0" t="-1115" r="16664" b="6664"/>
          <a:stretch/>
        </p:blipFill>
        <p:spPr>
          <a:xfrm>
            <a:off x="9008315" y="131746"/>
            <a:ext cx="787986" cy="1217797"/>
          </a:xfrm>
          <a:prstGeom prst="rect">
            <a:avLst/>
          </a:prstGeom>
        </p:spPr>
      </p:pic>
      <p:pic>
        <p:nvPicPr>
          <p:cNvPr id="3074" name="Picture 2">
            <a:extLst>
              <a:ext uri="{FF2B5EF4-FFF2-40B4-BE49-F238E27FC236}">
                <a16:creationId xmlns:a16="http://schemas.microsoft.com/office/drawing/2014/main" id="{B890335E-7C35-4E35-AFD8-427FB498A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3" y="1439887"/>
            <a:ext cx="2232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Afbeelding 32">
            <a:extLst>
              <a:ext uri="{FF2B5EF4-FFF2-40B4-BE49-F238E27FC236}">
                <a16:creationId xmlns:a16="http://schemas.microsoft.com/office/drawing/2014/main" id="{5FEFBF42-0553-4CB1-A55E-6BA8D5C3FFB7}"/>
              </a:ext>
            </a:extLst>
          </p:cNvPr>
          <p:cNvPicPr>
            <a:picLocks noChangeAspect="1"/>
          </p:cNvPicPr>
          <p:nvPr/>
        </p:nvPicPr>
        <p:blipFill rotWithShape="1">
          <a:blip r:embed="rId6" cstate="print">
            <a:alphaModFix amt="85000"/>
            <a:extLst>
              <a:ext uri="{28A0092B-C50C-407E-A947-70E740481C1C}">
                <a14:useLocalDpi xmlns:a14="http://schemas.microsoft.com/office/drawing/2010/main" val="0"/>
              </a:ext>
            </a:extLst>
          </a:blip>
          <a:srcRect r="30721"/>
          <a:stretch/>
        </p:blipFill>
        <p:spPr>
          <a:xfrm>
            <a:off x="141283" y="5080234"/>
            <a:ext cx="1537595" cy="547714"/>
          </a:xfrm>
          <a:prstGeom prst="rect">
            <a:avLst/>
          </a:prstGeom>
        </p:spPr>
      </p:pic>
      <p:pic>
        <p:nvPicPr>
          <p:cNvPr id="35" name="Afbeelding 34">
            <a:extLst>
              <a:ext uri="{FF2B5EF4-FFF2-40B4-BE49-F238E27FC236}">
                <a16:creationId xmlns:a16="http://schemas.microsoft.com/office/drawing/2014/main" id="{9F51F991-AAFC-4A72-A737-0EAE7E4B6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pic>
        <p:nvPicPr>
          <p:cNvPr id="4098" name="Picture 2" descr="functioneel functieoverstijgend organisatieoverstijgend proces hardjono bakker">
            <a:extLst>
              <a:ext uri="{FF2B5EF4-FFF2-40B4-BE49-F238E27FC236}">
                <a16:creationId xmlns:a16="http://schemas.microsoft.com/office/drawing/2014/main" id="{1C9B9B8B-4486-40AB-8F67-B6F2E01768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7849" y="1458712"/>
            <a:ext cx="5286375"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7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1F339B1-CB34-4619-819E-61BCC3FE7872}"/>
              </a:ext>
            </a:extLst>
          </p:cNvPr>
          <p:cNvSpPr>
            <a:spLocks noGrp="1"/>
          </p:cNvSpPr>
          <p:nvPr>
            <p:ph idx="1"/>
          </p:nvPr>
        </p:nvSpPr>
        <p:spPr>
          <a:xfrm>
            <a:off x="1584573" y="1439887"/>
            <a:ext cx="9662346" cy="4608512"/>
          </a:xfrm>
        </p:spPr>
        <p:txBody>
          <a:bodyPr/>
          <a:lstStyle/>
          <a:p>
            <a:r>
              <a:rPr lang="nl-NL" sz="1600" dirty="0"/>
              <a:t>Harry Klijnen</a:t>
            </a:r>
          </a:p>
          <a:p>
            <a:endParaRPr lang="nl-NL" sz="1600" dirty="0"/>
          </a:p>
          <a:p>
            <a:r>
              <a:rPr lang="nl-NL" sz="1600" dirty="0"/>
              <a:t>Klijnen Managementontwikkeling &amp; Organisatieadvies [KMO]</a:t>
            </a:r>
          </a:p>
          <a:p>
            <a:endParaRPr lang="nl-NL" sz="1600" dirty="0"/>
          </a:p>
          <a:p>
            <a:r>
              <a:rPr lang="nl-NL" sz="1600" dirty="0"/>
              <a:t>halka@planet.nl</a:t>
            </a:r>
          </a:p>
          <a:p>
            <a:endParaRPr lang="nl-NL" sz="1600" dirty="0"/>
          </a:p>
          <a:p>
            <a:r>
              <a:rPr lang="nl-NL" sz="1600" dirty="0"/>
              <a:t>+31 [0]6 22 920921</a:t>
            </a:r>
          </a:p>
          <a:p>
            <a:endParaRPr lang="nl-NL" sz="1600" dirty="0"/>
          </a:p>
          <a:p>
            <a:r>
              <a:rPr lang="nl-NL" sz="1600" dirty="0">
                <a:hlinkClick r:id="rId2"/>
              </a:rPr>
              <a:t>www.klijnen.org</a:t>
            </a:r>
            <a:r>
              <a:rPr lang="nl-NL" sz="1600" dirty="0"/>
              <a:t> &gt; KMO Kennisbank &gt; ISBW Presentaties  &gt;            ISBW Procesmanagement</a:t>
            </a:r>
          </a:p>
          <a:p>
            <a:endParaRPr lang="nl-NL" dirty="0"/>
          </a:p>
        </p:txBody>
      </p:sp>
      <p:sp>
        <p:nvSpPr>
          <p:cNvPr id="3" name="Titel 2"/>
          <p:cNvSpPr>
            <a:spLocks noGrp="1"/>
          </p:cNvSpPr>
          <p:nvPr>
            <p:ph type="title"/>
          </p:nvPr>
        </p:nvSpPr>
        <p:spPr/>
        <p:txBody>
          <a:bodyPr/>
          <a:lstStyle/>
          <a:p>
            <a:r>
              <a:rPr lang="en-US" dirty="0" err="1"/>
              <a:t>Introductie</a:t>
            </a:r>
            <a:br>
              <a:rPr lang="en-US" dirty="0"/>
            </a:br>
            <a:r>
              <a:rPr lang="en-US" sz="1600" b="0" dirty="0" err="1">
                <a:solidFill>
                  <a:srgbClr val="231F20"/>
                </a:solidFill>
              </a:rPr>
              <a:t>Contactinformatie</a:t>
            </a:r>
            <a:endParaRPr lang="en-US" sz="1600" b="0" dirty="0">
              <a:solidFill>
                <a:srgbClr val="231F20"/>
              </a:solidFill>
            </a:endParaRPr>
          </a:p>
        </p:txBody>
      </p:sp>
      <p:pic>
        <p:nvPicPr>
          <p:cNvPr id="4" name="Afbeelding 3">
            <a:extLst>
              <a:ext uri="{FF2B5EF4-FFF2-40B4-BE49-F238E27FC236}">
                <a16:creationId xmlns:a16="http://schemas.microsoft.com/office/drawing/2014/main" id="{70B11ED0-3EC1-4F5F-A221-1AE07502D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420" y="1382704"/>
            <a:ext cx="537397" cy="539897"/>
          </a:xfrm>
          <a:prstGeom prst="ellipse">
            <a:avLst/>
          </a:prstGeom>
        </p:spPr>
      </p:pic>
      <p:pic>
        <p:nvPicPr>
          <p:cNvPr id="5" name="Afbeelding 4" descr="Afbeelding met teken, lucht&#10;&#10;Automatisch gegenereerde beschrijving">
            <a:extLst>
              <a:ext uri="{FF2B5EF4-FFF2-40B4-BE49-F238E27FC236}">
                <a16:creationId xmlns:a16="http://schemas.microsoft.com/office/drawing/2014/main" id="{2F99AC26-652C-4309-B48D-9ACB0B58B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6966" y="2121833"/>
            <a:ext cx="442386" cy="448767"/>
          </a:xfrm>
          <a:prstGeom prst="rect">
            <a:avLst/>
          </a:prstGeom>
        </p:spPr>
      </p:pic>
      <p:pic>
        <p:nvPicPr>
          <p:cNvPr id="6" name="Afbeelding 5">
            <a:extLst>
              <a:ext uri="{FF2B5EF4-FFF2-40B4-BE49-F238E27FC236}">
                <a16:creationId xmlns:a16="http://schemas.microsoft.com/office/drawing/2014/main" id="{71EEC8AF-EAFB-498E-86FB-1C445A32E5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0561" y="2915329"/>
            <a:ext cx="355198" cy="355198"/>
          </a:xfrm>
          <a:prstGeom prst="rect">
            <a:avLst/>
          </a:prstGeom>
        </p:spPr>
      </p:pic>
      <p:pic>
        <p:nvPicPr>
          <p:cNvPr id="7" name="Afbeelding 6">
            <a:extLst>
              <a:ext uri="{FF2B5EF4-FFF2-40B4-BE49-F238E27FC236}">
                <a16:creationId xmlns:a16="http://schemas.microsoft.com/office/drawing/2014/main" id="{E7187050-77BB-405D-941E-9834FA426984}"/>
              </a:ext>
            </a:extLst>
          </p:cNvPr>
          <p:cNvPicPr>
            <a:picLocks noChangeAspect="1"/>
          </p:cNvPicPr>
          <p:nvPr/>
        </p:nvPicPr>
        <p:blipFill rotWithShape="1">
          <a:blip r:embed="rId6">
            <a:extLst>
              <a:ext uri="{28A0092B-C50C-407E-A947-70E740481C1C}">
                <a14:useLocalDpi xmlns:a14="http://schemas.microsoft.com/office/drawing/2010/main" val="0"/>
              </a:ext>
            </a:extLst>
          </a:blip>
          <a:srcRect l="32240" t="-8773" r="32239" b="-9115"/>
          <a:stretch/>
        </p:blipFill>
        <p:spPr>
          <a:xfrm>
            <a:off x="1555963" y="3534248"/>
            <a:ext cx="264392" cy="457178"/>
          </a:xfrm>
          <a:prstGeom prst="rect">
            <a:avLst/>
          </a:prstGeom>
        </p:spPr>
      </p:pic>
      <p:pic>
        <p:nvPicPr>
          <p:cNvPr id="8" name="Afbeelding 8" descr="Home.jpg">
            <a:hlinkClick r:id="rId7"/>
            <a:extLst>
              <a:ext uri="{FF2B5EF4-FFF2-40B4-BE49-F238E27FC236}">
                <a16:creationId xmlns:a16="http://schemas.microsoft.com/office/drawing/2014/main" id="{9B59710F-7FBB-4A77-8EFB-9A8F6C4FFB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213" t="8519" r="17870" b="19954"/>
          <a:stretch/>
        </p:blipFill>
        <p:spPr bwMode="auto">
          <a:xfrm>
            <a:off x="1493999" y="4298664"/>
            <a:ext cx="463271" cy="48083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D124BE97-D7AD-401F-84AE-7179157AFAE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De bronafbeelding bekijken">
            <a:extLst>
              <a:ext uri="{FF2B5EF4-FFF2-40B4-BE49-F238E27FC236}">
                <a16:creationId xmlns:a16="http://schemas.microsoft.com/office/drawing/2014/main" id="{D018578B-E407-430D-B3F5-2975E4DCA11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6157" y="4179176"/>
            <a:ext cx="719808" cy="71980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099C9814-B4D4-44A9-9D7F-AAC441413793}"/>
              </a:ext>
            </a:extLst>
          </p:cNvPr>
          <p:cNvSpPr txBox="1"/>
          <p:nvPr/>
        </p:nvSpPr>
        <p:spPr>
          <a:xfrm>
            <a:off x="7992004" y="4965860"/>
            <a:ext cx="3474028" cy="338554"/>
          </a:xfrm>
          <a:prstGeom prst="rect">
            <a:avLst/>
          </a:prstGeom>
          <a:noFill/>
        </p:spPr>
        <p:txBody>
          <a:bodyPr wrap="none" rtlCol="0">
            <a:spAutoFit/>
          </a:bodyPr>
          <a:lstStyle/>
          <a:p>
            <a:r>
              <a:rPr lang="nl-NL" sz="1600" dirty="0"/>
              <a:t>Extra informatie in ‘KMO Processen’</a:t>
            </a:r>
          </a:p>
        </p:txBody>
      </p:sp>
      <p:pic>
        <p:nvPicPr>
          <p:cNvPr id="11" name="Picture 2" descr="De bronafbeelding bekijken">
            <a:extLst>
              <a:ext uri="{FF2B5EF4-FFF2-40B4-BE49-F238E27FC236}">
                <a16:creationId xmlns:a16="http://schemas.microsoft.com/office/drawing/2014/main" id="{9A9E47A1-19C5-4A2F-9E59-74A5E4AE89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8950" y="4779496"/>
            <a:ext cx="719808" cy="71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6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B51AD9-6712-4567-8792-E428840488D0}"/>
              </a:ext>
            </a:extLst>
          </p:cNvPr>
          <p:cNvSpPr>
            <a:spLocks noGrp="1"/>
          </p:cNvSpPr>
          <p:nvPr>
            <p:ph type="title"/>
          </p:nvPr>
        </p:nvSpPr>
        <p:spPr/>
        <p:txBody>
          <a:bodyPr/>
          <a:lstStyle/>
          <a:p>
            <a:r>
              <a:rPr lang="nl-NL" dirty="0"/>
              <a:t>Ordening van processen [4]</a:t>
            </a:r>
            <a:br>
              <a:rPr lang="nl-NL" dirty="0"/>
            </a:br>
            <a:r>
              <a:rPr lang="nl-NL" sz="1600" b="0" dirty="0" err="1">
                <a:solidFill>
                  <a:schemeClr val="tx1"/>
                </a:solidFill>
              </a:rPr>
              <a:t>Renco</a:t>
            </a:r>
            <a:r>
              <a:rPr lang="nl-NL" sz="1600" b="0" dirty="0">
                <a:solidFill>
                  <a:schemeClr val="tx1"/>
                </a:solidFill>
              </a:rPr>
              <a:t> Bakker &amp; Teun </a:t>
            </a:r>
            <a:r>
              <a:rPr lang="nl-NL" sz="1600" b="0" dirty="0" err="1">
                <a:solidFill>
                  <a:schemeClr val="tx1"/>
                </a:solidFill>
              </a:rPr>
              <a:t>Hardjono</a:t>
            </a:r>
            <a:endParaRPr lang="nl-NL" sz="1600" b="0" dirty="0">
              <a:solidFill>
                <a:schemeClr val="tx1"/>
              </a:solidFill>
            </a:endParaRPr>
          </a:p>
        </p:txBody>
      </p:sp>
      <p:pic>
        <p:nvPicPr>
          <p:cNvPr id="9" name="Afbeelding 8" descr="Afbeelding met persoon, man, kostuum, kleding&#10;&#10;Automatisch gegenereerde beschrijving">
            <a:extLst>
              <a:ext uri="{FF2B5EF4-FFF2-40B4-BE49-F238E27FC236}">
                <a16:creationId xmlns:a16="http://schemas.microsoft.com/office/drawing/2014/main" id="{791358F5-FD8F-4C20-A530-8B442B6566DD}"/>
              </a:ext>
            </a:extLst>
          </p:cNvPr>
          <p:cNvPicPr>
            <a:picLocks noChangeAspect="1"/>
          </p:cNvPicPr>
          <p:nvPr/>
        </p:nvPicPr>
        <p:blipFill rotWithShape="1">
          <a:blip r:embed="rId3">
            <a:extLst>
              <a:ext uri="{28A0092B-C50C-407E-A947-70E740481C1C}">
                <a14:useLocalDpi xmlns:a14="http://schemas.microsoft.com/office/drawing/2010/main" val="0"/>
              </a:ext>
            </a:extLst>
          </a:blip>
          <a:srcRect l="20920" t="2121" r="19761" b="4642"/>
          <a:stretch/>
        </p:blipFill>
        <p:spPr>
          <a:xfrm>
            <a:off x="8184217" y="137581"/>
            <a:ext cx="774775" cy="1217797"/>
          </a:xfrm>
          <a:prstGeom prst="rect">
            <a:avLst/>
          </a:prstGeom>
        </p:spPr>
      </p:pic>
      <p:pic>
        <p:nvPicPr>
          <p:cNvPr id="11" name="Afbeelding 10" descr="Afbeelding met persoon, man, stropdas, binnen&#10;&#10;Automatisch gegenereerde beschrijving">
            <a:extLst>
              <a:ext uri="{FF2B5EF4-FFF2-40B4-BE49-F238E27FC236}">
                <a16:creationId xmlns:a16="http://schemas.microsoft.com/office/drawing/2014/main" id="{37E6CFC4-ADE5-40CA-80B3-9D7E37BE7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0" t="-1115" r="16664" b="6664"/>
          <a:stretch/>
        </p:blipFill>
        <p:spPr>
          <a:xfrm>
            <a:off x="9008315" y="131746"/>
            <a:ext cx="787986" cy="1217797"/>
          </a:xfrm>
          <a:prstGeom prst="rect">
            <a:avLst/>
          </a:prstGeom>
        </p:spPr>
      </p:pic>
      <p:pic>
        <p:nvPicPr>
          <p:cNvPr id="3074" name="Picture 2">
            <a:extLst>
              <a:ext uri="{FF2B5EF4-FFF2-40B4-BE49-F238E27FC236}">
                <a16:creationId xmlns:a16="http://schemas.microsoft.com/office/drawing/2014/main" id="{B890335E-7C35-4E35-AFD8-427FB498A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3" y="1439887"/>
            <a:ext cx="2232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Afbeelding 32">
            <a:extLst>
              <a:ext uri="{FF2B5EF4-FFF2-40B4-BE49-F238E27FC236}">
                <a16:creationId xmlns:a16="http://schemas.microsoft.com/office/drawing/2014/main" id="{5FEFBF42-0553-4CB1-A55E-6BA8D5C3FFB7}"/>
              </a:ext>
            </a:extLst>
          </p:cNvPr>
          <p:cNvPicPr>
            <a:picLocks noChangeAspect="1"/>
          </p:cNvPicPr>
          <p:nvPr/>
        </p:nvPicPr>
        <p:blipFill rotWithShape="1">
          <a:blip r:embed="rId6" cstate="print">
            <a:alphaModFix amt="85000"/>
            <a:extLst>
              <a:ext uri="{28A0092B-C50C-407E-A947-70E740481C1C}">
                <a14:useLocalDpi xmlns:a14="http://schemas.microsoft.com/office/drawing/2010/main" val="0"/>
              </a:ext>
            </a:extLst>
          </a:blip>
          <a:srcRect r="30721"/>
          <a:stretch/>
        </p:blipFill>
        <p:spPr>
          <a:xfrm>
            <a:off x="141283" y="5080234"/>
            <a:ext cx="1537595" cy="547714"/>
          </a:xfrm>
          <a:prstGeom prst="rect">
            <a:avLst/>
          </a:prstGeom>
        </p:spPr>
      </p:pic>
      <p:pic>
        <p:nvPicPr>
          <p:cNvPr id="35" name="Afbeelding 34">
            <a:extLst>
              <a:ext uri="{FF2B5EF4-FFF2-40B4-BE49-F238E27FC236}">
                <a16:creationId xmlns:a16="http://schemas.microsoft.com/office/drawing/2014/main" id="{9F51F991-AAFC-4A72-A737-0EAE7E4B6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graphicFrame>
        <p:nvGraphicFramePr>
          <p:cNvPr id="2" name="Tabel 3">
            <a:extLst>
              <a:ext uri="{FF2B5EF4-FFF2-40B4-BE49-F238E27FC236}">
                <a16:creationId xmlns:a16="http://schemas.microsoft.com/office/drawing/2014/main" id="{9E1DB5F6-4B4A-4D99-B9D1-0CF57A5B187B}"/>
              </a:ext>
            </a:extLst>
          </p:cNvPr>
          <p:cNvGraphicFramePr>
            <a:graphicFrameLocks noGrp="1"/>
          </p:cNvGraphicFramePr>
          <p:nvPr>
            <p:extLst>
              <p:ext uri="{D42A27DB-BD31-4B8C-83A1-F6EECF244321}">
                <p14:modId xmlns:p14="http://schemas.microsoft.com/office/powerpoint/2010/main" val="355961161"/>
              </p:ext>
            </p:extLst>
          </p:nvPr>
        </p:nvGraphicFramePr>
        <p:xfrm>
          <a:off x="2664693" y="1439887"/>
          <a:ext cx="8280921" cy="2870200"/>
        </p:xfrm>
        <a:graphic>
          <a:graphicData uri="http://schemas.openxmlformats.org/drawingml/2006/table">
            <a:tbl>
              <a:tblPr firstRow="1" bandRow="1">
                <a:tableStyleId>{00A15C55-8517-42AA-B614-E9B94910E393}</a:tableStyleId>
              </a:tblPr>
              <a:tblGrid>
                <a:gridCol w="2736304">
                  <a:extLst>
                    <a:ext uri="{9D8B030D-6E8A-4147-A177-3AD203B41FA5}">
                      <a16:colId xmlns:a16="http://schemas.microsoft.com/office/drawing/2014/main" val="3700605671"/>
                    </a:ext>
                  </a:extLst>
                </a:gridCol>
                <a:gridCol w="2784310">
                  <a:extLst>
                    <a:ext uri="{9D8B030D-6E8A-4147-A177-3AD203B41FA5}">
                      <a16:colId xmlns:a16="http://schemas.microsoft.com/office/drawing/2014/main" val="2672032961"/>
                    </a:ext>
                  </a:extLst>
                </a:gridCol>
                <a:gridCol w="2760307">
                  <a:extLst>
                    <a:ext uri="{9D8B030D-6E8A-4147-A177-3AD203B41FA5}">
                      <a16:colId xmlns:a16="http://schemas.microsoft.com/office/drawing/2014/main" val="2742465518"/>
                    </a:ext>
                  </a:extLst>
                </a:gridCol>
              </a:tblGrid>
              <a:tr h="370840">
                <a:tc>
                  <a:txBody>
                    <a:bodyPr/>
                    <a:lstStyle/>
                    <a:p>
                      <a:r>
                        <a:rPr lang="nl-NL" sz="1600" dirty="0">
                          <a:effectLst>
                            <a:outerShdw blurRad="38100" dist="38100" dir="2700000" algn="tl">
                              <a:srgbClr val="000000">
                                <a:alpha val="43137"/>
                              </a:srgbClr>
                            </a:outerShdw>
                          </a:effectLst>
                        </a:rPr>
                        <a:t>Strategisch niveau</a:t>
                      </a:r>
                    </a:p>
                  </a:txBody>
                  <a:tcPr>
                    <a:solidFill>
                      <a:srgbClr val="E40521"/>
                    </a:solidFill>
                  </a:tcPr>
                </a:tc>
                <a:tc>
                  <a:txBody>
                    <a:bodyPr/>
                    <a:lstStyle/>
                    <a:p>
                      <a:r>
                        <a:rPr lang="nl-NL" sz="1600" dirty="0">
                          <a:effectLst>
                            <a:outerShdw blurRad="38100" dist="38100" dir="2700000" algn="tl">
                              <a:srgbClr val="000000">
                                <a:alpha val="43137"/>
                              </a:srgbClr>
                            </a:outerShdw>
                          </a:effectLst>
                        </a:rPr>
                        <a:t>Tactisch niveau</a:t>
                      </a:r>
                    </a:p>
                    <a:p>
                      <a:r>
                        <a:rPr lang="nl-NL" sz="1400" b="0" i="1" dirty="0">
                          <a:solidFill>
                            <a:srgbClr val="FFC000"/>
                          </a:solidFill>
                          <a:effectLst>
                            <a:outerShdw blurRad="38100" dist="38100" dir="2700000" algn="tl">
                              <a:srgbClr val="000000">
                                <a:alpha val="43137"/>
                              </a:srgbClr>
                            </a:outerShdw>
                          </a:effectLst>
                        </a:rPr>
                        <a:t>Besturingsniveau &gt; processen op functionele gebieden</a:t>
                      </a:r>
                    </a:p>
                  </a:txBody>
                  <a:tcPr>
                    <a:solidFill>
                      <a:srgbClr val="00B050"/>
                    </a:solidFill>
                  </a:tcPr>
                </a:tc>
                <a:tc>
                  <a:txBody>
                    <a:bodyPr/>
                    <a:lstStyle/>
                    <a:p>
                      <a:r>
                        <a:rPr lang="nl-NL" sz="1600" dirty="0">
                          <a:effectLst>
                            <a:outerShdw blurRad="38100" dist="38100" dir="2700000" algn="tl">
                              <a:srgbClr val="000000">
                                <a:alpha val="43137"/>
                              </a:srgbClr>
                            </a:outerShdw>
                          </a:effectLst>
                        </a:rPr>
                        <a:t>Operationeel niveau</a:t>
                      </a:r>
                    </a:p>
                    <a:p>
                      <a:r>
                        <a:rPr lang="nl-NL" sz="1400" b="0" i="1" dirty="0">
                          <a:solidFill>
                            <a:srgbClr val="FFC000"/>
                          </a:solidFill>
                          <a:effectLst>
                            <a:outerShdw blurRad="38100" dist="38100" dir="2700000" algn="tl">
                              <a:srgbClr val="000000">
                                <a:alpha val="43137"/>
                              </a:srgbClr>
                            </a:outerShdw>
                          </a:effectLst>
                        </a:rPr>
                        <a:t>Uitvoerend niveau</a:t>
                      </a:r>
                    </a:p>
                  </a:txBody>
                  <a:tcPr>
                    <a:solidFill>
                      <a:srgbClr val="0070C0"/>
                    </a:solidFill>
                  </a:tcPr>
                </a:tc>
                <a:extLst>
                  <a:ext uri="{0D108BD9-81ED-4DB2-BD59-A6C34878D82A}">
                    <a16:rowId xmlns:a16="http://schemas.microsoft.com/office/drawing/2014/main" val="2613730912"/>
                  </a:ext>
                </a:extLst>
              </a:tr>
              <a:tr h="370840">
                <a:tc>
                  <a:txBody>
                    <a:bodyPr/>
                    <a:lstStyle/>
                    <a:p>
                      <a:r>
                        <a:rPr lang="nl-NL" sz="1600" dirty="0"/>
                        <a:t>Processen voor formuleren beleid &amp; strategie</a:t>
                      </a:r>
                    </a:p>
                  </a:txBody>
                  <a:tcPr/>
                </a:tc>
                <a:tc>
                  <a:txBody>
                    <a:bodyPr/>
                    <a:lstStyle/>
                    <a:p>
                      <a:r>
                        <a:rPr lang="nl-NL" sz="1600" dirty="0"/>
                        <a:t>Marketingprocessen</a:t>
                      </a:r>
                    </a:p>
                  </a:txBody>
                  <a:tcPr/>
                </a:tc>
                <a:tc>
                  <a:txBody>
                    <a:bodyPr/>
                    <a:lstStyle/>
                    <a:p>
                      <a:r>
                        <a:rPr lang="nl-NL" sz="1600" dirty="0"/>
                        <a:t>Vorming en totstandkoming van het eindproduct</a:t>
                      </a:r>
                    </a:p>
                  </a:txBody>
                  <a:tcPr/>
                </a:tc>
                <a:extLst>
                  <a:ext uri="{0D108BD9-81ED-4DB2-BD59-A6C34878D82A}">
                    <a16:rowId xmlns:a16="http://schemas.microsoft.com/office/drawing/2014/main" val="1391209441"/>
                  </a:ext>
                </a:extLst>
              </a:tr>
              <a:tr h="370840">
                <a:tc>
                  <a:txBody>
                    <a:bodyPr/>
                    <a:lstStyle/>
                    <a:p>
                      <a:r>
                        <a:rPr lang="nl-NL" sz="1600" dirty="0"/>
                        <a:t>Processen gericht op uitvoering beleid &amp; strategie</a:t>
                      </a:r>
                    </a:p>
                  </a:txBody>
                  <a:tcPr/>
                </a:tc>
                <a:tc>
                  <a:txBody>
                    <a:bodyPr/>
                    <a:lstStyle/>
                    <a:p>
                      <a:r>
                        <a:rPr lang="nl-NL" sz="1600" dirty="0"/>
                        <a:t>Technologieprocessen</a:t>
                      </a:r>
                    </a:p>
                  </a:txBody>
                  <a:tcPr/>
                </a:tc>
                <a:tc>
                  <a:txBody>
                    <a:bodyPr/>
                    <a:lstStyle/>
                    <a:p>
                      <a:endParaRPr lang="nl-NL" sz="1600"/>
                    </a:p>
                  </a:txBody>
                  <a:tcPr/>
                </a:tc>
                <a:extLst>
                  <a:ext uri="{0D108BD9-81ED-4DB2-BD59-A6C34878D82A}">
                    <a16:rowId xmlns:a16="http://schemas.microsoft.com/office/drawing/2014/main" val="4199052267"/>
                  </a:ext>
                </a:extLst>
              </a:tr>
              <a:tr h="370840">
                <a:tc>
                  <a:txBody>
                    <a:bodyPr/>
                    <a:lstStyle/>
                    <a:p>
                      <a:r>
                        <a:rPr lang="nl-NL" sz="1600" dirty="0"/>
                        <a:t>Controleprocessen</a:t>
                      </a:r>
                    </a:p>
                  </a:txBody>
                  <a:tcPr/>
                </a:tc>
                <a:tc>
                  <a:txBody>
                    <a:bodyPr/>
                    <a:lstStyle/>
                    <a:p>
                      <a:r>
                        <a:rPr lang="nl-NL" sz="1600" dirty="0"/>
                        <a:t>Personeel &amp; Organisatie processen</a:t>
                      </a:r>
                    </a:p>
                  </a:txBody>
                  <a:tcPr/>
                </a:tc>
                <a:tc>
                  <a:txBody>
                    <a:bodyPr/>
                    <a:lstStyle/>
                    <a:p>
                      <a:endParaRPr lang="nl-NL" sz="1600"/>
                    </a:p>
                  </a:txBody>
                  <a:tcPr/>
                </a:tc>
                <a:extLst>
                  <a:ext uri="{0D108BD9-81ED-4DB2-BD59-A6C34878D82A}">
                    <a16:rowId xmlns:a16="http://schemas.microsoft.com/office/drawing/2014/main" val="3762525165"/>
                  </a:ext>
                </a:extLst>
              </a:tr>
              <a:tr h="370840">
                <a:tc>
                  <a:txBody>
                    <a:bodyPr/>
                    <a:lstStyle/>
                    <a:p>
                      <a:endParaRPr lang="nl-NL" sz="1600"/>
                    </a:p>
                  </a:txBody>
                  <a:tcPr/>
                </a:tc>
                <a:tc>
                  <a:txBody>
                    <a:bodyPr/>
                    <a:lstStyle/>
                    <a:p>
                      <a:r>
                        <a:rPr lang="nl-NL" sz="1600" dirty="0"/>
                        <a:t>Informatieprocessen</a:t>
                      </a:r>
                    </a:p>
                  </a:txBody>
                  <a:tcPr/>
                </a:tc>
                <a:tc>
                  <a:txBody>
                    <a:bodyPr/>
                    <a:lstStyle/>
                    <a:p>
                      <a:endParaRPr lang="nl-NL" sz="1600" dirty="0"/>
                    </a:p>
                  </a:txBody>
                  <a:tcPr/>
                </a:tc>
                <a:extLst>
                  <a:ext uri="{0D108BD9-81ED-4DB2-BD59-A6C34878D82A}">
                    <a16:rowId xmlns:a16="http://schemas.microsoft.com/office/drawing/2014/main" val="3688440001"/>
                  </a:ext>
                </a:extLst>
              </a:tr>
            </a:tbl>
          </a:graphicData>
        </a:graphic>
      </p:graphicFrame>
    </p:spTree>
    <p:extLst>
      <p:ext uri="{BB962C8B-B14F-4D97-AF65-F5344CB8AC3E}">
        <p14:creationId xmlns:p14="http://schemas.microsoft.com/office/powerpoint/2010/main" val="338192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B51AD9-6712-4567-8792-E428840488D0}"/>
              </a:ext>
            </a:extLst>
          </p:cNvPr>
          <p:cNvSpPr>
            <a:spLocks noGrp="1"/>
          </p:cNvSpPr>
          <p:nvPr>
            <p:ph type="title"/>
          </p:nvPr>
        </p:nvSpPr>
        <p:spPr/>
        <p:txBody>
          <a:bodyPr/>
          <a:lstStyle/>
          <a:p>
            <a:r>
              <a:rPr lang="nl-NL" dirty="0"/>
              <a:t>Ordening van processen [5]</a:t>
            </a:r>
            <a:br>
              <a:rPr lang="nl-NL" dirty="0"/>
            </a:br>
            <a:r>
              <a:rPr lang="nl-NL" sz="1600" b="0" dirty="0" err="1">
                <a:solidFill>
                  <a:schemeClr val="tx1"/>
                </a:solidFill>
              </a:rPr>
              <a:t>Renco</a:t>
            </a:r>
            <a:r>
              <a:rPr lang="nl-NL" sz="1600" b="0" dirty="0">
                <a:solidFill>
                  <a:schemeClr val="tx1"/>
                </a:solidFill>
              </a:rPr>
              <a:t> Bakker &amp; Teun </a:t>
            </a:r>
            <a:r>
              <a:rPr lang="nl-NL" sz="1600" b="0" dirty="0" err="1">
                <a:solidFill>
                  <a:schemeClr val="tx1"/>
                </a:solidFill>
              </a:rPr>
              <a:t>Hardjono</a:t>
            </a:r>
            <a:endParaRPr lang="nl-NL" sz="1600" b="0" dirty="0">
              <a:solidFill>
                <a:schemeClr val="tx1"/>
              </a:solidFill>
            </a:endParaRPr>
          </a:p>
        </p:txBody>
      </p:sp>
      <p:pic>
        <p:nvPicPr>
          <p:cNvPr id="9" name="Afbeelding 8" descr="Afbeelding met persoon, man, kostuum, kleding&#10;&#10;Automatisch gegenereerde beschrijving">
            <a:extLst>
              <a:ext uri="{FF2B5EF4-FFF2-40B4-BE49-F238E27FC236}">
                <a16:creationId xmlns:a16="http://schemas.microsoft.com/office/drawing/2014/main" id="{791358F5-FD8F-4C20-A530-8B442B6566DD}"/>
              </a:ext>
            </a:extLst>
          </p:cNvPr>
          <p:cNvPicPr>
            <a:picLocks noChangeAspect="1"/>
          </p:cNvPicPr>
          <p:nvPr/>
        </p:nvPicPr>
        <p:blipFill rotWithShape="1">
          <a:blip r:embed="rId3">
            <a:extLst>
              <a:ext uri="{28A0092B-C50C-407E-A947-70E740481C1C}">
                <a14:useLocalDpi xmlns:a14="http://schemas.microsoft.com/office/drawing/2010/main" val="0"/>
              </a:ext>
            </a:extLst>
          </a:blip>
          <a:srcRect l="20920" t="2121" r="19761" b="4642"/>
          <a:stretch/>
        </p:blipFill>
        <p:spPr>
          <a:xfrm>
            <a:off x="8184217" y="137581"/>
            <a:ext cx="774775" cy="1217797"/>
          </a:xfrm>
          <a:prstGeom prst="rect">
            <a:avLst/>
          </a:prstGeom>
        </p:spPr>
      </p:pic>
      <p:pic>
        <p:nvPicPr>
          <p:cNvPr id="11" name="Afbeelding 10" descr="Afbeelding met persoon, man, stropdas, binnen&#10;&#10;Automatisch gegenereerde beschrijving">
            <a:extLst>
              <a:ext uri="{FF2B5EF4-FFF2-40B4-BE49-F238E27FC236}">
                <a16:creationId xmlns:a16="http://schemas.microsoft.com/office/drawing/2014/main" id="{37E6CFC4-ADE5-40CA-80B3-9D7E37BE74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20" t="-1115" r="16664" b="6664"/>
          <a:stretch/>
        </p:blipFill>
        <p:spPr>
          <a:xfrm>
            <a:off x="9008315" y="131746"/>
            <a:ext cx="787986" cy="1217797"/>
          </a:xfrm>
          <a:prstGeom prst="rect">
            <a:avLst/>
          </a:prstGeom>
        </p:spPr>
      </p:pic>
      <p:pic>
        <p:nvPicPr>
          <p:cNvPr id="3074" name="Picture 2">
            <a:extLst>
              <a:ext uri="{FF2B5EF4-FFF2-40B4-BE49-F238E27FC236}">
                <a16:creationId xmlns:a16="http://schemas.microsoft.com/office/drawing/2014/main" id="{B890335E-7C35-4E35-AFD8-427FB498A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3" y="1439887"/>
            <a:ext cx="2232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Afbeelding 32">
            <a:extLst>
              <a:ext uri="{FF2B5EF4-FFF2-40B4-BE49-F238E27FC236}">
                <a16:creationId xmlns:a16="http://schemas.microsoft.com/office/drawing/2014/main" id="{5FEFBF42-0553-4CB1-A55E-6BA8D5C3FFB7}"/>
              </a:ext>
            </a:extLst>
          </p:cNvPr>
          <p:cNvPicPr>
            <a:picLocks noChangeAspect="1"/>
          </p:cNvPicPr>
          <p:nvPr/>
        </p:nvPicPr>
        <p:blipFill rotWithShape="1">
          <a:blip r:embed="rId6" cstate="print">
            <a:alphaModFix amt="85000"/>
            <a:extLst>
              <a:ext uri="{28A0092B-C50C-407E-A947-70E740481C1C}">
                <a14:useLocalDpi xmlns:a14="http://schemas.microsoft.com/office/drawing/2010/main" val="0"/>
              </a:ext>
            </a:extLst>
          </a:blip>
          <a:srcRect r="30721"/>
          <a:stretch/>
        </p:blipFill>
        <p:spPr>
          <a:xfrm>
            <a:off x="141283" y="5080234"/>
            <a:ext cx="1537595" cy="547714"/>
          </a:xfrm>
          <a:prstGeom prst="rect">
            <a:avLst/>
          </a:prstGeom>
        </p:spPr>
      </p:pic>
      <p:pic>
        <p:nvPicPr>
          <p:cNvPr id="35" name="Afbeelding 34">
            <a:extLst>
              <a:ext uri="{FF2B5EF4-FFF2-40B4-BE49-F238E27FC236}">
                <a16:creationId xmlns:a16="http://schemas.microsoft.com/office/drawing/2014/main" id="{9F51F991-AAFC-4A72-A737-0EAE7E4B65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graphicFrame>
        <p:nvGraphicFramePr>
          <p:cNvPr id="4" name="Tabel 4">
            <a:extLst>
              <a:ext uri="{FF2B5EF4-FFF2-40B4-BE49-F238E27FC236}">
                <a16:creationId xmlns:a16="http://schemas.microsoft.com/office/drawing/2014/main" id="{F0EB0AA8-6D7C-4EEE-A98F-27C80F2DD383}"/>
              </a:ext>
            </a:extLst>
          </p:cNvPr>
          <p:cNvGraphicFramePr>
            <a:graphicFrameLocks noGrp="1"/>
          </p:cNvGraphicFramePr>
          <p:nvPr>
            <p:extLst>
              <p:ext uri="{D42A27DB-BD31-4B8C-83A1-F6EECF244321}">
                <p14:modId xmlns:p14="http://schemas.microsoft.com/office/powerpoint/2010/main" val="3651534807"/>
              </p:ext>
            </p:extLst>
          </p:nvPr>
        </p:nvGraphicFramePr>
        <p:xfrm>
          <a:off x="2664693" y="1439887"/>
          <a:ext cx="8280920" cy="1447800"/>
        </p:xfrm>
        <a:graphic>
          <a:graphicData uri="http://schemas.openxmlformats.org/drawingml/2006/table">
            <a:tbl>
              <a:tblPr firstRow="1" bandRow="1">
                <a:tableStyleId>{00A15C55-8517-42AA-B614-E9B94910E393}</a:tableStyleId>
              </a:tblPr>
              <a:tblGrid>
                <a:gridCol w="3384376">
                  <a:extLst>
                    <a:ext uri="{9D8B030D-6E8A-4147-A177-3AD203B41FA5}">
                      <a16:colId xmlns:a16="http://schemas.microsoft.com/office/drawing/2014/main" val="4193726776"/>
                    </a:ext>
                  </a:extLst>
                </a:gridCol>
                <a:gridCol w="4896544">
                  <a:extLst>
                    <a:ext uri="{9D8B030D-6E8A-4147-A177-3AD203B41FA5}">
                      <a16:colId xmlns:a16="http://schemas.microsoft.com/office/drawing/2014/main" val="668962998"/>
                    </a:ext>
                  </a:extLst>
                </a:gridCol>
              </a:tblGrid>
              <a:tr h="226824">
                <a:tc>
                  <a:txBody>
                    <a:bodyPr/>
                    <a:lstStyle/>
                    <a:p>
                      <a:r>
                        <a:rPr lang="nl-NL" sz="1600" dirty="0">
                          <a:effectLst>
                            <a:outerShdw blurRad="38100" dist="38100" dir="2700000" algn="tl">
                              <a:srgbClr val="000000">
                                <a:alpha val="43137"/>
                              </a:srgbClr>
                            </a:outerShdw>
                          </a:effectLst>
                        </a:rPr>
                        <a:t>Organisatieprocessen</a:t>
                      </a:r>
                    </a:p>
                  </a:txBody>
                  <a:tcPr>
                    <a:solidFill>
                      <a:srgbClr val="E40521"/>
                    </a:solidFill>
                  </a:tcPr>
                </a:tc>
                <a:tc>
                  <a:txBody>
                    <a:bodyPr/>
                    <a:lstStyle/>
                    <a:p>
                      <a:r>
                        <a:rPr lang="nl-NL" sz="1600" dirty="0">
                          <a:effectLst>
                            <a:outerShdw blurRad="38100" dist="38100" dir="2700000" algn="tl">
                              <a:srgbClr val="000000">
                                <a:alpha val="43137"/>
                              </a:srgbClr>
                            </a:outerShdw>
                          </a:effectLst>
                        </a:rPr>
                        <a:t>Managementprocessen</a:t>
                      </a:r>
                    </a:p>
                  </a:txBody>
                  <a:tcPr>
                    <a:solidFill>
                      <a:srgbClr val="023F7E"/>
                    </a:solidFill>
                  </a:tcPr>
                </a:tc>
                <a:extLst>
                  <a:ext uri="{0D108BD9-81ED-4DB2-BD59-A6C34878D82A}">
                    <a16:rowId xmlns:a16="http://schemas.microsoft.com/office/drawing/2014/main" val="731640226"/>
                  </a:ext>
                </a:extLst>
              </a:tr>
              <a:tr h="370840">
                <a:tc>
                  <a:txBody>
                    <a:bodyPr/>
                    <a:lstStyle/>
                    <a:p>
                      <a:r>
                        <a:rPr lang="nl-NL" sz="1600" dirty="0"/>
                        <a:t>Werkprocessen</a:t>
                      </a:r>
                    </a:p>
                  </a:txBody>
                  <a:tcPr/>
                </a:tc>
                <a:tc>
                  <a:txBody>
                    <a:bodyPr/>
                    <a:lstStyle/>
                    <a:p>
                      <a:r>
                        <a:rPr lang="nl-NL" sz="1600" dirty="0"/>
                        <a:t>Richtingbepalende processen</a:t>
                      </a:r>
                    </a:p>
                  </a:txBody>
                  <a:tcPr/>
                </a:tc>
                <a:extLst>
                  <a:ext uri="{0D108BD9-81ED-4DB2-BD59-A6C34878D82A}">
                    <a16:rowId xmlns:a16="http://schemas.microsoft.com/office/drawing/2014/main" val="4180796701"/>
                  </a:ext>
                </a:extLst>
              </a:tr>
              <a:tr h="370840">
                <a:tc>
                  <a:txBody>
                    <a:bodyPr/>
                    <a:lstStyle/>
                    <a:p>
                      <a:r>
                        <a:rPr lang="nl-NL" sz="1600" dirty="0"/>
                        <a:t>Gedragsprocessen</a:t>
                      </a:r>
                    </a:p>
                  </a:txBody>
                  <a:tcPr/>
                </a:tc>
                <a:tc>
                  <a:txBody>
                    <a:bodyPr/>
                    <a:lstStyle/>
                    <a:p>
                      <a:r>
                        <a:rPr lang="nl-NL" sz="1600" dirty="0"/>
                        <a:t>Onderhandelings- &amp; verkoopprocessen</a:t>
                      </a:r>
                    </a:p>
                  </a:txBody>
                  <a:tcPr/>
                </a:tc>
                <a:extLst>
                  <a:ext uri="{0D108BD9-81ED-4DB2-BD59-A6C34878D82A}">
                    <a16:rowId xmlns:a16="http://schemas.microsoft.com/office/drawing/2014/main" val="3869483156"/>
                  </a:ext>
                </a:extLst>
              </a:tr>
              <a:tr h="370840">
                <a:tc>
                  <a:txBody>
                    <a:bodyPr/>
                    <a:lstStyle/>
                    <a:p>
                      <a:r>
                        <a:rPr lang="nl-NL" sz="1600" dirty="0"/>
                        <a:t>Veranderingsprocessen</a:t>
                      </a:r>
                    </a:p>
                  </a:txBody>
                  <a:tcPr/>
                </a:tc>
                <a:tc>
                  <a:txBody>
                    <a:bodyPr/>
                    <a:lstStyle/>
                    <a:p>
                      <a:r>
                        <a:rPr lang="nl-NL" sz="1600" dirty="0"/>
                        <a:t>Monitorings- &amp; besturingsprocessen</a:t>
                      </a:r>
                    </a:p>
                  </a:txBody>
                  <a:tcPr/>
                </a:tc>
                <a:extLst>
                  <a:ext uri="{0D108BD9-81ED-4DB2-BD59-A6C34878D82A}">
                    <a16:rowId xmlns:a16="http://schemas.microsoft.com/office/drawing/2014/main" val="2747743543"/>
                  </a:ext>
                </a:extLst>
              </a:tr>
            </a:tbl>
          </a:graphicData>
        </a:graphic>
      </p:graphicFrame>
    </p:spTree>
    <p:extLst>
      <p:ext uri="{BB962C8B-B14F-4D97-AF65-F5344CB8AC3E}">
        <p14:creationId xmlns:p14="http://schemas.microsoft.com/office/powerpoint/2010/main" val="394859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sz="1600" dirty="0"/>
              <a:t>Iedere organisatie is met een bepaald doel voor ogen opgericht. Dit doel (= bestaansrecht) wordt in de </a:t>
            </a:r>
            <a:r>
              <a:rPr lang="nl-NL" sz="1600" b="1" dirty="0"/>
              <a:t>missie</a:t>
            </a:r>
            <a:r>
              <a:rPr lang="nl-NL" sz="1600" dirty="0"/>
              <a:t> van de organisatie vastgelegd.</a:t>
            </a:r>
          </a:p>
          <a:p>
            <a:pPr marL="0" indent="0">
              <a:buNone/>
            </a:pPr>
            <a:r>
              <a:rPr lang="nl-NL" sz="1600" dirty="0"/>
              <a:t>Om deze missie te realiseren, worden processen ingericht. Het proces waarmee het belangrijkste doel van de organisatie wordt gerealiseerd heet het </a:t>
            </a:r>
            <a:r>
              <a:rPr lang="nl-NL" sz="1600" i="1" dirty="0"/>
              <a:t>primaire proces</a:t>
            </a:r>
            <a:r>
              <a:rPr lang="nl-NL" sz="1600" dirty="0"/>
              <a:t>.</a:t>
            </a:r>
          </a:p>
          <a:p>
            <a:pPr marL="0" indent="0">
              <a:buNone/>
            </a:pPr>
            <a:r>
              <a:rPr lang="nl-NL" sz="1600" b="1" dirty="0">
                <a:solidFill>
                  <a:srgbClr val="C00000"/>
                </a:solidFill>
              </a:rPr>
              <a:t>Opdracht</a:t>
            </a:r>
            <a:r>
              <a:rPr lang="nl-NL" sz="1600" dirty="0"/>
              <a:t>:</a:t>
            </a:r>
          </a:p>
          <a:p>
            <a:r>
              <a:rPr lang="nl-NL" sz="1600" dirty="0"/>
              <a:t>Achterhaal de </a:t>
            </a:r>
            <a:r>
              <a:rPr lang="nl-NL" sz="1600" b="1" dirty="0"/>
              <a:t>missie</a:t>
            </a:r>
            <a:r>
              <a:rPr lang="nl-NL" sz="1600" dirty="0"/>
              <a:t> van je organisatie. </a:t>
            </a:r>
          </a:p>
          <a:p>
            <a:r>
              <a:rPr lang="nl-NL" sz="1600" dirty="0"/>
              <a:t>Breng vervolgens het </a:t>
            </a:r>
            <a:r>
              <a:rPr lang="nl-NL" sz="1600" b="1" dirty="0"/>
              <a:t>primaire proces </a:t>
            </a:r>
            <a:r>
              <a:rPr lang="nl-NL" sz="1600" dirty="0"/>
              <a:t>van je organisatie in kaart. Geef hierbij de belangrijkste processtappen aan (minimaal 5).</a:t>
            </a:r>
          </a:p>
          <a:p>
            <a:r>
              <a:rPr lang="nl-NL" sz="1600" dirty="0"/>
              <a:t>Geef de </a:t>
            </a:r>
            <a:r>
              <a:rPr lang="nl-NL" sz="1600" i="1" dirty="0"/>
              <a:t>input</a:t>
            </a:r>
            <a:r>
              <a:rPr lang="nl-NL" sz="1600" dirty="0"/>
              <a:t> en de </a:t>
            </a:r>
            <a:r>
              <a:rPr lang="nl-NL" sz="1600" i="1" dirty="0"/>
              <a:t>output</a:t>
            </a:r>
            <a:r>
              <a:rPr lang="nl-NL" sz="1600" dirty="0"/>
              <a:t> van het primaire proces aan.</a:t>
            </a:r>
          </a:p>
          <a:p>
            <a:r>
              <a:rPr lang="nl-NL" sz="1600" dirty="0"/>
              <a:t>Motiveer waarom er in het primaire proces </a:t>
            </a:r>
            <a:r>
              <a:rPr lang="nl-NL" sz="1600" b="1" dirty="0"/>
              <a:t>waarde</a:t>
            </a:r>
            <a:r>
              <a:rPr lang="nl-NL" sz="1600" dirty="0"/>
              <a:t> wordt toegevoegd.</a:t>
            </a:r>
          </a:p>
          <a:p>
            <a:pPr marL="0" indent="0">
              <a:buNone/>
            </a:pPr>
            <a:endParaRPr lang="nl-NL" sz="1600" dirty="0"/>
          </a:p>
          <a:p>
            <a:pPr marL="0" indent="0">
              <a:buNone/>
            </a:pPr>
            <a:r>
              <a:rPr lang="nl-NL" sz="1600" dirty="0"/>
              <a:t>Werk deze opdracht uit op 1-2 A4’tjes. Neem je uitwerkingen mee naar de les.</a:t>
            </a:r>
          </a:p>
        </p:txBody>
      </p:sp>
      <p:sp>
        <p:nvSpPr>
          <p:cNvPr id="3" name="Titel 2"/>
          <p:cNvSpPr>
            <a:spLocks noGrp="1"/>
          </p:cNvSpPr>
          <p:nvPr>
            <p:ph type="title"/>
          </p:nvPr>
        </p:nvSpPr>
        <p:spPr/>
        <p:txBody>
          <a:bodyPr/>
          <a:lstStyle/>
          <a:p>
            <a:r>
              <a:rPr lang="nl-NL" dirty="0"/>
              <a:t>Het primaire proces en </a:t>
            </a:r>
            <a:r>
              <a:rPr lang="nl-NL" dirty="0" err="1"/>
              <a:t>waardecreatie</a:t>
            </a:r>
            <a:br>
              <a:rPr lang="nl-NL"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F94FBB6D-C679-463E-A13B-1C5650ABC066}"/>
              </a:ext>
            </a:extLst>
          </p:cNvPr>
          <p:cNvSpPr txBox="1"/>
          <p:nvPr/>
        </p:nvSpPr>
        <p:spPr>
          <a:xfrm>
            <a:off x="9765225" y="6242418"/>
            <a:ext cx="542136"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21</a:t>
            </a:r>
          </a:p>
        </p:txBody>
      </p:sp>
      <p:pic>
        <p:nvPicPr>
          <p:cNvPr id="8" name="Afbeelding 7" descr="Afbeelding met vliegtuig, zitten, groot, startbaan&#10;&#10;Automatisch gegenereerde beschrijving">
            <a:extLst>
              <a:ext uri="{FF2B5EF4-FFF2-40B4-BE49-F238E27FC236}">
                <a16:creationId xmlns:a16="http://schemas.microsoft.com/office/drawing/2014/main" id="{7AD388DB-895C-41B5-A6F7-73549AAED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31563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In </a:t>
            </a:r>
            <a:r>
              <a:rPr lang="nl-NL" sz="1600" b="1" i="0" dirty="0">
                <a:solidFill>
                  <a:srgbClr val="383737"/>
                </a:solidFill>
                <a:effectLst/>
              </a:rPr>
              <a:t>hoofdstuk 1.2 </a:t>
            </a:r>
            <a:r>
              <a:rPr lang="nl-NL" sz="1600" b="0" i="0" dirty="0">
                <a:solidFill>
                  <a:srgbClr val="383737"/>
                </a:solidFill>
                <a:effectLst/>
              </a:rPr>
              <a:t>van het boek </a:t>
            </a:r>
            <a:r>
              <a:rPr lang="nl-NL" sz="1600" b="0" i="1" dirty="0">
                <a:solidFill>
                  <a:srgbClr val="383737"/>
                </a:solidFill>
                <a:effectLst/>
              </a:rPr>
              <a:t>Procesmanagement in de praktijk, </a:t>
            </a:r>
            <a:r>
              <a:rPr lang="nl-NL" sz="1600" b="0" i="0" dirty="0">
                <a:solidFill>
                  <a:srgbClr val="383737"/>
                </a:solidFill>
                <a:effectLst/>
              </a:rPr>
              <a:t>worden de 4 V's besproken: de vier bijzondere kenmerken van processen.</a:t>
            </a:r>
            <a:br>
              <a:rPr lang="nl-NL" sz="1600" b="0" i="0" dirty="0">
                <a:solidFill>
                  <a:srgbClr val="383737"/>
                </a:solidFill>
                <a:effectLst/>
              </a:rPr>
            </a:br>
            <a:br>
              <a:rPr lang="nl-NL" sz="1600" b="0" i="0" dirty="0">
                <a:solidFill>
                  <a:srgbClr val="383737"/>
                </a:solidFill>
                <a:effectLst/>
              </a:rPr>
            </a:br>
            <a:r>
              <a:rPr lang="nl-NL" sz="1600" b="1" i="0" dirty="0">
                <a:solidFill>
                  <a:srgbClr val="C00000"/>
                </a:solidFill>
                <a:effectLst/>
              </a:rPr>
              <a:t>Opdracht:</a:t>
            </a:r>
          </a:p>
          <a:p>
            <a:pPr algn="l">
              <a:buFont typeface="Arial" panose="020B0604020202020204" pitchFamily="34" charset="0"/>
              <a:buChar char="•"/>
            </a:pPr>
            <a:r>
              <a:rPr lang="nl-NL" sz="1600" b="0" i="0" dirty="0">
                <a:solidFill>
                  <a:srgbClr val="383737"/>
                </a:solidFill>
                <a:effectLst/>
              </a:rPr>
              <a:t>Werk in subgroepen de 4 V's uit voor het primaire proces van één van de </a:t>
            </a:r>
            <a:r>
              <a:rPr lang="nl-NL" sz="1600" b="0" i="0" dirty="0" err="1">
                <a:solidFill>
                  <a:srgbClr val="383737"/>
                </a:solidFill>
                <a:effectLst/>
              </a:rPr>
              <a:t>subgroepleden</a:t>
            </a:r>
            <a:endParaRPr lang="nl-NL" sz="1600" b="0" i="0" dirty="0">
              <a:solidFill>
                <a:srgbClr val="383737"/>
              </a:solidFill>
              <a:effectLst/>
            </a:endParaRPr>
          </a:p>
          <a:p>
            <a:pPr algn="l">
              <a:buFont typeface="Arial" panose="020B0604020202020204" pitchFamily="34" charset="0"/>
              <a:buChar char="•"/>
            </a:pPr>
            <a:r>
              <a:rPr lang="nl-NL" sz="1600" b="0" i="0" dirty="0">
                <a:solidFill>
                  <a:srgbClr val="383737"/>
                </a:solidFill>
                <a:effectLst/>
              </a:rPr>
              <a:t>Onderzoek de consequenties van de 4 V's voor de procesinrichting van de organisatie (zie ook </a:t>
            </a:r>
            <a:r>
              <a:rPr lang="nl-NL" sz="1600" b="1" i="0" dirty="0">
                <a:solidFill>
                  <a:srgbClr val="383737"/>
                </a:solidFill>
                <a:effectLst/>
              </a:rPr>
              <a:t>figuur 1.10 </a:t>
            </a:r>
            <a:r>
              <a:rPr lang="nl-NL" sz="1600" b="0" i="0" dirty="0">
                <a:solidFill>
                  <a:srgbClr val="383737"/>
                </a:solidFill>
                <a:effectLst/>
              </a:rPr>
              <a:t>in het boek).</a:t>
            </a:r>
          </a:p>
          <a:p>
            <a:pPr algn="l">
              <a:buFont typeface="Arial" panose="020B0604020202020204" pitchFamily="34" charset="0"/>
              <a:buChar char="•"/>
            </a:pPr>
            <a:r>
              <a:rPr lang="nl-NL" sz="1600" b="0" i="0" dirty="0">
                <a:solidFill>
                  <a:srgbClr val="383737"/>
                </a:solidFill>
                <a:effectLst/>
              </a:rPr>
              <a:t>Beoordeel de score per V relatief ten opzichte van de concurrentie en/of vergelijkbare organisaties.</a:t>
            </a:r>
          </a:p>
          <a:p>
            <a:pPr algn="l">
              <a:buFont typeface="Arial" panose="020B0604020202020204" pitchFamily="34" charset="0"/>
              <a:buChar char="•"/>
            </a:pPr>
            <a:r>
              <a:rPr lang="nl-NL" sz="1600" b="0" i="0" dirty="0">
                <a:solidFill>
                  <a:srgbClr val="383737"/>
                </a:solidFill>
                <a:effectLst/>
              </a:rPr>
              <a:t>Presenteer de bevindingen van de subgroep op een flip-overvel in de vorm van een figuur zoals geschetst in het boek (figuur </a:t>
            </a:r>
            <a:r>
              <a:rPr lang="nl-NL" sz="1600" b="1" i="0" dirty="0">
                <a:solidFill>
                  <a:srgbClr val="383737"/>
                </a:solidFill>
                <a:effectLst/>
              </a:rPr>
              <a:t>1.10</a:t>
            </a:r>
            <a:r>
              <a:rPr lang="nl-NL" sz="1600" b="0" i="0" dirty="0">
                <a:solidFill>
                  <a:srgbClr val="383737"/>
                </a:solidFill>
                <a:effectLst/>
              </a:rPr>
              <a:t>) en motiveer de resultaten.</a:t>
            </a:r>
          </a:p>
          <a:p>
            <a:pPr algn="l">
              <a:buFont typeface="Arial" panose="020B0604020202020204" pitchFamily="34" charset="0"/>
              <a:buChar char="•"/>
            </a:pPr>
            <a:r>
              <a:rPr lang="nl-NL" sz="1600" b="0" i="0" dirty="0">
                <a:solidFill>
                  <a:srgbClr val="383737"/>
                </a:solidFill>
                <a:effectLst/>
              </a:rPr>
              <a:t>Indien er nog tijd over is, werk dan een ander voorbeeld uit van een van je groepsleden.</a:t>
            </a:r>
          </a:p>
        </p:txBody>
      </p:sp>
      <p:sp>
        <p:nvSpPr>
          <p:cNvPr id="3" name="Titel 2"/>
          <p:cNvSpPr>
            <a:spLocks noGrp="1"/>
          </p:cNvSpPr>
          <p:nvPr>
            <p:ph type="title"/>
          </p:nvPr>
        </p:nvSpPr>
        <p:spPr/>
        <p:txBody>
          <a:bodyPr/>
          <a:lstStyle/>
          <a:p>
            <a:r>
              <a:rPr lang="nl-NL" dirty="0"/>
              <a:t>De 4 V's toegepast</a:t>
            </a:r>
            <a:br>
              <a:rPr lang="nl-NL"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639065" y="6245866"/>
            <a:ext cx="77938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37 + 53</a:t>
            </a:r>
          </a:p>
        </p:txBody>
      </p:sp>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342290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F1559CD5-A0A8-41B6-8812-FA29CBB3AE0A}"/>
              </a:ext>
            </a:extLst>
          </p:cNvPr>
          <p:cNvSpPr>
            <a:spLocks noGrp="1"/>
          </p:cNvSpPr>
          <p:nvPr>
            <p:ph type="ftr" sz="quarter" idx="11"/>
          </p:nvPr>
        </p:nvSpPr>
        <p:spPr/>
        <p:txBody>
          <a:bodyPr/>
          <a:lstStyle/>
          <a:p>
            <a:pPr defTabSz="864017">
              <a:defRPr/>
            </a:pPr>
            <a:r>
              <a:rPr lang="nl-NL">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C034C969-BC39-4B58-A35F-0B8894CDAC2C}"/>
              </a:ext>
            </a:extLst>
          </p:cNvPr>
          <p:cNvSpPr>
            <a:spLocks noGrp="1"/>
          </p:cNvSpPr>
          <p:nvPr>
            <p:ph type="sldNum" sz="quarter" idx="12"/>
          </p:nvPr>
        </p:nvSpPr>
        <p:spPr/>
        <p:txBody>
          <a:bodyPr/>
          <a:lstStyle/>
          <a:p>
            <a:pPr defTabSz="864017">
              <a:defRPr/>
            </a:pPr>
            <a:fld id="{BD2C07DF-3CF3-41EE-A18E-119FE81334F7}" type="slidenum">
              <a:rPr lang="nl-NL">
                <a:solidFill>
                  <a:prstClr val="black">
                    <a:tint val="75000"/>
                  </a:prstClr>
                </a:solidFill>
                <a:latin typeface="Calibri" panose="020F0502020204030204"/>
              </a:rPr>
              <a:pPr defTabSz="864017">
                <a:defRPr/>
              </a:pPr>
              <a:t>24</a:t>
            </a:fld>
            <a:endParaRPr lang="nl-NL">
              <a:solidFill>
                <a:prstClr val="black">
                  <a:tint val="75000"/>
                </a:prstClr>
              </a:solidFill>
              <a:latin typeface="Calibri" panose="020F0502020204030204"/>
            </a:endParaRPr>
          </a:p>
        </p:txBody>
      </p:sp>
      <p:sp>
        <p:nvSpPr>
          <p:cNvPr id="2" name="Titel 1">
            <a:extLst>
              <a:ext uri="{FF2B5EF4-FFF2-40B4-BE49-F238E27FC236}">
                <a16:creationId xmlns:a16="http://schemas.microsoft.com/office/drawing/2014/main" id="{2A229EC0-6AEF-4ED9-A5A7-3A754D1F1944}"/>
              </a:ext>
            </a:extLst>
          </p:cNvPr>
          <p:cNvSpPr>
            <a:spLocks noGrp="1"/>
          </p:cNvSpPr>
          <p:nvPr>
            <p:ph type="title"/>
          </p:nvPr>
        </p:nvSpPr>
        <p:spPr/>
        <p:txBody>
          <a:bodyPr>
            <a:normAutofit/>
          </a:bodyPr>
          <a:lstStyle/>
          <a:p>
            <a:r>
              <a:rPr lang="nl-NL" sz="3200" b="1" dirty="0">
                <a:solidFill>
                  <a:srgbClr val="C00000"/>
                </a:solidFill>
                <a:latin typeface="Arial" panose="020B0604020202020204" pitchFamily="34" charset="0"/>
                <a:cs typeface="Arial" panose="020B0604020202020204" pitchFamily="34" charset="0"/>
              </a:rPr>
              <a:t>Proceskenmerken 4V’s</a:t>
            </a:r>
            <a:br>
              <a:rPr lang="nl-NL" dirty="0">
                <a:solidFill>
                  <a:srgbClr val="C00000"/>
                </a:solidFill>
              </a:rPr>
            </a:br>
            <a:r>
              <a:rPr lang="nl-NL" sz="1600" b="0" dirty="0">
                <a:solidFill>
                  <a:schemeClr val="tx1"/>
                </a:solidFill>
              </a:rPr>
              <a:t>Nigel Slack, Stuart </a:t>
            </a:r>
            <a:r>
              <a:rPr lang="nl-NL" sz="1600" b="0" dirty="0" err="1">
                <a:solidFill>
                  <a:schemeClr val="tx1"/>
                </a:solidFill>
              </a:rPr>
              <a:t>Chambers</a:t>
            </a:r>
            <a:r>
              <a:rPr lang="nl-NL" sz="1600" b="0" dirty="0">
                <a:solidFill>
                  <a:schemeClr val="tx1"/>
                </a:solidFill>
              </a:rPr>
              <a:t> en Robert Johnston, 2010</a:t>
            </a:r>
          </a:p>
        </p:txBody>
      </p:sp>
      <p:pic>
        <p:nvPicPr>
          <p:cNvPr id="5" name="Picture 2">
            <a:extLst>
              <a:ext uri="{FF2B5EF4-FFF2-40B4-BE49-F238E27FC236}">
                <a16:creationId xmlns:a16="http://schemas.microsoft.com/office/drawing/2014/main" id="{E05A1AFD-4CC3-4406-B92D-7EAB4152BF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27" t="8383" r="3536" b="32383"/>
          <a:stretch/>
        </p:blipFill>
        <p:spPr bwMode="auto">
          <a:xfrm>
            <a:off x="6796593" y="103106"/>
            <a:ext cx="939594" cy="121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3A8E1517-E530-48E6-BFDA-D92413526E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16" t="12451" r="14344" b="9395"/>
          <a:stretch/>
        </p:blipFill>
        <p:spPr>
          <a:xfrm>
            <a:off x="7845121" y="112347"/>
            <a:ext cx="862984" cy="1217797"/>
          </a:xfrm>
          <a:prstGeom prst="rect">
            <a:avLst/>
          </a:prstGeom>
        </p:spPr>
      </p:pic>
      <p:sp>
        <p:nvSpPr>
          <p:cNvPr id="7" name="Rechthoek 6">
            <a:extLst>
              <a:ext uri="{FF2B5EF4-FFF2-40B4-BE49-F238E27FC236}">
                <a16:creationId xmlns:a16="http://schemas.microsoft.com/office/drawing/2014/main" id="{B45FA07E-016A-47ED-9F89-B27F1753A973}"/>
              </a:ext>
            </a:extLst>
          </p:cNvPr>
          <p:cNvSpPr/>
          <p:nvPr/>
        </p:nvSpPr>
        <p:spPr>
          <a:xfrm>
            <a:off x="8883716" y="133385"/>
            <a:ext cx="941364" cy="1225270"/>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pic>
        <p:nvPicPr>
          <p:cNvPr id="8" name="Afbeelding 7">
            <a:extLst>
              <a:ext uri="{FF2B5EF4-FFF2-40B4-BE49-F238E27FC236}">
                <a16:creationId xmlns:a16="http://schemas.microsoft.com/office/drawing/2014/main" id="{370C6144-A026-4099-ABF3-6D433E69F2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624" r="23960" b="32391"/>
          <a:stretch/>
        </p:blipFill>
        <p:spPr>
          <a:xfrm>
            <a:off x="8936400" y="191265"/>
            <a:ext cx="857070" cy="1156852"/>
          </a:xfrm>
          <a:prstGeom prst="rect">
            <a:avLst/>
          </a:prstGeom>
        </p:spPr>
      </p:pic>
      <p:sp>
        <p:nvSpPr>
          <p:cNvPr id="9" name="Tekstvak 8">
            <a:extLst>
              <a:ext uri="{FF2B5EF4-FFF2-40B4-BE49-F238E27FC236}">
                <a16:creationId xmlns:a16="http://schemas.microsoft.com/office/drawing/2014/main" id="{EE9B9C23-D5D0-4F23-A9DC-B470F18C58CB}"/>
              </a:ext>
            </a:extLst>
          </p:cNvPr>
          <p:cNvSpPr txBox="1"/>
          <p:nvPr/>
        </p:nvSpPr>
        <p:spPr>
          <a:xfrm>
            <a:off x="9633311" y="6225715"/>
            <a:ext cx="77938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35 + 52</a:t>
            </a:r>
          </a:p>
        </p:txBody>
      </p:sp>
      <p:sp>
        <p:nvSpPr>
          <p:cNvPr id="10" name="Rechthoek 9">
            <a:extLst>
              <a:ext uri="{FF2B5EF4-FFF2-40B4-BE49-F238E27FC236}">
                <a16:creationId xmlns:a16="http://schemas.microsoft.com/office/drawing/2014/main" id="{166A103F-075C-48A1-B9F6-37B769481AA9}"/>
              </a:ext>
            </a:extLst>
          </p:cNvPr>
          <p:cNvSpPr/>
          <p:nvPr/>
        </p:nvSpPr>
        <p:spPr>
          <a:xfrm>
            <a:off x="5231893" y="1560243"/>
            <a:ext cx="2925758" cy="748450"/>
          </a:xfrm>
          <a:prstGeom prst="rect">
            <a:avLst/>
          </a:prstGeom>
          <a:solidFill>
            <a:srgbClr val="014973"/>
          </a:solidFill>
          <a:ln w="25400" cap="flat" cmpd="sng" algn="ctr">
            <a:noFill/>
            <a:prstDash val="solid"/>
          </a:ln>
          <a:effectLst>
            <a:innerShdw blurRad="63500" dist="50800" dir="13500000">
              <a:prstClr val="black">
                <a:alpha val="50000"/>
              </a:prstClr>
            </a:innerShdw>
          </a:effectLst>
        </p:spPr>
        <p:txBody>
          <a:bodyPr rtlCol="0" anchor="ctr"/>
          <a:lstStyle/>
          <a:p>
            <a:pPr algn="ctr" defTabSz="864017">
              <a:defRPr/>
            </a:pPr>
            <a:endParaRPr lang="nl-NL" sz="1701" kern="0" dirty="0">
              <a:solidFill>
                <a:srgbClr val="FFC000"/>
              </a:solidFill>
              <a:latin typeface="Calibri Light" panose="020F0302020204030204" pitchFamily="34" charset="0"/>
              <a:cs typeface="Calibri Light" panose="020F0302020204030204" pitchFamily="34" charset="0"/>
            </a:endParaRPr>
          </a:p>
        </p:txBody>
      </p:sp>
      <p:sp>
        <p:nvSpPr>
          <p:cNvPr id="11" name="PIJL-LINKS 14">
            <a:extLst>
              <a:ext uri="{FF2B5EF4-FFF2-40B4-BE49-F238E27FC236}">
                <a16:creationId xmlns:a16="http://schemas.microsoft.com/office/drawing/2014/main" id="{B400D357-6D3A-4434-BF5B-D4AF5D3F220A}"/>
              </a:ext>
            </a:extLst>
          </p:cNvPr>
          <p:cNvSpPr/>
          <p:nvPr/>
        </p:nvSpPr>
        <p:spPr>
          <a:xfrm>
            <a:off x="5392274" y="1832406"/>
            <a:ext cx="816491" cy="443625"/>
          </a:xfrm>
          <a:prstGeom prst="leftArrow">
            <a:avLst>
              <a:gd name="adj1" fmla="val 50000"/>
              <a:gd name="adj2" fmla="val 54618"/>
            </a:avLst>
          </a:prstGeom>
          <a:solidFill>
            <a:srgbClr val="F79646">
              <a:lumMod val="75000"/>
            </a:srgbClr>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r>
              <a:rPr lang="en-US" sz="1134" kern="0" dirty="0" err="1">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laag</a:t>
            </a:r>
            <a:endParaRPr lang="nl-NL" sz="1134" kern="0" dirty="0">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12" name="PIJL-RECHTS 15">
            <a:extLst>
              <a:ext uri="{FF2B5EF4-FFF2-40B4-BE49-F238E27FC236}">
                <a16:creationId xmlns:a16="http://schemas.microsoft.com/office/drawing/2014/main" id="{6F034910-9A86-4D65-8558-27D789C5EFED}"/>
              </a:ext>
            </a:extLst>
          </p:cNvPr>
          <p:cNvSpPr/>
          <p:nvPr/>
        </p:nvSpPr>
        <p:spPr>
          <a:xfrm>
            <a:off x="7214259" y="1832406"/>
            <a:ext cx="748450" cy="443625"/>
          </a:xfrm>
          <a:prstGeom prst="rightArrow">
            <a:avLst/>
          </a:prstGeom>
          <a:solidFill>
            <a:srgbClr val="00B050"/>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r>
              <a:rPr lang="en-US" sz="1134" kern="0" dirty="0" err="1">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hoog</a:t>
            </a:r>
            <a:endParaRPr lang="nl-NL" sz="1134" kern="0" dirty="0">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13" name="Tekstvak 12">
            <a:extLst>
              <a:ext uri="{FF2B5EF4-FFF2-40B4-BE49-F238E27FC236}">
                <a16:creationId xmlns:a16="http://schemas.microsoft.com/office/drawing/2014/main" id="{9B09D623-9C4E-4D20-BE0F-83740FDBC5A3}"/>
              </a:ext>
            </a:extLst>
          </p:cNvPr>
          <p:cNvSpPr txBox="1"/>
          <p:nvPr/>
        </p:nvSpPr>
        <p:spPr>
          <a:xfrm>
            <a:off x="6330230" y="1593994"/>
            <a:ext cx="708848" cy="295915"/>
          </a:xfrm>
          <a:prstGeom prst="rect">
            <a:avLst/>
          </a:prstGeom>
          <a:noFill/>
        </p:spPr>
        <p:txBody>
          <a:bodyPr wrap="none" rtlCol="0">
            <a:spAutoFit/>
          </a:bodyPr>
          <a:lstStyle/>
          <a:p>
            <a:pPr defTabSz="864017">
              <a:defRPr/>
            </a:pPr>
            <a:r>
              <a:rPr lang="en-US" sz="1323" b="1"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V</a:t>
            </a:r>
            <a:r>
              <a:rPr lang="en-US" sz="1323"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olume</a:t>
            </a:r>
            <a:endParaRPr lang="nl-NL" sz="1323"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14" name="Rechthoek 13">
            <a:extLst>
              <a:ext uri="{FF2B5EF4-FFF2-40B4-BE49-F238E27FC236}">
                <a16:creationId xmlns:a16="http://schemas.microsoft.com/office/drawing/2014/main" id="{2C2B4082-5FA4-470B-9999-37E616252921}"/>
              </a:ext>
            </a:extLst>
          </p:cNvPr>
          <p:cNvSpPr/>
          <p:nvPr/>
        </p:nvSpPr>
        <p:spPr>
          <a:xfrm>
            <a:off x="5231893" y="2512815"/>
            <a:ext cx="2925758" cy="748450"/>
          </a:xfrm>
          <a:prstGeom prst="rect">
            <a:avLst/>
          </a:prstGeom>
          <a:solidFill>
            <a:srgbClr val="F5C304"/>
          </a:solidFill>
          <a:ln w="25400" cap="flat" cmpd="sng" algn="ctr">
            <a:noFill/>
            <a:prstDash val="solid"/>
          </a:ln>
          <a:effectLst>
            <a:innerShdw blurRad="63500" dist="50800" dir="13500000">
              <a:prstClr val="black">
                <a:alpha val="50000"/>
              </a:prstClr>
            </a:innerShdw>
          </a:effectLst>
        </p:spPr>
        <p:txBody>
          <a:bodyPr rtlCol="0" anchor="ctr"/>
          <a:lstStyle/>
          <a:p>
            <a:pPr algn="ctr" defTabSz="864017">
              <a:defRPr/>
            </a:pPr>
            <a:endParaRPr lang="nl-NL" sz="1701" kern="0">
              <a:solidFill>
                <a:srgbClr val="FFC000"/>
              </a:solidFill>
              <a:latin typeface="Calibri Light" panose="020F0302020204030204" pitchFamily="34" charset="0"/>
              <a:cs typeface="Calibri Light" panose="020F0302020204030204" pitchFamily="34" charset="0"/>
            </a:endParaRPr>
          </a:p>
        </p:txBody>
      </p:sp>
      <p:sp>
        <p:nvSpPr>
          <p:cNvPr id="15" name="PIJL-LINKS 21">
            <a:extLst>
              <a:ext uri="{FF2B5EF4-FFF2-40B4-BE49-F238E27FC236}">
                <a16:creationId xmlns:a16="http://schemas.microsoft.com/office/drawing/2014/main" id="{A300CA27-B9B4-4021-B21E-51C7D99D6B6D}"/>
              </a:ext>
            </a:extLst>
          </p:cNvPr>
          <p:cNvSpPr/>
          <p:nvPr/>
        </p:nvSpPr>
        <p:spPr>
          <a:xfrm>
            <a:off x="5408473" y="2784979"/>
            <a:ext cx="816491" cy="443625"/>
          </a:xfrm>
          <a:prstGeom prst="leftArrow">
            <a:avLst>
              <a:gd name="adj1" fmla="val 50000"/>
              <a:gd name="adj2" fmla="val 54618"/>
            </a:avLst>
          </a:prstGeom>
          <a:solidFill>
            <a:srgbClr val="F79646">
              <a:lumMod val="75000"/>
            </a:srgbClr>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r>
              <a:rPr lang="en-US" sz="1134" kern="0" dirty="0" err="1">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hoog</a:t>
            </a:r>
            <a:endParaRPr lang="nl-NL" sz="1134" kern="0" dirty="0">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16" name="PIJL-RECHTS 22">
            <a:extLst>
              <a:ext uri="{FF2B5EF4-FFF2-40B4-BE49-F238E27FC236}">
                <a16:creationId xmlns:a16="http://schemas.microsoft.com/office/drawing/2014/main" id="{56204EC1-87E5-4BAE-AD05-36566C7C1E36}"/>
              </a:ext>
            </a:extLst>
          </p:cNvPr>
          <p:cNvSpPr/>
          <p:nvPr/>
        </p:nvSpPr>
        <p:spPr>
          <a:xfrm>
            <a:off x="7230459" y="2784979"/>
            <a:ext cx="748450" cy="443625"/>
          </a:xfrm>
          <a:prstGeom prst="rightArrow">
            <a:avLst/>
          </a:prstGeom>
          <a:solidFill>
            <a:srgbClr val="00B050"/>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r>
              <a:rPr lang="en-US" sz="1134" kern="0" dirty="0" err="1">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laag</a:t>
            </a:r>
            <a:endParaRPr lang="nl-NL" sz="1134" kern="0" dirty="0">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17" name="Tekstvak 16">
            <a:extLst>
              <a:ext uri="{FF2B5EF4-FFF2-40B4-BE49-F238E27FC236}">
                <a16:creationId xmlns:a16="http://schemas.microsoft.com/office/drawing/2014/main" id="{5658B05E-4F5D-4292-B580-6E2D55D5CD20}"/>
              </a:ext>
            </a:extLst>
          </p:cNvPr>
          <p:cNvSpPr txBox="1"/>
          <p:nvPr/>
        </p:nvSpPr>
        <p:spPr>
          <a:xfrm>
            <a:off x="5948529" y="2536635"/>
            <a:ext cx="1317861" cy="295915"/>
          </a:xfrm>
          <a:prstGeom prst="rect">
            <a:avLst/>
          </a:prstGeom>
          <a:noFill/>
        </p:spPr>
        <p:txBody>
          <a:bodyPr wrap="none" rtlCol="0">
            <a:spAutoFit/>
          </a:bodyPr>
          <a:lstStyle/>
          <a:p>
            <a:pPr defTabSz="864017">
              <a:defRPr/>
            </a:pPr>
            <a:r>
              <a:rPr lang="en-US" sz="1323" b="1" dirty="0" err="1">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V</a:t>
            </a:r>
            <a:r>
              <a:rPr lang="en-US" sz="1323" dirty="0" err="1">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erscheidenheid</a:t>
            </a:r>
            <a:endParaRPr lang="nl-NL" sz="1323"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18" name="Rechthoek 17">
            <a:extLst>
              <a:ext uri="{FF2B5EF4-FFF2-40B4-BE49-F238E27FC236}">
                <a16:creationId xmlns:a16="http://schemas.microsoft.com/office/drawing/2014/main" id="{EA71E5CC-D0DE-4013-BD3C-BE23D9D34997}"/>
              </a:ext>
            </a:extLst>
          </p:cNvPr>
          <p:cNvSpPr/>
          <p:nvPr/>
        </p:nvSpPr>
        <p:spPr>
          <a:xfrm>
            <a:off x="5231893" y="3480751"/>
            <a:ext cx="2925758" cy="748450"/>
          </a:xfrm>
          <a:prstGeom prst="rect">
            <a:avLst/>
          </a:prstGeom>
          <a:solidFill>
            <a:srgbClr val="B71543"/>
          </a:solidFill>
          <a:ln w="25400" cap="flat" cmpd="sng" algn="ctr">
            <a:noFill/>
            <a:prstDash val="solid"/>
          </a:ln>
          <a:effectLst>
            <a:innerShdw blurRad="63500" dist="50800" dir="13500000">
              <a:prstClr val="black">
                <a:alpha val="50000"/>
              </a:prstClr>
            </a:innerShdw>
          </a:effectLst>
        </p:spPr>
        <p:txBody>
          <a:bodyPr rtlCol="0" anchor="ctr"/>
          <a:lstStyle/>
          <a:p>
            <a:pPr algn="ctr" defTabSz="864017">
              <a:defRPr/>
            </a:pPr>
            <a:endParaRPr lang="nl-NL" sz="1701" kern="0">
              <a:solidFill>
                <a:srgbClr val="FFC000"/>
              </a:solidFill>
              <a:latin typeface="Calibri Light" panose="020F0302020204030204" pitchFamily="34" charset="0"/>
              <a:cs typeface="Calibri Light" panose="020F0302020204030204" pitchFamily="34" charset="0"/>
            </a:endParaRPr>
          </a:p>
        </p:txBody>
      </p:sp>
      <p:sp>
        <p:nvSpPr>
          <p:cNvPr id="19" name="PIJL-LINKS 25">
            <a:extLst>
              <a:ext uri="{FF2B5EF4-FFF2-40B4-BE49-F238E27FC236}">
                <a16:creationId xmlns:a16="http://schemas.microsoft.com/office/drawing/2014/main" id="{5CBFBEFE-C2E9-40DE-98CA-739320D9B193}"/>
              </a:ext>
            </a:extLst>
          </p:cNvPr>
          <p:cNvSpPr/>
          <p:nvPr/>
        </p:nvSpPr>
        <p:spPr>
          <a:xfrm>
            <a:off x="5423650" y="3752914"/>
            <a:ext cx="816491" cy="443625"/>
          </a:xfrm>
          <a:prstGeom prst="leftArrow">
            <a:avLst>
              <a:gd name="adj1" fmla="val 50000"/>
              <a:gd name="adj2" fmla="val 54618"/>
            </a:avLst>
          </a:prstGeom>
          <a:solidFill>
            <a:srgbClr val="F79646">
              <a:lumMod val="75000"/>
            </a:srgbClr>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r>
              <a:rPr lang="en-US" sz="1134" kern="0" dirty="0" err="1">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hoog</a:t>
            </a:r>
            <a:endParaRPr lang="nl-NL" sz="1134" kern="0" dirty="0">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0" name="PIJL-RECHTS 26">
            <a:extLst>
              <a:ext uri="{FF2B5EF4-FFF2-40B4-BE49-F238E27FC236}">
                <a16:creationId xmlns:a16="http://schemas.microsoft.com/office/drawing/2014/main" id="{A3F87D1D-F338-4BCF-8AF0-CCC42060B630}"/>
              </a:ext>
            </a:extLst>
          </p:cNvPr>
          <p:cNvSpPr/>
          <p:nvPr/>
        </p:nvSpPr>
        <p:spPr>
          <a:xfrm>
            <a:off x="7245636" y="3752914"/>
            <a:ext cx="748450" cy="443625"/>
          </a:xfrm>
          <a:prstGeom prst="rightArrow">
            <a:avLst/>
          </a:prstGeom>
          <a:solidFill>
            <a:srgbClr val="00B050"/>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r>
              <a:rPr lang="en-US" sz="1134" kern="0" dirty="0" err="1">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laag</a:t>
            </a:r>
            <a:endParaRPr lang="nl-NL" sz="1134" kern="0" dirty="0">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1" name="Tekstvak 20">
            <a:extLst>
              <a:ext uri="{FF2B5EF4-FFF2-40B4-BE49-F238E27FC236}">
                <a16:creationId xmlns:a16="http://schemas.microsoft.com/office/drawing/2014/main" id="{33C61B59-A9E9-4AA8-A06A-3C8EDA58B3B4}"/>
              </a:ext>
            </a:extLst>
          </p:cNvPr>
          <p:cNvSpPr txBox="1"/>
          <p:nvPr/>
        </p:nvSpPr>
        <p:spPr>
          <a:xfrm>
            <a:off x="5845529" y="3494640"/>
            <a:ext cx="1489318" cy="295915"/>
          </a:xfrm>
          <a:prstGeom prst="rect">
            <a:avLst/>
          </a:prstGeom>
          <a:noFill/>
        </p:spPr>
        <p:txBody>
          <a:bodyPr wrap="none" rtlCol="0">
            <a:spAutoFit/>
          </a:bodyPr>
          <a:lstStyle/>
          <a:p>
            <a:pPr defTabSz="864017">
              <a:defRPr/>
            </a:pPr>
            <a:r>
              <a:rPr lang="en-US" sz="1323" b="1" dirty="0" err="1">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V</a:t>
            </a:r>
            <a:r>
              <a:rPr lang="en-US" sz="1323" dirty="0" err="1">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ariatie</a:t>
            </a:r>
            <a:r>
              <a:rPr lang="en-US" sz="1323"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in de </a:t>
            </a:r>
            <a:r>
              <a:rPr lang="en-US" sz="1323" dirty="0" err="1">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vraag</a:t>
            </a:r>
            <a:endParaRPr lang="nl-NL" sz="1323"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2" name="Rechthoek 21">
            <a:extLst>
              <a:ext uri="{FF2B5EF4-FFF2-40B4-BE49-F238E27FC236}">
                <a16:creationId xmlns:a16="http://schemas.microsoft.com/office/drawing/2014/main" id="{27B4D4A5-B7F6-4983-A356-8387716100AF}"/>
              </a:ext>
            </a:extLst>
          </p:cNvPr>
          <p:cNvSpPr/>
          <p:nvPr/>
        </p:nvSpPr>
        <p:spPr>
          <a:xfrm>
            <a:off x="5231893" y="4417960"/>
            <a:ext cx="2925758" cy="748450"/>
          </a:xfrm>
          <a:prstGeom prst="rect">
            <a:avLst/>
          </a:prstGeom>
          <a:solidFill>
            <a:srgbClr val="040507"/>
          </a:solidFill>
          <a:ln w="25400" cap="flat" cmpd="sng" algn="ctr">
            <a:noFill/>
            <a:prstDash val="solid"/>
          </a:ln>
          <a:effectLst>
            <a:innerShdw blurRad="63500" dist="50800" dir="13500000">
              <a:prstClr val="black">
                <a:alpha val="50000"/>
              </a:prstClr>
            </a:innerShdw>
          </a:effectLst>
        </p:spPr>
        <p:txBody>
          <a:bodyPr rtlCol="0" anchor="ctr"/>
          <a:lstStyle/>
          <a:p>
            <a:pPr algn="ctr" defTabSz="864017">
              <a:defRPr/>
            </a:pPr>
            <a:endParaRPr lang="nl-NL" sz="1701" kern="0">
              <a:solidFill>
                <a:srgbClr val="FFC000"/>
              </a:solidFill>
              <a:latin typeface="Calibri Light" panose="020F0302020204030204" pitchFamily="34" charset="0"/>
              <a:cs typeface="Calibri Light" panose="020F0302020204030204" pitchFamily="34" charset="0"/>
            </a:endParaRPr>
          </a:p>
        </p:txBody>
      </p:sp>
      <p:sp>
        <p:nvSpPr>
          <p:cNvPr id="23" name="PIJL-LINKS 29">
            <a:extLst>
              <a:ext uri="{FF2B5EF4-FFF2-40B4-BE49-F238E27FC236}">
                <a16:creationId xmlns:a16="http://schemas.microsoft.com/office/drawing/2014/main" id="{C6BF41A9-E407-4F42-BD66-7223647FA232}"/>
              </a:ext>
            </a:extLst>
          </p:cNvPr>
          <p:cNvSpPr/>
          <p:nvPr/>
        </p:nvSpPr>
        <p:spPr>
          <a:xfrm>
            <a:off x="5413152" y="4690124"/>
            <a:ext cx="816491" cy="443625"/>
          </a:xfrm>
          <a:prstGeom prst="leftArrow">
            <a:avLst>
              <a:gd name="adj1" fmla="val 50000"/>
              <a:gd name="adj2" fmla="val 54618"/>
            </a:avLst>
          </a:prstGeom>
          <a:solidFill>
            <a:srgbClr val="F79646">
              <a:lumMod val="75000"/>
            </a:srgbClr>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r>
              <a:rPr lang="en-US" sz="1134" kern="0" dirty="0" err="1">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laag</a:t>
            </a:r>
            <a:endParaRPr lang="nl-NL" sz="1134" kern="0" dirty="0">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4" name="PIJL-RECHTS 30">
            <a:extLst>
              <a:ext uri="{FF2B5EF4-FFF2-40B4-BE49-F238E27FC236}">
                <a16:creationId xmlns:a16="http://schemas.microsoft.com/office/drawing/2014/main" id="{290B55AE-CBA8-49FC-9C72-FFD949B4B952}"/>
              </a:ext>
            </a:extLst>
          </p:cNvPr>
          <p:cNvSpPr/>
          <p:nvPr/>
        </p:nvSpPr>
        <p:spPr>
          <a:xfrm>
            <a:off x="7235138" y="4690124"/>
            <a:ext cx="748450" cy="443625"/>
          </a:xfrm>
          <a:prstGeom prst="rightArrow">
            <a:avLst/>
          </a:prstGeom>
          <a:solidFill>
            <a:srgbClr val="00B050"/>
          </a:solid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r>
              <a:rPr lang="en-US" sz="1134" kern="0" dirty="0" err="1">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hoog</a:t>
            </a:r>
            <a:endParaRPr lang="nl-NL" sz="1134" kern="0" dirty="0">
              <a:solidFill>
                <a:srgbClr val="FFC000"/>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5" name="Tekstvak 24">
            <a:extLst>
              <a:ext uri="{FF2B5EF4-FFF2-40B4-BE49-F238E27FC236}">
                <a16:creationId xmlns:a16="http://schemas.microsoft.com/office/drawing/2014/main" id="{C91C167C-F437-45A3-B097-37F177A59280}"/>
              </a:ext>
            </a:extLst>
          </p:cNvPr>
          <p:cNvSpPr txBox="1"/>
          <p:nvPr/>
        </p:nvSpPr>
        <p:spPr>
          <a:xfrm>
            <a:off x="6024263" y="4431848"/>
            <a:ext cx="1197251" cy="295915"/>
          </a:xfrm>
          <a:prstGeom prst="rect">
            <a:avLst/>
          </a:prstGeom>
          <a:noFill/>
        </p:spPr>
        <p:txBody>
          <a:bodyPr wrap="none" rtlCol="0">
            <a:spAutoFit/>
          </a:bodyPr>
          <a:lstStyle/>
          <a:p>
            <a:pPr defTabSz="864017">
              <a:defRPr/>
            </a:pPr>
            <a:r>
              <a:rPr lang="en-US" sz="1323" b="1" dirty="0" err="1">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V</a:t>
            </a:r>
            <a:r>
              <a:rPr lang="en-US" sz="1323" dirty="0" err="1">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erborgenheid</a:t>
            </a:r>
            <a:endParaRPr lang="nl-NL" sz="1323"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26" name="Tekstvak 25">
            <a:extLst>
              <a:ext uri="{FF2B5EF4-FFF2-40B4-BE49-F238E27FC236}">
                <a16:creationId xmlns:a16="http://schemas.microsoft.com/office/drawing/2014/main" id="{EC3AE6B1-A822-411E-81B8-AB71B64A59DD}"/>
              </a:ext>
            </a:extLst>
          </p:cNvPr>
          <p:cNvSpPr txBox="1"/>
          <p:nvPr/>
        </p:nvSpPr>
        <p:spPr>
          <a:xfrm>
            <a:off x="8210877" y="1530396"/>
            <a:ext cx="1762021" cy="790473"/>
          </a:xfrm>
          <a:prstGeom prst="rect">
            <a:avLst/>
          </a:prstGeom>
          <a:noFill/>
        </p:spPr>
        <p:txBody>
          <a:bodyPr wrap="none" rtlCol="0">
            <a:spAutoFit/>
          </a:bodyPr>
          <a:lstStyle/>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Hoog</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repeteergehalte</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Specialisatie</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Kapitaalintensief</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Lage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kosten</a:t>
            </a:r>
            <a:r>
              <a:rPr lang="en-US" sz="1134" dirty="0">
                <a:solidFill>
                  <a:prstClr val="black"/>
                </a:solidFill>
                <a:latin typeface="Calibri" panose="020F0502020204030204" pitchFamily="34" charset="0"/>
                <a:cs typeface="Calibri" panose="020F0502020204030204" pitchFamily="34" charset="0"/>
              </a:rPr>
              <a:t> per </a:t>
            </a:r>
            <a:r>
              <a:rPr lang="en-US" sz="1134" dirty="0" err="1">
                <a:solidFill>
                  <a:prstClr val="black"/>
                </a:solidFill>
                <a:latin typeface="Calibri" panose="020F0502020204030204" pitchFamily="34" charset="0"/>
                <a:cs typeface="Calibri" panose="020F0502020204030204" pitchFamily="34" charset="0"/>
              </a:rPr>
              <a:t>stuk</a:t>
            </a:r>
            <a:endParaRPr lang="nl-NL" sz="1134" dirty="0">
              <a:solidFill>
                <a:prstClr val="black"/>
              </a:solidFill>
              <a:latin typeface="Calibri" panose="020F0502020204030204" pitchFamily="34" charset="0"/>
              <a:cs typeface="Calibri" panose="020F0502020204030204" pitchFamily="34" charset="0"/>
            </a:endParaRPr>
          </a:p>
        </p:txBody>
      </p:sp>
      <p:sp>
        <p:nvSpPr>
          <p:cNvPr id="27" name="Tekstvak 26">
            <a:extLst>
              <a:ext uri="{FF2B5EF4-FFF2-40B4-BE49-F238E27FC236}">
                <a16:creationId xmlns:a16="http://schemas.microsoft.com/office/drawing/2014/main" id="{82F942C8-393E-4808-90F8-FE87A67FF120}"/>
              </a:ext>
            </a:extLst>
          </p:cNvPr>
          <p:cNvSpPr txBox="1"/>
          <p:nvPr/>
        </p:nvSpPr>
        <p:spPr>
          <a:xfrm>
            <a:off x="8210877" y="2451501"/>
            <a:ext cx="1672253" cy="790473"/>
          </a:xfrm>
          <a:prstGeom prst="rect">
            <a:avLst/>
          </a:prstGeom>
          <a:noFill/>
        </p:spPr>
        <p:txBody>
          <a:bodyPr wrap="none" rtlCol="0">
            <a:spAutoFit/>
          </a:bodyPr>
          <a:lstStyle/>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Routinematig</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Eenvoudig</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Standaard</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Lage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kosten</a:t>
            </a:r>
            <a:r>
              <a:rPr lang="en-US" sz="1134" dirty="0">
                <a:solidFill>
                  <a:prstClr val="black"/>
                </a:solidFill>
                <a:latin typeface="Calibri" panose="020F0502020204030204" pitchFamily="34" charset="0"/>
                <a:cs typeface="Calibri" panose="020F0502020204030204" pitchFamily="34" charset="0"/>
              </a:rPr>
              <a:t> per </a:t>
            </a:r>
            <a:r>
              <a:rPr lang="en-US" sz="1134" dirty="0" err="1">
                <a:solidFill>
                  <a:prstClr val="black"/>
                </a:solidFill>
                <a:latin typeface="Calibri" panose="020F0502020204030204" pitchFamily="34" charset="0"/>
                <a:cs typeface="Calibri" panose="020F0502020204030204" pitchFamily="34" charset="0"/>
              </a:rPr>
              <a:t>stuk</a:t>
            </a:r>
            <a:endParaRPr lang="nl-NL" sz="1134" dirty="0">
              <a:solidFill>
                <a:prstClr val="black"/>
              </a:solidFill>
              <a:latin typeface="Calibri" panose="020F0502020204030204" pitchFamily="34" charset="0"/>
              <a:cs typeface="Calibri" panose="020F0502020204030204" pitchFamily="34" charset="0"/>
            </a:endParaRPr>
          </a:p>
        </p:txBody>
      </p:sp>
      <p:sp>
        <p:nvSpPr>
          <p:cNvPr id="28" name="Tekstvak 27">
            <a:extLst>
              <a:ext uri="{FF2B5EF4-FFF2-40B4-BE49-F238E27FC236}">
                <a16:creationId xmlns:a16="http://schemas.microsoft.com/office/drawing/2014/main" id="{506CDA18-4204-485E-BA27-31D3B3DC78B2}"/>
              </a:ext>
            </a:extLst>
          </p:cNvPr>
          <p:cNvSpPr txBox="1"/>
          <p:nvPr/>
        </p:nvSpPr>
        <p:spPr>
          <a:xfrm>
            <a:off x="8203485" y="3415343"/>
            <a:ext cx="1770036" cy="790473"/>
          </a:xfrm>
          <a:prstGeom prst="rect">
            <a:avLst/>
          </a:prstGeom>
          <a:noFill/>
        </p:spPr>
        <p:txBody>
          <a:bodyPr wrap="none" rtlCol="0">
            <a:spAutoFit/>
          </a:bodyPr>
          <a:lstStyle/>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Stabiele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capaciteit</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Voorspelbaarheid</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Hoge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benuttingsgraad</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Lage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kosten</a:t>
            </a:r>
            <a:r>
              <a:rPr lang="en-US" sz="1134" dirty="0">
                <a:solidFill>
                  <a:prstClr val="black"/>
                </a:solidFill>
                <a:latin typeface="Calibri" panose="020F0502020204030204" pitchFamily="34" charset="0"/>
                <a:cs typeface="Calibri" panose="020F0502020204030204" pitchFamily="34" charset="0"/>
              </a:rPr>
              <a:t> per </a:t>
            </a:r>
            <a:r>
              <a:rPr lang="en-US" sz="1134" dirty="0" err="1">
                <a:solidFill>
                  <a:prstClr val="black"/>
                </a:solidFill>
                <a:latin typeface="Calibri" panose="020F0502020204030204" pitchFamily="34" charset="0"/>
                <a:cs typeface="Calibri" panose="020F0502020204030204" pitchFamily="34" charset="0"/>
              </a:rPr>
              <a:t>stuk</a:t>
            </a:r>
            <a:endParaRPr lang="nl-NL" sz="1134" dirty="0">
              <a:solidFill>
                <a:prstClr val="black"/>
              </a:solidFill>
              <a:latin typeface="Calibri" panose="020F0502020204030204" pitchFamily="34" charset="0"/>
              <a:cs typeface="Calibri" panose="020F0502020204030204" pitchFamily="34" charset="0"/>
            </a:endParaRPr>
          </a:p>
        </p:txBody>
      </p:sp>
      <p:sp>
        <p:nvSpPr>
          <p:cNvPr id="29" name="Tekstvak 28">
            <a:extLst>
              <a:ext uri="{FF2B5EF4-FFF2-40B4-BE49-F238E27FC236}">
                <a16:creationId xmlns:a16="http://schemas.microsoft.com/office/drawing/2014/main" id="{52DEEF26-5F5F-4E4E-A1F0-C257099737EA}"/>
              </a:ext>
            </a:extLst>
          </p:cNvPr>
          <p:cNvSpPr txBox="1"/>
          <p:nvPr/>
        </p:nvSpPr>
        <p:spPr>
          <a:xfrm>
            <a:off x="8218364" y="4418153"/>
            <a:ext cx="2621230" cy="615938"/>
          </a:xfrm>
          <a:prstGeom prst="rect">
            <a:avLst/>
          </a:prstGeom>
          <a:noFill/>
        </p:spPr>
        <p:txBody>
          <a:bodyPr wrap="none" rtlCol="0">
            <a:spAutoFit/>
          </a:bodyPr>
          <a:lstStyle/>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Tijdsverschil</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productie</a:t>
            </a:r>
            <a:r>
              <a:rPr lang="en-US" sz="1134" dirty="0">
                <a:solidFill>
                  <a:prstClr val="black"/>
                </a:solidFill>
                <a:latin typeface="Calibri" panose="020F0502020204030204" pitchFamily="34" charset="0"/>
                <a:cs typeface="Calibri" panose="020F0502020204030204" pitchFamily="34" charset="0"/>
              </a:rPr>
              <a:t> – </a:t>
            </a:r>
            <a:r>
              <a:rPr lang="en-US" sz="1134" dirty="0" err="1">
                <a:solidFill>
                  <a:prstClr val="black"/>
                </a:solidFill>
                <a:latin typeface="Calibri" panose="020F0502020204030204" pitchFamily="34" charset="0"/>
                <a:cs typeface="Calibri" panose="020F0502020204030204" pitchFamily="34" charset="0"/>
              </a:rPr>
              <a:t>consumptie</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Klantcontact</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weinig</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belangrijk</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Lage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kosten</a:t>
            </a:r>
            <a:r>
              <a:rPr lang="en-US" sz="1134" dirty="0">
                <a:solidFill>
                  <a:prstClr val="black"/>
                </a:solidFill>
                <a:latin typeface="Calibri" panose="020F0502020204030204" pitchFamily="34" charset="0"/>
                <a:cs typeface="Calibri" panose="020F0502020204030204" pitchFamily="34" charset="0"/>
              </a:rPr>
              <a:t> per </a:t>
            </a:r>
            <a:r>
              <a:rPr lang="en-US" sz="1134" dirty="0" err="1">
                <a:solidFill>
                  <a:prstClr val="black"/>
                </a:solidFill>
                <a:latin typeface="Calibri" panose="020F0502020204030204" pitchFamily="34" charset="0"/>
                <a:cs typeface="Calibri" panose="020F0502020204030204" pitchFamily="34" charset="0"/>
              </a:rPr>
              <a:t>stuk</a:t>
            </a:r>
            <a:r>
              <a:rPr lang="en-US" sz="1134" dirty="0">
                <a:solidFill>
                  <a:prstClr val="black"/>
                </a:solidFill>
                <a:latin typeface="Calibri" panose="020F0502020204030204" pitchFamily="34" charset="0"/>
                <a:cs typeface="Calibri" panose="020F0502020204030204" pitchFamily="34" charset="0"/>
              </a:rPr>
              <a:t> </a:t>
            </a:r>
            <a:endParaRPr lang="nl-NL" sz="1134" dirty="0">
              <a:solidFill>
                <a:prstClr val="black"/>
              </a:solidFill>
              <a:latin typeface="Calibri" panose="020F0502020204030204" pitchFamily="34" charset="0"/>
              <a:cs typeface="Calibri" panose="020F0502020204030204" pitchFamily="34" charset="0"/>
            </a:endParaRPr>
          </a:p>
        </p:txBody>
      </p:sp>
      <p:sp>
        <p:nvSpPr>
          <p:cNvPr id="30" name="Tekstvak 29">
            <a:extLst>
              <a:ext uri="{FF2B5EF4-FFF2-40B4-BE49-F238E27FC236}">
                <a16:creationId xmlns:a16="http://schemas.microsoft.com/office/drawing/2014/main" id="{7A19140C-E899-493B-B221-2AF12A4560D1}"/>
              </a:ext>
            </a:extLst>
          </p:cNvPr>
          <p:cNvSpPr txBox="1"/>
          <p:nvPr/>
        </p:nvSpPr>
        <p:spPr>
          <a:xfrm>
            <a:off x="2896451" y="1539254"/>
            <a:ext cx="2073003" cy="790473"/>
          </a:xfrm>
          <a:prstGeom prst="rect">
            <a:avLst/>
          </a:prstGeom>
          <a:noFill/>
        </p:spPr>
        <p:txBody>
          <a:bodyPr wrap="none" rtlCol="0">
            <a:spAutoFit/>
          </a:bodyPr>
          <a:lstStyle/>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Laag</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repeteergehalte</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Variatie</a:t>
            </a:r>
            <a:r>
              <a:rPr lang="en-US" sz="1134" dirty="0">
                <a:solidFill>
                  <a:prstClr val="black"/>
                </a:solidFill>
                <a:latin typeface="Calibri" panose="020F0502020204030204" pitchFamily="34" charset="0"/>
                <a:cs typeface="Calibri" panose="020F0502020204030204" pitchFamily="34" charset="0"/>
              </a:rPr>
              <a:t> in </a:t>
            </a:r>
            <a:r>
              <a:rPr lang="en-US" sz="1134" dirty="0" err="1">
                <a:solidFill>
                  <a:prstClr val="black"/>
                </a:solidFill>
                <a:latin typeface="Calibri" panose="020F0502020204030204" pitchFamily="34" charset="0"/>
                <a:cs typeface="Calibri" panose="020F0502020204030204" pitchFamily="34" charset="0"/>
              </a:rPr>
              <a:t>werkzaamheden</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Weinig</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automatisering</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Hoge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kosten</a:t>
            </a:r>
            <a:r>
              <a:rPr lang="en-US" sz="1134" dirty="0">
                <a:solidFill>
                  <a:prstClr val="black"/>
                </a:solidFill>
                <a:latin typeface="Calibri" panose="020F0502020204030204" pitchFamily="34" charset="0"/>
                <a:cs typeface="Calibri" panose="020F0502020204030204" pitchFamily="34" charset="0"/>
              </a:rPr>
              <a:t> per </a:t>
            </a:r>
            <a:r>
              <a:rPr lang="en-US" sz="1134" dirty="0" err="1">
                <a:solidFill>
                  <a:prstClr val="black"/>
                </a:solidFill>
                <a:latin typeface="Calibri" panose="020F0502020204030204" pitchFamily="34" charset="0"/>
                <a:cs typeface="Calibri" panose="020F0502020204030204" pitchFamily="34" charset="0"/>
              </a:rPr>
              <a:t>stuk</a:t>
            </a:r>
            <a:endParaRPr lang="nl-NL" sz="1134" dirty="0">
              <a:solidFill>
                <a:prstClr val="black"/>
              </a:solidFill>
              <a:latin typeface="Calibri" panose="020F0502020204030204" pitchFamily="34" charset="0"/>
              <a:cs typeface="Calibri" panose="020F0502020204030204" pitchFamily="34" charset="0"/>
            </a:endParaRPr>
          </a:p>
        </p:txBody>
      </p:sp>
      <p:sp>
        <p:nvSpPr>
          <p:cNvPr id="31" name="Tekstvak 30">
            <a:extLst>
              <a:ext uri="{FF2B5EF4-FFF2-40B4-BE49-F238E27FC236}">
                <a16:creationId xmlns:a16="http://schemas.microsoft.com/office/drawing/2014/main" id="{7FCC7AF7-AFD5-4589-8808-978C7E414681}"/>
              </a:ext>
            </a:extLst>
          </p:cNvPr>
          <p:cNvSpPr txBox="1"/>
          <p:nvPr/>
        </p:nvSpPr>
        <p:spPr>
          <a:xfrm>
            <a:off x="2896451" y="2488252"/>
            <a:ext cx="1710725" cy="790473"/>
          </a:xfrm>
          <a:prstGeom prst="rect">
            <a:avLst/>
          </a:prstGeom>
          <a:noFill/>
        </p:spPr>
        <p:txBody>
          <a:bodyPr wrap="none" rtlCol="0">
            <a:spAutoFit/>
          </a:bodyPr>
          <a:lstStyle/>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Flexibel</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a:solidFill>
                  <a:prstClr val="black"/>
                </a:solidFill>
                <a:latin typeface="Calibri" panose="020F0502020204030204" pitchFamily="34" charset="0"/>
                <a:cs typeface="Calibri" panose="020F0502020204030204" pitchFamily="34" charset="0"/>
              </a:rPr>
              <a:t>Complex</a:t>
            </a: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Maatwerk</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Hoge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kosten</a:t>
            </a:r>
            <a:r>
              <a:rPr lang="en-US" sz="1134" dirty="0">
                <a:solidFill>
                  <a:prstClr val="black"/>
                </a:solidFill>
                <a:latin typeface="Calibri" panose="020F0502020204030204" pitchFamily="34" charset="0"/>
                <a:cs typeface="Calibri" panose="020F0502020204030204" pitchFamily="34" charset="0"/>
              </a:rPr>
              <a:t> per </a:t>
            </a:r>
            <a:r>
              <a:rPr lang="en-US" sz="1134" dirty="0" err="1">
                <a:solidFill>
                  <a:prstClr val="black"/>
                </a:solidFill>
                <a:latin typeface="Calibri" panose="020F0502020204030204" pitchFamily="34" charset="0"/>
                <a:cs typeface="Calibri" panose="020F0502020204030204" pitchFamily="34" charset="0"/>
              </a:rPr>
              <a:t>stuk</a:t>
            </a:r>
            <a:endParaRPr lang="nl-NL" sz="1134" dirty="0">
              <a:solidFill>
                <a:prstClr val="black"/>
              </a:solidFill>
              <a:latin typeface="Calibri" panose="020F0502020204030204" pitchFamily="34" charset="0"/>
              <a:cs typeface="Calibri" panose="020F0502020204030204" pitchFamily="34" charset="0"/>
            </a:endParaRPr>
          </a:p>
        </p:txBody>
      </p:sp>
      <p:sp>
        <p:nvSpPr>
          <p:cNvPr id="32" name="Tekstvak 31">
            <a:extLst>
              <a:ext uri="{FF2B5EF4-FFF2-40B4-BE49-F238E27FC236}">
                <a16:creationId xmlns:a16="http://schemas.microsoft.com/office/drawing/2014/main" id="{F39CBF06-4575-431B-B427-94E875A4E42B}"/>
              </a:ext>
            </a:extLst>
          </p:cNvPr>
          <p:cNvSpPr txBox="1"/>
          <p:nvPr/>
        </p:nvSpPr>
        <p:spPr>
          <a:xfrm>
            <a:off x="2896452" y="3437250"/>
            <a:ext cx="1912703" cy="790473"/>
          </a:xfrm>
          <a:prstGeom prst="rect">
            <a:avLst/>
          </a:prstGeom>
          <a:noFill/>
        </p:spPr>
        <p:txBody>
          <a:bodyPr wrap="none" rtlCol="0">
            <a:spAutoFit/>
          </a:bodyPr>
          <a:lstStyle/>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Veranderende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capaciteit</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Anticiperen</a:t>
            </a:r>
            <a:r>
              <a:rPr lang="en-US" sz="1134" dirty="0">
                <a:solidFill>
                  <a:prstClr val="black"/>
                </a:solidFill>
                <a:latin typeface="Calibri" panose="020F0502020204030204" pitchFamily="34" charset="0"/>
                <a:cs typeface="Calibri" panose="020F0502020204030204" pitchFamily="34" charset="0"/>
              </a:rPr>
              <a:t> op de </a:t>
            </a:r>
            <a:r>
              <a:rPr lang="en-US" sz="1134" dirty="0" err="1">
                <a:solidFill>
                  <a:prstClr val="black"/>
                </a:solidFill>
                <a:latin typeface="Calibri" panose="020F0502020204030204" pitchFamily="34" charset="0"/>
                <a:cs typeface="Calibri" panose="020F0502020204030204" pitchFamily="34" charset="0"/>
              </a:rPr>
              <a:t>vraag</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Lage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benuttingsgraad</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Hoge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kosten</a:t>
            </a:r>
            <a:r>
              <a:rPr lang="en-US" sz="1134" dirty="0">
                <a:solidFill>
                  <a:prstClr val="black"/>
                </a:solidFill>
                <a:latin typeface="Calibri" panose="020F0502020204030204" pitchFamily="34" charset="0"/>
                <a:cs typeface="Calibri" panose="020F0502020204030204" pitchFamily="34" charset="0"/>
              </a:rPr>
              <a:t> per </a:t>
            </a:r>
            <a:r>
              <a:rPr lang="en-US" sz="1134" dirty="0" err="1">
                <a:solidFill>
                  <a:prstClr val="black"/>
                </a:solidFill>
                <a:latin typeface="Calibri" panose="020F0502020204030204" pitchFamily="34" charset="0"/>
                <a:cs typeface="Calibri" panose="020F0502020204030204" pitchFamily="34" charset="0"/>
              </a:rPr>
              <a:t>stuk</a:t>
            </a:r>
            <a:endParaRPr lang="nl-NL" sz="1134" dirty="0">
              <a:solidFill>
                <a:prstClr val="black"/>
              </a:solidFill>
              <a:latin typeface="Calibri" panose="020F0502020204030204" pitchFamily="34" charset="0"/>
              <a:cs typeface="Calibri" panose="020F0502020204030204" pitchFamily="34" charset="0"/>
            </a:endParaRPr>
          </a:p>
        </p:txBody>
      </p:sp>
      <p:sp>
        <p:nvSpPr>
          <p:cNvPr id="33" name="Tekstvak 32">
            <a:extLst>
              <a:ext uri="{FF2B5EF4-FFF2-40B4-BE49-F238E27FC236}">
                <a16:creationId xmlns:a16="http://schemas.microsoft.com/office/drawing/2014/main" id="{4FE88ADC-8CC0-4AF6-BE8F-1FF2AD8CB09D}"/>
              </a:ext>
            </a:extLst>
          </p:cNvPr>
          <p:cNvSpPr txBox="1"/>
          <p:nvPr/>
        </p:nvSpPr>
        <p:spPr>
          <a:xfrm>
            <a:off x="2896451" y="4386247"/>
            <a:ext cx="2255746" cy="790473"/>
          </a:xfrm>
          <a:prstGeom prst="rect">
            <a:avLst/>
          </a:prstGeom>
          <a:noFill/>
        </p:spPr>
        <p:txBody>
          <a:bodyPr wrap="none" rtlCol="0">
            <a:spAutoFit/>
          </a:bodyPr>
          <a:lstStyle/>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Inspelen</a:t>
            </a:r>
            <a:r>
              <a:rPr lang="en-US" sz="1134" dirty="0">
                <a:solidFill>
                  <a:prstClr val="black"/>
                </a:solidFill>
                <a:latin typeface="Calibri" panose="020F0502020204030204" pitchFamily="34" charset="0"/>
                <a:cs typeface="Calibri" panose="020F0502020204030204" pitchFamily="34" charset="0"/>
              </a:rPr>
              <a:t> op </a:t>
            </a:r>
            <a:r>
              <a:rPr lang="en-US" sz="1134" dirty="0" err="1">
                <a:solidFill>
                  <a:prstClr val="black"/>
                </a:solidFill>
                <a:latin typeface="Calibri" panose="020F0502020204030204" pitchFamily="34" charset="0"/>
                <a:cs typeface="Calibri" panose="020F0502020204030204" pitchFamily="34" charset="0"/>
              </a:rPr>
              <a:t>beleving</a:t>
            </a:r>
            <a:r>
              <a:rPr lang="en-US" sz="1134" dirty="0">
                <a:solidFill>
                  <a:prstClr val="black"/>
                </a:solidFill>
                <a:latin typeface="Calibri" panose="020F0502020204030204" pitchFamily="34" charset="0"/>
                <a:cs typeface="Calibri" panose="020F0502020204030204" pitchFamily="34" charset="0"/>
              </a:rPr>
              <a:t> van </a:t>
            </a:r>
            <a:r>
              <a:rPr lang="en-US" sz="1134" dirty="0" err="1">
                <a:solidFill>
                  <a:prstClr val="black"/>
                </a:solidFill>
                <a:latin typeface="Calibri" panose="020F0502020204030204" pitchFamily="34" charset="0"/>
                <a:cs typeface="Calibri" panose="020F0502020204030204" pitchFamily="34" charset="0"/>
              </a:rPr>
              <a:t>klant</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Lage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tolerantiegrens</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wachttijd</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Klantcontact</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essentieel</a:t>
            </a:r>
            <a:endParaRPr lang="en-US" sz="1134" dirty="0">
              <a:solidFill>
                <a:prstClr val="black"/>
              </a:solidFill>
              <a:latin typeface="Calibri" panose="020F0502020204030204" pitchFamily="34" charset="0"/>
              <a:cs typeface="Calibri" panose="020F0502020204030204" pitchFamily="34" charset="0"/>
            </a:endParaRPr>
          </a:p>
          <a:p>
            <a:pPr marL="270005" indent="-270005" defTabSz="864017">
              <a:buFont typeface="Courier New" panose="02070309020205020404" pitchFamily="49" charset="0"/>
              <a:buChar char="o"/>
              <a:defRPr/>
            </a:pPr>
            <a:r>
              <a:rPr lang="en-US" sz="1134" dirty="0" err="1">
                <a:solidFill>
                  <a:prstClr val="black"/>
                </a:solidFill>
                <a:latin typeface="Calibri" panose="020F0502020204030204" pitchFamily="34" charset="0"/>
                <a:cs typeface="Calibri" panose="020F0502020204030204" pitchFamily="34" charset="0"/>
              </a:rPr>
              <a:t>Hoge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kosten</a:t>
            </a:r>
            <a:r>
              <a:rPr lang="en-US" sz="1134" dirty="0">
                <a:solidFill>
                  <a:prstClr val="black"/>
                </a:solidFill>
                <a:latin typeface="Calibri" panose="020F0502020204030204" pitchFamily="34" charset="0"/>
                <a:cs typeface="Calibri" panose="020F0502020204030204" pitchFamily="34" charset="0"/>
              </a:rPr>
              <a:t> per </a:t>
            </a:r>
            <a:r>
              <a:rPr lang="en-US" sz="1134" dirty="0" err="1">
                <a:solidFill>
                  <a:prstClr val="black"/>
                </a:solidFill>
                <a:latin typeface="Calibri" panose="020F0502020204030204" pitchFamily="34" charset="0"/>
                <a:cs typeface="Calibri" panose="020F0502020204030204" pitchFamily="34" charset="0"/>
              </a:rPr>
              <a:t>stuk</a:t>
            </a:r>
            <a:endParaRPr lang="nl-NL" sz="1134" dirty="0">
              <a:solidFill>
                <a:prstClr val="black"/>
              </a:solidFill>
              <a:latin typeface="Calibri" panose="020F0502020204030204" pitchFamily="34" charset="0"/>
              <a:cs typeface="Calibri" panose="020F0502020204030204" pitchFamily="34" charset="0"/>
            </a:endParaRPr>
          </a:p>
        </p:txBody>
      </p:sp>
      <p:pic>
        <p:nvPicPr>
          <p:cNvPr id="34" name="Afbeelding 33">
            <a:extLst>
              <a:ext uri="{FF2B5EF4-FFF2-40B4-BE49-F238E27FC236}">
                <a16:creationId xmlns:a16="http://schemas.microsoft.com/office/drawing/2014/main" id="{8C5AA9AC-AE25-4E93-B5C7-CCCBE78233EF}"/>
              </a:ext>
            </a:extLst>
          </p:cNvPr>
          <p:cNvPicPr>
            <a:picLocks noChangeAspect="1"/>
          </p:cNvPicPr>
          <p:nvPr/>
        </p:nvPicPr>
        <p:blipFill>
          <a:blip r:embed="rId6"/>
          <a:stretch>
            <a:fillRect/>
          </a:stretch>
        </p:blipFill>
        <p:spPr>
          <a:xfrm>
            <a:off x="163549" y="1539254"/>
            <a:ext cx="2496823" cy="3401667"/>
          </a:xfrm>
          <a:prstGeom prst="rect">
            <a:avLst/>
          </a:prstGeom>
          <a:ln>
            <a:noFill/>
          </a:ln>
          <a:effectLst/>
        </p:spPr>
      </p:pic>
      <p:pic>
        <p:nvPicPr>
          <p:cNvPr id="35" name="Afbeelding 34">
            <a:extLst>
              <a:ext uri="{FF2B5EF4-FFF2-40B4-BE49-F238E27FC236}">
                <a16:creationId xmlns:a16="http://schemas.microsoft.com/office/drawing/2014/main" id="{6A526E19-9883-47AC-AE39-D9C7E5F238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089" y="5375422"/>
            <a:ext cx="759744" cy="759744"/>
          </a:xfrm>
          <a:prstGeom prst="rect">
            <a:avLst/>
          </a:prstGeom>
        </p:spPr>
      </p:pic>
      <p:pic>
        <p:nvPicPr>
          <p:cNvPr id="36" name="Afbeelding 35" descr="Afbeelding met vliegtuig, zitten, groot, startbaan&#10;&#10;Automatisch gegenereerde beschrijving">
            <a:extLst>
              <a:ext uri="{FF2B5EF4-FFF2-40B4-BE49-F238E27FC236}">
                <a16:creationId xmlns:a16="http://schemas.microsoft.com/office/drawing/2014/main" id="{64CFA30E-DFD4-402F-824B-F711BAF96B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37" name="Picture 3">
            <a:extLst>
              <a:ext uri="{FF2B5EF4-FFF2-40B4-BE49-F238E27FC236}">
                <a16:creationId xmlns:a16="http://schemas.microsoft.com/office/drawing/2014/main" id="{EE9A3758-7C48-4DF8-BA93-0AA562D08F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hthoek 37">
            <a:extLst>
              <a:ext uri="{FF2B5EF4-FFF2-40B4-BE49-F238E27FC236}">
                <a16:creationId xmlns:a16="http://schemas.microsoft.com/office/drawing/2014/main" id="{DA257F7D-01C2-46F1-BE9F-81EA2B1F5155}"/>
              </a:ext>
            </a:extLst>
          </p:cNvPr>
          <p:cNvSpPr/>
          <p:nvPr/>
        </p:nvSpPr>
        <p:spPr>
          <a:xfrm>
            <a:off x="6461270" y="1770022"/>
            <a:ext cx="403721" cy="552630"/>
          </a:xfrm>
          <a:prstGeom prst="rect">
            <a:avLst/>
          </a:prstGeom>
          <a:noFill/>
        </p:spPr>
        <p:txBody>
          <a:bodyPr wrap="none" lIns="86402" tIns="43201" rIns="86402" bIns="43201">
            <a:spAutoFit/>
          </a:bodyPr>
          <a:lstStyle/>
          <a:p>
            <a:pPr algn="ctr" defTabSz="864017"/>
            <a:r>
              <a:rPr lang="nl-NL" sz="3024" b="1" dirty="0">
                <a:ln w="6600">
                  <a:solidFill>
                    <a:prstClr val="white"/>
                  </a:solidFill>
                  <a:prstDash val="solid"/>
                </a:ln>
                <a:solidFill>
                  <a:srgbClr val="C00000"/>
                </a:solidFill>
                <a:latin typeface="Calibri" panose="020F0502020204030204"/>
              </a:rPr>
              <a:t>V</a:t>
            </a:r>
          </a:p>
        </p:txBody>
      </p:sp>
      <p:sp>
        <p:nvSpPr>
          <p:cNvPr id="39" name="Rechthoek 38">
            <a:extLst>
              <a:ext uri="{FF2B5EF4-FFF2-40B4-BE49-F238E27FC236}">
                <a16:creationId xmlns:a16="http://schemas.microsoft.com/office/drawing/2014/main" id="{D1F4BBFB-A19E-42D9-9690-2EE9C84056D3}"/>
              </a:ext>
            </a:extLst>
          </p:cNvPr>
          <p:cNvSpPr/>
          <p:nvPr/>
        </p:nvSpPr>
        <p:spPr>
          <a:xfrm>
            <a:off x="6461270" y="2783121"/>
            <a:ext cx="403721" cy="552630"/>
          </a:xfrm>
          <a:prstGeom prst="rect">
            <a:avLst/>
          </a:prstGeom>
          <a:noFill/>
        </p:spPr>
        <p:txBody>
          <a:bodyPr wrap="none" lIns="86402" tIns="43201" rIns="86402" bIns="43201">
            <a:spAutoFit/>
          </a:bodyPr>
          <a:lstStyle/>
          <a:p>
            <a:pPr algn="ctr" defTabSz="864017"/>
            <a:r>
              <a:rPr lang="nl-NL" sz="3024" b="1" dirty="0">
                <a:ln w="6600">
                  <a:solidFill>
                    <a:prstClr val="white"/>
                  </a:solidFill>
                  <a:prstDash val="solid"/>
                </a:ln>
                <a:solidFill>
                  <a:srgbClr val="C00000"/>
                </a:solidFill>
                <a:latin typeface="Calibri" panose="020F0502020204030204"/>
              </a:rPr>
              <a:t>V</a:t>
            </a:r>
          </a:p>
        </p:txBody>
      </p:sp>
      <p:sp>
        <p:nvSpPr>
          <p:cNvPr id="40" name="Rechthoek 39">
            <a:extLst>
              <a:ext uri="{FF2B5EF4-FFF2-40B4-BE49-F238E27FC236}">
                <a16:creationId xmlns:a16="http://schemas.microsoft.com/office/drawing/2014/main" id="{FB06D068-05F3-4D2D-B33E-7DCFA0A02AB5}"/>
              </a:ext>
            </a:extLst>
          </p:cNvPr>
          <p:cNvSpPr/>
          <p:nvPr/>
        </p:nvSpPr>
        <p:spPr>
          <a:xfrm>
            <a:off x="6461270" y="3676643"/>
            <a:ext cx="403721" cy="552630"/>
          </a:xfrm>
          <a:prstGeom prst="rect">
            <a:avLst/>
          </a:prstGeom>
          <a:noFill/>
        </p:spPr>
        <p:txBody>
          <a:bodyPr wrap="none" lIns="86402" tIns="43201" rIns="86402" bIns="43201">
            <a:spAutoFit/>
          </a:bodyPr>
          <a:lstStyle/>
          <a:p>
            <a:pPr algn="ctr" defTabSz="864017"/>
            <a:r>
              <a:rPr lang="nl-NL" sz="3024" b="1" dirty="0">
                <a:ln w="6600">
                  <a:solidFill>
                    <a:prstClr val="white"/>
                  </a:solidFill>
                  <a:prstDash val="solid"/>
                </a:ln>
                <a:solidFill>
                  <a:srgbClr val="C00000"/>
                </a:solidFill>
                <a:latin typeface="Calibri" panose="020F0502020204030204"/>
              </a:rPr>
              <a:t>V</a:t>
            </a:r>
          </a:p>
        </p:txBody>
      </p:sp>
      <p:sp>
        <p:nvSpPr>
          <p:cNvPr id="41" name="Rechthoek 40">
            <a:extLst>
              <a:ext uri="{FF2B5EF4-FFF2-40B4-BE49-F238E27FC236}">
                <a16:creationId xmlns:a16="http://schemas.microsoft.com/office/drawing/2014/main" id="{E3B3AB4E-64ED-4B7E-AB56-8182A554F372}"/>
              </a:ext>
            </a:extLst>
          </p:cNvPr>
          <p:cNvSpPr/>
          <p:nvPr/>
        </p:nvSpPr>
        <p:spPr>
          <a:xfrm>
            <a:off x="6461270" y="4613852"/>
            <a:ext cx="403721" cy="552630"/>
          </a:xfrm>
          <a:prstGeom prst="rect">
            <a:avLst/>
          </a:prstGeom>
          <a:noFill/>
        </p:spPr>
        <p:txBody>
          <a:bodyPr wrap="none" lIns="86402" tIns="43201" rIns="86402" bIns="43201">
            <a:spAutoFit/>
          </a:bodyPr>
          <a:lstStyle/>
          <a:p>
            <a:pPr algn="ctr" defTabSz="864017"/>
            <a:r>
              <a:rPr lang="nl-NL" sz="3024" b="1" dirty="0">
                <a:ln w="6600">
                  <a:solidFill>
                    <a:prstClr val="white"/>
                  </a:solidFill>
                  <a:prstDash val="solid"/>
                </a:ln>
                <a:solidFill>
                  <a:srgbClr val="C00000"/>
                </a:solidFill>
                <a:latin typeface="Calibri" panose="020F0502020204030204"/>
              </a:rPr>
              <a:t>V</a:t>
            </a:r>
          </a:p>
        </p:txBody>
      </p:sp>
    </p:spTree>
    <p:extLst>
      <p:ext uri="{BB962C8B-B14F-4D97-AF65-F5344CB8AC3E}">
        <p14:creationId xmlns:p14="http://schemas.microsoft.com/office/powerpoint/2010/main" val="228051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Processen kunnen onderverdeeld worden in </a:t>
            </a:r>
            <a:r>
              <a:rPr lang="nl-NL" sz="1600" b="0" i="1" dirty="0">
                <a:solidFill>
                  <a:srgbClr val="383737"/>
                </a:solidFill>
                <a:effectLst/>
              </a:rPr>
              <a:t>primaire</a:t>
            </a:r>
            <a:r>
              <a:rPr lang="nl-NL" sz="1600" b="0" i="0" dirty="0">
                <a:solidFill>
                  <a:srgbClr val="383737"/>
                </a:solidFill>
                <a:effectLst/>
              </a:rPr>
              <a:t>, </a:t>
            </a:r>
            <a:r>
              <a:rPr lang="nl-NL" sz="1600" b="0" i="1" dirty="0">
                <a:solidFill>
                  <a:srgbClr val="383737"/>
                </a:solidFill>
                <a:effectLst/>
              </a:rPr>
              <a:t>secundaire</a:t>
            </a:r>
            <a:r>
              <a:rPr lang="nl-NL" sz="1600" b="0" i="0" dirty="0">
                <a:solidFill>
                  <a:srgbClr val="383737"/>
                </a:solidFill>
                <a:effectLst/>
              </a:rPr>
              <a:t> en </a:t>
            </a:r>
            <a:r>
              <a:rPr lang="nl-NL" sz="1600" b="0" i="1" dirty="0">
                <a:solidFill>
                  <a:srgbClr val="383737"/>
                </a:solidFill>
                <a:effectLst/>
              </a:rPr>
              <a:t>besturingsprocessen</a:t>
            </a:r>
            <a:r>
              <a:rPr lang="nl-NL" sz="1600" b="0" i="0" dirty="0">
                <a:solidFill>
                  <a:srgbClr val="383737"/>
                </a:solidFill>
                <a:effectLst/>
              </a:rPr>
              <a:t>. Wanneer deze processen worden weergegeven in een overzicht, wordt de samenhang zichtbaar. Zo'n procesoverzicht wordt ook wel </a:t>
            </a:r>
            <a:r>
              <a:rPr lang="nl-NL" sz="1600" b="0" i="1" dirty="0">
                <a:solidFill>
                  <a:srgbClr val="383737"/>
                </a:solidFill>
                <a:effectLst/>
              </a:rPr>
              <a:t>'blauwdruk van de organisatie</a:t>
            </a:r>
            <a:r>
              <a:rPr lang="nl-NL" sz="1600" b="0" i="0" dirty="0">
                <a:solidFill>
                  <a:srgbClr val="383737"/>
                </a:solidFill>
                <a:effectLst/>
              </a:rPr>
              <a:t>' genoemd. Zo'n blauwdruk geeft de </a:t>
            </a:r>
            <a:r>
              <a:rPr lang="nl-NL" sz="1600" b="0" i="1" dirty="0">
                <a:solidFill>
                  <a:srgbClr val="383737"/>
                </a:solidFill>
                <a:effectLst/>
              </a:rPr>
              <a:t>procesindeling</a:t>
            </a:r>
            <a:r>
              <a:rPr lang="nl-NL" sz="1600" b="0" i="0" dirty="0">
                <a:solidFill>
                  <a:srgbClr val="383737"/>
                </a:solidFill>
                <a:effectLst/>
              </a:rPr>
              <a:t> aan terwijl een organigram de </a:t>
            </a:r>
            <a:r>
              <a:rPr lang="nl-NL" sz="1600" b="0" i="1" dirty="0">
                <a:solidFill>
                  <a:srgbClr val="383737"/>
                </a:solidFill>
                <a:effectLst/>
              </a:rPr>
              <a:t>functionele indeling</a:t>
            </a:r>
            <a:r>
              <a:rPr lang="nl-NL" sz="1600" b="0" i="0" dirty="0">
                <a:solidFill>
                  <a:srgbClr val="383737"/>
                </a:solidFill>
                <a:effectLst/>
              </a:rPr>
              <a:t> aangeeft.</a:t>
            </a:r>
          </a:p>
          <a:p>
            <a:pPr marL="0" indent="0" algn="l">
              <a:buNone/>
            </a:pPr>
            <a:r>
              <a:rPr lang="nl-NL" sz="1600" b="1" i="0" dirty="0">
                <a:solidFill>
                  <a:srgbClr val="C00000"/>
                </a:solidFill>
                <a:effectLst/>
              </a:rPr>
              <a:t>Opdracht</a:t>
            </a:r>
          </a:p>
          <a:p>
            <a:r>
              <a:rPr lang="nl-NL" sz="1600" b="0" i="0" dirty="0">
                <a:solidFill>
                  <a:srgbClr val="383737"/>
                </a:solidFill>
                <a:effectLst/>
              </a:rPr>
              <a:t>Wat is volgens jou de kracht van een </a:t>
            </a:r>
            <a:r>
              <a:rPr lang="nl-NL" sz="1600" b="0" i="1" dirty="0">
                <a:solidFill>
                  <a:srgbClr val="383737"/>
                </a:solidFill>
                <a:effectLst/>
              </a:rPr>
              <a:t>blauwdruk</a:t>
            </a:r>
            <a:r>
              <a:rPr lang="nl-NL" sz="1600" b="0" i="0" dirty="0">
                <a:solidFill>
                  <a:srgbClr val="383737"/>
                </a:solidFill>
                <a:effectLst/>
              </a:rPr>
              <a:t> ten opzichte van een organigram?</a:t>
            </a:r>
          </a:p>
          <a:p>
            <a:r>
              <a:rPr lang="nl-NL" sz="1600" b="0" i="0" dirty="0">
                <a:solidFill>
                  <a:srgbClr val="383737"/>
                </a:solidFill>
                <a:effectLst/>
              </a:rPr>
              <a:t>Maak vervolgens een </a:t>
            </a:r>
            <a:r>
              <a:rPr lang="nl-NL" sz="1600" b="0" i="1" dirty="0">
                <a:solidFill>
                  <a:srgbClr val="383737"/>
                </a:solidFill>
                <a:effectLst/>
              </a:rPr>
              <a:t>blauwdruk</a:t>
            </a:r>
            <a:r>
              <a:rPr lang="nl-NL" sz="1600" b="0" i="0" dirty="0">
                <a:solidFill>
                  <a:srgbClr val="383737"/>
                </a:solidFill>
                <a:effectLst/>
              </a:rPr>
              <a:t> van de processen in je organisatie.</a:t>
            </a:r>
          </a:p>
          <a:p>
            <a:pPr marL="0" indent="0" algn="l">
              <a:buNone/>
            </a:pPr>
            <a:r>
              <a:rPr lang="nl-NL" sz="1600" b="0" i="0" dirty="0">
                <a:solidFill>
                  <a:srgbClr val="383737"/>
                </a:solidFill>
                <a:effectLst/>
              </a:rPr>
              <a:t>Werk deze punten uit op 1 A4’tje. Neem je digitale uitwerkingen mee naar de volgende les. </a:t>
            </a:r>
          </a:p>
        </p:txBody>
      </p:sp>
      <p:sp>
        <p:nvSpPr>
          <p:cNvPr id="3" name="Titel 2"/>
          <p:cNvSpPr>
            <a:spLocks noGrp="1"/>
          </p:cNvSpPr>
          <p:nvPr>
            <p:ph type="title"/>
          </p:nvPr>
        </p:nvSpPr>
        <p:spPr/>
        <p:txBody>
          <a:bodyPr/>
          <a:lstStyle/>
          <a:p>
            <a:r>
              <a:rPr lang="nl-NL" dirty="0"/>
              <a:t>Procesblauwdruk</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28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93E94761-9EE2-4FD5-ADE2-9FF0B11E5791}"/>
              </a:ext>
            </a:extLst>
          </p:cNvPr>
          <p:cNvSpPr/>
          <p:nvPr/>
        </p:nvSpPr>
        <p:spPr>
          <a:xfrm>
            <a:off x="1872932" y="1665045"/>
            <a:ext cx="8856239" cy="981026"/>
          </a:xfrm>
          <a:prstGeom prst="roundRect">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8" name="Rechthoek 7">
            <a:extLst>
              <a:ext uri="{FF2B5EF4-FFF2-40B4-BE49-F238E27FC236}">
                <a16:creationId xmlns:a16="http://schemas.microsoft.com/office/drawing/2014/main" id="{B09204A2-420D-4903-8B52-3133305C8E0C}"/>
              </a:ext>
            </a:extLst>
          </p:cNvPr>
          <p:cNvSpPr/>
          <p:nvPr/>
        </p:nvSpPr>
        <p:spPr>
          <a:xfrm>
            <a:off x="1991770" y="1918105"/>
            <a:ext cx="4266989" cy="648804"/>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2" name="Tijdelijke aanduiding voor voettekst 1">
            <a:extLst>
              <a:ext uri="{FF2B5EF4-FFF2-40B4-BE49-F238E27FC236}">
                <a16:creationId xmlns:a16="http://schemas.microsoft.com/office/drawing/2014/main" id="{6BCB7BCD-7E85-4065-BEE8-7AF198E66BFF}"/>
              </a:ext>
            </a:extLst>
          </p:cNvPr>
          <p:cNvSpPr>
            <a:spLocks noGrp="1"/>
          </p:cNvSpPr>
          <p:nvPr>
            <p:ph type="ftr" sz="quarter" idx="11"/>
          </p:nvPr>
        </p:nvSpPr>
        <p:spPr/>
        <p:txBody>
          <a:bodyPr/>
          <a:lstStyle/>
          <a:p>
            <a:pPr defTabSz="864017"/>
            <a:r>
              <a:rPr lang="nl-NL">
                <a:solidFill>
                  <a:prstClr val="black">
                    <a:tint val="75000"/>
                  </a:prstClr>
                </a:solidFill>
                <a:latin typeface="Calibri" panose="020F0502020204030204"/>
              </a:rPr>
              <a:t>Processen</a:t>
            </a:r>
          </a:p>
        </p:txBody>
      </p:sp>
      <p:sp>
        <p:nvSpPr>
          <p:cNvPr id="3" name="Tijdelijke aanduiding voor dianummer 2">
            <a:extLst>
              <a:ext uri="{FF2B5EF4-FFF2-40B4-BE49-F238E27FC236}">
                <a16:creationId xmlns:a16="http://schemas.microsoft.com/office/drawing/2014/main" id="{1E35BF07-19B6-4AFA-8F80-D7FA9C1C046E}"/>
              </a:ext>
            </a:extLst>
          </p:cNvPr>
          <p:cNvSpPr>
            <a:spLocks noGrp="1"/>
          </p:cNvSpPr>
          <p:nvPr>
            <p:ph type="sldNum" sz="quarter" idx="12"/>
          </p:nvPr>
        </p:nvSpPr>
        <p:spPr/>
        <p:txBody>
          <a:bodyPr/>
          <a:lstStyle/>
          <a:p>
            <a:pPr defTabSz="864017"/>
            <a:fld id="{3DA29A99-5771-4162-8640-37434F2027F6}" type="slidenum">
              <a:rPr lang="nl-NL">
                <a:solidFill>
                  <a:prstClr val="black">
                    <a:tint val="75000"/>
                  </a:prstClr>
                </a:solidFill>
                <a:latin typeface="Calibri" panose="020F0502020204030204"/>
              </a:rPr>
              <a:pPr defTabSz="864017"/>
              <a:t>26</a:t>
            </a:fld>
            <a:endParaRPr lang="nl-NL">
              <a:solidFill>
                <a:prstClr val="black">
                  <a:tint val="75000"/>
                </a:prstClr>
              </a:solidFill>
              <a:latin typeface="Calibri" panose="020F0502020204030204"/>
            </a:endParaRPr>
          </a:p>
        </p:txBody>
      </p:sp>
      <p:sp>
        <p:nvSpPr>
          <p:cNvPr id="4" name="Titel 3">
            <a:extLst>
              <a:ext uri="{FF2B5EF4-FFF2-40B4-BE49-F238E27FC236}">
                <a16:creationId xmlns:a16="http://schemas.microsoft.com/office/drawing/2014/main" id="{B12CDE8E-2412-47F0-BCFB-51FCDA8320E1}"/>
              </a:ext>
            </a:extLst>
          </p:cNvPr>
          <p:cNvSpPr>
            <a:spLocks noGrp="1"/>
          </p:cNvSpPr>
          <p:nvPr>
            <p:ph type="title"/>
          </p:nvPr>
        </p:nvSpPr>
        <p:spPr/>
        <p:txBody>
          <a:bodyPr/>
          <a:lstStyle/>
          <a:p>
            <a:r>
              <a:rPr lang="nl-NL" sz="3200" b="1" dirty="0">
                <a:solidFill>
                  <a:srgbClr val="C00000"/>
                </a:solidFill>
                <a:latin typeface="Arial" panose="020B0604020202020204" pitchFamily="34" charset="0"/>
                <a:cs typeface="Arial" panose="020B0604020202020204" pitchFamily="34" charset="0"/>
              </a:rPr>
              <a:t>Procesarchitectuur ‘</a:t>
            </a:r>
            <a:r>
              <a:rPr lang="nl-NL" sz="3200" b="1" i="1" dirty="0">
                <a:solidFill>
                  <a:srgbClr val="C00000"/>
                </a:solidFill>
                <a:latin typeface="Arial" panose="020B0604020202020204" pitchFamily="34" charset="0"/>
                <a:cs typeface="Arial" panose="020B0604020202020204" pitchFamily="34" charset="0"/>
              </a:rPr>
              <a:t>Blauwdruk</a:t>
            </a:r>
            <a:r>
              <a:rPr lang="nl-NL" sz="3200" b="1" dirty="0">
                <a:solidFill>
                  <a:srgbClr val="C00000"/>
                </a:solidFill>
                <a:latin typeface="Arial" panose="020B0604020202020204" pitchFamily="34" charset="0"/>
                <a:cs typeface="Arial" panose="020B0604020202020204" pitchFamily="34" charset="0"/>
              </a:rPr>
              <a:t>’</a:t>
            </a:r>
            <a:br>
              <a:rPr lang="nl-NL" sz="3200" b="1" dirty="0">
                <a:solidFill>
                  <a:srgbClr val="C00000"/>
                </a:solidFill>
                <a:latin typeface="Arial" panose="020B0604020202020204" pitchFamily="34" charset="0"/>
                <a:cs typeface="Arial" panose="020B0604020202020204" pitchFamily="34" charset="0"/>
              </a:rPr>
            </a:br>
            <a:r>
              <a:rPr lang="nl-NL" sz="1600" b="0" dirty="0" err="1">
                <a:solidFill>
                  <a:schemeClr val="tx1"/>
                </a:solidFill>
              </a:rPr>
              <a:t>Renco</a:t>
            </a:r>
            <a:r>
              <a:rPr lang="nl-NL" sz="1600" b="0" dirty="0">
                <a:solidFill>
                  <a:schemeClr val="tx1"/>
                </a:solidFill>
              </a:rPr>
              <a:t> Bakker &amp; Teun </a:t>
            </a:r>
            <a:r>
              <a:rPr lang="nl-NL" sz="1600" b="0" dirty="0" err="1">
                <a:solidFill>
                  <a:schemeClr val="tx1"/>
                </a:solidFill>
              </a:rPr>
              <a:t>Hardjono</a:t>
            </a:r>
            <a:endParaRPr lang="nl-NL" sz="1600" b="0" dirty="0">
              <a:solidFill>
                <a:schemeClr val="tx1"/>
              </a:solidFill>
            </a:endParaRPr>
          </a:p>
        </p:txBody>
      </p:sp>
      <p:sp>
        <p:nvSpPr>
          <p:cNvPr id="6" name="Rechthoek: afgeronde hoeken 5">
            <a:extLst>
              <a:ext uri="{FF2B5EF4-FFF2-40B4-BE49-F238E27FC236}">
                <a16:creationId xmlns:a16="http://schemas.microsoft.com/office/drawing/2014/main" id="{44001CA3-0BC3-4EF4-B044-067B01AF3763}"/>
              </a:ext>
            </a:extLst>
          </p:cNvPr>
          <p:cNvSpPr/>
          <p:nvPr/>
        </p:nvSpPr>
        <p:spPr>
          <a:xfrm>
            <a:off x="1872932" y="2719078"/>
            <a:ext cx="8856239" cy="2087576"/>
          </a:xfrm>
          <a:prstGeom prst="roundRect">
            <a:avLst/>
          </a:prstGeom>
          <a:solidFill>
            <a:srgbClr val="A7DFE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7" name="Rechthoek: afgeronde hoeken 6">
            <a:extLst>
              <a:ext uri="{FF2B5EF4-FFF2-40B4-BE49-F238E27FC236}">
                <a16:creationId xmlns:a16="http://schemas.microsoft.com/office/drawing/2014/main" id="{CB05824A-F734-4D63-953F-5C1BFB2076D1}"/>
              </a:ext>
            </a:extLst>
          </p:cNvPr>
          <p:cNvSpPr/>
          <p:nvPr/>
        </p:nvSpPr>
        <p:spPr>
          <a:xfrm>
            <a:off x="1872932" y="4885165"/>
            <a:ext cx="8856239" cy="107072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9" name="Rechthoek 8">
            <a:extLst>
              <a:ext uri="{FF2B5EF4-FFF2-40B4-BE49-F238E27FC236}">
                <a16:creationId xmlns:a16="http://schemas.microsoft.com/office/drawing/2014/main" id="{38F6B538-F1FE-4D05-834E-BCAFD5D93221}"/>
              </a:ext>
            </a:extLst>
          </p:cNvPr>
          <p:cNvSpPr/>
          <p:nvPr/>
        </p:nvSpPr>
        <p:spPr>
          <a:xfrm>
            <a:off x="6347887" y="1916620"/>
            <a:ext cx="4266989" cy="648804"/>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0" name="Rechthoek 9">
            <a:extLst>
              <a:ext uri="{FF2B5EF4-FFF2-40B4-BE49-F238E27FC236}">
                <a16:creationId xmlns:a16="http://schemas.microsoft.com/office/drawing/2014/main" id="{664128D1-320A-4A6A-A1F0-7C966F0EB9E9}"/>
              </a:ext>
            </a:extLst>
          </p:cNvPr>
          <p:cNvSpPr/>
          <p:nvPr/>
        </p:nvSpPr>
        <p:spPr>
          <a:xfrm>
            <a:off x="1989498" y="3031859"/>
            <a:ext cx="8623108" cy="648804"/>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2" name="Rechthoek 11">
            <a:extLst>
              <a:ext uri="{FF2B5EF4-FFF2-40B4-BE49-F238E27FC236}">
                <a16:creationId xmlns:a16="http://schemas.microsoft.com/office/drawing/2014/main" id="{155A0D83-00E2-4054-BE09-5706AB865023}"/>
              </a:ext>
            </a:extLst>
          </p:cNvPr>
          <p:cNvSpPr/>
          <p:nvPr/>
        </p:nvSpPr>
        <p:spPr>
          <a:xfrm>
            <a:off x="1991769" y="4044320"/>
            <a:ext cx="8623108" cy="648804"/>
          </a:xfrm>
          <a:prstGeom prst="rect">
            <a:avLst/>
          </a:prstGeom>
          <a:solidFill>
            <a:srgbClr val="00206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4" name="Rechthoek 13">
            <a:extLst>
              <a:ext uri="{FF2B5EF4-FFF2-40B4-BE49-F238E27FC236}">
                <a16:creationId xmlns:a16="http://schemas.microsoft.com/office/drawing/2014/main" id="{BB17BB8A-E589-470D-9296-3AD6775AD9E7}"/>
              </a:ext>
            </a:extLst>
          </p:cNvPr>
          <p:cNvSpPr/>
          <p:nvPr/>
        </p:nvSpPr>
        <p:spPr>
          <a:xfrm>
            <a:off x="1989498" y="5508782"/>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Risicomanagement</a:t>
            </a:r>
          </a:p>
        </p:txBody>
      </p:sp>
      <p:sp>
        <p:nvSpPr>
          <p:cNvPr id="15" name="Rechthoek 14">
            <a:extLst>
              <a:ext uri="{FF2B5EF4-FFF2-40B4-BE49-F238E27FC236}">
                <a16:creationId xmlns:a16="http://schemas.microsoft.com/office/drawing/2014/main" id="{79E07523-407B-4A06-A20F-E56D13F5C0C0}"/>
              </a:ext>
            </a:extLst>
          </p:cNvPr>
          <p:cNvSpPr/>
          <p:nvPr/>
        </p:nvSpPr>
        <p:spPr>
          <a:xfrm>
            <a:off x="1989498" y="5170311"/>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Management &amp; HR</a:t>
            </a:r>
          </a:p>
        </p:txBody>
      </p:sp>
      <p:sp>
        <p:nvSpPr>
          <p:cNvPr id="16" name="Rechthoek 15">
            <a:extLst>
              <a:ext uri="{FF2B5EF4-FFF2-40B4-BE49-F238E27FC236}">
                <a16:creationId xmlns:a16="http://schemas.microsoft.com/office/drawing/2014/main" id="{06639244-F9D8-4A36-B4D3-67EB992DEB94}"/>
              </a:ext>
            </a:extLst>
          </p:cNvPr>
          <p:cNvSpPr/>
          <p:nvPr/>
        </p:nvSpPr>
        <p:spPr>
          <a:xfrm>
            <a:off x="4183534" y="5508782"/>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PR/PA</a:t>
            </a:r>
          </a:p>
        </p:txBody>
      </p:sp>
      <p:sp>
        <p:nvSpPr>
          <p:cNvPr id="17" name="Rechthoek 16">
            <a:extLst>
              <a:ext uri="{FF2B5EF4-FFF2-40B4-BE49-F238E27FC236}">
                <a16:creationId xmlns:a16="http://schemas.microsoft.com/office/drawing/2014/main" id="{B033EC22-F5C7-4775-9829-B7524D562CFB}"/>
              </a:ext>
            </a:extLst>
          </p:cNvPr>
          <p:cNvSpPr/>
          <p:nvPr/>
        </p:nvSpPr>
        <p:spPr>
          <a:xfrm>
            <a:off x="4183534" y="5170311"/>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ICT</a:t>
            </a:r>
          </a:p>
        </p:txBody>
      </p:sp>
      <p:sp>
        <p:nvSpPr>
          <p:cNvPr id="18" name="Rechthoek 17">
            <a:extLst>
              <a:ext uri="{FF2B5EF4-FFF2-40B4-BE49-F238E27FC236}">
                <a16:creationId xmlns:a16="http://schemas.microsoft.com/office/drawing/2014/main" id="{22945B71-B2F6-4A64-8250-241389CBA0F2}"/>
              </a:ext>
            </a:extLst>
          </p:cNvPr>
          <p:cNvSpPr/>
          <p:nvPr/>
        </p:nvSpPr>
        <p:spPr>
          <a:xfrm>
            <a:off x="6377570" y="5508782"/>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Huisvesting</a:t>
            </a:r>
          </a:p>
        </p:txBody>
      </p:sp>
      <p:sp>
        <p:nvSpPr>
          <p:cNvPr id="19" name="Rechthoek 18">
            <a:extLst>
              <a:ext uri="{FF2B5EF4-FFF2-40B4-BE49-F238E27FC236}">
                <a16:creationId xmlns:a16="http://schemas.microsoft.com/office/drawing/2014/main" id="{115A1501-8FBA-4181-9954-78935CD44159}"/>
              </a:ext>
            </a:extLst>
          </p:cNvPr>
          <p:cNvSpPr/>
          <p:nvPr/>
        </p:nvSpPr>
        <p:spPr>
          <a:xfrm>
            <a:off x="6377570" y="5170311"/>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Facility services</a:t>
            </a:r>
          </a:p>
        </p:txBody>
      </p:sp>
      <p:sp>
        <p:nvSpPr>
          <p:cNvPr id="20" name="Rechthoek 19">
            <a:extLst>
              <a:ext uri="{FF2B5EF4-FFF2-40B4-BE49-F238E27FC236}">
                <a16:creationId xmlns:a16="http://schemas.microsoft.com/office/drawing/2014/main" id="{072CF9AD-F00B-4A84-AD63-20C82D3EE2A1}"/>
              </a:ext>
            </a:extLst>
          </p:cNvPr>
          <p:cNvSpPr/>
          <p:nvPr/>
        </p:nvSpPr>
        <p:spPr>
          <a:xfrm>
            <a:off x="8571605" y="5508782"/>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Financiën</a:t>
            </a:r>
          </a:p>
        </p:txBody>
      </p:sp>
      <p:sp>
        <p:nvSpPr>
          <p:cNvPr id="21" name="Rechthoek 20">
            <a:extLst>
              <a:ext uri="{FF2B5EF4-FFF2-40B4-BE49-F238E27FC236}">
                <a16:creationId xmlns:a16="http://schemas.microsoft.com/office/drawing/2014/main" id="{11C24768-D045-437A-B925-994EDF7BE68C}"/>
              </a:ext>
            </a:extLst>
          </p:cNvPr>
          <p:cNvSpPr/>
          <p:nvPr/>
        </p:nvSpPr>
        <p:spPr>
          <a:xfrm>
            <a:off x="8571605" y="5170311"/>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Administratie</a:t>
            </a:r>
          </a:p>
        </p:txBody>
      </p:sp>
      <p:sp>
        <p:nvSpPr>
          <p:cNvPr id="22" name="Rechthoek 21">
            <a:extLst>
              <a:ext uri="{FF2B5EF4-FFF2-40B4-BE49-F238E27FC236}">
                <a16:creationId xmlns:a16="http://schemas.microsoft.com/office/drawing/2014/main" id="{DDD5FCA3-DF3C-4ADA-BA58-536D5502154D}"/>
              </a:ext>
            </a:extLst>
          </p:cNvPr>
          <p:cNvSpPr/>
          <p:nvPr/>
        </p:nvSpPr>
        <p:spPr>
          <a:xfrm>
            <a:off x="2102965" y="2228243"/>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Formuleren en opstellen strategie</a:t>
            </a:r>
          </a:p>
        </p:txBody>
      </p:sp>
      <p:sp>
        <p:nvSpPr>
          <p:cNvPr id="23" name="Rechthoek 22">
            <a:extLst>
              <a:ext uri="{FF2B5EF4-FFF2-40B4-BE49-F238E27FC236}">
                <a16:creationId xmlns:a16="http://schemas.microsoft.com/office/drawing/2014/main" id="{2BF05BC7-4186-47D9-A31B-2957C17AEEE1}"/>
              </a:ext>
            </a:extLst>
          </p:cNvPr>
          <p:cNvSpPr/>
          <p:nvPr/>
        </p:nvSpPr>
        <p:spPr>
          <a:xfrm>
            <a:off x="3478983" y="2228243"/>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Planning &amp; Control</a:t>
            </a:r>
          </a:p>
        </p:txBody>
      </p:sp>
      <p:sp>
        <p:nvSpPr>
          <p:cNvPr id="24" name="Rechthoek 23">
            <a:extLst>
              <a:ext uri="{FF2B5EF4-FFF2-40B4-BE49-F238E27FC236}">
                <a16:creationId xmlns:a16="http://schemas.microsoft.com/office/drawing/2014/main" id="{3941FA96-3864-49DD-85DE-47DA44D5B38B}"/>
              </a:ext>
            </a:extLst>
          </p:cNvPr>
          <p:cNvSpPr/>
          <p:nvPr/>
        </p:nvSpPr>
        <p:spPr>
          <a:xfrm>
            <a:off x="4855000" y="2228243"/>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Structurering</a:t>
            </a:r>
          </a:p>
        </p:txBody>
      </p:sp>
      <p:sp>
        <p:nvSpPr>
          <p:cNvPr id="25" name="Rechthoek 24">
            <a:extLst>
              <a:ext uri="{FF2B5EF4-FFF2-40B4-BE49-F238E27FC236}">
                <a16:creationId xmlns:a16="http://schemas.microsoft.com/office/drawing/2014/main" id="{F77952C0-33D3-45CE-BCDD-DECB8AD10CAA}"/>
              </a:ext>
            </a:extLst>
          </p:cNvPr>
          <p:cNvSpPr/>
          <p:nvPr/>
        </p:nvSpPr>
        <p:spPr>
          <a:xfrm>
            <a:off x="6471630" y="2229939"/>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Registreren fouten en ongevallen</a:t>
            </a:r>
          </a:p>
        </p:txBody>
      </p:sp>
      <p:sp>
        <p:nvSpPr>
          <p:cNvPr id="26" name="Rechthoek 25">
            <a:extLst>
              <a:ext uri="{FF2B5EF4-FFF2-40B4-BE49-F238E27FC236}">
                <a16:creationId xmlns:a16="http://schemas.microsoft.com/office/drawing/2014/main" id="{DC29F5AE-9C50-47BD-B7CB-42363B6AB5C7}"/>
              </a:ext>
            </a:extLst>
          </p:cNvPr>
          <p:cNvSpPr/>
          <p:nvPr/>
        </p:nvSpPr>
        <p:spPr>
          <a:xfrm>
            <a:off x="7847648" y="2229939"/>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Regeling toezichthouden</a:t>
            </a:r>
          </a:p>
        </p:txBody>
      </p:sp>
      <p:sp>
        <p:nvSpPr>
          <p:cNvPr id="27" name="Rechthoek 26">
            <a:extLst>
              <a:ext uri="{FF2B5EF4-FFF2-40B4-BE49-F238E27FC236}">
                <a16:creationId xmlns:a16="http://schemas.microsoft.com/office/drawing/2014/main" id="{CF030D6D-12EF-41E0-A3E6-B2AACD7901F4}"/>
              </a:ext>
            </a:extLst>
          </p:cNvPr>
          <p:cNvSpPr/>
          <p:nvPr/>
        </p:nvSpPr>
        <p:spPr>
          <a:xfrm>
            <a:off x="9223665" y="2229939"/>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Uitvoeren audits</a:t>
            </a:r>
          </a:p>
        </p:txBody>
      </p:sp>
      <p:sp>
        <p:nvSpPr>
          <p:cNvPr id="28" name="Tekstvak 27">
            <a:extLst>
              <a:ext uri="{FF2B5EF4-FFF2-40B4-BE49-F238E27FC236}">
                <a16:creationId xmlns:a16="http://schemas.microsoft.com/office/drawing/2014/main" id="{19036097-4735-41B6-9437-8C0D1174FAB1}"/>
              </a:ext>
            </a:extLst>
          </p:cNvPr>
          <p:cNvSpPr txBox="1"/>
          <p:nvPr/>
        </p:nvSpPr>
        <p:spPr>
          <a:xfrm>
            <a:off x="3447318" y="1930467"/>
            <a:ext cx="1364604"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Besturingsproces</a:t>
            </a:r>
          </a:p>
        </p:txBody>
      </p:sp>
      <p:sp>
        <p:nvSpPr>
          <p:cNvPr id="29" name="Tekstvak 28">
            <a:extLst>
              <a:ext uri="{FF2B5EF4-FFF2-40B4-BE49-F238E27FC236}">
                <a16:creationId xmlns:a16="http://schemas.microsoft.com/office/drawing/2014/main" id="{DB69FA76-3B6D-4468-84EC-0AB9FCE3E279}"/>
              </a:ext>
            </a:extLst>
          </p:cNvPr>
          <p:cNvSpPr txBox="1"/>
          <p:nvPr/>
        </p:nvSpPr>
        <p:spPr>
          <a:xfrm>
            <a:off x="7803435" y="1940187"/>
            <a:ext cx="1477584"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Controleprocessen</a:t>
            </a:r>
          </a:p>
        </p:txBody>
      </p:sp>
      <p:sp>
        <p:nvSpPr>
          <p:cNvPr id="30" name="Tekstvak 29">
            <a:extLst>
              <a:ext uri="{FF2B5EF4-FFF2-40B4-BE49-F238E27FC236}">
                <a16:creationId xmlns:a16="http://schemas.microsoft.com/office/drawing/2014/main" id="{1A188A49-92F9-4706-B8BE-059B3916A35F}"/>
              </a:ext>
            </a:extLst>
          </p:cNvPr>
          <p:cNvSpPr txBox="1"/>
          <p:nvPr/>
        </p:nvSpPr>
        <p:spPr>
          <a:xfrm>
            <a:off x="5617517" y="3009729"/>
            <a:ext cx="1391535"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Primaire proces 1</a:t>
            </a:r>
          </a:p>
        </p:txBody>
      </p:sp>
      <p:sp>
        <p:nvSpPr>
          <p:cNvPr id="31" name="Tekstvak 30">
            <a:extLst>
              <a:ext uri="{FF2B5EF4-FFF2-40B4-BE49-F238E27FC236}">
                <a16:creationId xmlns:a16="http://schemas.microsoft.com/office/drawing/2014/main" id="{39C4B4EB-6563-4CBA-AE2A-8FFB2D13CC98}"/>
              </a:ext>
            </a:extLst>
          </p:cNvPr>
          <p:cNvSpPr txBox="1"/>
          <p:nvPr/>
        </p:nvSpPr>
        <p:spPr>
          <a:xfrm>
            <a:off x="5617517" y="4044321"/>
            <a:ext cx="1391535"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Primaire proces 2</a:t>
            </a:r>
          </a:p>
        </p:txBody>
      </p:sp>
      <p:sp>
        <p:nvSpPr>
          <p:cNvPr id="32" name="Tekstvak 31">
            <a:extLst>
              <a:ext uri="{FF2B5EF4-FFF2-40B4-BE49-F238E27FC236}">
                <a16:creationId xmlns:a16="http://schemas.microsoft.com/office/drawing/2014/main" id="{7A7ABD64-907E-432C-BC64-BE51D06E699C}"/>
              </a:ext>
            </a:extLst>
          </p:cNvPr>
          <p:cNvSpPr txBox="1"/>
          <p:nvPr/>
        </p:nvSpPr>
        <p:spPr>
          <a:xfrm>
            <a:off x="4328871" y="4865133"/>
            <a:ext cx="3776162" cy="295915"/>
          </a:xfrm>
          <a:prstGeom prst="rect">
            <a:avLst/>
          </a:prstGeom>
          <a:noFill/>
        </p:spPr>
        <p:txBody>
          <a:bodyPr wrap="none" rtlCol="0">
            <a:spAutoFit/>
          </a:bodyPr>
          <a:lstStyle/>
          <a:p>
            <a:pPr defTabSz="864017">
              <a:defRPr/>
            </a:pPr>
            <a:r>
              <a:rPr lang="nl-NL" sz="1323" b="1" dirty="0">
                <a:solidFill>
                  <a:prstClr val="white"/>
                </a:solidFill>
                <a:effectLst>
                  <a:outerShdw blurRad="38100" dist="38100" dir="2700000" algn="tl">
                    <a:srgbClr val="000000">
                      <a:alpha val="43137"/>
                    </a:srgbClr>
                  </a:outerShdw>
                </a:effectLst>
                <a:latin typeface="Calibri" panose="020F0502020204030204"/>
              </a:rPr>
              <a:t>Ondersteunende processen [secundaire processen]</a:t>
            </a:r>
          </a:p>
        </p:txBody>
      </p:sp>
      <p:sp>
        <p:nvSpPr>
          <p:cNvPr id="33" name="Tekstvak 32">
            <a:extLst>
              <a:ext uri="{FF2B5EF4-FFF2-40B4-BE49-F238E27FC236}">
                <a16:creationId xmlns:a16="http://schemas.microsoft.com/office/drawing/2014/main" id="{4271F5C9-D46A-4372-B0B0-99E2FD812165}"/>
              </a:ext>
            </a:extLst>
          </p:cNvPr>
          <p:cNvSpPr txBox="1"/>
          <p:nvPr/>
        </p:nvSpPr>
        <p:spPr>
          <a:xfrm>
            <a:off x="4489524" y="2711026"/>
            <a:ext cx="3454857" cy="295915"/>
          </a:xfrm>
          <a:prstGeom prst="rect">
            <a:avLst/>
          </a:prstGeom>
          <a:noFill/>
        </p:spPr>
        <p:txBody>
          <a:bodyPr wrap="none" rtlCol="0">
            <a:spAutoFit/>
          </a:bodyPr>
          <a:lstStyle/>
          <a:p>
            <a:pPr defTabSz="864017">
              <a:defRPr/>
            </a:pPr>
            <a:r>
              <a:rPr lang="nl-NL" sz="1323" b="1" dirty="0">
                <a:solidFill>
                  <a:prstClr val="black"/>
                </a:solidFill>
                <a:latin typeface="Calibri" panose="020F0502020204030204"/>
              </a:rPr>
              <a:t>Primaire processen [voortbrengingsprocessen]</a:t>
            </a:r>
          </a:p>
        </p:txBody>
      </p:sp>
      <p:sp>
        <p:nvSpPr>
          <p:cNvPr id="34" name="Tekstvak 33">
            <a:extLst>
              <a:ext uri="{FF2B5EF4-FFF2-40B4-BE49-F238E27FC236}">
                <a16:creationId xmlns:a16="http://schemas.microsoft.com/office/drawing/2014/main" id="{D66E9DDD-695E-423E-AC95-B06403EC73D6}"/>
              </a:ext>
            </a:extLst>
          </p:cNvPr>
          <p:cNvSpPr txBox="1"/>
          <p:nvPr/>
        </p:nvSpPr>
        <p:spPr>
          <a:xfrm>
            <a:off x="5333024" y="1636575"/>
            <a:ext cx="1767856" cy="295915"/>
          </a:xfrm>
          <a:prstGeom prst="rect">
            <a:avLst/>
          </a:prstGeom>
          <a:noFill/>
        </p:spPr>
        <p:txBody>
          <a:bodyPr wrap="none" rtlCol="0">
            <a:spAutoFit/>
          </a:bodyPr>
          <a:lstStyle/>
          <a:p>
            <a:pPr defTabSz="864017">
              <a:defRPr/>
            </a:pPr>
            <a:r>
              <a:rPr lang="nl-NL" sz="1323" b="1" dirty="0">
                <a:solidFill>
                  <a:prstClr val="black"/>
                </a:solidFill>
                <a:latin typeface="Calibri" panose="020F0502020204030204"/>
              </a:rPr>
              <a:t>Bestuurlijke processen</a:t>
            </a:r>
          </a:p>
        </p:txBody>
      </p:sp>
      <p:sp>
        <p:nvSpPr>
          <p:cNvPr id="35" name="Rechthoek 34">
            <a:extLst>
              <a:ext uri="{FF2B5EF4-FFF2-40B4-BE49-F238E27FC236}">
                <a16:creationId xmlns:a16="http://schemas.microsoft.com/office/drawing/2014/main" id="{837A86E1-1DEB-41C3-AB42-10720B56CA6E}"/>
              </a:ext>
            </a:extLst>
          </p:cNvPr>
          <p:cNvSpPr/>
          <p:nvPr/>
        </p:nvSpPr>
        <p:spPr>
          <a:xfrm>
            <a:off x="2108189" y="3294174"/>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36" name="Rechthoek 35">
            <a:extLst>
              <a:ext uri="{FF2B5EF4-FFF2-40B4-BE49-F238E27FC236}">
                <a16:creationId xmlns:a16="http://schemas.microsoft.com/office/drawing/2014/main" id="{7A961EC1-6E17-4C38-8BE0-762F4A1559AC}"/>
              </a:ext>
            </a:extLst>
          </p:cNvPr>
          <p:cNvSpPr/>
          <p:nvPr/>
        </p:nvSpPr>
        <p:spPr>
          <a:xfrm>
            <a:off x="3484206" y="3294174"/>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37" name="Rechthoek 36">
            <a:extLst>
              <a:ext uri="{FF2B5EF4-FFF2-40B4-BE49-F238E27FC236}">
                <a16:creationId xmlns:a16="http://schemas.microsoft.com/office/drawing/2014/main" id="{8AE06282-93FA-4462-8DA3-E58039BF8432}"/>
              </a:ext>
            </a:extLst>
          </p:cNvPr>
          <p:cNvSpPr/>
          <p:nvPr/>
        </p:nvSpPr>
        <p:spPr>
          <a:xfrm>
            <a:off x="4860224" y="3294174"/>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38" name="Rechthoek 37">
            <a:extLst>
              <a:ext uri="{FF2B5EF4-FFF2-40B4-BE49-F238E27FC236}">
                <a16:creationId xmlns:a16="http://schemas.microsoft.com/office/drawing/2014/main" id="{E6AEA2E3-F730-46DD-821F-7CCF720140EB}"/>
              </a:ext>
            </a:extLst>
          </p:cNvPr>
          <p:cNvSpPr/>
          <p:nvPr/>
        </p:nvSpPr>
        <p:spPr>
          <a:xfrm>
            <a:off x="2102965" y="4341426"/>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39" name="Rechthoek 38">
            <a:extLst>
              <a:ext uri="{FF2B5EF4-FFF2-40B4-BE49-F238E27FC236}">
                <a16:creationId xmlns:a16="http://schemas.microsoft.com/office/drawing/2014/main" id="{574F5656-9567-4974-B1C5-1DAE759AF9BA}"/>
              </a:ext>
            </a:extLst>
          </p:cNvPr>
          <p:cNvSpPr/>
          <p:nvPr/>
        </p:nvSpPr>
        <p:spPr>
          <a:xfrm>
            <a:off x="3478983" y="4341426"/>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40" name="Rechthoek 39">
            <a:extLst>
              <a:ext uri="{FF2B5EF4-FFF2-40B4-BE49-F238E27FC236}">
                <a16:creationId xmlns:a16="http://schemas.microsoft.com/office/drawing/2014/main" id="{E6EB9E4E-5EB2-4835-9CCB-0AB2F26AA14E}"/>
              </a:ext>
            </a:extLst>
          </p:cNvPr>
          <p:cNvSpPr/>
          <p:nvPr/>
        </p:nvSpPr>
        <p:spPr>
          <a:xfrm>
            <a:off x="4855000" y="4341426"/>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41" name="Rechthoek 40">
            <a:extLst>
              <a:ext uri="{FF2B5EF4-FFF2-40B4-BE49-F238E27FC236}">
                <a16:creationId xmlns:a16="http://schemas.microsoft.com/office/drawing/2014/main" id="{08BCD252-FF94-4189-9D90-877377FC8B24}"/>
              </a:ext>
            </a:extLst>
          </p:cNvPr>
          <p:cNvSpPr/>
          <p:nvPr/>
        </p:nvSpPr>
        <p:spPr>
          <a:xfrm>
            <a:off x="6346157" y="3287799"/>
            <a:ext cx="1292633" cy="2898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42" name="Rechthoek 41">
            <a:extLst>
              <a:ext uri="{FF2B5EF4-FFF2-40B4-BE49-F238E27FC236}">
                <a16:creationId xmlns:a16="http://schemas.microsoft.com/office/drawing/2014/main" id="{9CCFD136-88E1-4CF9-A000-5DC1E7857911}"/>
              </a:ext>
            </a:extLst>
          </p:cNvPr>
          <p:cNvSpPr/>
          <p:nvPr/>
        </p:nvSpPr>
        <p:spPr>
          <a:xfrm>
            <a:off x="7722175" y="3287799"/>
            <a:ext cx="1292633" cy="2898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43" name="Rechthoek 42">
            <a:extLst>
              <a:ext uri="{FF2B5EF4-FFF2-40B4-BE49-F238E27FC236}">
                <a16:creationId xmlns:a16="http://schemas.microsoft.com/office/drawing/2014/main" id="{7B43450B-C997-440A-8795-B2F381EE5A5A}"/>
              </a:ext>
            </a:extLst>
          </p:cNvPr>
          <p:cNvSpPr/>
          <p:nvPr/>
        </p:nvSpPr>
        <p:spPr>
          <a:xfrm>
            <a:off x="9098192" y="3287799"/>
            <a:ext cx="1292633" cy="2898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44" name="Rechthoek 43">
            <a:extLst>
              <a:ext uri="{FF2B5EF4-FFF2-40B4-BE49-F238E27FC236}">
                <a16:creationId xmlns:a16="http://schemas.microsoft.com/office/drawing/2014/main" id="{80597097-A70E-45C0-A280-4918F4A75F51}"/>
              </a:ext>
            </a:extLst>
          </p:cNvPr>
          <p:cNvSpPr/>
          <p:nvPr/>
        </p:nvSpPr>
        <p:spPr>
          <a:xfrm>
            <a:off x="6336808" y="4329637"/>
            <a:ext cx="1292633" cy="2898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45" name="Rechthoek 44">
            <a:extLst>
              <a:ext uri="{FF2B5EF4-FFF2-40B4-BE49-F238E27FC236}">
                <a16:creationId xmlns:a16="http://schemas.microsoft.com/office/drawing/2014/main" id="{F95A8F8F-4D67-442D-8C12-28A1CCB7B76A}"/>
              </a:ext>
            </a:extLst>
          </p:cNvPr>
          <p:cNvSpPr/>
          <p:nvPr/>
        </p:nvSpPr>
        <p:spPr>
          <a:xfrm>
            <a:off x="7712826" y="4329637"/>
            <a:ext cx="1292633" cy="2898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46" name="Rechthoek 45">
            <a:extLst>
              <a:ext uri="{FF2B5EF4-FFF2-40B4-BE49-F238E27FC236}">
                <a16:creationId xmlns:a16="http://schemas.microsoft.com/office/drawing/2014/main" id="{DBE69E4C-3C9D-4CAB-92BE-F39EC27DBFF9}"/>
              </a:ext>
            </a:extLst>
          </p:cNvPr>
          <p:cNvSpPr/>
          <p:nvPr/>
        </p:nvSpPr>
        <p:spPr>
          <a:xfrm>
            <a:off x="9088843" y="4329637"/>
            <a:ext cx="1292633" cy="2898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pic>
        <p:nvPicPr>
          <p:cNvPr id="47" name="Afbeelding 46">
            <a:extLst>
              <a:ext uri="{FF2B5EF4-FFF2-40B4-BE49-F238E27FC236}">
                <a16:creationId xmlns:a16="http://schemas.microsoft.com/office/drawing/2014/main" id="{4699A8D4-F065-4907-8EA8-D1BF1E29798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5938" t="4489" r="25696" b="5105"/>
          <a:stretch/>
        </p:blipFill>
        <p:spPr>
          <a:xfrm>
            <a:off x="1874450" y="2194078"/>
            <a:ext cx="353119" cy="344171"/>
          </a:xfrm>
          <a:prstGeom prst="rect">
            <a:avLst/>
          </a:prstGeom>
        </p:spPr>
      </p:pic>
      <p:pic>
        <p:nvPicPr>
          <p:cNvPr id="48" name="Afbeelding 47" descr="Afbeelding met klok&#10;&#10;Automatisch gegenereerde beschrijving">
            <a:extLst>
              <a:ext uri="{FF2B5EF4-FFF2-40B4-BE49-F238E27FC236}">
                <a16:creationId xmlns:a16="http://schemas.microsoft.com/office/drawing/2014/main" id="{A9458E4B-ABD3-4E0F-BAFB-841C10E73B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53" t="10975" r="41221" b="15170"/>
          <a:stretch/>
        </p:blipFill>
        <p:spPr>
          <a:xfrm>
            <a:off x="4606235" y="2049979"/>
            <a:ext cx="560715" cy="635348"/>
          </a:xfrm>
          <a:prstGeom prst="rect">
            <a:avLst/>
          </a:prstGeom>
          <a:ln>
            <a:noFill/>
          </a:ln>
          <a:effectLst/>
        </p:spPr>
      </p:pic>
      <p:pic>
        <p:nvPicPr>
          <p:cNvPr id="50" name="Afbeelding 49" descr="Afbeelding met klok, teken, tekening&#10;&#10;Automatisch gegenereerde beschrijving">
            <a:extLst>
              <a:ext uri="{FF2B5EF4-FFF2-40B4-BE49-F238E27FC236}">
                <a16:creationId xmlns:a16="http://schemas.microsoft.com/office/drawing/2014/main" id="{9AAAC66D-5FDC-4391-903A-0FE713AED8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09" t="4700" r="5414" b="3962"/>
          <a:stretch/>
        </p:blipFill>
        <p:spPr>
          <a:xfrm>
            <a:off x="7728412" y="2194078"/>
            <a:ext cx="355224" cy="362109"/>
          </a:xfrm>
          <a:prstGeom prst="ellipse">
            <a:avLst/>
          </a:prstGeom>
        </p:spPr>
      </p:pic>
      <p:pic>
        <p:nvPicPr>
          <p:cNvPr id="54" name="Afbeelding 53" descr="Afbeelding met teken, geel, paal, straat&#10;&#10;Automatisch gegenereerde beschrijving">
            <a:extLst>
              <a:ext uri="{FF2B5EF4-FFF2-40B4-BE49-F238E27FC236}">
                <a16:creationId xmlns:a16="http://schemas.microsoft.com/office/drawing/2014/main" id="{3B685A98-3E5B-431F-B352-6E36FFCC2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7483" y="2172408"/>
            <a:ext cx="418314" cy="366025"/>
          </a:xfrm>
          <a:prstGeom prst="rect">
            <a:avLst/>
          </a:prstGeom>
        </p:spPr>
      </p:pic>
      <p:pic>
        <p:nvPicPr>
          <p:cNvPr id="58" name="Afbeelding 57" descr="Afbeelding met kamer, tekening&#10;&#10;Automatisch gegenereerde beschrijving">
            <a:extLst>
              <a:ext uri="{FF2B5EF4-FFF2-40B4-BE49-F238E27FC236}">
                <a16:creationId xmlns:a16="http://schemas.microsoft.com/office/drawing/2014/main" id="{76595BCB-62C8-408A-BA9B-E807EF1591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1987" y="2204595"/>
            <a:ext cx="358091" cy="358091"/>
          </a:xfrm>
          <a:prstGeom prst="rect">
            <a:avLst/>
          </a:prstGeom>
        </p:spPr>
      </p:pic>
      <p:pic>
        <p:nvPicPr>
          <p:cNvPr id="60" name="Afbeelding 59" descr="Afbeelding met tekening&#10;&#10;Automatisch gegenereerde beschrijving">
            <a:extLst>
              <a:ext uri="{FF2B5EF4-FFF2-40B4-BE49-F238E27FC236}">
                <a16:creationId xmlns:a16="http://schemas.microsoft.com/office/drawing/2014/main" id="{DBEAF8D2-2A94-4C27-85A0-EA1C381A54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98193" y="2235817"/>
            <a:ext cx="393479" cy="332434"/>
          </a:xfrm>
          <a:prstGeom prst="rect">
            <a:avLst/>
          </a:prstGeom>
        </p:spPr>
      </p:pic>
      <p:pic>
        <p:nvPicPr>
          <p:cNvPr id="61" name="Afbeelding 60">
            <a:extLst>
              <a:ext uri="{FF2B5EF4-FFF2-40B4-BE49-F238E27FC236}">
                <a16:creationId xmlns:a16="http://schemas.microsoft.com/office/drawing/2014/main" id="{6ADA7680-0C06-4AD5-8525-2630ACC9AF74}"/>
              </a:ext>
            </a:extLst>
          </p:cNvPr>
          <p:cNvPicPr>
            <a:picLocks noChangeAspect="1"/>
          </p:cNvPicPr>
          <p:nvPr/>
        </p:nvPicPr>
        <p:blipFill rotWithShape="1">
          <a:blip r:embed="rId10" cstate="print">
            <a:alphaModFix amt="85000"/>
            <a:extLst>
              <a:ext uri="{28A0092B-C50C-407E-A947-70E740481C1C}">
                <a14:useLocalDpi xmlns:a14="http://schemas.microsoft.com/office/drawing/2010/main" val="0"/>
              </a:ext>
            </a:extLst>
          </a:blip>
          <a:srcRect r="30721"/>
          <a:stretch/>
        </p:blipFill>
        <p:spPr>
          <a:xfrm>
            <a:off x="125431" y="5129561"/>
            <a:ext cx="1537595" cy="547714"/>
          </a:xfrm>
          <a:prstGeom prst="rect">
            <a:avLst/>
          </a:prstGeom>
        </p:spPr>
      </p:pic>
      <p:pic>
        <p:nvPicPr>
          <p:cNvPr id="62" name="Afbeelding 61">
            <a:extLst>
              <a:ext uri="{FF2B5EF4-FFF2-40B4-BE49-F238E27FC236}">
                <a16:creationId xmlns:a16="http://schemas.microsoft.com/office/drawing/2014/main" id="{D197A8A5-0B55-45AB-809A-80B185CF78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pic>
        <p:nvPicPr>
          <p:cNvPr id="63" name="Afbeelding 62" descr="Afbeelding met persoon, man, kostuum, kleding&#10;&#10;Automatisch gegenereerde beschrijving">
            <a:extLst>
              <a:ext uri="{FF2B5EF4-FFF2-40B4-BE49-F238E27FC236}">
                <a16:creationId xmlns:a16="http://schemas.microsoft.com/office/drawing/2014/main" id="{3C70BB09-37A4-4643-A47F-1CD8854A7227}"/>
              </a:ext>
            </a:extLst>
          </p:cNvPr>
          <p:cNvPicPr>
            <a:picLocks noChangeAspect="1"/>
          </p:cNvPicPr>
          <p:nvPr/>
        </p:nvPicPr>
        <p:blipFill rotWithShape="1">
          <a:blip r:embed="rId12">
            <a:extLst>
              <a:ext uri="{28A0092B-C50C-407E-A947-70E740481C1C}">
                <a14:useLocalDpi xmlns:a14="http://schemas.microsoft.com/office/drawing/2010/main" val="0"/>
              </a:ext>
            </a:extLst>
          </a:blip>
          <a:srcRect l="20920" t="2121" r="19761" b="4642"/>
          <a:stretch/>
        </p:blipFill>
        <p:spPr>
          <a:xfrm>
            <a:off x="8184217" y="137581"/>
            <a:ext cx="774775" cy="1217797"/>
          </a:xfrm>
          <a:prstGeom prst="rect">
            <a:avLst/>
          </a:prstGeom>
        </p:spPr>
      </p:pic>
      <p:pic>
        <p:nvPicPr>
          <p:cNvPr id="64" name="Afbeelding 63" descr="Afbeelding met persoon, man, stropdas, binnen&#10;&#10;Automatisch gegenereerde beschrijving">
            <a:extLst>
              <a:ext uri="{FF2B5EF4-FFF2-40B4-BE49-F238E27FC236}">
                <a16:creationId xmlns:a16="http://schemas.microsoft.com/office/drawing/2014/main" id="{6F6D929C-FB77-4D04-9F06-29281DE822A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2220" t="-1115" r="16664" b="6664"/>
          <a:stretch/>
        </p:blipFill>
        <p:spPr>
          <a:xfrm>
            <a:off x="9008315" y="131746"/>
            <a:ext cx="787986" cy="1217797"/>
          </a:xfrm>
          <a:prstGeom prst="rect">
            <a:avLst/>
          </a:prstGeom>
        </p:spPr>
      </p:pic>
      <p:pic>
        <p:nvPicPr>
          <p:cNvPr id="57" name="Picture 3">
            <a:extLst>
              <a:ext uri="{FF2B5EF4-FFF2-40B4-BE49-F238E27FC236}">
                <a16:creationId xmlns:a16="http://schemas.microsoft.com/office/drawing/2014/main" id="{721357D7-2CFC-4595-A879-D0DF5A900FE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kstvak 10">
            <a:extLst>
              <a:ext uri="{FF2B5EF4-FFF2-40B4-BE49-F238E27FC236}">
                <a16:creationId xmlns:a16="http://schemas.microsoft.com/office/drawing/2014/main" id="{63D3785C-D8EF-4412-9B77-53508EB43968}"/>
              </a:ext>
            </a:extLst>
          </p:cNvPr>
          <p:cNvSpPr txBox="1"/>
          <p:nvPr/>
        </p:nvSpPr>
        <p:spPr>
          <a:xfrm>
            <a:off x="5381778" y="5994814"/>
            <a:ext cx="1863011" cy="246221"/>
          </a:xfrm>
          <a:prstGeom prst="rect">
            <a:avLst/>
          </a:prstGeom>
          <a:noFill/>
        </p:spPr>
        <p:txBody>
          <a:bodyPr wrap="none" rtlCol="0">
            <a:spAutoFit/>
          </a:bodyPr>
          <a:lstStyle/>
          <a:p>
            <a:r>
              <a:rPr lang="nl-NL" sz="1000" dirty="0"/>
              <a:t>Zie ook: downloads op </a:t>
            </a:r>
            <a:r>
              <a:rPr lang="nl-NL" sz="1000" dirty="0" err="1"/>
              <a:t>econnect</a:t>
            </a:r>
            <a:endParaRPr lang="nl-NL" sz="1000" dirty="0"/>
          </a:p>
        </p:txBody>
      </p:sp>
      <p:pic>
        <p:nvPicPr>
          <p:cNvPr id="49" name="Afbeelding 48" descr="Afbeelding met bus, zitten, monitor, wit&#10;&#10;Automatisch gegenereerde beschrijving">
            <a:extLst>
              <a:ext uri="{FF2B5EF4-FFF2-40B4-BE49-F238E27FC236}">
                <a16:creationId xmlns:a16="http://schemas.microsoft.com/office/drawing/2014/main" id="{2E3F1FA4-6BB4-452A-8049-9F02333CE7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288" y="3771681"/>
            <a:ext cx="1411779" cy="1477662"/>
          </a:xfrm>
          <a:prstGeom prst="rect">
            <a:avLst/>
          </a:prstGeom>
          <a:ln>
            <a:noFill/>
          </a:ln>
          <a:effectLst/>
        </p:spPr>
      </p:pic>
    </p:spTree>
    <p:extLst>
      <p:ext uri="{BB962C8B-B14F-4D97-AF65-F5344CB8AC3E}">
        <p14:creationId xmlns:p14="http://schemas.microsoft.com/office/powerpoint/2010/main" val="412993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Stel per lesleerdoel een </a:t>
            </a:r>
            <a:r>
              <a:rPr lang="nl-NL" sz="1600" b="1" i="0" dirty="0">
                <a:solidFill>
                  <a:srgbClr val="383737"/>
                </a:solidFill>
                <a:effectLst/>
              </a:rPr>
              <a:t>open</a:t>
            </a:r>
            <a:r>
              <a:rPr lang="nl-NL" sz="1600" b="0" i="0" dirty="0">
                <a:solidFill>
                  <a:srgbClr val="383737"/>
                </a:solidFill>
                <a:effectLst/>
              </a:rPr>
              <a:t> examenvraag op. Werk ook de antwoorden op de vragen uit en geef aan waar in de leerstof het antwoord te vinden is. In de volgende les ga je deze examenvragen kort bespreken met je medestudenten. Belangrijk is dat de vragen aansluiten op de onderwerpen en leerdoelen van de betreffende les.</a:t>
            </a:r>
          </a:p>
          <a:p>
            <a:pPr marL="0" indent="0" algn="l">
              <a:buNone/>
            </a:pPr>
            <a:r>
              <a:rPr lang="nl-NL" sz="1600" b="0" i="0" dirty="0">
                <a:solidFill>
                  <a:srgbClr val="383737"/>
                </a:solidFill>
                <a:effectLst/>
              </a:rPr>
              <a:t>Je mag ook een korte </a:t>
            </a:r>
            <a:r>
              <a:rPr lang="nl-NL" sz="1600" b="0" i="1" dirty="0">
                <a:solidFill>
                  <a:srgbClr val="383737"/>
                </a:solidFill>
                <a:effectLst/>
              </a:rPr>
              <a:t>case</a:t>
            </a:r>
            <a:r>
              <a:rPr lang="nl-NL" sz="1600" b="0" i="0" dirty="0">
                <a:solidFill>
                  <a:srgbClr val="383737"/>
                </a:solidFill>
                <a:effectLst/>
              </a:rPr>
              <a:t> maken (situatiebeschrijving) en de vragen op deze case betrekking laten hebben.</a:t>
            </a:r>
          </a:p>
          <a:p>
            <a:pPr marL="0" indent="0" algn="l">
              <a:buNone/>
            </a:pPr>
            <a:r>
              <a:rPr lang="nl-NL" sz="1600" b="0" i="0" dirty="0">
                <a:solidFill>
                  <a:srgbClr val="383737"/>
                </a:solidFill>
                <a:effectLst/>
              </a:rPr>
              <a:t>Werk deze punten uit, met de vragen en antwoorden op een apart blad. Neem je uitwerkingen mee naar de volgende les en plaats je uitwerking ook als bericht aan medestudenten. Samen werk je zo aan een database met oefenvragen.</a:t>
            </a:r>
          </a:p>
        </p:txBody>
      </p:sp>
      <p:sp>
        <p:nvSpPr>
          <p:cNvPr id="3" name="Titel 2"/>
          <p:cNvSpPr>
            <a:spLocks noGrp="1"/>
          </p:cNvSpPr>
          <p:nvPr>
            <p:ph type="title"/>
          </p:nvPr>
        </p:nvSpPr>
        <p:spPr/>
        <p:txBody>
          <a:bodyPr/>
          <a:lstStyle/>
          <a:p>
            <a:r>
              <a:rPr lang="nl-NL" dirty="0"/>
              <a:t>Examenvragen opstellen</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18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2</a:t>
            </a:r>
            <a:endParaRPr lang="en-US" dirty="0"/>
          </a:p>
        </p:txBody>
      </p:sp>
      <p:sp>
        <p:nvSpPr>
          <p:cNvPr id="3" name="Ondertitel 2"/>
          <p:cNvSpPr>
            <a:spLocks noGrp="1"/>
          </p:cNvSpPr>
          <p:nvPr>
            <p:ph type="subTitle" idx="1"/>
          </p:nvPr>
        </p:nvSpPr>
        <p:spPr/>
        <p:txBody>
          <a:bodyPr/>
          <a:lstStyle/>
          <a:p>
            <a:r>
              <a:rPr lang="en-US"/>
              <a:t>Maken van een procesontwerp</a:t>
            </a:r>
            <a:endParaRPr lang="en-US" b="1" i="1" dirty="0">
              <a:solidFill>
                <a:srgbClr val="C00000"/>
              </a:solidFill>
            </a:endParaRPr>
          </a:p>
        </p:txBody>
      </p:sp>
      <p:pic>
        <p:nvPicPr>
          <p:cNvPr id="4" name="Picture 3">
            <a:extLst>
              <a:ext uri="{FF2B5EF4-FFF2-40B4-BE49-F238E27FC236}">
                <a16:creationId xmlns:a16="http://schemas.microsoft.com/office/drawing/2014/main" id="{6B46CEFE-2E78-43E4-9957-EFB6BF822A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a:extLst>
              <a:ext uri="{FF2B5EF4-FFF2-40B4-BE49-F238E27FC236}">
                <a16:creationId xmlns:a16="http://schemas.microsoft.com/office/drawing/2014/main" id="{402DA399-B298-4F21-86D8-C03FD54F8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3750360"/>
            <a:ext cx="3162313" cy="212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26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nSpc>
                <a:spcPct val="100000"/>
              </a:lnSpc>
              <a:spcBef>
                <a:spcPts val="0"/>
              </a:spcBef>
              <a:buNone/>
            </a:pPr>
            <a:r>
              <a:rPr lang="nl-NL" sz="1600" dirty="0"/>
              <a:t>Na het bestuderen van de theorie en het afronden van deze les kun je:</a:t>
            </a:r>
          </a:p>
          <a:p>
            <a:pPr algn="l">
              <a:lnSpc>
                <a:spcPct val="100000"/>
              </a:lnSpc>
              <a:spcBef>
                <a:spcPts val="0"/>
              </a:spcBef>
              <a:buFont typeface="+mj-lt"/>
              <a:buAutoNum type="arabicPeriod"/>
            </a:pPr>
            <a:r>
              <a:rPr lang="nl-NL" sz="1600" b="0" i="0" dirty="0">
                <a:solidFill>
                  <a:srgbClr val="383737"/>
                </a:solidFill>
                <a:effectLst/>
              </a:rPr>
              <a:t>de procesarchitectuur bepalen. (3)</a:t>
            </a:r>
          </a:p>
          <a:p>
            <a:pPr algn="l">
              <a:lnSpc>
                <a:spcPct val="100000"/>
              </a:lnSpc>
              <a:spcBef>
                <a:spcPts val="0"/>
              </a:spcBef>
              <a:buFont typeface="+mj-lt"/>
              <a:buAutoNum type="arabicPeriod"/>
            </a:pPr>
            <a:r>
              <a:rPr lang="nl-NL" sz="1600" b="0" i="0" dirty="0">
                <a:solidFill>
                  <a:srgbClr val="383737"/>
                </a:solidFill>
                <a:effectLst/>
              </a:rPr>
              <a:t>methoden benoemen om overzichten van processen te genereren. (3)</a:t>
            </a:r>
          </a:p>
          <a:p>
            <a:pPr algn="l">
              <a:lnSpc>
                <a:spcPct val="100000"/>
              </a:lnSpc>
              <a:spcBef>
                <a:spcPts val="0"/>
              </a:spcBef>
              <a:buFont typeface="+mj-lt"/>
              <a:buAutoNum type="arabicPeriod"/>
            </a:pPr>
            <a:r>
              <a:rPr lang="nl-NL" sz="1600" b="0" i="0" dirty="0">
                <a:solidFill>
                  <a:srgbClr val="383737"/>
                </a:solidFill>
                <a:effectLst/>
              </a:rPr>
              <a:t>proceskenmerken vastleggen. (3)</a:t>
            </a:r>
          </a:p>
          <a:p>
            <a:pPr algn="l">
              <a:lnSpc>
                <a:spcPct val="100000"/>
              </a:lnSpc>
              <a:spcBef>
                <a:spcPts val="0"/>
              </a:spcBef>
              <a:buFont typeface="+mj-lt"/>
              <a:buAutoNum type="arabicPeriod"/>
            </a:pPr>
            <a:r>
              <a:rPr lang="nl-NL" sz="1600" b="0" i="0" dirty="0">
                <a:solidFill>
                  <a:srgbClr val="383737"/>
                </a:solidFill>
                <a:effectLst/>
              </a:rPr>
              <a:t>methoden om processen te beschrijven toepassen. (3)</a:t>
            </a:r>
          </a:p>
          <a:p>
            <a:pPr algn="l">
              <a:lnSpc>
                <a:spcPct val="100000"/>
              </a:lnSpc>
              <a:spcBef>
                <a:spcPts val="0"/>
              </a:spcBef>
              <a:buFont typeface="+mj-lt"/>
              <a:buAutoNum type="arabicPeriod"/>
            </a:pPr>
            <a:r>
              <a:rPr lang="nl-NL" sz="1600" b="0" i="0" dirty="0">
                <a:solidFill>
                  <a:srgbClr val="383737"/>
                </a:solidFill>
                <a:effectLst/>
              </a:rPr>
              <a:t>uitleggen hoe procesbeschrijvingen geborgd kunnen worden. (3]</a:t>
            </a:r>
          </a:p>
          <a:p>
            <a:pPr marL="0" indent="0">
              <a:lnSpc>
                <a:spcPct val="100000"/>
              </a:lnSpc>
              <a:spcBef>
                <a:spcPts val="0"/>
              </a:spcBef>
              <a:buNone/>
            </a:pPr>
            <a:endParaRPr lang="nl-NL" sz="1200" dirty="0"/>
          </a:p>
          <a:p>
            <a:pPr marL="0" indent="0">
              <a:lnSpc>
                <a:spcPct val="100000"/>
              </a:lnSpc>
              <a:spcBef>
                <a:spcPts val="0"/>
              </a:spcBef>
              <a:buNone/>
            </a:pPr>
            <a:r>
              <a:rPr lang="nl-NL" sz="1200" b="1" dirty="0">
                <a:solidFill>
                  <a:srgbClr val="C00000"/>
                </a:solidFill>
              </a:rPr>
              <a:t>Voorbereiding</a:t>
            </a:r>
          </a:p>
          <a:p>
            <a:pPr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Lees je </a:t>
            </a:r>
            <a:r>
              <a:rPr lang="nl-NL" sz="1200" b="1" i="0" dirty="0">
                <a:solidFill>
                  <a:srgbClr val="383737"/>
                </a:solidFill>
                <a:effectLst/>
                <a:latin typeface="opensansregular"/>
              </a:rPr>
              <a:t>hoofdstuk 2</a:t>
            </a:r>
            <a:r>
              <a:rPr lang="nl-NL" sz="1200" b="0" i="0" dirty="0">
                <a:solidFill>
                  <a:srgbClr val="383737"/>
                </a:solidFill>
                <a:effectLst/>
                <a:latin typeface="opensansregular"/>
              </a:rPr>
              <a:t>: Processen beschrijven uit het boek </a:t>
            </a:r>
            <a:r>
              <a:rPr lang="nl-NL" sz="1200" b="0" i="1" dirty="0">
                <a:solidFill>
                  <a:srgbClr val="383737"/>
                </a:solidFill>
                <a:effectLst/>
                <a:latin typeface="opensansregular"/>
              </a:rPr>
              <a:t>Procesmanagement in de praktijk</a:t>
            </a:r>
            <a:r>
              <a:rPr lang="nl-NL" sz="1200" b="0" i="0" dirty="0">
                <a:solidFill>
                  <a:srgbClr val="383737"/>
                </a:solidFill>
                <a:effectLst/>
                <a:latin typeface="opensansregular"/>
              </a:rPr>
              <a:t>.</a:t>
            </a:r>
          </a:p>
          <a:p>
            <a:pPr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Lees je </a:t>
            </a:r>
            <a:r>
              <a:rPr lang="nl-NL" sz="1200" b="0" i="1" dirty="0">
                <a:solidFill>
                  <a:srgbClr val="383737"/>
                </a:solidFill>
                <a:effectLst/>
                <a:latin typeface="opensansregular"/>
              </a:rPr>
              <a:t>'De nieuwe versie ISO9001:2015</a:t>
            </a:r>
            <a:r>
              <a:rPr lang="nl-NL" sz="1200" b="0" i="0" dirty="0">
                <a:solidFill>
                  <a:srgbClr val="383737"/>
                </a:solidFill>
                <a:effectLst/>
                <a:latin typeface="opensansregular"/>
              </a:rPr>
              <a:t>' (als download bij deze les toegevoegd).</a:t>
            </a:r>
          </a:p>
          <a:p>
            <a:pPr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Maak je de opdrachten bij deze les</a:t>
            </a:r>
            <a:endParaRPr lang="nl-NL" sz="1600" dirty="0"/>
          </a:p>
        </p:txBody>
      </p:sp>
      <p:sp>
        <p:nvSpPr>
          <p:cNvPr id="3" name="Titel 2"/>
          <p:cNvSpPr>
            <a:spLocks noGrp="1"/>
          </p:cNvSpPr>
          <p:nvPr>
            <p:ph type="title"/>
          </p:nvPr>
        </p:nvSpPr>
        <p:spPr/>
        <p:txBody>
          <a:bodyPr/>
          <a:lstStyle/>
          <a:p>
            <a:r>
              <a:rPr lang="en-US" dirty="0" err="1"/>
              <a:t>Lesleerdoelen</a:t>
            </a:r>
            <a:br>
              <a:rPr lang="en-US" dirty="0"/>
            </a:br>
            <a:r>
              <a:rPr lang="en-US" sz="1600" b="0" dirty="0">
                <a:solidFill>
                  <a:schemeClr val="tx1"/>
                </a:solidFill>
              </a:rPr>
              <a:t>les 2</a:t>
            </a:r>
          </a:p>
        </p:txBody>
      </p:sp>
      <p:pic>
        <p:nvPicPr>
          <p:cNvPr id="4" name="Picture 3">
            <a:extLst>
              <a:ext uri="{FF2B5EF4-FFF2-40B4-BE49-F238E27FC236}">
                <a16:creationId xmlns:a16="http://schemas.microsoft.com/office/drawing/2014/main" id="{674D35EB-E450-4B05-882F-EB392D1B30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43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err="1"/>
              <a:t>Introductie</a:t>
            </a:r>
            <a:br>
              <a:rPr lang="en-US" dirty="0"/>
            </a:br>
            <a:r>
              <a:rPr lang="en-US" sz="1600" b="0" dirty="0" err="1">
                <a:solidFill>
                  <a:srgbClr val="231F20"/>
                </a:solidFill>
              </a:rPr>
              <a:t>Kennismaking</a:t>
            </a:r>
            <a:endParaRPr lang="en-US" sz="1600" b="0" dirty="0">
              <a:solidFill>
                <a:srgbClr val="231F20"/>
              </a:solidFill>
            </a:endParaRPr>
          </a:p>
        </p:txBody>
      </p:sp>
      <p:graphicFrame>
        <p:nvGraphicFramePr>
          <p:cNvPr id="6" name="Tijdelijke aanduiding voor inhoud 3">
            <a:extLst>
              <a:ext uri="{FF2B5EF4-FFF2-40B4-BE49-F238E27FC236}">
                <a16:creationId xmlns:a16="http://schemas.microsoft.com/office/drawing/2014/main" id="{779BE0C2-88D9-42A7-AFBA-F8A54E7E73B7}"/>
              </a:ext>
            </a:extLst>
          </p:cNvPr>
          <p:cNvGraphicFramePr>
            <a:graphicFrameLocks/>
          </p:cNvGraphicFramePr>
          <p:nvPr>
            <p:extLst>
              <p:ext uri="{D42A27DB-BD31-4B8C-83A1-F6EECF244321}">
                <p14:modId xmlns:p14="http://schemas.microsoft.com/office/powerpoint/2010/main" val="332845737"/>
              </p:ext>
            </p:extLst>
          </p:nvPr>
        </p:nvGraphicFramePr>
        <p:xfrm>
          <a:off x="2952725" y="1113190"/>
          <a:ext cx="5753652" cy="3869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Afbeelding 6">
            <a:extLst>
              <a:ext uri="{FF2B5EF4-FFF2-40B4-BE49-F238E27FC236}">
                <a16:creationId xmlns:a16="http://schemas.microsoft.com/office/drawing/2014/main" id="{11B74E43-8AEF-4EAA-8E45-91A22BE0ED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142" y="2380882"/>
            <a:ext cx="1434819" cy="1434819"/>
          </a:xfrm>
          <a:prstGeom prst="ellipse">
            <a:avLst/>
          </a:prstGeom>
          <a:effectLst>
            <a:outerShdw blurRad="50800" dist="38100" dir="2700000" algn="tl" rotWithShape="0">
              <a:prstClr val="black">
                <a:alpha val="40000"/>
              </a:prstClr>
            </a:outerShdw>
          </a:effectLst>
        </p:spPr>
      </p:pic>
      <p:sp>
        <p:nvSpPr>
          <p:cNvPr id="8" name="Tekstvak 7">
            <a:extLst>
              <a:ext uri="{FF2B5EF4-FFF2-40B4-BE49-F238E27FC236}">
                <a16:creationId xmlns:a16="http://schemas.microsoft.com/office/drawing/2014/main" id="{2BAC9F6D-D26C-4E52-ADEB-18FC82F49375}"/>
              </a:ext>
            </a:extLst>
          </p:cNvPr>
          <p:cNvSpPr txBox="1"/>
          <p:nvPr/>
        </p:nvSpPr>
        <p:spPr>
          <a:xfrm>
            <a:off x="4483615" y="4915131"/>
            <a:ext cx="2867730" cy="422625"/>
          </a:xfrm>
          <a:prstGeom prst="rect">
            <a:avLst/>
          </a:prstGeom>
          <a:solidFill>
            <a:srgbClr val="FFC000"/>
          </a:solidFill>
          <a:effectLst>
            <a:outerShdw blurRad="50800" dist="38100" dir="2700000" algn="tl" rotWithShape="0">
              <a:prstClr val="black">
                <a:alpha val="40000"/>
              </a:prstClr>
            </a:outerShdw>
          </a:effectLst>
        </p:spPr>
        <p:txBody>
          <a:bodyPr wrap="none" lIns="159904" tIns="79951" rIns="159904" bIns="79951" rtlCol="0">
            <a:spAutoFit/>
          </a:bodyPr>
          <a:lstStyle/>
          <a:p>
            <a:pPr defTabSz="1598979">
              <a:defRPr/>
            </a:pPr>
            <a:r>
              <a:rPr lang="en-US" sz="1697" dirty="0" err="1">
                <a:solidFill>
                  <a:prstClr val="black"/>
                </a:solidFill>
                <a:latin typeface="Calibri" panose="020F0502020204030204" pitchFamily="34" charset="0"/>
                <a:cs typeface="Calibri" panose="020F0502020204030204" pitchFamily="34" charset="0"/>
              </a:rPr>
              <a:t>Stel</a:t>
            </a:r>
            <a:r>
              <a:rPr lang="en-US" sz="1697" dirty="0">
                <a:solidFill>
                  <a:prstClr val="black"/>
                </a:solidFill>
                <a:latin typeface="Calibri" panose="020F0502020204030204" pitchFamily="34" charset="0"/>
                <a:cs typeface="Calibri" panose="020F0502020204030204" pitchFamily="34" charset="0"/>
              </a:rPr>
              <a:t> </a:t>
            </a:r>
            <a:r>
              <a:rPr lang="en-US" sz="1697" dirty="0" err="1">
                <a:solidFill>
                  <a:prstClr val="black"/>
                </a:solidFill>
                <a:latin typeface="Calibri" panose="020F0502020204030204" pitchFamily="34" charset="0"/>
                <a:cs typeface="Calibri" panose="020F0502020204030204" pitchFamily="34" charset="0"/>
              </a:rPr>
              <a:t>jezelf</a:t>
            </a:r>
            <a:r>
              <a:rPr lang="en-US" sz="1697" dirty="0">
                <a:solidFill>
                  <a:prstClr val="black"/>
                </a:solidFill>
                <a:latin typeface="Calibri" panose="020F0502020204030204" pitchFamily="34" charset="0"/>
                <a:cs typeface="Calibri" panose="020F0502020204030204" pitchFamily="34" charset="0"/>
              </a:rPr>
              <a:t> </a:t>
            </a:r>
            <a:r>
              <a:rPr lang="en-US" sz="1697" dirty="0" err="1">
                <a:solidFill>
                  <a:prstClr val="black"/>
                </a:solidFill>
                <a:latin typeface="Calibri" panose="020F0502020204030204" pitchFamily="34" charset="0"/>
                <a:cs typeface="Calibri" panose="020F0502020204030204" pitchFamily="34" charset="0"/>
              </a:rPr>
              <a:t>voor</a:t>
            </a:r>
            <a:r>
              <a:rPr lang="en-US" sz="1697" dirty="0">
                <a:solidFill>
                  <a:prstClr val="black"/>
                </a:solidFill>
                <a:latin typeface="Calibri" panose="020F0502020204030204" pitchFamily="34" charset="0"/>
                <a:cs typeface="Calibri" panose="020F0502020204030204" pitchFamily="34" charset="0"/>
              </a:rPr>
              <a:t> in </a:t>
            </a:r>
            <a:r>
              <a:rPr lang="en-US" sz="1697" b="1" i="1" dirty="0">
                <a:solidFill>
                  <a:srgbClr val="C00000"/>
                </a:solidFill>
                <a:latin typeface="Calibri" panose="020F0502020204030204" pitchFamily="34" charset="0"/>
                <a:cs typeface="Calibri" panose="020F0502020204030204" pitchFamily="34" charset="0"/>
              </a:rPr>
              <a:t>2 </a:t>
            </a:r>
            <a:r>
              <a:rPr lang="en-US" sz="1697" b="1" i="1" dirty="0" err="1">
                <a:solidFill>
                  <a:srgbClr val="C00000"/>
                </a:solidFill>
                <a:latin typeface="Calibri" panose="020F0502020204030204" pitchFamily="34" charset="0"/>
                <a:cs typeface="Calibri" panose="020F0502020204030204" pitchFamily="34" charset="0"/>
              </a:rPr>
              <a:t>minuten</a:t>
            </a:r>
            <a:endParaRPr lang="nl-NL" sz="1697" b="1" i="1" dirty="0">
              <a:solidFill>
                <a:srgbClr val="C00000"/>
              </a:solidFill>
              <a:latin typeface="Calibri" panose="020F0502020204030204" pitchFamily="34" charset="0"/>
              <a:cs typeface="Calibri" panose="020F0502020204030204" pitchFamily="34" charset="0"/>
            </a:endParaRPr>
          </a:p>
        </p:txBody>
      </p:sp>
      <p:pic>
        <p:nvPicPr>
          <p:cNvPr id="9" name="Afbeelding 8" descr="Afbeelding met object, horloge, klok, wit&#10;&#10;Automatisch gegenereerde beschrijving">
            <a:extLst>
              <a:ext uri="{FF2B5EF4-FFF2-40B4-BE49-F238E27FC236}">
                <a16:creationId xmlns:a16="http://schemas.microsoft.com/office/drawing/2014/main" id="{D52CF694-FDA7-43C0-B14B-9B636BFD67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4483" y="2528255"/>
            <a:ext cx="2420421" cy="2912480"/>
          </a:xfrm>
          <a:prstGeom prst="rect">
            <a:avLst/>
          </a:prstGeom>
        </p:spPr>
      </p:pic>
      <p:pic>
        <p:nvPicPr>
          <p:cNvPr id="10" name="Picture 3">
            <a:extLst>
              <a:ext uri="{FF2B5EF4-FFF2-40B4-BE49-F238E27FC236}">
                <a16:creationId xmlns:a16="http://schemas.microsoft.com/office/drawing/2014/main" id="{09E6C9AC-FFF8-48DD-B260-CDB48E0AD1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92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Processen kunnen onderverdeeld worden in </a:t>
            </a:r>
            <a:r>
              <a:rPr lang="nl-NL" sz="1600" b="0" i="1" dirty="0">
                <a:solidFill>
                  <a:srgbClr val="383737"/>
                </a:solidFill>
                <a:effectLst/>
              </a:rPr>
              <a:t>primaire</a:t>
            </a:r>
            <a:r>
              <a:rPr lang="nl-NL" sz="1600" b="0" i="0" dirty="0">
                <a:solidFill>
                  <a:srgbClr val="383737"/>
                </a:solidFill>
                <a:effectLst/>
              </a:rPr>
              <a:t>, </a:t>
            </a:r>
            <a:r>
              <a:rPr lang="nl-NL" sz="1600" b="0" i="1" dirty="0">
                <a:solidFill>
                  <a:srgbClr val="383737"/>
                </a:solidFill>
                <a:effectLst/>
              </a:rPr>
              <a:t>secundaire</a:t>
            </a:r>
            <a:r>
              <a:rPr lang="nl-NL" sz="1600" b="0" i="0" dirty="0">
                <a:solidFill>
                  <a:srgbClr val="383737"/>
                </a:solidFill>
                <a:effectLst/>
              </a:rPr>
              <a:t> en </a:t>
            </a:r>
            <a:r>
              <a:rPr lang="nl-NL" sz="1600" b="0" i="1" dirty="0">
                <a:solidFill>
                  <a:srgbClr val="383737"/>
                </a:solidFill>
                <a:effectLst/>
              </a:rPr>
              <a:t>besturingsprocessen</a:t>
            </a:r>
            <a:r>
              <a:rPr lang="nl-NL" sz="1600" b="0" i="0" dirty="0">
                <a:solidFill>
                  <a:srgbClr val="383737"/>
                </a:solidFill>
                <a:effectLst/>
              </a:rPr>
              <a:t>. Wanneer deze processen worden weergegeven in een overzicht, wordt de samenhang zichtbaar. Zo'n procesoverzicht wordt ook wel </a:t>
            </a:r>
            <a:r>
              <a:rPr lang="nl-NL" sz="1600" b="0" i="1" dirty="0">
                <a:solidFill>
                  <a:srgbClr val="383737"/>
                </a:solidFill>
                <a:effectLst/>
              </a:rPr>
              <a:t>'blauwdruk van de organisatie</a:t>
            </a:r>
            <a:r>
              <a:rPr lang="nl-NL" sz="1600" b="0" i="0" dirty="0">
                <a:solidFill>
                  <a:srgbClr val="383737"/>
                </a:solidFill>
                <a:effectLst/>
              </a:rPr>
              <a:t>' genoemd. Zo'n blauwdruk geeft de </a:t>
            </a:r>
            <a:r>
              <a:rPr lang="nl-NL" sz="1600" b="0" i="1" dirty="0">
                <a:solidFill>
                  <a:srgbClr val="383737"/>
                </a:solidFill>
                <a:effectLst/>
              </a:rPr>
              <a:t>procesindeling</a:t>
            </a:r>
            <a:r>
              <a:rPr lang="nl-NL" sz="1600" b="0" i="0" dirty="0">
                <a:solidFill>
                  <a:srgbClr val="383737"/>
                </a:solidFill>
                <a:effectLst/>
              </a:rPr>
              <a:t> aan terwijl een organigram de </a:t>
            </a:r>
            <a:r>
              <a:rPr lang="nl-NL" sz="1600" b="0" i="1" dirty="0">
                <a:solidFill>
                  <a:srgbClr val="383737"/>
                </a:solidFill>
                <a:effectLst/>
              </a:rPr>
              <a:t>functionele indeling</a:t>
            </a:r>
            <a:r>
              <a:rPr lang="nl-NL" sz="1600" b="0" i="0" dirty="0">
                <a:solidFill>
                  <a:srgbClr val="383737"/>
                </a:solidFill>
                <a:effectLst/>
              </a:rPr>
              <a:t> aangeeft.</a:t>
            </a:r>
          </a:p>
          <a:p>
            <a:pPr marL="0" indent="0" algn="l">
              <a:buNone/>
            </a:pPr>
            <a:r>
              <a:rPr lang="nl-NL" sz="1600" b="1" i="0" dirty="0">
                <a:solidFill>
                  <a:srgbClr val="C00000"/>
                </a:solidFill>
                <a:effectLst/>
              </a:rPr>
              <a:t>Opdracht</a:t>
            </a:r>
          </a:p>
          <a:p>
            <a:r>
              <a:rPr lang="nl-NL" sz="1600" b="0" i="0" dirty="0">
                <a:solidFill>
                  <a:srgbClr val="383737"/>
                </a:solidFill>
                <a:effectLst/>
              </a:rPr>
              <a:t>Wat is volgens jou de kracht van een </a:t>
            </a:r>
            <a:r>
              <a:rPr lang="nl-NL" sz="1600" b="0" i="1" dirty="0">
                <a:solidFill>
                  <a:srgbClr val="383737"/>
                </a:solidFill>
                <a:effectLst/>
              </a:rPr>
              <a:t>blauwdruk</a:t>
            </a:r>
            <a:r>
              <a:rPr lang="nl-NL" sz="1600" b="0" i="0" dirty="0">
                <a:solidFill>
                  <a:srgbClr val="383737"/>
                </a:solidFill>
                <a:effectLst/>
              </a:rPr>
              <a:t> ten opzichte van een organigram?</a:t>
            </a:r>
          </a:p>
          <a:p>
            <a:r>
              <a:rPr lang="nl-NL" sz="1600" b="0" i="0" dirty="0">
                <a:solidFill>
                  <a:srgbClr val="383737"/>
                </a:solidFill>
                <a:effectLst/>
              </a:rPr>
              <a:t>Maak vervolgens een </a:t>
            </a:r>
            <a:r>
              <a:rPr lang="nl-NL" sz="1600" b="0" i="1" dirty="0">
                <a:solidFill>
                  <a:srgbClr val="383737"/>
                </a:solidFill>
                <a:effectLst/>
              </a:rPr>
              <a:t>blauwdruk</a:t>
            </a:r>
            <a:r>
              <a:rPr lang="nl-NL" sz="1600" b="0" i="0" dirty="0">
                <a:solidFill>
                  <a:srgbClr val="383737"/>
                </a:solidFill>
                <a:effectLst/>
              </a:rPr>
              <a:t> van de processen in je organisatie.</a:t>
            </a:r>
          </a:p>
          <a:p>
            <a:pPr marL="0" indent="0" algn="l">
              <a:buNone/>
            </a:pPr>
            <a:r>
              <a:rPr lang="nl-NL" sz="1600" b="0" i="0" dirty="0">
                <a:solidFill>
                  <a:srgbClr val="383737"/>
                </a:solidFill>
                <a:effectLst/>
              </a:rPr>
              <a:t>Werk deze punten uit op 1 A4’tje. Neem je </a:t>
            </a:r>
            <a:r>
              <a:rPr lang="nl-NL" sz="1600" b="0" i="1" dirty="0">
                <a:solidFill>
                  <a:srgbClr val="383737"/>
                </a:solidFill>
                <a:effectLst/>
              </a:rPr>
              <a:t>digitale uitwerkingen</a:t>
            </a:r>
            <a:r>
              <a:rPr lang="nl-NL" sz="1600" b="0" i="0" dirty="0">
                <a:solidFill>
                  <a:srgbClr val="383737"/>
                </a:solidFill>
                <a:effectLst/>
              </a:rPr>
              <a:t> mee naar de volgende les. </a:t>
            </a:r>
          </a:p>
        </p:txBody>
      </p:sp>
      <p:sp>
        <p:nvSpPr>
          <p:cNvPr id="3" name="Titel 2"/>
          <p:cNvSpPr>
            <a:spLocks noGrp="1"/>
          </p:cNvSpPr>
          <p:nvPr>
            <p:ph type="title"/>
          </p:nvPr>
        </p:nvSpPr>
        <p:spPr/>
        <p:txBody>
          <a:bodyPr/>
          <a:lstStyle/>
          <a:p>
            <a:r>
              <a:rPr lang="nl-NL" dirty="0"/>
              <a:t>Procesblauwdruk</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les 1</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87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93E94761-9EE2-4FD5-ADE2-9FF0B11E5791}"/>
              </a:ext>
            </a:extLst>
          </p:cNvPr>
          <p:cNvSpPr/>
          <p:nvPr/>
        </p:nvSpPr>
        <p:spPr>
          <a:xfrm>
            <a:off x="1872605" y="1664870"/>
            <a:ext cx="8856239" cy="981026"/>
          </a:xfrm>
          <a:prstGeom prst="roundRect">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8" name="Rechthoek 7">
            <a:extLst>
              <a:ext uri="{FF2B5EF4-FFF2-40B4-BE49-F238E27FC236}">
                <a16:creationId xmlns:a16="http://schemas.microsoft.com/office/drawing/2014/main" id="{B09204A2-420D-4903-8B52-3133305C8E0C}"/>
              </a:ext>
            </a:extLst>
          </p:cNvPr>
          <p:cNvSpPr/>
          <p:nvPr/>
        </p:nvSpPr>
        <p:spPr>
          <a:xfrm>
            <a:off x="1991442" y="1917930"/>
            <a:ext cx="4266989" cy="648804"/>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6" name="Rechthoek: afgeronde hoeken 5">
            <a:extLst>
              <a:ext uri="{FF2B5EF4-FFF2-40B4-BE49-F238E27FC236}">
                <a16:creationId xmlns:a16="http://schemas.microsoft.com/office/drawing/2014/main" id="{44001CA3-0BC3-4EF4-B044-067B01AF3763}"/>
              </a:ext>
            </a:extLst>
          </p:cNvPr>
          <p:cNvSpPr/>
          <p:nvPr/>
        </p:nvSpPr>
        <p:spPr>
          <a:xfrm>
            <a:off x="1872605" y="2718903"/>
            <a:ext cx="8856239" cy="1521657"/>
          </a:xfrm>
          <a:prstGeom prst="roundRect">
            <a:avLst/>
          </a:prstGeom>
          <a:solidFill>
            <a:srgbClr val="A7DFE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7" name="Rechthoek: afgeronde hoeken 6">
            <a:extLst>
              <a:ext uri="{FF2B5EF4-FFF2-40B4-BE49-F238E27FC236}">
                <a16:creationId xmlns:a16="http://schemas.microsoft.com/office/drawing/2014/main" id="{CB05824A-F734-4D63-953F-5C1BFB2076D1}"/>
              </a:ext>
            </a:extLst>
          </p:cNvPr>
          <p:cNvSpPr/>
          <p:nvPr/>
        </p:nvSpPr>
        <p:spPr>
          <a:xfrm>
            <a:off x="1872605" y="4381744"/>
            <a:ext cx="8856239" cy="157397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9" name="Rechthoek 8">
            <a:extLst>
              <a:ext uri="{FF2B5EF4-FFF2-40B4-BE49-F238E27FC236}">
                <a16:creationId xmlns:a16="http://schemas.microsoft.com/office/drawing/2014/main" id="{38F6B538-F1FE-4D05-834E-BCAFD5D93221}"/>
              </a:ext>
            </a:extLst>
          </p:cNvPr>
          <p:cNvSpPr/>
          <p:nvPr/>
        </p:nvSpPr>
        <p:spPr>
          <a:xfrm>
            <a:off x="6347560" y="1916445"/>
            <a:ext cx="4266989" cy="648804"/>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0" name="Rechthoek 9">
            <a:extLst>
              <a:ext uri="{FF2B5EF4-FFF2-40B4-BE49-F238E27FC236}">
                <a16:creationId xmlns:a16="http://schemas.microsoft.com/office/drawing/2014/main" id="{664128D1-320A-4A6A-A1F0-7C966F0EB9E9}"/>
              </a:ext>
            </a:extLst>
          </p:cNvPr>
          <p:cNvSpPr/>
          <p:nvPr/>
        </p:nvSpPr>
        <p:spPr>
          <a:xfrm>
            <a:off x="1989170" y="3031684"/>
            <a:ext cx="8623108" cy="648804"/>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4" name="Rechthoek 13">
            <a:extLst>
              <a:ext uri="{FF2B5EF4-FFF2-40B4-BE49-F238E27FC236}">
                <a16:creationId xmlns:a16="http://schemas.microsoft.com/office/drawing/2014/main" id="{BB17BB8A-E589-470D-9296-3AD6775AD9E7}"/>
              </a:ext>
            </a:extLst>
          </p:cNvPr>
          <p:cNvSpPr/>
          <p:nvPr/>
        </p:nvSpPr>
        <p:spPr>
          <a:xfrm>
            <a:off x="1989170" y="5192348"/>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Risicomanagement</a:t>
            </a:r>
          </a:p>
        </p:txBody>
      </p:sp>
      <p:sp>
        <p:nvSpPr>
          <p:cNvPr id="15" name="Rechthoek 14">
            <a:extLst>
              <a:ext uri="{FF2B5EF4-FFF2-40B4-BE49-F238E27FC236}">
                <a16:creationId xmlns:a16="http://schemas.microsoft.com/office/drawing/2014/main" id="{79E07523-407B-4A06-A20F-E56D13F5C0C0}"/>
              </a:ext>
            </a:extLst>
          </p:cNvPr>
          <p:cNvSpPr/>
          <p:nvPr/>
        </p:nvSpPr>
        <p:spPr>
          <a:xfrm>
            <a:off x="1988379" y="4832288"/>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RvB, Directoraten &amp; HR</a:t>
            </a:r>
          </a:p>
        </p:txBody>
      </p:sp>
      <p:sp>
        <p:nvSpPr>
          <p:cNvPr id="16" name="Rechthoek 15">
            <a:extLst>
              <a:ext uri="{FF2B5EF4-FFF2-40B4-BE49-F238E27FC236}">
                <a16:creationId xmlns:a16="http://schemas.microsoft.com/office/drawing/2014/main" id="{06639244-F9D8-4A36-B4D3-67EB992DEB94}"/>
              </a:ext>
            </a:extLst>
          </p:cNvPr>
          <p:cNvSpPr/>
          <p:nvPr/>
        </p:nvSpPr>
        <p:spPr>
          <a:xfrm>
            <a:off x="4189862" y="5530246"/>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err="1">
                <a:solidFill>
                  <a:prstClr val="black"/>
                </a:solidFill>
                <a:latin typeface="Calibri" panose="020F0502020204030204"/>
              </a:rPr>
              <a:t>Procurement</a:t>
            </a:r>
            <a:endParaRPr lang="nl-NL" sz="945" dirty="0">
              <a:solidFill>
                <a:prstClr val="black"/>
              </a:solidFill>
              <a:latin typeface="Calibri" panose="020F0502020204030204"/>
            </a:endParaRPr>
          </a:p>
        </p:txBody>
      </p:sp>
      <p:sp>
        <p:nvSpPr>
          <p:cNvPr id="17" name="Rechthoek 16">
            <a:extLst>
              <a:ext uri="{FF2B5EF4-FFF2-40B4-BE49-F238E27FC236}">
                <a16:creationId xmlns:a16="http://schemas.microsoft.com/office/drawing/2014/main" id="{B033EC22-F5C7-4775-9829-B7524D562CFB}"/>
              </a:ext>
            </a:extLst>
          </p:cNvPr>
          <p:cNvSpPr/>
          <p:nvPr/>
        </p:nvSpPr>
        <p:spPr>
          <a:xfrm>
            <a:off x="4183206" y="5170136"/>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Compliance &amp; Integriteit</a:t>
            </a:r>
          </a:p>
        </p:txBody>
      </p:sp>
      <p:sp>
        <p:nvSpPr>
          <p:cNvPr id="18" name="Rechthoek 17">
            <a:extLst>
              <a:ext uri="{FF2B5EF4-FFF2-40B4-BE49-F238E27FC236}">
                <a16:creationId xmlns:a16="http://schemas.microsoft.com/office/drawing/2014/main" id="{22945B71-B2F6-4A64-8250-241389CBA0F2}"/>
              </a:ext>
            </a:extLst>
          </p:cNvPr>
          <p:cNvSpPr/>
          <p:nvPr/>
        </p:nvSpPr>
        <p:spPr>
          <a:xfrm>
            <a:off x="6388350" y="5541463"/>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Vastgoed</a:t>
            </a:r>
          </a:p>
        </p:txBody>
      </p:sp>
      <p:sp>
        <p:nvSpPr>
          <p:cNvPr id="19" name="Rechthoek 18">
            <a:extLst>
              <a:ext uri="{FF2B5EF4-FFF2-40B4-BE49-F238E27FC236}">
                <a16:creationId xmlns:a16="http://schemas.microsoft.com/office/drawing/2014/main" id="{115A1501-8FBA-4181-9954-78935CD44159}"/>
              </a:ext>
            </a:extLst>
          </p:cNvPr>
          <p:cNvSpPr/>
          <p:nvPr/>
        </p:nvSpPr>
        <p:spPr>
          <a:xfrm>
            <a:off x="6377243" y="5170136"/>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Data- &amp; Informatiemanagement</a:t>
            </a:r>
          </a:p>
        </p:txBody>
      </p:sp>
      <p:sp>
        <p:nvSpPr>
          <p:cNvPr id="21" name="Rechthoek 20">
            <a:extLst>
              <a:ext uri="{FF2B5EF4-FFF2-40B4-BE49-F238E27FC236}">
                <a16:creationId xmlns:a16="http://schemas.microsoft.com/office/drawing/2014/main" id="{11C24768-D045-437A-B925-994EDF7BE68C}"/>
              </a:ext>
            </a:extLst>
          </p:cNvPr>
          <p:cNvSpPr/>
          <p:nvPr/>
        </p:nvSpPr>
        <p:spPr>
          <a:xfrm>
            <a:off x="8576521" y="5547361"/>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Interne </a:t>
            </a:r>
            <a:r>
              <a:rPr lang="nl-NL" sz="945" dirty="0" err="1">
                <a:solidFill>
                  <a:prstClr val="black"/>
                </a:solidFill>
                <a:latin typeface="Calibri" panose="020F0502020204030204"/>
              </a:rPr>
              <a:t>auditing</a:t>
            </a:r>
            <a:endParaRPr lang="nl-NL" sz="945" dirty="0">
              <a:solidFill>
                <a:prstClr val="black"/>
              </a:solidFill>
              <a:latin typeface="Calibri" panose="020F0502020204030204"/>
            </a:endParaRPr>
          </a:p>
        </p:txBody>
      </p:sp>
      <p:sp>
        <p:nvSpPr>
          <p:cNvPr id="22" name="Rechthoek 21">
            <a:extLst>
              <a:ext uri="{FF2B5EF4-FFF2-40B4-BE49-F238E27FC236}">
                <a16:creationId xmlns:a16="http://schemas.microsoft.com/office/drawing/2014/main" id="{DDD5FCA3-DF3C-4ADA-BA58-536D5502154D}"/>
              </a:ext>
            </a:extLst>
          </p:cNvPr>
          <p:cNvSpPr/>
          <p:nvPr/>
        </p:nvSpPr>
        <p:spPr>
          <a:xfrm>
            <a:off x="2102638" y="2228068"/>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Formuleren en opstellen strategie</a:t>
            </a:r>
          </a:p>
        </p:txBody>
      </p:sp>
      <p:sp>
        <p:nvSpPr>
          <p:cNvPr id="23" name="Rechthoek 22">
            <a:extLst>
              <a:ext uri="{FF2B5EF4-FFF2-40B4-BE49-F238E27FC236}">
                <a16:creationId xmlns:a16="http://schemas.microsoft.com/office/drawing/2014/main" id="{2BF05BC7-4186-47D9-A31B-2957C17AEEE1}"/>
              </a:ext>
            </a:extLst>
          </p:cNvPr>
          <p:cNvSpPr/>
          <p:nvPr/>
        </p:nvSpPr>
        <p:spPr>
          <a:xfrm>
            <a:off x="3478655" y="2228068"/>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Planning &amp; Control</a:t>
            </a:r>
          </a:p>
        </p:txBody>
      </p:sp>
      <p:sp>
        <p:nvSpPr>
          <p:cNvPr id="24" name="Rechthoek 23">
            <a:extLst>
              <a:ext uri="{FF2B5EF4-FFF2-40B4-BE49-F238E27FC236}">
                <a16:creationId xmlns:a16="http://schemas.microsoft.com/office/drawing/2014/main" id="{3941FA96-3864-49DD-85DE-47DA44D5B38B}"/>
              </a:ext>
            </a:extLst>
          </p:cNvPr>
          <p:cNvSpPr/>
          <p:nvPr/>
        </p:nvSpPr>
        <p:spPr>
          <a:xfrm>
            <a:off x="4854673" y="2228068"/>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Structurering</a:t>
            </a:r>
          </a:p>
        </p:txBody>
      </p:sp>
      <p:sp>
        <p:nvSpPr>
          <p:cNvPr id="25" name="Rechthoek 24">
            <a:extLst>
              <a:ext uri="{FF2B5EF4-FFF2-40B4-BE49-F238E27FC236}">
                <a16:creationId xmlns:a16="http://schemas.microsoft.com/office/drawing/2014/main" id="{F77952C0-33D3-45CE-BCDD-DECB8AD10CAA}"/>
              </a:ext>
            </a:extLst>
          </p:cNvPr>
          <p:cNvSpPr/>
          <p:nvPr/>
        </p:nvSpPr>
        <p:spPr>
          <a:xfrm>
            <a:off x="6471303" y="2229764"/>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Registreren fouten en ongevallen</a:t>
            </a:r>
          </a:p>
        </p:txBody>
      </p:sp>
      <p:sp>
        <p:nvSpPr>
          <p:cNvPr id="26" name="Rechthoek 25">
            <a:extLst>
              <a:ext uri="{FF2B5EF4-FFF2-40B4-BE49-F238E27FC236}">
                <a16:creationId xmlns:a16="http://schemas.microsoft.com/office/drawing/2014/main" id="{DC29F5AE-9C50-47BD-B7CB-42363B6AB5C7}"/>
              </a:ext>
            </a:extLst>
          </p:cNvPr>
          <p:cNvSpPr/>
          <p:nvPr/>
        </p:nvSpPr>
        <p:spPr>
          <a:xfrm>
            <a:off x="7847320" y="2229764"/>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Regeling toezichthouden</a:t>
            </a:r>
          </a:p>
        </p:txBody>
      </p:sp>
      <p:sp>
        <p:nvSpPr>
          <p:cNvPr id="27" name="Rechthoek 26">
            <a:extLst>
              <a:ext uri="{FF2B5EF4-FFF2-40B4-BE49-F238E27FC236}">
                <a16:creationId xmlns:a16="http://schemas.microsoft.com/office/drawing/2014/main" id="{CF030D6D-12EF-41E0-A3E6-B2AACD7901F4}"/>
              </a:ext>
            </a:extLst>
          </p:cNvPr>
          <p:cNvSpPr/>
          <p:nvPr/>
        </p:nvSpPr>
        <p:spPr>
          <a:xfrm>
            <a:off x="9223338" y="2229764"/>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Uitvoeren audits</a:t>
            </a:r>
          </a:p>
        </p:txBody>
      </p:sp>
      <p:sp>
        <p:nvSpPr>
          <p:cNvPr id="28" name="Tekstvak 27">
            <a:extLst>
              <a:ext uri="{FF2B5EF4-FFF2-40B4-BE49-F238E27FC236}">
                <a16:creationId xmlns:a16="http://schemas.microsoft.com/office/drawing/2014/main" id="{19036097-4735-41B6-9437-8C0D1174FAB1}"/>
              </a:ext>
            </a:extLst>
          </p:cNvPr>
          <p:cNvSpPr txBox="1"/>
          <p:nvPr/>
        </p:nvSpPr>
        <p:spPr>
          <a:xfrm>
            <a:off x="3446991" y="1930292"/>
            <a:ext cx="1364604"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Besturingsproces</a:t>
            </a:r>
          </a:p>
        </p:txBody>
      </p:sp>
      <p:sp>
        <p:nvSpPr>
          <p:cNvPr id="29" name="Tekstvak 28">
            <a:extLst>
              <a:ext uri="{FF2B5EF4-FFF2-40B4-BE49-F238E27FC236}">
                <a16:creationId xmlns:a16="http://schemas.microsoft.com/office/drawing/2014/main" id="{DB69FA76-3B6D-4468-84EC-0AB9FCE3E279}"/>
              </a:ext>
            </a:extLst>
          </p:cNvPr>
          <p:cNvSpPr txBox="1"/>
          <p:nvPr/>
        </p:nvSpPr>
        <p:spPr>
          <a:xfrm>
            <a:off x="7803108" y="1940012"/>
            <a:ext cx="1477584"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Controleprocessen</a:t>
            </a:r>
          </a:p>
        </p:txBody>
      </p:sp>
      <p:sp>
        <p:nvSpPr>
          <p:cNvPr id="30" name="Tekstvak 29">
            <a:extLst>
              <a:ext uri="{FF2B5EF4-FFF2-40B4-BE49-F238E27FC236}">
                <a16:creationId xmlns:a16="http://schemas.microsoft.com/office/drawing/2014/main" id="{1A188A49-92F9-4706-B8BE-059B3916A35F}"/>
              </a:ext>
            </a:extLst>
          </p:cNvPr>
          <p:cNvSpPr txBox="1"/>
          <p:nvPr/>
        </p:nvSpPr>
        <p:spPr>
          <a:xfrm>
            <a:off x="5617190" y="3009554"/>
            <a:ext cx="1266501"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Primaire proces</a:t>
            </a:r>
          </a:p>
        </p:txBody>
      </p:sp>
      <p:sp>
        <p:nvSpPr>
          <p:cNvPr id="32" name="Tekstvak 31">
            <a:extLst>
              <a:ext uri="{FF2B5EF4-FFF2-40B4-BE49-F238E27FC236}">
                <a16:creationId xmlns:a16="http://schemas.microsoft.com/office/drawing/2014/main" id="{7A7ABD64-907E-432C-BC64-BE51D06E699C}"/>
              </a:ext>
            </a:extLst>
          </p:cNvPr>
          <p:cNvSpPr txBox="1"/>
          <p:nvPr/>
        </p:nvSpPr>
        <p:spPr>
          <a:xfrm>
            <a:off x="5296456" y="4372278"/>
            <a:ext cx="2116220" cy="295915"/>
          </a:xfrm>
          <a:prstGeom prst="rect">
            <a:avLst/>
          </a:prstGeom>
          <a:noFill/>
        </p:spPr>
        <p:txBody>
          <a:bodyPr wrap="none" rtlCol="0">
            <a:spAutoFit/>
          </a:bodyPr>
          <a:lstStyle/>
          <a:p>
            <a:pPr defTabSz="864017">
              <a:defRPr/>
            </a:pPr>
            <a:r>
              <a:rPr lang="nl-NL" sz="1323" b="1" dirty="0">
                <a:solidFill>
                  <a:prstClr val="white"/>
                </a:solidFill>
                <a:effectLst>
                  <a:outerShdw blurRad="38100" dist="38100" dir="2700000" algn="tl">
                    <a:srgbClr val="000000">
                      <a:alpha val="43137"/>
                    </a:srgbClr>
                  </a:outerShdw>
                </a:effectLst>
                <a:latin typeface="Calibri" panose="020F0502020204030204"/>
              </a:rPr>
              <a:t>Ondersteunende processen</a:t>
            </a:r>
          </a:p>
        </p:txBody>
      </p:sp>
      <p:sp>
        <p:nvSpPr>
          <p:cNvPr id="34" name="Tekstvak 33">
            <a:extLst>
              <a:ext uri="{FF2B5EF4-FFF2-40B4-BE49-F238E27FC236}">
                <a16:creationId xmlns:a16="http://schemas.microsoft.com/office/drawing/2014/main" id="{D66E9DDD-695E-423E-AC95-B06403EC73D6}"/>
              </a:ext>
            </a:extLst>
          </p:cNvPr>
          <p:cNvSpPr txBox="1"/>
          <p:nvPr/>
        </p:nvSpPr>
        <p:spPr>
          <a:xfrm>
            <a:off x="5444031" y="1638947"/>
            <a:ext cx="1767856" cy="295915"/>
          </a:xfrm>
          <a:prstGeom prst="rect">
            <a:avLst/>
          </a:prstGeom>
          <a:noFill/>
        </p:spPr>
        <p:txBody>
          <a:bodyPr wrap="none" rtlCol="0">
            <a:spAutoFit/>
          </a:bodyPr>
          <a:lstStyle/>
          <a:p>
            <a:pPr defTabSz="864017">
              <a:defRPr/>
            </a:pPr>
            <a:r>
              <a:rPr lang="nl-NL" sz="1323" b="1" dirty="0">
                <a:solidFill>
                  <a:prstClr val="black"/>
                </a:solidFill>
                <a:latin typeface="Calibri" panose="020F0502020204030204"/>
              </a:rPr>
              <a:t>Bestuurlijke processen</a:t>
            </a:r>
          </a:p>
        </p:txBody>
      </p:sp>
      <p:sp>
        <p:nvSpPr>
          <p:cNvPr id="35" name="Rechthoek 34">
            <a:extLst>
              <a:ext uri="{FF2B5EF4-FFF2-40B4-BE49-F238E27FC236}">
                <a16:creationId xmlns:a16="http://schemas.microsoft.com/office/drawing/2014/main" id="{837A86E1-1DEB-41C3-AB42-10720B56CA6E}"/>
              </a:ext>
            </a:extLst>
          </p:cNvPr>
          <p:cNvSpPr/>
          <p:nvPr/>
        </p:nvSpPr>
        <p:spPr>
          <a:xfrm>
            <a:off x="2107861" y="3293999"/>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Marketing &amp; Sales</a:t>
            </a:r>
          </a:p>
        </p:txBody>
      </p:sp>
      <p:sp>
        <p:nvSpPr>
          <p:cNvPr id="36" name="Rechthoek 35">
            <a:extLst>
              <a:ext uri="{FF2B5EF4-FFF2-40B4-BE49-F238E27FC236}">
                <a16:creationId xmlns:a16="http://schemas.microsoft.com/office/drawing/2014/main" id="{7A961EC1-6E17-4C38-8BE0-762F4A1559AC}"/>
              </a:ext>
            </a:extLst>
          </p:cNvPr>
          <p:cNvSpPr/>
          <p:nvPr/>
        </p:nvSpPr>
        <p:spPr>
          <a:xfrm>
            <a:off x="3483879" y="3293999"/>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Particulieren</a:t>
            </a:r>
          </a:p>
        </p:txBody>
      </p:sp>
      <p:sp>
        <p:nvSpPr>
          <p:cNvPr id="37" name="Rechthoek 36">
            <a:extLst>
              <a:ext uri="{FF2B5EF4-FFF2-40B4-BE49-F238E27FC236}">
                <a16:creationId xmlns:a16="http://schemas.microsoft.com/office/drawing/2014/main" id="{8AE06282-93FA-4462-8DA3-E58039BF8432}"/>
              </a:ext>
            </a:extLst>
          </p:cNvPr>
          <p:cNvSpPr/>
          <p:nvPr/>
        </p:nvSpPr>
        <p:spPr>
          <a:xfrm>
            <a:off x="4859896" y="3293999"/>
            <a:ext cx="1292633"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Bedrijven</a:t>
            </a:r>
          </a:p>
        </p:txBody>
      </p:sp>
      <p:pic>
        <p:nvPicPr>
          <p:cNvPr id="47" name="Afbeelding 46">
            <a:extLst>
              <a:ext uri="{FF2B5EF4-FFF2-40B4-BE49-F238E27FC236}">
                <a16:creationId xmlns:a16="http://schemas.microsoft.com/office/drawing/2014/main" id="{4699A8D4-F065-4907-8EA8-D1BF1E29798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5938" t="4489" r="25696" b="5105"/>
          <a:stretch/>
        </p:blipFill>
        <p:spPr>
          <a:xfrm>
            <a:off x="1874122" y="2193903"/>
            <a:ext cx="353119" cy="344171"/>
          </a:xfrm>
          <a:prstGeom prst="rect">
            <a:avLst/>
          </a:prstGeom>
        </p:spPr>
      </p:pic>
      <p:pic>
        <p:nvPicPr>
          <p:cNvPr id="48" name="Afbeelding 47" descr="Afbeelding met klok&#10;&#10;Automatisch gegenereerde beschrijving">
            <a:extLst>
              <a:ext uri="{FF2B5EF4-FFF2-40B4-BE49-F238E27FC236}">
                <a16:creationId xmlns:a16="http://schemas.microsoft.com/office/drawing/2014/main" id="{A9458E4B-ABD3-4E0F-BAFB-841C10E73B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53" t="10975" r="41221" b="15170"/>
          <a:stretch/>
        </p:blipFill>
        <p:spPr>
          <a:xfrm>
            <a:off x="4605907" y="2049804"/>
            <a:ext cx="560715" cy="635348"/>
          </a:xfrm>
          <a:prstGeom prst="rect">
            <a:avLst/>
          </a:prstGeom>
          <a:ln>
            <a:noFill/>
          </a:ln>
          <a:effectLst/>
        </p:spPr>
      </p:pic>
      <p:pic>
        <p:nvPicPr>
          <p:cNvPr id="50" name="Afbeelding 49" descr="Afbeelding met klok, teken, tekening&#10;&#10;Automatisch gegenereerde beschrijving">
            <a:extLst>
              <a:ext uri="{FF2B5EF4-FFF2-40B4-BE49-F238E27FC236}">
                <a16:creationId xmlns:a16="http://schemas.microsoft.com/office/drawing/2014/main" id="{9AAAC66D-5FDC-4391-903A-0FE713AED8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09" t="4700" r="5414" b="3962"/>
          <a:stretch/>
        </p:blipFill>
        <p:spPr>
          <a:xfrm>
            <a:off x="7728085" y="2193903"/>
            <a:ext cx="355224" cy="362109"/>
          </a:xfrm>
          <a:prstGeom prst="ellipse">
            <a:avLst/>
          </a:prstGeom>
        </p:spPr>
      </p:pic>
      <p:pic>
        <p:nvPicPr>
          <p:cNvPr id="58" name="Afbeelding 57" descr="Afbeelding met kamer, tekening&#10;&#10;Automatisch gegenereerde beschrijving">
            <a:extLst>
              <a:ext uri="{FF2B5EF4-FFF2-40B4-BE49-F238E27FC236}">
                <a16:creationId xmlns:a16="http://schemas.microsoft.com/office/drawing/2014/main" id="{76595BCB-62C8-408A-BA9B-E807EF1591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1659" y="2204420"/>
            <a:ext cx="358091" cy="358091"/>
          </a:xfrm>
          <a:prstGeom prst="rect">
            <a:avLst/>
          </a:prstGeom>
        </p:spPr>
      </p:pic>
      <p:pic>
        <p:nvPicPr>
          <p:cNvPr id="60" name="Afbeelding 59" descr="Afbeelding met tekening&#10;&#10;Automatisch gegenereerde beschrijving">
            <a:extLst>
              <a:ext uri="{FF2B5EF4-FFF2-40B4-BE49-F238E27FC236}">
                <a16:creationId xmlns:a16="http://schemas.microsoft.com/office/drawing/2014/main" id="{DBEAF8D2-2A94-4C27-85A0-EA1C381A54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865" y="2235642"/>
            <a:ext cx="393479" cy="332434"/>
          </a:xfrm>
          <a:prstGeom prst="rect">
            <a:avLst/>
          </a:prstGeom>
        </p:spPr>
      </p:pic>
      <p:sp>
        <p:nvSpPr>
          <p:cNvPr id="2" name="Tijdelijke aanduiding voor voettekst 1">
            <a:extLst>
              <a:ext uri="{FF2B5EF4-FFF2-40B4-BE49-F238E27FC236}">
                <a16:creationId xmlns:a16="http://schemas.microsoft.com/office/drawing/2014/main" id="{6BCB7BCD-7E85-4065-BEE8-7AF198E66BFF}"/>
              </a:ext>
            </a:extLst>
          </p:cNvPr>
          <p:cNvSpPr>
            <a:spLocks noGrp="1"/>
          </p:cNvSpPr>
          <p:nvPr>
            <p:ph type="ftr" sz="quarter" idx="11"/>
          </p:nvPr>
        </p:nvSpPr>
        <p:spPr/>
        <p:txBody>
          <a:bodyPr/>
          <a:lstStyle/>
          <a:p>
            <a:pPr defTabSz="864017">
              <a:defRPr/>
            </a:pPr>
            <a:r>
              <a:rPr lang="nl-NL">
                <a:solidFill>
                  <a:prstClr val="black">
                    <a:tint val="75000"/>
                  </a:prstClr>
                </a:solidFill>
                <a:latin typeface="Calibri" panose="020F0502020204030204"/>
              </a:rPr>
              <a:t>Processen</a:t>
            </a:r>
          </a:p>
        </p:txBody>
      </p:sp>
      <p:sp>
        <p:nvSpPr>
          <p:cNvPr id="3" name="Tijdelijke aanduiding voor dianummer 2">
            <a:extLst>
              <a:ext uri="{FF2B5EF4-FFF2-40B4-BE49-F238E27FC236}">
                <a16:creationId xmlns:a16="http://schemas.microsoft.com/office/drawing/2014/main" id="{1E35BF07-19B6-4AFA-8F80-D7FA9C1C046E}"/>
              </a:ext>
            </a:extLst>
          </p:cNvPr>
          <p:cNvSpPr>
            <a:spLocks noGrp="1"/>
          </p:cNvSpPr>
          <p:nvPr>
            <p:ph type="sldNum" sz="quarter" idx="12"/>
          </p:nvPr>
        </p:nvSpPr>
        <p:spPr/>
        <p:txBody>
          <a:bodyPr/>
          <a:lstStyle/>
          <a:p>
            <a:pPr defTabSz="864017">
              <a:defRPr/>
            </a:pPr>
            <a:fld id="{3DA29A99-5771-4162-8640-37434F2027F6}" type="slidenum">
              <a:rPr lang="nl-NL">
                <a:solidFill>
                  <a:prstClr val="black">
                    <a:tint val="75000"/>
                  </a:prstClr>
                </a:solidFill>
                <a:latin typeface="Calibri" panose="020F0502020204030204"/>
              </a:rPr>
              <a:pPr defTabSz="864017">
                <a:defRPr/>
              </a:pPr>
              <a:t>31</a:t>
            </a:fld>
            <a:endParaRPr lang="nl-NL">
              <a:solidFill>
                <a:prstClr val="black">
                  <a:tint val="75000"/>
                </a:prstClr>
              </a:solidFill>
              <a:latin typeface="Calibri" panose="020F0502020204030204"/>
            </a:endParaRPr>
          </a:p>
        </p:txBody>
      </p:sp>
      <p:sp>
        <p:nvSpPr>
          <p:cNvPr id="13" name="Titel 12">
            <a:extLst>
              <a:ext uri="{FF2B5EF4-FFF2-40B4-BE49-F238E27FC236}">
                <a16:creationId xmlns:a16="http://schemas.microsoft.com/office/drawing/2014/main" id="{257A1EE5-972D-4E21-AA22-4C4154E68061}"/>
              </a:ext>
            </a:extLst>
          </p:cNvPr>
          <p:cNvSpPr>
            <a:spLocks noGrp="1"/>
          </p:cNvSpPr>
          <p:nvPr>
            <p:ph type="title"/>
          </p:nvPr>
        </p:nvSpPr>
        <p:spPr/>
        <p:txBody>
          <a:bodyPr/>
          <a:lstStyle/>
          <a:p>
            <a:r>
              <a:rPr lang="nl-NL" dirty="0"/>
              <a:t>Procesblauwdruk</a:t>
            </a:r>
            <a:br>
              <a:rPr lang="nl-NL" dirty="0"/>
            </a:br>
            <a:r>
              <a:rPr lang="nl-NL" sz="1600" b="0" dirty="0">
                <a:solidFill>
                  <a:schemeClr val="tx1"/>
                </a:solidFill>
              </a:rPr>
              <a:t>voorbeeld bank</a:t>
            </a:r>
          </a:p>
        </p:txBody>
      </p:sp>
      <p:pic>
        <p:nvPicPr>
          <p:cNvPr id="57" name="Picture 3">
            <a:extLst>
              <a:ext uri="{FF2B5EF4-FFF2-40B4-BE49-F238E27FC236}">
                <a16:creationId xmlns:a16="http://schemas.microsoft.com/office/drawing/2014/main" id="{721357D7-2CFC-4595-A879-D0DF5A900F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hthoek 58">
            <a:extLst>
              <a:ext uri="{FF2B5EF4-FFF2-40B4-BE49-F238E27FC236}">
                <a16:creationId xmlns:a16="http://schemas.microsoft.com/office/drawing/2014/main" id="{CDB07767-0104-4026-B1AA-A6B27F455E33}"/>
              </a:ext>
            </a:extLst>
          </p:cNvPr>
          <p:cNvSpPr/>
          <p:nvPr/>
        </p:nvSpPr>
        <p:spPr>
          <a:xfrm>
            <a:off x="6269095" y="3284850"/>
            <a:ext cx="1292633" cy="290821"/>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Private Banking</a:t>
            </a:r>
          </a:p>
        </p:txBody>
      </p:sp>
      <p:sp>
        <p:nvSpPr>
          <p:cNvPr id="46" name="Rechthoek 45">
            <a:extLst>
              <a:ext uri="{FF2B5EF4-FFF2-40B4-BE49-F238E27FC236}">
                <a16:creationId xmlns:a16="http://schemas.microsoft.com/office/drawing/2014/main" id="{96021604-6479-4792-97C1-19A3D8CEC3B3}"/>
              </a:ext>
            </a:extLst>
          </p:cNvPr>
          <p:cNvSpPr/>
          <p:nvPr/>
        </p:nvSpPr>
        <p:spPr>
          <a:xfrm>
            <a:off x="7684933" y="3284850"/>
            <a:ext cx="1292633" cy="290821"/>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Technologie</a:t>
            </a:r>
          </a:p>
          <a:p>
            <a:pPr algn="ctr" defTabSz="864017">
              <a:defRPr/>
            </a:pPr>
            <a:r>
              <a:rPr lang="nl-NL" sz="945" dirty="0">
                <a:solidFill>
                  <a:prstClr val="black"/>
                </a:solidFill>
                <a:latin typeface="Calibri" panose="020F0502020204030204"/>
              </a:rPr>
              <a:t>ontwikkeling</a:t>
            </a:r>
          </a:p>
        </p:txBody>
      </p:sp>
      <p:sp>
        <p:nvSpPr>
          <p:cNvPr id="51" name="Rechthoek 50">
            <a:extLst>
              <a:ext uri="{FF2B5EF4-FFF2-40B4-BE49-F238E27FC236}">
                <a16:creationId xmlns:a16="http://schemas.microsoft.com/office/drawing/2014/main" id="{346DBCC5-BF5B-4F3E-B1F9-D663A6A174A8}"/>
              </a:ext>
            </a:extLst>
          </p:cNvPr>
          <p:cNvSpPr/>
          <p:nvPr/>
        </p:nvSpPr>
        <p:spPr>
          <a:xfrm>
            <a:off x="4182416" y="4829976"/>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Juridische zaken &amp; fiscale zaken</a:t>
            </a:r>
          </a:p>
        </p:txBody>
      </p:sp>
      <p:sp>
        <p:nvSpPr>
          <p:cNvPr id="52" name="Rechthoek 51">
            <a:extLst>
              <a:ext uri="{FF2B5EF4-FFF2-40B4-BE49-F238E27FC236}">
                <a16:creationId xmlns:a16="http://schemas.microsoft.com/office/drawing/2014/main" id="{A3EC21D9-088D-4EF1-9A79-ED8D0335D8D1}"/>
              </a:ext>
            </a:extLst>
          </p:cNvPr>
          <p:cNvSpPr/>
          <p:nvPr/>
        </p:nvSpPr>
        <p:spPr>
          <a:xfrm>
            <a:off x="6376452" y="4829976"/>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Financiën &amp; Control</a:t>
            </a:r>
          </a:p>
        </p:txBody>
      </p:sp>
      <p:sp>
        <p:nvSpPr>
          <p:cNvPr id="56" name="Rechthoek 55">
            <a:extLst>
              <a:ext uri="{FF2B5EF4-FFF2-40B4-BE49-F238E27FC236}">
                <a16:creationId xmlns:a16="http://schemas.microsoft.com/office/drawing/2014/main" id="{A42F25D4-34EF-4D29-988F-D285EF6E4703}"/>
              </a:ext>
            </a:extLst>
          </p:cNvPr>
          <p:cNvSpPr/>
          <p:nvPr/>
        </p:nvSpPr>
        <p:spPr>
          <a:xfrm>
            <a:off x="8575730" y="5207201"/>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Facilitair bedrijf incl. Beveiliging</a:t>
            </a:r>
          </a:p>
        </p:txBody>
      </p:sp>
      <p:sp>
        <p:nvSpPr>
          <p:cNvPr id="53" name="Rechthoek 52">
            <a:extLst>
              <a:ext uri="{FF2B5EF4-FFF2-40B4-BE49-F238E27FC236}">
                <a16:creationId xmlns:a16="http://schemas.microsoft.com/office/drawing/2014/main" id="{268889E1-66F9-4EDA-AD2A-88955FB3BF5F}"/>
              </a:ext>
            </a:extLst>
          </p:cNvPr>
          <p:cNvSpPr/>
          <p:nvPr/>
        </p:nvSpPr>
        <p:spPr>
          <a:xfrm>
            <a:off x="9100771" y="3287378"/>
            <a:ext cx="1292633" cy="290821"/>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Nazorg &amp; Services</a:t>
            </a:r>
          </a:p>
        </p:txBody>
      </p:sp>
      <p:sp>
        <p:nvSpPr>
          <p:cNvPr id="55" name="Tekstvak 54">
            <a:extLst>
              <a:ext uri="{FF2B5EF4-FFF2-40B4-BE49-F238E27FC236}">
                <a16:creationId xmlns:a16="http://schemas.microsoft.com/office/drawing/2014/main" id="{533308B1-7D08-4045-8FD9-F26D6C29D4F5}"/>
              </a:ext>
            </a:extLst>
          </p:cNvPr>
          <p:cNvSpPr txBox="1"/>
          <p:nvPr/>
        </p:nvSpPr>
        <p:spPr>
          <a:xfrm>
            <a:off x="2122210" y="3671772"/>
            <a:ext cx="1368794" cy="441275"/>
          </a:xfrm>
          <a:prstGeom prst="rect">
            <a:avLst/>
          </a:prstGeom>
          <a:noFill/>
        </p:spPr>
        <p:txBody>
          <a:bodyPr wrap="square" rtlCol="0">
            <a:spAutoFit/>
          </a:bodyPr>
          <a:lstStyle/>
          <a:p>
            <a:pPr marL="162003" indent="-162003" defTabSz="864017">
              <a:buFont typeface="Courier New" panose="02070309020205020404" pitchFamily="49" charset="0"/>
              <a:buChar char="o"/>
            </a:pPr>
            <a:r>
              <a:rPr lang="nl-NL" sz="756" dirty="0">
                <a:solidFill>
                  <a:prstClr val="black"/>
                </a:solidFill>
                <a:latin typeface="Calibri" panose="020F0502020204030204"/>
              </a:rPr>
              <a:t>CRM</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Digitale verkoop</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Netwerken</a:t>
            </a:r>
          </a:p>
        </p:txBody>
      </p:sp>
      <p:sp>
        <p:nvSpPr>
          <p:cNvPr id="66" name="Tekstvak 65">
            <a:extLst>
              <a:ext uri="{FF2B5EF4-FFF2-40B4-BE49-F238E27FC236}">
                <a16:creationId xmlns:a16="http://schemas.microsoft.com/office/drawing/2014/main" id="{517D0339-79D1-49CD-ABCC-CE9A09722E30}"/>
              </a:ext>
            </a:extLst>
          </p:cNvPr>
          <p:cNvSpPr txBox="1"/>
          <p:nvPr/>
        </p:nvSpPr>
        <p:spPr>
          <a:xfrm>
            <a:off x="3454316" y="3671772"/>
            <a:ext cx="1368794" cy="557589"/>
          </a:xfrm>
          <a:prstGeom prst="rect">
            <a:avLst/>
          </a:prstGeom>
          <a:noFill/>
        </p:spPr>
        <p:txBody>
          <a:bodyPr wrap="square" rtlCol="0">
            <a:spAutoFit/>
          </a:bodyPr>
          <a:lstStyle/>
          <a:p>
            <a:pPr marL="162003" indent="-162003" defTabSz="864017">
              <a:buFont typeface="Courier New" panose="02070309020205020404" pitchFamily="49" charset="0"/>
              <a:buChar char="o"/>
            </a:pPr>
            <a:r>
              <a:rPr lang="nl-NL" sz="756" dirty="0">
                <a:solidFill>
                  <a:prstClr val="black"/>
                </a:solidFill>
                <a:latin typeface="Calibri" panose="020F0502020204030204"/>
              </a:rPr>
              <a:t>Betalingsverkeer</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Sparen / Beleggen</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Verzekeren</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Hypotheken</a:t>
            </a:r>
          </a:p>
        </p:txBody>
      </p:sp>
      <p:sp>
        <p:nvSpPr>
          <p:cNvPr id="67" name="Tekstvak 66">
            <a:extLst>
              <a:ext uri="{FF2B5EF4-FFF2-40B4-BE49-F238E27FC236}">
                <a16:creationId xmlns:a16="http://schemas.microsoft.com/office/drawing/2014/main" id="{F658D0F1-0345-47C9-AEAD-3D081E050B16}"/>
              </a:ext>
            </a:extLst>
          </p:cNvPr>
          <p:cNvSpPr txBox="1"/>
          <p:nvPr/>
        </p:nvSpPr>
        <p:spPr>
          <a:xfrm>
            <a:off x="4844479" y="3671772"/>
            <a:ext cx="1368794" cy="441275"/>
          </a:xfrm>
          <a:prstGeom prst="rect">
            <a:avLst/>
          </a:prstGeom>
          <a:noFill/>
        </p:spPr>
        <p:txBody>
          <a:bodyPr wrap="square" rtlCol="0">
            <a:spAutoFit/>
          </a:bodyPr>
          <a:lstStyle/>
          <a:p>
            <a:pPr marL="162003" indent="-162003" defTabSz="864017">
              <a:buFont typeface="Courier New" panose="02070309020205020404" pitchFamily="49" charset="0"/>
              <a:buChar char="o"/>
            </a:pPr>
            <a:r>
              <a:rPr lang="nl-NL" sz="756" dirty="0">
                <a:solidFill>
                  <a:prstClr val="black"/>
                </a:solidFill>
                <a:latin typeface="Calibri" panose="020F0502020204030204"/>
              </a:rPr>
              <a:t>Real </a:t>
            </a:r>
            <a:r>
              <a:rPr lang="nl-NL" sz="756" dirty="0" err="1">
                <a:solidFill>
                  <a:prstClr val="black"/>
                </a:solidFill>
                <a:latin typeface="Calibri" panose="020F0502020204030204"/>
              </a:rPr>
              <a:t>Estate</a:t>
            </a:r>
            <a:endParaRPr lang="nl-NL" sz="756" dirty="0">
              <a:solidFill>
                <a:prstClr val="black"/>
              </a:solidFill>
              <a:latin typeface="Calibri" panose="020F0502020204030204"/>
            </a:endParaRPr>
          </a:p>
          <a:p>
            <a:pPr marL="162003" indent="-162003" defTabSz="864017">
              <a:buFont typeface="Courier New" panose="02070309020205020404" pitchFamily="49" charset="0"/>
              <a:buChar char="o"/>
            </a:pPr>
            <a:r>
              <a:rPr lang="nl-NL" sz="756" dirty="0">
                <a:solidFill>
                  <a:prstClr val="black"/>
                </a:solidFill>
                <a:latin typeface="Calibri" panose="020F0502020204030204"/>
              </a:rPr>
              <a:t>Vermogensmanagement</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Corporate clients</a:t>
            </a:r>
          </a:p>
        </p:txBody>
      </p:sp>
      <p:sp>
        <p:nvSpPr>
          <p:cNvPr id="68" name="Tekstvak 67">
            <a:extLst>
              <a:ext uri="{FF2B5EF4-FFF2-40B4-BE49-F238E27FC236}">
                <a16:creationId xmlns:a16="http://schemas.microsoft.com/office/drawing/2014/main" id="{947A2507-A190-454D-88DB-936E8C2BAD81}"/>
              </a:ext>
            </a:extLst>
          </p:cNvPr>
          <p:cNvSpPr txBox="1"/>
          <p:nvPr/>
        </p:nvSpPr>
        <p:spPr>
          <a:xfrm>
            <a:off x="6279443" y="3671772"/>
            <a:ext cx="1368794" cy="324961"/>
          </a:xfrm>
          <a:prstGeom prst="rect">
            <a:avLst/>
          </a:prstGeom>
          <a:noFill/>
        </p:spPr>
        <p:txBody>
          <a:bodyPr wrap="square" rtlCol="0">
            <a:spAutoFit/>
          </a:bodyPr>
          <a:lstStyle/>
          <a:p>
            <a:pPr marL="162003" indent="-162003" defTabSz="864017">
              <a:buFont typeface="Courier New" panose="02070309020205020404" pitchFamily="49" charset="0"/>
              <a:buChar char="o"/>
            </a:pPr>
            <a:r>
              <a:rPr lang="nl-NL" sz="756" dirty="0">
                <a:solidFill>
                  <a:prstClr val="black"/>
                </a:solidFill>
                <a:latin typeface="Calibri" panose="020F0502020204030204"/>
              </a:rPr>
              <a:t>Real </a:t>
            </a:r>
            <a:r>
              <a:rPr lang="nl-NL" sz="756" dirty="0" err="1">
                <a:solidFill>
                  <a:prstClr val="black"/>
                </a:solidFill>
                <a:latin typeface="Calibri" panose="020F0502020204030204"/>
              </a:rPr>
              <a:t>Estate</a:t>
            </a:r>
            <a:endParaRPr lang="nl-NL" sz="756" dirty="0">
              <a:solidFill>
                <a:prstClr val="black"/>
              </a:solidFill>
              <a:latin typeface="Calibri" panose="020F0502020204030204"/>
            </a:endParaRPr>
          </a:p>
          <a:p>
            <a:pPr marL="162003" indent="-162003" defTabSz="864017">
              <a:buFont typeface="Courier New" panose="02070309020205020404" pitchFamily="49" charset="0"/>
              <a:buChar char="o"/>
            </a:pPr>
            <a:r>
              <a:rPr lang="nl-NL" sz="756" dirty="0">
                <a:solidFill>
                  <a:prstClr val="black"/>
                </a:solidFill>
                <a:latin typeface="Calibri" panose="020F0502020204030204"/>
              </a:rPr>
              <a:t>Vermogensmanagement</a:t>
            </a:r>
          </a:p>
        </p:txBody>
      </p:sp>
      <p:sp>
        <p:nvSpPr>
          <p:cNvPr id="69" name="Tekstvak 68">
            <a:extLst>
              <a:ext uri="{FF2B5EF4-FFF2-40B4-BE49-F238E27FC236}">
                <a16:creationId xmlns:a16="http://schemas.microsoft.com/office/drawing/2014/main" id="{2B685F39-833F-4A57-AF4A-AFBAAA76F8E8}"/>
              </a:ext>
            </a:extLst>
          </p:cNvPr>
          <p:cNvSpPr txBox="1"/>
          <p:nvPr/>
        </p:nvSpPr>
        <p:spPr>
          <a:xfrm>
            <a:off x="7761463" y="3671772"/>
            <a:ext cx="1368794" cy="557589"/>
          </a:xfrm>
          <a:prstGeom prst="rect">
            <a:avLst/>
          </a:prstGeom>
          <a:noFill/>
        </p:spPr>
        <p:txBody>
          <a:bodyPr wrap="square" rtlCol="0">
            <a:spAutoFit/>
          </a:bodyPr>
          <a:lstStyle/>
          <a:p>
            <a:pPr marL="162003" indent="-162003" defTabSz="864017">
              <a:buFont typeface="Courier New" panose="02070309020205020404" pitchFamily="49" charset="0"/>
              <a:buChar char="o"/>
            </a:pPr>
            <a:r>
              <a:rPr lang="nl-NL" sz="756" dirty="0">
                <a:solidFill>
                  <a:prstClr val="black"/>
                </a:solidFill>
                <a:latin typeface="Calibri" panose="020F0502020204030204"/>
              </a:rPr>
              <a:t>Online Bank</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Softwareontwikkeling</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Datacenters</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Automation</a:t>
            </a:r>
          </a:p>
        </p:txBody>
      </p:sp>
      <p:sp>
        <p:nvSpPr>
          <p:cNvPr id="70" name="Tekstvak 69">
            <a:extLst>
              <a:ext uri="{FF2B5EF4-FFF2-40B4-BE49-F238E27FC236}">
                <a16:creationId xmlns:a16="http://schemas.microsoft.com/office/drawing/2014/main" id="{6C2AF609-98A0-45A4-ABC6-3A05A37C5657}"/>
              </a:ext>
            </a:extLst>
          </p:cNvPr>
          <p:cNvSpPr txBox="1"/>
          <p:nvPr/>
        </p:nvSpPr>
        <p:spPr>
          <a:xfrm>
            <a:off x="9097865" y="3671772"/>
            <a:ext cx="1368794" cy="441275"/>
          </a:xfrm>
          <a:prstGeom prst="rect">
            <a:avLst/>
          </a:prstGeom>
          <a:noFill/>
        </p:spPr>
        <p:txBody>
          <a:bodyPr wrap="square" rtlCol="0">
            <a:spAutoFit/>
          </a:bodyPr>
          <a:lstStyle/>
          <a:p>
            <a:pPr marL="162003" indent="-162003" defTabSz="864017">
              <a:buFont typeface="Courier New" panose="02070309020205020404" pitchFamily="49" charset="0"/>
              <a:buChar char="o"/>
            </a:pPr>
            <a:r>
              <a:rPr lang="nl-NL" sz="756" dirty="0">
                <a:solidFill>
                  <a:prstClr val="black"/>
                </a:solidFill>
                <a:latin typeface="Calibri" panose="020F0502020204030204"/>
              </a:rPr>
              <a:t>Klantenservice</a:t>
            </a:r>
          </a:p>
          <a:p>
            <a:pPr marL="162003" indent="-162003" defTabSz="864017">
              <a:buFont typeface="Courier New" panose="02070309020205020404" pitchFamily="49" charset="0"/>
              <a:buChar char="o"/>
            </a:pPr>
            <a:r>
              <a:rPr lang="nl-NL" sz="756" dirty="0">
                <a:solidFill>
                  <a:prstClr val="black"/>
                </a:solidFill>
                <a:latin typeface="Calibri" panose="020F0502020204030204"/>
              </a:rPr>
              <a:t>Customer </a:t>
            </a:r>
            <a:r>
              <a:rPr lang="nl-NL" sz="756" dirty="0" err="1">
                <a:solidFill>
                  <a:prstClr val="black"/>
                </a:solidFill>
                <a:latin typeface="Calibri" panose="020F0502020204030204"/>
              </a:rPr>
              <a:t>Experience</a:t>
            </a:r>
            <a:endParaRPr lang="nl-NL" sz="756" dirty="0">
              <a:solidFill>
                <a:prstClr val="black"/>
              </a:solidFill>
              <a:latin typeface="Calibri" panose="020F0502020204030204"/>
            </a:endParaRPr>
          </a:p>
          <a:p>
            <a:pPr marL="162003" indent="-162003" defTabSz="864017">
              <a:buFont typeface="Courier New" panose="02070309020205020404" pitchFamily="49" charset="0"/>
              <a:buChar char="o"/>
            </a:pPr>
            <a:r>
              <a:rPr lang="nl-NL" sz="756" dirty="0">
                <a:solidFill>
                  <a:prstClr val="black"/>
                </a:solidFill>
                <a:latin typeface="Calibri" panose="020F0502020204030204"/>
              </a:rPr>
              <a:t>Gebruikersopleidingen</a:t>
            </a:r>
          </a:p>
        </p:txBody>
      </p:sp>
      <p:sp>
        <p:nvSpPr>
          <p:cNvPr id="71" name="Rechthoek 70">
            <a:extLst>
              <a:ext uri="{FF2B5EF4-FFF2-40B4-BE49-F238E27FC236}">
                <a16:creationId xmlns:a16="http://schemas.microsoft.com/office/drawing/2014/main" id="{6867ACDB-A2CB-4B23-9CB3-A12EADDE7CD6}"/>
              </a:ext>
            </a:extLst>
          </p:cNvPr>
          <p:cNvSpPr/>
          <p:nvPr/>
        </p:nvSpPr>
        <p:spPr>
          <a:xfrm>
            <a:off x="2002482" y="5536112"/>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black"/>
                </a:solidFill>
                <a:latin typeface="Calibri" panose="020F0502020204030204"/>
              </a:rPr>
              <a:t>Kredietrisicobeoordeling</a:t>
            </a:r>
          </a:p>
        </p:txBody>
      </p:sp>
      <p:sp>
        <p:nvSpPr>
          <p:cNvPr id="72" name="Rechthoek 71">
            <a:extLst>
              <a:ext uri="{FF2B5EF4-FFF2-40B4-BE49-F238E27FC236}">
                <a16:creationId xmlns:a16="http://schemas.microsoft.com/office/drawing/2014/main" id="{44DF2282-8B0B-4C7B-86FE-F4881638DFAF}"/>
              </a:ext>
            </a:extLst>
          </p:cNvPr>
          <p:cNvSpPr/>
          <p:nvPr/>
        </p:nvSpPr>
        <p:spPr>
          <a:xfrm>
            <a:off x="8570488" y="4833348"/>
            <a:ext cx="2041000" cy="289887"/>
          </a:xfrm>
          <a:prstGeom prst="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err="1">
                <a:solidFill>
                  <a:prstClr val="black"/>
                </a:solidFill>
                <a:latin typeface="Calibri" panose="020F0502020204030204"/>
              </a:rPr>
              <a:t>Treasury</a:t>
            </a:r>
            <a:r>
              <a:rPr lang="nl-NL" sz="945" dirty="0">
                <a:solidFill>
                  <a:prstClr val="black"/>
                </a:solidFill>
                <a:latin typeface="Calibri" panose="020F0502020204030204"/>
              </a:rPr>
              <a:t> &amp; kapitaal management</a:t>
            </a:r>
          </a:p>
        </p:txBody>
      </p:sp>
      <p:pic>
        <p:nvPicPr>
          <p:cNvPr id="61" name="Afbeelding 60" descr="Afbeelding met teken, geel, paal, straat&#10;&#10;Automatisch gegenereerde beschrijving">
            <a:extLst>
              <a:ext uri="{FF2B5EF4-FFF2-40B4-BE49-F238E27FC236}">
                <a16:creationId xmlns:a16="http://schemas.microsoft.com/office/drawing/2014/main" id="{66DCECC9-3134-4D95-8789-FCF41A8809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5186" y="2176558"/>
            <a:ext cx="418314" cy="366025"/>
          </a:xfrm>
          <a:prstGeom prst="rect">
            <a:avLst/>
          </a:prstGeom>
        </p:spPr>
      </p:pic>
      <p:pic>
        <p:nvPicPr>
          <p:cNvPr id="31" name="Afbeelding 30">
            <a:extLst>
              <a:ext uri="{FF2B5EF4-FFF2-40B4-BE49-F238E27FC236}">
                <a16:creationId xmlns:a16="http://schemas.microsoft.com/office/drawing/2014/main" id="{AA6E9AF7-3146-4B61-AD1F-57A92DD749BB}"/>
              </a:ext>
            </a:extLst>
          </p:cNvPr>
          <p:cNvPicPr>
            <a:picLocks noChangeAspect="1"/>
          </p:cNvPicPr>
          <p:nvPr/>
        </p:nvPicPr>
        <p:blipFill rotWithShape="1">
          <a:blip r:embed="rId10" cstate="print">
            <a:alphaModFix amt="85000"/>
            <a:extLst>
              <a:ext uri="{28A0092B-C50C-407E-A947-70E740481C1C}">
                <a14:useLocalDpi xmlns:a14="http://schemas.microsoft.com/office/drawing/2010/main" val="0"/>
              </a:ext>
            </a:extLst>
          </a:blip>
          <a:srcRect r="30721"/>
          <a:stretch/>
        </p:blipFill>
        <p:spPr>
          <a:xfrm>
            <a:off x="125431" y="5129561"/>
            <a:ext cx="1537595" cy="547714"/>
          </a:xfrm>
          <a:prstGeom prst="rect">
            <a:avLst/>
          </a:prstGeom>
        </p:spPr>
      </p:pic>
      <p:pic>
        <p:nvPicPr>
          <p:cNvPr id="33" name="Afbeelding 32">
            <a:extLst>
              <a:ext uri="{FF2B5EF4-FFF2-40B4-BE49-F238E27FC236}">
                <a16:creationId xmlns:a16="http://schemas.microsoft.com/office/drawing/2014/main" id="{DD6297E5-7729-4AEA-855B-2E624EF9A9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324" y="5627949"/>
            <a:ext cx="1515906" cy="327765"/>
          </a:xfrm>
          <a:prstGeom prst="rect">
            <a:avLst/>
          </a:prstGeom>
        </p:spPr>
      </p:pic>
      <p:pic>
        <p:nvPicPr>
          <p:cNvPr id="38" name="Afbeelding 37" descr="Afbeelding met bus, zitten, monitor, wit&#10;&#10;Automatisch gegenereerde beschrijving">
            <a:extLst>
              <a:ext uri="{FF2B5EF4-FFF2-40B4-BE49-F238E27FC236}">
                <a16:creationId xmlns:a16="http://schemas.microsoft.com/office/drawing/2014/main" id="{7947FD94-D35B-413B-9672-68AA85041C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288" y="3771681"/>
            <a:ext cx="1411779" cy="1477662"/>
          </a:xfrm>
          <a:prstGeom prst="rect">
            <a:avLst/>
          </a:prstGeom>
          <a:ln>
            <a:noFill/>
          </a:ln>
          <a:effectLst/>
        </p:spPr>
      </p:pic>
      <p:sp>
        <p:nvSpPr>
          <p:cNvPr id="39" name="Tekstvak 38">
            <a:extLst>
              <a:ext uri="{FF2B5EF4-FFF2-40B4-BE49-F238E27FC236}">
                <a16:creationId xmlns:a16="http://schemas.microsoft.com/office/drawing/2014/main" id="{52450105-BFF9-45A4-B713-1C361F0F3B1C}"/>
              </a:ext>
            </a:extLst>
          </p:cNvPr>
          <p:cNvSpPr txBox="1"/>
          <p:nvPr/>
        </p:nvSpPr>
        <p:spPr>
          <a:xfrm>
            <a:off x="4458189" y="2750194"/>
            <a:ext cx="3454857" cy="295915"/>
          </a:xfrm>
          <a:prstGeom prst="rect">
            <a:avLst/>
          </a:prstGeom>
          <a:noFill/>
        </p:spPr>
        <p:txBody>
          <a:bodyPr wrap="none" rtlCol="0">
            <a:spAutoFit/>
          </a:bodyPr>
          <a:lstStyle/>
          <a:p>
            <a:pPr defTabSz="864017">
              <a:defRPr/>
            </a:pPr>
            <a:r>
              <a:rPr lang="nl-NL" sz="1323" b="1" dirty="0">
                <a:solidFill>
                  <a:prstClr val="black"/>
                </a:solidFill>
                <a:latin typeface="Calibri" panose="020F0502020204030204"/>
              </a:rPr>
              <a:t>Primaire processen [voortbrengingsprocessen]</a:t>
            </a:r>
          </a:p>
        </p:txBody>
      </p:sp>
    </p:spTree>
    <p:extLst>
      <p:ext uri="{BB962C8B-B14F-4D97-AF65-F5344CB8AC3E}">
        <p14:creationId xmlns:p14="http://schemas.microsoft.com/office/powerpoint/2010/main" val="293900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52EF7E-0AF1-4CCF-B90F-99C65F286349}"/>
              </a:ext>
            </a:extLst>
          </p:cNvPr>
          <p:cNvSpPr>
            <a:spLocks noGrp="1"/>
          </p:cNvSpPr>
          <p:nvPr>
            <p:ph type="title"/>
          </p:nvPr>
        </p:nvSpPr>
        <p:spPr/>
        <p:txBody>
          <a:bodyPr/>
          <a:lstStyle/>
          <a:p>
            <a:r>
              <a:rPr lang="nl-NL" dirty="0"/>
              <a:t>Processen beschrijven</a:t>
            </a:r>
            <a:br>
              <a:rPr lang="nl-NL" dirty="0"/>
            </a:br>
            <a:r>
              <a:rPr lang="nl-NL" sz="1600" b="0" dirty="0">
                <a:solidFill>
                  <a:schemeClr val="tx1"/>
                </a:solidFill>
              </a:rPr>
              <a:t>Hugo Hendriks</a:t>
            </a:r>
          </a:p>
        </p:txBody>
      </p:sp>
      <p:sp>
        <p:nvSpPr>
          <p:cNvPr id="3" name="Tijdelijke aanduiding voor voettekst 2">
            <a:extLst>
              <a:ext uri="{FF2B5EF4-FFF2-40B4-BE49-F238E27FC236}">
                <a16:creationId xmlns:a16="http://schemas.microsoft.com/office/drawing/2014/main" id="{0734CE01-1152-49F8-8B07-F9BE85665F32}"/>
              </a:ext>
            </a:extLst>
          </p:cNvPr>
          <p:cNvSpPr>
            <a:spLocks noGrp="1"/>
          </p:cNvSpPr>
          <p:nvPr>
            <p:ph type="ftr" sz="quarter" idx="11"/>
          </p:nvPr>
        </p:nvSpPr>
        <p:spPr/>
        <p:txBody>
          <a:bodyPr/>
          <a:lstStyle/>
          <a:p>
            <a:r>
              <a:rPr lang="nl-NL"/>
              <a:t>Processen</a:t>
            </a:r>
          </a:p>
        </p:txBody>
      </p:sp>
      <p:sp>
        <p:nvSpPr>
          <p:cNvPr id="4" name="Tijdelijke aanduiding voor dianummer 3">
            <a:extLst>
              <a:ext uri="{FF2B5EF4-FFF2-40B4-BE49-F238E27FC236}">
                <a16:creationId xmlns:a16="http://schemas.microsoft.com/office/drawing/2014/main" id="{8FDBBABC-2FE3-4575-86B1-6EC9C283927F}"/>
              </a:ext>
            </a:extLst>
          </p:cNvPr>
          <p:cNvSpPr>
            <a:spLocks noGrp="1"/>
          </p:cNvSpPr>
          <p:nvPr>
            <p:ph type="sldNum" sz="quarter" idx="12"/>
          </p:nvPr>
        </p:nvSpPr>
        <p:spPr/>
        <p:txBody>
          <a:bodyPr/>
          <a:lstStyle/>
          <a:p>
            <a:fld id="{BD2C07DF-3CF3-41EE-A18E-119FE81334F7}" type="slidenum">
              <a:rPr lang="nl-NL" smtClean="0"/>
              <a:t>32</a:t>
            </a:fld>
            <a:endParaRPr lang="nl-NL"/>
          </a:p>
        </p:txBody>
      </p:sp>
      <p:sp>
        <p:nvSpPr>
          <p:cNvPr id="5" name="Tekstvak 4">
            <a:extLst>
              <a:ext uri="{FF2B5EF4-FFF2-40B4-BE49-F238E27FC236}">
                <a16:creationId xmlns:a16="http://schemas.microsoft.com/office/drawing/2014/main" id="{BBDA5D79-272D-4F1A-A33A-3F39488A242C}"/>
              </a:ext>
            </a:extLst>
          </p:cNvPr>
          <p:cNvSpPr txBox="1"/>
          <p:nvPr/>
        </p:nvSpPr>
        <p:spPr>
          <a:xfrm>
            <a:off x="9663434" y="6242418"/>
            <a:ext cx="745717"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71 e.v.</a:t>
            </a:r>
          </a:p>
        </p:txBody>
      </p:sp>
      <p:sp>
        <p:nvSpPr>
          <p:cNvPr id="6" name="Tijdelijke aanduiding voor inhoud 2">
            <a:extLst>
              <a:ext uri="{FF2B5EF4-FFF2-40B4-BE49-F238E27FC236}">
                <a16:creationId xmlns:a16="http://schemas.microsoft.com/office/drawing/2014/main" id="{537A197C-019A-4275-9549-2DAC55BA70C5}"/>
              </a:ext>
            </a:extLst>
          </p:cNvPr>
          <p:cNvSpPr txBox="1">
            <a:spLocks/>
          </p:cNvSpPr>
          <p:nvPr/>
        </p:nvSpPr>
        <p:spPr>
          <a:xfrm>
            <a:off x="3015771" y="1512043"/>
            <a:ext cx="7929406" cy="4276616"/>
          </a:xfrm>
          <a:prstGeom prst="rect">
            <a:avLst/>
          </a:prstGeom>
        </p:spPr>
        <p:txBody>
          <a:bodyPr vert="horz" lIns="86389" tIns="43195" rIns="86389" bIns="43195" rtlCol="0">
            <a:no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Courier New" panose="02070309020205020404" pitchFamily="49" charset="0"/>
              <a:buChar char="o"/>
              <a:defRPr/>
            </a:pPr>
            <a:r>
              <a:rPr lang="en-US" altLang="nl-NL" sz="1512" dirty="0" err="1">
                <a:latin typeface="Calibri" panose="020F0502020204030204" pitchFamily="34" charset="0"/>
                <a:cs typeface="Calibri" panose="020F0502020204030204" pitchFamily="34" charset="0"/>
              </a:rPr>
              <a:t>Bepalen</a:t>
            </a:r>
            <a:r>
              <a:rPr lang="en-US" altLang="nl-NL" sz="1512" dirty="0">
                <a:latin typeface="Calibri" panose="020F0502020204030204" pitchFamily="34" charset="0"/>
                <a:cs typeface="Calibri" panose="020F0502020204030204" pitchFamily="34" charset="0"/>
              </a:rPr>
              <a:t> van de </a:t>
            </a:r>
            <a:r>
              <a:rPr lang="en-US" altLang="nl-NL" sz="1512" b="1" i="1" dirty="0" err="1">
                <a:solidFill>
                  <a:srgbClr val="C00000"/>
                </a:solidFill>
                <a:latin typeface="Calibri" panose="020F0502020204030204" pitchFamily="34" charset="0"/>
                <a:cs typeface="Calibri" panose="020F0502020204030204" pitchFamily="34" charset="0"/>
              </a:rPr>
              <a:t>procesarchitectuur</a:t>
            </a:r>
            <a:endParaRPr lang="en-US" altLang="nl-NL" sz="1512" b="1" i="1" dirty="0">
              <a:solidFill>
                <a:srgbClr val="C00000"/>
              </a:solidFill>
              <a:latin typeface="Calibri" panose="020F0502020204030204" pitchFamily="34" charset="0"/>
              <a:cs typeface="Calibri" panose="020F0502020204030204" pitchFamily="34" charset="0"/>
            </a:endParaRPr>
          </a:p>
          <a:p>
            <a:pPr lvl="1">
              <a:buFont typeface="Courier New" panose="02070309020205020404" pitchFamily="49" charset="0"/>
              <a:buChar char="o"/>
              <a:defRPr/>
            </a:pPr>
            <a:r>
              <a:rPr lang="en-US" altLang="nl-NL" sz="1134" dirty="0" err="1">
                <a:latin typeface="Calibri" panose="020F0502020204030204" pitchFamily="34" charset="0"/>
                <a:cs typeface="Calibri" panose="020F0502020204030204" pitchFamily="34" charset="0"/>
              </a:rPr>
              <a:t>Detailniveau</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bepalen</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hoofproces</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werkproces</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werkinstructie</a:t>
            </a:r>
            <a:r>
              <a:rPr lang="en-US" altLang="nl-NL" sz="1134" dirty="0">
                <a:latin typeface="Calibri" panose="020F0502020204030204" pitchFamily="34" charset="0"/>
                <a:cs typeface="Calibri" panose="020F0502020204030204" pitchFamily="34" charset="0"/>
              </a:rPr>
              <a:t>] – </a:t>
            </a:r>
            <a:r>
              <a:rPr lang="en-US" altLang="nl-NL" sz="1134" i="1" dirty="0">
                <a:latin typeface="Calibri" panose="020F0502020204030204" pitchFamily="34" charset="0"/>
                <a:cs typeface="Calibri" panose="020F0502020204030204" pitchFamily="34" charset="0"/>
              </a:rPr>
              <a:t>NB nooit </a:t>
            </a:r>
            <a:r>
              <a:rPr lang="en-US" altLang="nl-NL" sz="1134" i="1" dirty="0" err="1">
                <a:latin typeface="Calibri" panose="020F0502020204030204" pitchFamily="34" charset="0"/>
                <a:cs typeface="Calibri" panose="020F0502020204030204" pitchFamily="34" charset="0"/>
              </a:rPr>
              <a:t>meer</a:t>
            </a:r>
            <a:r>
              <a:rPr lang="en-US" altLang="nl-NL" sz="1134" i="1" dirty="0">
                <a:latin typeface="Calibri" panose="020F0502020204030204" pitchFamily="34" charset="0"/>
                <a:cs typeface="Calibri" panose="020F0502020204030204" pitchFamily="34" charset="0"/>
              </a:rPr>
              <a:t> dan 3 </a:t>
            </a:r>
            <a:r>
              <a:rPr lang="en-US" altLang="nl-NL" sz="1134" i="1" dirty="0" err="1">
                <a:latin typeface="Calibri" panose="020F0502020204030204" pitchFamily="34" charset="0"/>
                <a:cs typeface="Calibri" panose="020F0502020204030204" pitchFamily="34" charset="0"/>
              </a:rPr>
              <a:t>niveaus</a:t>
            </a:r>
            <a:r>
              <a:rPr lang="en-US" altLang="nl-NL" sz="1134" dirty="0">
                <a:latin typeface="Calibri" panose="020F0502020204030204" pitchFamily="34" charset="0"/>
                <a:cs typeface="Calibri" panose="020F0502020204030204" pitchFamily="34" charset="0"/>
              </a:rPr>
              <a:t>! – </a:t>
            </a:r>
            <a:r>
              <a:rPr lang="en-US" altLang="nl-NL" sz="1134" b="1" dirty="0">
                <a:latin typeface="Calibri" panose="020F0502020204030204" pitchFamily="34" charset="0"/>
                <a:cs typeface="Calibri" panose="020F0502020204030204" pitchFamily="34" charset="0"/>
              </a:rPr>
              <a:t>pag.71</a:t>
            </a:r>
          </a:p>
          <a:p>
            <a:pPr lvl="1">
              <a:buFont typeface="Courier New" panose="02070309020205020404" pitchFamily="49" charset="0"/>
              <a:buChar char="o"/>
              <a:defRPr/>
            </a:pPr>
            <a:r>
              <a:rPr lang="en-US" altLang="nl-NL" sz="1134" dirty="0" err="1">
                <a:latin typeface="Calibri" panose="020F0502020204030204" pitchFamily="34" charset="0"/>
                <a:cs typeface="Calibri" panose="020F0502020204030204" pitchFamily="34" charset="0"/>
              </a:rPr>
              <a:t>Keuze</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methode</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voor</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genereren</a:t>
            </a:r>
            <a:r>
              <a:rPr lang="en-US" altLang="nl-NL" sz="1134" dirty="0">
                <a:latin typeface="Calibri" panose="020F0502020204030204" pitchFamily="34" charset="0"/>
                <a:cs typeface="Calibri" panose="020F0502020204030204" pitchFamily="34" charset="0"/>
              </a:rPr>
              <a:t> van </a:t>
            </a:r>
            <a:r>
              <a:rPr lang="en-US" altLang="nl-NL" sz="1134" dirty="0" err="1">
                <a:latin typeface="Calibri" panose="020F0502020204030204" pitchFamily="34" charset="0"/>
                <a:cs typeface="Calibri" panose="020F0502020204030204" pitchFamily="34" charset="0"/>
              </a:rPr>
              <a:t>een</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overzicht</a:t>
            </a:r>
            <a:r>
              <a:rPr lang="en-US" altLang="nl-NL" sz="1134" dirty="0">
                <a:latin typeface="Calibri" panose="020F0502020204030204" pitchFamily="34" charset="0"/>
                <a:cs typeface="Calibri" panose="020F0502020204030204" pitchFamily="34" charset="0"/>
              </a:rPr>
              <a:t> van </a:t>
            </a:r>
            <a:r>
              <a:rPr lang="en-US" altLang="nl-NL" sz="1134" dirty="0" err="1">
                <a:latin typeface="Calibri" panose="020F0502020204030204" pitchFamily="34" charset="0"/>
                <a:cs typeface="Calibri" panose="020F0502020204030204" pitchFamily="34" charset="0"/>
              </a:rPr>
              <a:t>processen</a:t>
            </a:r>
            <a:r>
              <a:rPr lang="en-US" altLang="nl-NL" sz="1134" dirty="0">
                <a:latin typeface="Calibri" panose="020F0502020204030204" pitchFamily="34" charset="0"/>
                <a:cs typeface="Calibri" panose="020F0502020204030204" pitchFamily="34" charset="0"/>
              </a:rPr>
              <a:t> [brainstorm; </a:t>
            </a:r>
            <a:r>
              <a:rPr lang="en-US" altLang="nl-NL" sz="1134" dirty="0" err="1">
                <a:latin typeface="Calibri" panose="020F0502020204030204" pitchFamily="34" charset="0"/>
                <a:cs typeface="Calibri" panose="020F0502020204030204" pitchFamily="34" charset="0"/>
              </a:rPr>
              <a:t>risicoanalyse</a:t>
            </a:r>
            <a:r>
              <a:rPr lang="en-US" altLang="nl-NL" sz="1134" dirty="0">
                <a:latin typeface="Calibri" panose="020F0502020204030204" pitchFamily="34" charset="0"/>
                <a:cs typeface="Calibri" panose="020F0502020204030204" pitchFamily="34" charset="0"/>
              </a:rPr>
              <a:t>; standard </a:t>
            </a:r>
            <a:r>
              <a:rPr lang="en-US" altLang="nl-NL" sz="1134" dirty="0" err="1">
                <a:latin typeface="Calibri" panose="020F0502020204030204" pitchFamily="34" charset="0"/>
                <a:cs typeface="Calibri" panose="020F0502020204030204" pitchFamily="34" charset="0"/>
              </a:rPr>
              <a:t>b.v.</a:t>
            </a:r>
            <a:r>
              <a:rPr lang="en-US" altLang="nl-NL" sz="1134" dirty="0">
                <a:latin typeface="Calibri" panose="020F0502020204030204" pitchFamily="34" charset="0"/>
                <a:cs typeface="Calibri" panose="020F0502020204030204" pitchFamily="34" charset="0"/>
              </a:rPr>
              <a:t> </a:t>
            </a:r>
            <a:r>
              <a:rPr lang="en-US" altLang="nl-NL" sz="1134" i="1" dirty="0" err="1">
                <a:latin typeface="Calibri" panose="020F0502020204030204" pitchFamily="34" charset="0"/>
                <a:cs typeface="Calibri" panose="020F0502020204030204" pitchFamily="34" charset="0"/>
              </a:rPr>
              <a:t>Proces</a:t>
            </a:r>
            <a:r>
              <a:rPr lang="en-US" altLang="nl-NL" sz="1134" i="1" dirty="0">
                <a:latin typeface="Calibri" panose="020F0502020204030204" pitchFamily="34" charset="0"/>
                <a:cs typeface="Calibri" panose="020F0502020204030204" pitchFamily="34" charset="0"/>
              </a:rPr>
              <a:t> Classification </a:t>
            </a:r>
            <a:r>
              <a:rPr lang="en-US" altLang="nl-NL" sz="1134" i="1" dirty="0" err="1">
                <a:latin typeface="Calibri" panose="020F0502020204030204" pitchFamily="34" charset="0"/>
                <a:cs typeface="Calibri" panose="020F0502020204030204" pitchFamily="34" charset="0"/>
              </a:rPr>
              <a:t>Framwework</a:t>
            </a:r>
            <a:r>
              <a:rPr lang="en-US" altLang="nl-NL" sz="1134" dirty="0">
                <a:latin typeface="Calibri" panose="020F0502020204030204" pitchFamily="34" charset="0"/>
                <a:cs typeface="Calibri" panose="020F0502020204030204" pitchFamily="34" charset="0"/>
              </a:rPr>
              <a:t>; </a:t>
            </a:r>
            <a:r>
              <a:rPr lang="en-US" altLang="nl-NL" sz="1134" i="1" dirty="0" err="1">
                <a:latin typeface="Calibri" panose="020F0502020204030204" pitchFamily="34" charset="0"/>
                <a:cs typeface="Calibri" panose="020F0502020204030204" pitchFamily="34" charset="0"/>
              </a:rPr>
              <a:t>procesdecompositie</a:t>
            </a:r>
            <a:r>
              <a:rPr lang="en-US" altLang="nl-NL" sz="1134" dirty="0">
                <a:latin typeface="Calibri" panose="020F0502020204030204" pitchFamily="34" charset="0"/>
                <a:cs typeface="Calibri" panose="020F0502020204030204" pitchFamily="34" charset="0"/>
              </a:rPr>
              <a:t>; guest journey] – </a:t>
            </a:r>
            <a:r>
              <a:rPr lang="en-US" altLang="nl-NL" sz="1134" b="1" dirty="0">
                <a:latin typeface="Calibri" panose="020F0502020204030204" pitchFamily="34" charset="0"/>
                <a:cs typeface="Calibri" panose="020F0502020204030204" pitchFamily="34" charset="0"/>
              </a:rPr>
              <a:t>pag.72</a:t>
            </a:r>
          </a:p>
          <a:p>
            <a:pPr lvl="1">
              <a:buFont typeface="Courier New" panose="02070309020205020404" pitchFamily="49" charset="0"/>
              <a:buChar char="o"/>
              <a:defRPr/>
            </a:pPr>
            <a:r>
              <a:rPr lang="en-US" altLang="nl-NL" sz="1134" dirty="0" err="1">
                <a:latin typeface="Calibri" panose="020F0502020204030204" pitchFamily="34" charset="0"/>
                <a:cs typeface="Calibri" panose="020F0502020204030204" pitchFamily="34" charset="0"/>
              </a:rPr>
              <a:t>Overzicht</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maken</a:t>
            </a:r>
            <a:r>
              <a:rPr lang="en-US" altLang="nl-NL" sz="1134" dirty="0">
                <a:latin typeface="Calibri" panose="020F0502020204030204" pitchFamily="34" charset="0"/>
                <a:cs typeface="Calibri" panose="020F0502020204030204" pitchFamily="34" charset="0"/>
              </a:rPr>
              <a:t> van de </a:t>
            </a:r>
            <a:r>
              <a:rPr lang="en-US" altLang="nl-NL" sz="1134" dirty="0" err="1">
                <a:latin typeface="Calibri" panose="020F0502020204030204" pitchFamily="34" charset="0"/>
                <a:cs typeface="Calibri" panose="020F0502020204030204" pitchFamily="34" charset="0"/>
              </a:rPr>
              <a:t>te</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beschrijven</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processen</a:t>
            </a:r>
            <a:r>
              <a:rPr lang="en-US" altLang="nl-NL" sz="1134" dirty="0">
                <a:latin typeface="Calibri" panose="020F0502020204030204" pitchFamily="34" charset="0"/>
                <a:cs typeface="Calibri" panose="020F0502020204030204" pitchFamily="34" charset="0"/>
              </a:rPr>
              <a:t> – </a:t>
            </a:r>
            <a:r>
              <a:rPr lang="en-US" altLang="nl-NL" sz="1134" b="1" dirty="0">
                <a:latin typeface="Calibri" panose="020F0502020204030204" pitchFamily="34" charset="0"/>
                <a:cs typeface="Calibri" panose="020F0502020204030204" pitchFamily="34" charset="0"/>
              </a:rPr>
              <a:t>pag.79</a:t>
            </a:r>
          </a:p>
          <a:p>
            <a:pPr>
              <a:defRPr/>
            </a:pPr>
            <a:endParaRPr lang="en-US" altLang="nl-NL" sz="1512" dirty="0">
              <a:latin typeface="Calibri" panose="020F0502020204030204" pitchFamily="34" charset="0"/>
              <a:cs typeface="Calibri" panose="020F0502020204030204" pitchFamily="34" charset="0"/>
            </a:endParaRPr>
          </a:p>
          <a:p>
            <a:pPr>
              <a:buFont typeface="Courier New" panose="02070309020205020404" pitchFamily="49" charset="0"/>
              <a:buChar char="o"/>
              <a:defRPr/>
            </a:pPr>
            <a:r>
              <a:rPr lang="en-US" altLang="nl-NL" sz="1512" dirty="0" err="1">
                <a:latin typeface="Calibri" panose="020F0502020204030204" pitchFamily="34" charset="0"/>
                <a:cs typeface="Calibri" panose="020F0502020204030204" pitchFamily="34" charset="0"/>
              </a:rPr>
              <a:t>Vastleggen</a:t>
            </a:r>
            <a:r>
              <a:rPr lang="en-US" altLang="nl-NL" sz="1512" dirty="0">
                <a:latin typeface="Calibri" panose="020F0502020204030204" pitchFamily="34" charset="0"/>
                <a:cs typeface="Calibri" panose="020F0502020204030204" pitchFamily="34" charset="0"/>
              </a:rPr>
              <a:t> van de </a:t>
            </a:r>
            <a:r>
              <a:rPr lang="en-US" altLang="nl-NL" sz="1512" b="1" i="1" dirty="0" err="1">
                <a:solidFill>
                  <a:srgbClr val="C00000"/>
                </a:solidFill>
                <a:latin typeface="Calibri" panose="020F0502020204030204" pitchFamily="34" charset="0"/>
                <a:cs typeface="Calibri" panose="020F0502020204030204" pitchFamily="34" charset="0"/>
              </a:rPr>
              <a:t>proceskenmerken</a:t>
            </a:r>
            <a:endParaRPr lang="en-US" altLang="nl-NL" sz="1512" b="1" i="1" dirty="0">
              <a:solidFill>
                <a:srgbClr val="C00000"/>
              </a:solidFill>
              <a:latin typeface="Calibri" panose="020F0502020204030204" pitchFamily="34" charset="0"/>
              <a:cs typeface="Calibri" panose="020F0502020204030204" pitchFamily="34" charset="0"/>
            </a:endParaRPr>
          </a:p>
          <a:p>
            <a:pPr lvl="1">
              <a:buFont typeface="Courier New" panose="02070309020205020404" pitchFamily="49" charset="0"/>
              <a:buChar char="o"/>
              <a:defRPr/>
            </a:pPr>
            <a:r>
              <a:rPr lang="en-US" altLang="nl-NL" sz="1134" dirty="0" err="1">
                <a:latin typeface="Calibri" panose="020F0502020204030204" pitchFamily="34" charset="0"/>
                <a:cs typeface="Calibri" panose="020F0502020204030204" pitchFamily="34" charset="0"/>
              </a:rPr>
              <a:t>Proces</a:t>
            </a:r>
            <a:r>
              <a:rPr lang="en-US" altLang="nl-NL" sz="1134" b="1" i="1" dirty="0" err="1">
                <a:latin typeface="Calibri" panose="020F0502020204030204" pitchFamily="34" charset="0"/>
                <a:cs typeface="Calibri" panose="020F0502020204030204" pitchFamily="34" charset="0"/>
              </a:rPr>
              <a:t>kenmerken</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bepalen</a:t>
            </a:r>
            <a:r>
              <a:rPr lang="en-US" altLang="nl-NL" sz="1134" dirty="0">
                <a:latin typeface="Calibri" panose="020F0502020204030204" pitchFamily="34" charset="0"/>
                <a:cs typeface="Calibri" panose="020F0502020204030204" pitchFamily="34" charset="0"/>
              </a:rPr>
              <a:t> [naam van het </a:t>
            </a:r>
            <a:r>
              <a:rPr lang="en-US" altLang="nl-NL" sz="1134" dirty="0" err="1">
                <a:latin typeface="Calibri" panose="020F0502020204030204" pitchFamily="34" charset="0"/>
                <a:cs typeface="Calibri" panose="020F0502020204030204" pitchFamily="34" charset="0"/>
              </a:rPr>
              <a:t>proces</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doel</a:t>
            </a:r>
            <a:r>
              <a:rPr lang="en-US" altLang="nl-NL" sz="1134" dirty="0">
                <a:latin typeface="Calibri" panose="020F0502020204030204" pitchFamily="34" charset="0"/>
                <a:cs typeface="Calibri" panose="020F0502020204030204" pitchFamily="34" charset="0"/>
              </a:rPr>
              <a:t> van het process; input; output; </a:t>
            </a:r>
            <a:r>
              <a:rPr lang="en-US" altLang="nl-NL" sz="1134" dirty="0" err="1">
                <a:latin typeface="Calibri" panose="020F0502020204030204" pitchFamily="34" charset="0"/>
                <a:cs typeface="Calibri" panose="020F0502020204030204" pitchFamily="34" charset="0"/>
              </a:rPr>
              <a:t>klanten</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leveranciers</a:t>
            </a:r>
            <a:r>
              <a:rPr lang="en-US" altLang="nl-NL" sz="1134" dirty="0">
                <a:latin typeface="Calibri" panose="020F0502020204030204" pitchFamily="34" charset="0"/>
                <a:cs typeface="Calibri" panose="020F0502020204030204" pitchFamily="34" charset="0"/>
              </a:rPr>
              <a:t>, etc.] – </a:t>
            </a:r>
            <a:r>
              <a:rPr lang="en-US" altLang="nl-NL" sz="1134" b="1" dirty="0">
                <a:latin typeface="Calibri" panose="020F0502020204030204" pitchFamily="34" charset="0"/>
                <a:cs typeface="Calibri" panose="020F0502020204030204" pitchFamily="34" charset="0"/>
              </a:rPr>
              <a:t>pag.81</a:t>
            </a:r>
          </a:p>
          <a:p>
            <a:pPr lvl="1">
              <a:buFont typeface="Courier New" panose="02070309020205020404" pitchFamily="49" charset="0"/>
              <a:buChar char="o"/>
              <a:defRPr/>
            </a:pPr>
            <a:r>
              <a:rPr lang="en-US" altLang="nl-NL" sz="1134" dirty="0" err="1">
                <a:latin typeface="Calibri" panose="020F0502020204030204" pitchFamily="34" charset="0"/>
                <a:cs typeface="Calibri" panose="020F0502020204030204" pitchFamily="34" charset="0"/>
              </a:rPr>
              <a:t>Proces</a:t>
            </a:r>
            <a:r>
              <a:rPr lang="en-US" altLang="nl-NL" sz="1134" b="1" i="1" dirty="0" err="1">
                <a:latin typeface="Calibri" panose="020F0502020204030204" pitchFamily="34" charset="0"/>
                <a:cs typeface="Calibri" panose="020F0502020204030204" pitchFamily="34" charset="0"/>
              </a:rPr>
              <a:t>format</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vaststellen</a:t>
            </a:r>
            <a:r>
              <a:rPr lang="en-US" altLang="nl-NL" sz="1134" dirty="0">
                <a:latin typeface="Calibri" panose="020F0502020204030204" pitchFamily="34" charset="0"/>
                <a:cs typeface="Calibri" panose="020F0502020204030204" pitchFamily="34" charset="0"/>
              </a:rPr>
              <a:t> [flowchart; </a:t>
            </a:r>
            <a:r>
              <a:rPr lang="en-US" altLang="nl-NL" sz="1134" dirty="0" err="1">
                <a:latin typeface="Calibri" panose="020F0502020204030204" pitchFamily="34" charset="0"/>
                <a:cs typeface="Calibri" panose="020F0502020204030204" pitchFamily="34" charset="0"/>
              </a:rPr>
              <a:t>swimlane</a:t>
            </a:r>
            <a:r>
              <a:rPr lang="en-US" altLang="nl-NL" sz="1134" dirty="0">
                <a:latin typeface="Calibri" panose="020F0502020204030204" pitchFamily="34" charset="0"/>
                <a:cs typeface="Calibri" panose="020F0502020204030204" pitchFamily="34" charset="0"/>
              </a:rPr>
              <a:t>; RASCI; SIPOC; </a:t>
            </a:r>
            <a:r>
              <a:rPr lang="en-US" altLang="nl-NL" sz="1134" dirty="0" err="1">
                <a:latin typeface="Calibri" panose="020F0502020204030204" pitchFamily="34" charset="0"/>
                <a:cs typeface="Calibri" panose="020F0502020204030204" pitchFamily="34" charset="0"/>
              </a:rPr>
              <a:t>Procesflow</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SqEME</a:t>
            </a:r>
            <a:r>
              <a:rPr lang="en-US" altLang="nl-NL" sz="1134" dirty="0">
                <a:latin typeface="Calibri" panose="020F0502020204030204" pitchFamily="34" charset="0"/>
                <a:cs typeface="Calibri" panose="020F0502020204030204" pitchFamily="34" charset="0"/>
              </a:rPr>
              <a:t>, etc. NB </a:t>
            </a:r>
            <a:r>
              <a:rPr lang="en-US" altLang="nl-NL" sz="1134" dirty="0" err="1">
                <a:latin typeface="Calibri" panose="020F0502020204030204" pitchFamily="34" charset="0"/>
                <a:cs typeface="Calibri" panose="020F0502020204030204" pitchFamily="34" charset="0"/>
              </a:rPr>
              <a:t>ook</a:t>
            </a:r>
            <a:r>
              <a:rPr lang="en-US" altLang="nl-NL" sz="1134" dirty="0">
                <a:latin typeface="Calibri" panose="020F0502020204030204" pitchFamily="34" charset="0"/>
                <a:cs typeface="Calibri" panose="020F0502020204030204" pitchFamily="34" charset="0"/>
              </a:rPr>
              <a:t> IDEF, IPO] – </a:t>
            </a:r>
            <a:r>
              <a:rPr lang="en-US" altLang="nl-NL" sz="1134" b="1" dirty="0">
                <a:latin typeface="Calibri" panose="020F0502020204030204" pitchFamily="34" charset="0"/>
                <a:cs typeface="Calibri" panose="020F0502020204030204" pitchFamily="34" charset="0"/>
              </a:rPr>
              <a:t>pag.83</a:t>
            </a:r>
          </a:p>
          <a:p>
            <a:pPr lvl="1">
              <a:buFont typeface="Courier New" panose="02070309020205020404" pitchFamily="49" charset="0"/>
              <a:buChar char="o"/>
              <a:defRPr/>
            </a:pPr>
            <a:r>
              <a:rPr lang="en-US" altLang="nl-NL" sz="1134" dirty="0" err="1">
                <a:latin typeface="Calibri" panose="020F0502020204030204" pitchFamily="34" charset="0"/>
                <a:cs typeface="Calibri" panose="020F0502020204030204" pitchFamily="34" charset="0"/>
              </a:rPr>
              <a:t>Proceskenmerken</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vastleggen</a:t>
            </a:r>
            <a:r>
              <a:rPr lang="en-US" altLang="nl-NL" sz="1134" dirty="0">
                <a:latin typeface="Calibri" panose="020F0502020204030204" pitchFamily="34" charset="0"/>
                <a:cs typeface="Calibri" panose="020F0502020204030204" pitchFamily="34" charset="0"/>
              </a:rPr>
              <a:t> – </a:t>
            </a:r>
            <a:r>
              <a:rPr lang="en-US" altLang="nl-NL" sz="1134" b="1" dirty="0">
                <a:latin typeface="Calibri" panose="020F0502020204030204" pitchFamily="34" charset="0"/>
                <a:cs typeface="Calibri" panose="020F0502020204030204" pitchFamily="34" charset="0"/>
              </a:rPr>
              <a:t>pag.90</a:t>
            </a:r>
          </a:p>
          <a:p>
            <a:pPr marL="431942" lvl="1" indent="0">
              <a:buNone/>
              <a:defRPr/>
            </a:pPr>
            <a:endParaRPr lang="en-US" altLang="nl-NL" sz="1512" dirty="0">
              <a:latin typeface="Calibri" panose="020F0502020204030204" pitchFamily="34" charset="0"/>
              <a:cs typeface="Calibri" panose="020F0502020204030204" pitchFamily="34" charset="0"/>
            </a:endParaRPr>
          </a:p>
          <a:p>
            <a:pPr>
              <a:buFont typeface="Courier New" panose="02070309020205020404" pitchFamily="49" charset="0"/>
              <a:buChar char="o"/>
              <a:defRPr/>
            </a:pPr>
            <a:r>
              <a:rPr lang="en-US" altLang="nl-NL" sz="1512" dirty="0" err="1">
                <a:latin typeface="Calibri" panose="020F0502020204030204" pitchFamily="34" charset="0"/>
                <a:cs typeface="Calibri" panose="020F0502020204030204" pitchFamily="34" charset="0"/>
              </a:rPr>
              <a:t>Borgen</a:t>
            </a:r>
            <a:r>
              <a:rPr lang="en-US" altLang="nl-NL" sz="1512" dirty="0">
                <a:latin typeface="Calibri" panose="020F0502020204030204" pitchFamily="34" charset="0"/>
                <a:cs typeface="Calibri" panose="020F0502020204030204" pitchFamily="34" charset="0"/>
              </a:rPr>
              <a:t> van de </a:t>
            </a:r>
            <a:r>
              <a:rPr lang="en-US" altLang="nl-NL" sz="1512" b="1" i="1" dirty="0" err="1">
                <a:solidFill>
                  <a:srgbClr val="C00000"/>
                </a:solidFill>
                <a:latin typeface="Calibri" panose="020F0502020204030204" pitchFamily="34" charset="0"/>
                <a:cs typeface="Calibri" panose="020F0502020204030204" pitchFamily="34" charset="0"/>
              </a:rPr>
              <a:t>procesbeschrijvingen</a:t>
            </a:r>
            <a:endParaRPr lang="en-US" altLang="nl-NL" sz="1512" b="1" i="1" dirty="0">
              <a:solidFill>
                <a:srgbClr val="C00000"/>
              </a:solidFill>
              <a:latin typeface="Calibri" panose="020F0502020204030204" pitchFamily="34" charset="0"/>
              <a:cs typeface="Calibri" panose="020F0502020204030204" pitchFamily="34" charset="0"/>
            </a:endParaRPr>
          </a:p>
          <a:p>
            <a:pPr lvl="1">
              <a:buFont typeface="+mj-lt"/>
              <a:buAutoNum type="arabicPeriod"/>
              <a:defRPr/>
            </a:pPr>
            <a:r>
              <a:rPr lang="en-US" altLang="nl-NL" sz="1134" dirty="0" err="1">
                <a:latin typeface="Calibri" panose="020F0502020204030204" pitchFamily="34" charset="0"/>
                <a:cs typeface="Calibri" panose="020F0502020204030204" pitchFamily="34" charset="0"/>
              </a:rPr>
              <a:t>Organisatorische</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borging</a:t>
            </a:r>
            <a:r>
              <a:rPr lang="en-US" altLang="nl-NL" sz="1134" dirty="0">
                <a:latin typeface="Calibri" panose="020F0502020204030204" pitchFamily="34" charset="0"/>
                <a:cs typeface="Calibri" panose="020F0502020204030204" pitchFamily="34" charset="0"/>
              </a:rPr>
              <a:t> – </a:t>
            </a:r>
            <a:r>
              <a:rPr lang="en-US" altLang="nl-NL" sz="1134" b="1" dirty="0">
                <a:latin typeface="Calibri" panose="020F0502020204030204" pitchFamily="34" charset="0"/>
                <a:cs typeface="Calibri" panose="020F0502020204030204" pitchFamily="34" charset="0"/>
              </a:rPr>
              <a:t>pag.91</a:t>
            </a:r>
          </a:p>
          <a:p>
            <a:pPr lvl="2">
              <a:buFont typeface="Courier New" panose="02070309020205020404" pitchFamily="49" charset="0"/>
              <a:buChar char="o"/>
              <a:defRPr/>
            </a:pPr>
            <a:r>
              <a:rPr lang="nl-NL" altLang="nl-NL" sz="1134" dirty="0">
                <a:latin typeface="Calibri" panose="020F0502020204030204" pitchFamily="34" charset="0"/>
                <a:cs typeface="Calibri" panose="020F0502020204030204" pitchFamily="34" charset="0"/>
              </a:rPr>
              <a:t>organisatie-eenheden controleren bij elkaar;</a:t>
            </a:r>
          </a:p>
          <a:p>
            <a:pPr lvl="2">
              <a:buFont typeface="Courier New" panose="02070309020205020404" pitchFamily="49" charset="0"/>
              <a:buChar char="o"/>
              <a:defRPr/>
            </a:pPr>
            <a:r>
              <a:rPr lang="nl-NL" altLang="nl-NL" sz="1134" dirty="0">
                <a:latin typeface="Calibri" panose="020F0502020204030204" pitchFamily="34" charset="0"/>
                <a:cs typeface="Calibri" panose="020F0502020204030204" pitchFamily="34" charset="0"/>
              </a:rPr>
              <a:t>een medewerker controleert zijn eigen activiteiten;</a:t>
            </a:r>
          </a:p>
          <a:p>
            <a:pPr lvl="2">
              <a:buFont typeface="Courier New" panose="02070309020205020404" pitchFamily="49" charset="0"/>
              <a:buChar char="o"/>
              <a:defRPr/>
            </a:pPr>
            <a:r>
              <a:rPr lang="nl-NL" altLang="nl-NL" sz="1134" dirty="0">
                <a:latin typeface="Calibri" panose="020F0502020204030204" pitchFamily="34" charset="0"/>
                <a:cs typeface="Calibri" panose="020F0502020204030204" pitchFamily="34" charset="0"/>
              </a:rPr>
              <a:t>een intern kwaliteitsteam controleert de processen;</a:t>
            </a:r>
          </a:p>
          <a:p>
            <a:pPr lvl="2">
              <a:buFont typeface="Courier New" panose="02070309020205020404" pitchFamily="49" charset="0"/>
              <a:buChar char="o"/>
              <a:defRPr/>
            </a:pPr>
            <a:r>
              <a:rPr lang="nl-NL" altLang="nl-NL" sz="1134" dirty="0">
                <a:latin typeface="Calibri" panose="020F0502020204030204" pitchFamily="34" charset="0"/>
                <a:cs typeface="Calibri" panose="020F0502020204030204" pitchFamily="34" charset="0"/>
              </a:rPr>
              <a:t>een extern kwaliteitsteam controleert de processen.</a:t>
            </a:r>
          </a:p>
          <a:p>
            <a:pPr marL="863886" lvl="2" indent="0">
              <a:buNone/>
              <a:defRPr/>
            </a:pPr>
            <a:endParaRPr lang="en-US" altLang="nl-NL" sz="1134" dirty="0">
              <a:latin typeface="Calibri" panose="020F0502020204030204" pitchFamily="34" charset="0"/>
              <a:cs typeface="Calibri" panose="020F0502020204030204" pitchFamily="34" charset="0"/>
            </a:endParaRPr>
          </a:p>
          <a:p>
            <a:pPr lvl="1">
              <a:buFont typeface="+mj-lt"/>
              <a:buAutoNum type="arabicPeriod"/>
              <a:defRPr/>
            </a:pPr>
            <a:r>
              <a:rPr lang="en-US" altLang="nl-NL" sz="1134" dirty="0" err="1">
                <a:latin typeface="Calibri" panose="020F0502020204030204" pitchFamily="34" charset="0"/>
                <a:cs typeface="Calibri" panose="020F0502020204030204" pitchFamily="34" charset="0"/>
              </a:rPr>
              <a:t>Geautomatiseerde</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borging</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b.v.</a:t>
            </a:r>
            <a:r>
              <a:rPr lang="en-US" altLang="nl-NL" sz="1134" dirty="0">
                <a:latin typeface="Calibri" panose="020F0502020204030204" pitchFamily="34" charset="0"/>
                <a:cs typeface="Calibri" panose="020F0502020204030204" pitchFamily="34" charset="0"/>
              </a:rPr>
              <a:t> </a:t>
            </a:r>
            <a:r>
              <a:rPr lang="en-US" altLang="nl-NL" sz="1134" dirty="0" err="1">
                <a:latin typeface="Calibri" panose="020F0502020204030204" pitchFamily="34" charset="0"/>
                <a:cs typeface="Calibri" panose="020F0502020204030204" pitchFamily="34" charset="0"/>
              </a:rPr>
              <a:t>workflowmanagementsysteem</a:t>
            </a:r>
            <a:r>
              <a:rPr lang="en-US" altLang="nl-NL" sz="1134" dirty="0">
                <a:latin typeface="Calibri" panose="020F0502020204030204" pitchFamily="34" charset="0"/>
                <a:cs typeface="Calibri" panose="020F0502020204030204" pitchFamily="34" charset="0"/>
              </a:rPr>
              <a:t>] – </a:t>
            </a:r>
            <a:r>
              <a:rPr lang="en-US" altLang="nl-NL" sz="1134" b="1" dirty="0">
                <a:latin typeface="Calibri" panose="020F0502020204030204" pitchFamily="34" charset="0"/>
                <a:cs typeface="Calibri" panose="020F0502020204030204" pitchFamily="34" charset="0"/>
              </a:rPr>
              <a:t>pag.93</a:t>
            </a:r>
            <a:endParaRPr lang="nl-NL" altLang="nl-NL" sz="1134" b="1" dirty="0">
              <a:latin typeface="Calibri" panose="020F0502020204030204" pitchFamily="34" charset="0"/>
              <a:cs typeface="Calibri" panose="020F0502020204030204" pitchFamily="34" charset="0"/>
            </a:endParaRPr>
          </a:p>
        </p:txBody>
      </p:sp>
      <p:pic>
        <p:nvPicPr>
          <p:cNvPr id="7" name="Afbeelding 6">
            <a:extLst>
              <a:ext uri="{FF2B5EF4-FFF2-40B4-BE49-F238E27FC236}">
                <a16:creationId xmlns:a16="http://schemas.microsoft.com/office/drawing/2014/main" id="{CFDD6E81-5CFF-43F2-A39A-3B0F9F77B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6192" y="143743"/>
            <a:ext cx="1217797" cy="1217797"/>
          </a:xfrm>
          <a:prstGeom prst="rect">
            <a:avLst/>
          </a:prstGeom>
        </p:spPr>
      </p:pic>
      <p:pic>
        <p:nvPicPr>
          <p:cNvPr id="8" name="Afbeelding 7">
            <a:extLst>
              <a:ext uri="{FF2B5EF4-FFF2-40B4-BE49-F238E27FC236}">
                <a16:creationId xmlns:a16="http://schemas.microsoft.com/office/drawing/2014/main" id="{D513B983-9458-4049-9CF1-FB9737E88E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925" y="5515906"/>
            <a:ext cx="798825" cy="798825"/>
          </a:xfrm>
          <a:prstGeom prst="rect">
            <a:avLst/>
          </a:prstGeom>
        </p:spPr>
      </p:pic>
      <p:pic>
        <p:nvPicPr>
          <p:cNvPr id="9" name="Afbeelding 8" descr="Afbeelding met vliegtuig, zitten, groot, startbaan&#10;&#10;Automatisch gegenereerde beschrijving">
            <a:extLst>
              <a:ext uri="{FF2B5EF4-FFF2-40B4-BE49-F238E27FC236}">
                <a16:creationId xmlns:a16="http://schemas.microsoft.com/office/drawing/2014/main" id="{192CB288-14D4-4EF2-85BF-A7074C2E6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99" y="1521885"/>
            <a:ext cx="2403477" cy="3401667"/>
          </a:xfrm>
          <a:prstGeom prst="rect">
            <a:avLst/>
          </a:prstGeom>
          <a:ln>
            <a:noFill/>
          </a:ln>
          <a:effectLst/>
        </p:spPr>
      </p:pic>
      <p:pic>
        <p:nvPicPr>
          <p:cNvPr id="10" name="Afbeelding 9" descr="Afbeelding met vliegtuig, zitten, groot, startbaan&#10;&#10;Automatisch gegenereerde beschrijving">
            <a:extLst>
              <a:ext uri="{FF2B5EF4-FFF2-40B4-BE49-F238E27FC236}">
                <a16:creationId xmlns:a16="http://schemas.microsoft.com/office/drawing/2014/main" id="{75873761-9B63-49D1-B797-9236D0F3E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11" name="Picture 3">
            <a:extLst>
              <a:ext uri="{FF2B5EF4-FFF2-40B4-BE49-F238E27FC236}">
                <a16:creationId xmlns:a16="http://schemas.microsoft.com/office/drawing/2014/main" id="{0525951E-E924-48E4-938A-657B09D7CC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697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a:xfrm>
            <a:off x="792903" y="309406"/>
            <a:ext cx="9936268" cy="1252534"/>
          </a:xfrm>
        </p:spPr>
        <p:txBody>
          <a:bodyPr>
            <a:normAutofit/>
          </a:bodyPr>
          <a:lstStyle/>
          <a:p>
            <a:r>
              <a:rPr lang="nl-NL" dirty="0">
                <a:latin typeface="+mn-lt"/>
                <a:cs typeface="Calibri Light" panose="020F0302020204030204" pitchFamily="34" charset="0"/>
              </a:rPr>
              <a:t>Procesformats</a:t>
            </a:r>
            <a:br>
              <a:rPr lang="nl-NL" sz="3402" dirty="0">
                <a:latin typeface="Calibri Light" panose="020F0302020204030204" pitchFamily="34" charset="0"/>
                <a:cs typeface="Calibri Light" panose="020F0302020204030204" pitchFamily="34" charset="0"/>
              </a:rPr>
            </a:br>
            <a:r>
              <a:rPr lang="en-US" sz="1512" b="0" dirty="0" err="1">
                <a:solidFill>
                  <a:schemeClr val="tx1"/>
                </a:solidFill>
                <a:latin typeface="+mn-lt"/>
                <a:cs typeface="Calibri Light" panose="020F0302020204030204" pitchFamily="34" charset="0"/>
              </a:rPr>
              <a:t>Diversen</a:t>
            </a:r>
            <a:endParaRPr lang="nl-NL" sz="1512" b="0" dirty="0">
              <a:solidFill>
                <a:schemeClr val="tx1"/>
              </a:solidFill>
              <a:latin typeface="+mn-lt"/>
              <a:cs typeface="Calibri Light" panose="020F03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kstvak 16">
            <a:extLst>
              <a:ext uri="{FF2B5EF4-FFF2-40B4-BE49-F238E27FC236}">
                <a16:creationId xmlns:a16="http://schemas.microsoft.com/office/drawing/2014/main" id="{0D2F1E47-7DA5-467A-A36D-210844FE8131}"/>
              </a:ext>
            </a:extLst>
          </p:cNvPr>
          <p:cNvSpPr txBox="1"/>
          <p:nvPr/>
        </p:nvSpPr>
        <p:spPr>
          <a:xfrm>
            <a:off x="9639065" y="6242418"/>
            <a:ext cx="77938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68 + 83</a:t>
            </a:r>
          </a:p>
        </p:txBody>
      </p:sp>
      <p:sp>
        <p:nvSpPr>
          <p:cNvPr id="43" name="Tijdelijke aanduiding voor inhoud 8">
            <a:extLst>
              <a:ext uri="{FF2B5EF4-FFF2-40B4-BE49-F238E27FC236}">
                <a16:creationId xmlns:a16="http://schemas.microsoft.com/office/drawing/2014/main" id="{4A13ECB8-E6F3-469B-A8A4-B5692EB73798}"/>
              </a:ext>
            </a:extLst>
          </p:cNvPr>
          <p:cNvSpPr txBox="1">
            <a:spLocks/>
          </p:cNvSpPr>
          <p:nvPr/>
        </p:nvSpPr>
        <p:spPr>
          <a:xfrm>
            <a:off x="2568412" y="1539254"/>
            <a:ext cx="7526602" cy="2923277"/>
          </a:xfrm>
          <a:prstGeom prst="rect">
            <a:avLst/>
          </a:prstGeom>
        </p:spPr>
        <p:txBody>
          <a:bodyPr vert="horz" lIns="86389" tIns="43195" rIns="86389" bIns="43195"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3957" indent="-323957" defTabSz="863885">
              <a:buFont typeface="Courier New" panose="02070309020205020404" pitchFamily="49" charset="0"/>
              <a:buChar char="o"/>
              <a:defRPr/>
            </a:pPr>
            <a:r>
              <a:rPr lang="nl-NL" sz="1512" dirty="0">
                <a:solidFill>
                  <a:prstClr val="black"/>
                </a:solidFill>
                <a:latin typeface="Calibri" panose="020F0502020204030204" pitchFamily="34" charset="0"/>
                <a:cs typeface="Calibri" panose="020F0502020204030204" pitchFamily="34" charset="0"/>
              </a:rPr>
              <a:t>Flowchart – </a:t>
            </a:r>
            <a:r>
              <a:rPr lang="nl-NL" sz="1512" b="1" dirty="0">
                <a:solidFill>
                  <a:prstClr val="black"/>
                </a:solidFill>
                <a:latin typeface="Calibri" panose="020F0502020204030204" pitchFamily="34" charset="0"/>
                <a:cs typeface="Calibri" panose="020F0502020204030204" pitchFamily="34" charset="0"/>
              </a:rPr>
              <a:t>pag.84</a:t>
            </a:r>
          </a:p>
          <a:p>
            <a:pPr marL="323957" indent="-323957" defTabSz="863885">
              <a:buFont typeface="Courier New" panose="02070309020205020404" pitchFamily="49" charset="0"/>
              <a:buChar char="o"/>
              <a:defRPr/>
            </a:pPr>
            <a:r>
              <a:rPr lang="nl-NL" sz="1512" dirty="0" err="1">
                <a:solidFill>
                  <a:prstClr val="black"/>
                </a:solidFill>
                <a:latin typeface="Calibri" panose="020F0502020204030204" pitchFamily="34" charset="0"/>
                <a:cs typeface="Calibri" panose="020F0502020204030204" pitchFamily="34" charset="0"/>
              </a:rPr>
              <a:t>Functieoverschrijdende</a:t>
            </a:r>
            <a:r>
              <a:rPr lang="nl-NL" sz="1512" dirty="0">
                <a:solidFill>
                  <a:prstClr val="black"/>
                </a:solidFill>
                <a:latin typeface="Calibri" panose="020F0502020204030204" pitchFamily="34" charset="0"/>
                <a:cs typeface="Calibri" panose="020F0502020204030204" pitchFamily="34" charset="0"/>
              </a:rPr>
              <a:t> Flowchart</a:t>
            </a:r>
          </a:p>
          <a:p>
            <a:pPr marL="323957" indent="-323957" defTabSz="863885">
              <a:buFont typeface="Courier New" panose="02070309020205020404" pitchFamily="49" charset="0"/>
              <a:buChar char="o"/>
              <a:defRPr/>
            </a:pPr>
            <a:r>
              <a:rPr lang="nl-NL" sz="1512" i="1" dirty="0">
                <a:solidFill>
                  <a:prstClr val="black"/>
                </a:solidFill>
                <a:latin typeface="Calibri" panose="020F0502020204030204" pitchFamily="34" charset="0"/>
                <a:cs typeface="Calibri" panose="020F0502020204030204" pitchFamily="34" charset="0"/>
              </a:rPr>
              <a:t>IPO [Input-Proces-Output]</a:t>
            </a:r>
          </a:p>
          <a:p>
            <a:pPr marL="323957" indent="-323957" defTabSz="863885">
              <a:buFont typeface="Courier New" panose="02070309020205020404" pitchFamily="49" charset="0"/>
              <a:buChar char="o"/>
              <a:defRPr/>
            </a:pPr>
            <a:r>
              <a:rPr lang="nl-NL" sz="1512" i="1" dirty="0">
                <a:solidFill>
                  <a:prstClr val="black"/>
                </a:solidFill>
                <a:latin typeface="Calibri" panose="020F0502020204030204" pitchFamily="34" charset="0"/>
                <a:cs typeface="Calibri" panose="020F0502020204030204" pitchFamily="34" charset="0"/>
              </a:rPr>
              <a:t>Business </a:t>
            </a:r>
            <a:r>
              <a:rPr lang="nl-NL" sz="1512" i="1" dirty="0" err="1">
                <a:solidFill>
                  <a:prstClr val="black"/>
                </a:solidFill>
                <a:latin typeface="Calibri" panose="020F0502020204030204" pitchFamily="34" charset="0"/>
                <a:cs typeface="Calibri" panose="020F0502020204030204" pitchFamily="34" charset="0"/>
              </a:rPr>
              <a:t>Process</a:t>
            </a:r>
            <a:r>
              <a:rPr lang="nl-NL" sz="1512" i="1" dirty="0">
                <a:solidFill>
                  <a:prstClr val="black"/>
                </a:solidFill>
                <a:latin typeface="Calibri" panose="020F0502020204030204" pitchFamily="34" charset="0"/>
                <a:cs typeface="Calibri" panose="020F0502020204030204" pitchFamily="34" charset="0"/>
              </a:rPr>
              <a:t> </a:t>
            </a:r>
            <a:r>
              <a:rPr lang="nl-NL" sz="1512" i="1" dirty="0" err="1">
                <a:solidFill>
                  <a:prstClr val="black"/>
                </a:solidFill>
                <a:latin typeface="Calibri" panose="020F0502020204030204" pitchFamily="34" charset="0"/>
                <a:cs typeface="Calibri" panose="020F0502020204030204" pitchFamily="34" charset="0"/>
              </a:rPr>
              <a:t>Modeling</a:t>
            </a:r>
            <a:r>
              <a:rPr lang="nl-NL" sz="1512" i="1" dirty="0">
                <a:solidFill>
                  <a:prstClr val="black"/>
                </a:solidFill>
                <a:latin typeface="Calibri" panose="020F0502020204030204" pitchFamily="34" charset="0"/>
                <a:cs typeface="Calibri" panose="020F0502020204030204" pitchFamily="34" charset="0"/>
              </a:rPr>
              <a:t> </a:t>
            </a:r>
            <a:r>
              <a:rPr lang="nl-NL" sz="1512" i="1" dirty="0" err="1">
                <a:solidFill>
                  <a:prstClr val="black"/>
                </a:solidFill>
                <a:latin typeface="Calibri" panose="020F0502020204030204" pitchFamily="34" charset="0"/>
                <a:cs typeface="Calibri" panose="020F0502020204030204" pitchFamily="34" charset="0"/>
              </a:rPr>
              <a:t>Notation</a:t>
            </a:r>
            <a:r>
              <a:rPr lang="nl-NL" sz="1512" i="1" dirty="0">
                <a:solidFill>
                  <a:prstClr val="black"/>
                </a:solidFill>
                <a:latin typeface="Calibri" panose="020F0502020204030204" pitchFamily="34" charset="0"/>
                <a:cs typeface="Calibri" panose="020F0502020204030204" pitchFamily="34" charset="0"/>
              </a:rPr>
              <a:t> [BPMN]</a:t>
            </a:r>
          </a:p>
          <a:p>
            <a:pPr marL="323957" indent="-323957" defTabSz="863885">
              <a:buFont typeface="Courier New" panose="02070309020205020404" pitchFamily="49" charset="0"/>
              <a:buChar char="o"/>
              <a:defRPr/>
            </a:pPr>
            <a:r>
              <a:rPr lang="nl-NL" sz="1512" dirty="0" err="1">
                <a:solidFill>
                  <a:prstClr val="black"/>
                </a:solidFill>
                <a:latin typeface="Calibri" panose="020F0502020204030204" pitchFamily="34" charset="0"/>
                <a:cs typeface="Calibri" panose="020F0502020204030204" pitchFamily="34" charset="0"/>
              </a:rPr>
              <a:t>Swimlane</a:t>
            </a:r>
            <a:r>
              <a:rPr lang="nl-NL" sz="1512" dirty="0">
                <a:solidFill>
                  <a:prstClr val="black"/>
                </a:solidFill>
                <a:latin typeface="Calibri" panose="020F0502020204030204" pitchFamily="34" charset="0"/>
                <a:cs typeface="Calibri" panose="020F0502020204030204" pitchFamily="34" charset="0"/>
              </a:rPr>
              <a:t> – </a:t>
            </a:r>
            <a:r>
              <a:rPr lang="nl-NL" sz="1512" b="1" dirty="0">
                <a:solidFill>
                  <a:prstClr val="black"/>
                </a:solidFill>
                <a:latin typeface="Calibri" panose="020F0502020204030204" pitchFamily="34" charset="0"/>
                <a:cs typeface="Calibri" panose="020F0502020204030204" pitchFamily="34" charset="0"/>
              </a:rPr>
              <a:t>pag.85</a:t>
            </a:r>
          </a:p>
          <a:p>
            <a:pPr marL="323957" indent="-323957" defTabSz="863885">
              <a:buFont typeface="Courier New" panose="02070309020205020404" pitchFamily="49" charset="0"/>
              <a:buChar char="o"/>
              <a:defRPr/>
            </a:pPr>
            <a:r>
              <a:rPr lang="nl-NL" sz="1512" dirty="0">
                <a:solidFill>
                  <a:prstClr val="black"/>
                </a:solidFill>
                <a:latin typeface="Calibri" panose="020F0502020204030204" pitchFamily="34" charset="0"/>
                <a:cs typeface="Calibri" panose="020F0502020204030204" pitchFamily="34" charset="0"/>
              </a:rPr>
              <a:t>RASCI – </a:t>
            </a:r>
            <a:r>
              <a:rPr lang="nl-NL" sz="1512" b="1" dirty="0">
                <a:solidFill>
                  <a:prstClr val="black"/>
                </a:solidFill>
                <a:latin typeface="Calibri" panose="020F0502020204030204" pitchFamily="34" charset="0"/>
                <a:cs typeface="Calibri" panose="020F0502020204030204" pitchFamily="34" charset="0"/>
              </a:rPr>
              <a:t>pag.86</a:t>
            </a:r>
          </a:p>
          <a:p>
            <a:pPr marL="323957" indent="-323957" defTabSz="863885">
              <a:buFont typeface="Courier New" panose="02070309020205020404" pitchFamily="49" charset="0"/>
              <a:buChar char="o"/>
              <a:defRPr/>
            </a:pPr>
            <a:r>
              <a:rPr lang="nl-NL" sz="1512" dirty="0">
                <a:solidFill>
                  <a:prstClr val="black"/>
                </a:solidFill>
                <a:latin typeface="Calibri" panose="020F0502020204030204" pitchFamily="34" charset="0"/>
                <a:cs typeface="Calibri" panose="020F0502020204030204" pitchFamily="34" charset="0"/>
              </a:rPr>
              <a:t>S.I.P.O.C. – </a:t>
            </a:r>
            <a:r>
              <a:rPr lang="nl-NL" sz="1512" b="1" dirty="0">
                <a:solidFill>
                  <a:prstClr val="black"/>
                </a:solidFill>
                <a:latin typeface="Calibri" panose="020F0502020204030204" pitchFamily="34" charset="0"/>
                <a:cs typeface="Calibri" panose="020F0502020204030204" pitchFamily="34" charset="0"/>
              </a:rPr>
              <a:t>pag.87</a:t>
            </a:r>
          </a:p>
          <a:p>
            <a:pPr marL="323957" indent="-323957" defTabSz="863885">
              <a:buFont typeface="Courier New" panose="02070309020205020404" pitchFamily="49" charset="0"/>
              <a:buChar char="o"/>
              <a:defRPr/>
            </a:pPr>
            <a:r>
              <a:rPr lang="nl-NL" sz="1512" i="1" dirty="0">
                <a:solidFill>
                  <a:prstClr val="black"/>
                </a:solidFill>
                <a:latin typeface="Calibri" panose="020F0502020204030204" pitchFamily="34" charset="0"/>
                <a:cs typeface="Calibri" panose="020F0502020204030204" pitchFamily="34" charset="0"/>
              </a:rPr>
              <a:t>IDEF</a:t>
            </a:r>
          </a:p>
          <a:p>
            <a:pPr marL="323957" indent="-323957" defTabSz="863885">
              <a:buFont typeface="Courier New" panose="02070309020205020404" pitchFamily="49" charset="0"/>
              <a:buChar char="o"/>
              <a:defRPr/>
            </a:pPr>
            <a:r>
              <a:rPr lang="nl-NL" sz="1512" dirty="0">
                <a:solidFill>
                  <a:prstClr val="black"/>
                </a:solidFill>
                <a:latin typeface="Calibri" panose="020F0502020204030204" pitchFamily="34" charset="0"/>
                <a:cs typeface="Calibri" panose="020F0502020204030204" pitchFamily="34" charset="0"/>
              </a:rPr>
              <a:t>Procesflow diagram – </a:t>
            </a:r>
            <a:r>
              <a:rPr lang="nl-NL" sz="1512" b="1" dirty="0">
                <a:solidFill>
                  <a:prstClr val="black"/>
                </a:solidFill>
                <a:latin typeface="Calibri" panose="020F0502020204030204" pitchFamily="34" charset="0"/>
                <a:cs typeface="Calibri" panose="020F0502020204030204" pitchFamily="34" charset="0"/>
              </a:rPr>
              <a:t>pag.87</a:t>
            </a:r>
          </a:p>
          <a:p>
            <a:pPr marL="323957" indent="-323957" defTabSz="863885">
              <a:buFont typeface="Courier New" panose="02070309020205020404" pitchFamily="49" charset="0"/>
              <a:buChar char="o"/>
              <a:defRPr/>
            </a:pPr>
            <a:r>
              <a:rPr lang="nl-NL" sz="1512" dirty="0" err="1">
                <a:solidFill>
                  <a:prstClr val="black"/>
                </a:solidFill>
                <a:latin typeface="Calibri" panose="020F0502020204030204" pitchFamily="34" charset="0"/>
                <a:cs typeface="Calibri" panose="020F0502020204030204" pitchFamily="34" charset="0"/>
              </a:rPr>
              <a:t>SqEME</a:t>
            </a:r>
            <a:r>
              <a:rPr lang="nl-NL" sz="1512" dirty="0">
                <a:solidFill>
                  <a:prstClr val="black"/>
                </a:solidFill>
                <a:latin typeface="Calibri" panose="020F0502020204030204" pitchFamily="34" charset="0"/>
                <a:cs typeface="Calibri" panose="020F0502020204030204" pitchFamily="34" charset="0"/>
              </a:rPr>
              <a:t> – </a:t>
            </a:r>
            <a:r>
              <a:rPr lang="nl-NL" sz="1512" b="1" dirty="0">
                <a:solidFill>
                  <a:prstClr val="black"/>
                </a:solidFill>
                <a:latin typeface="Calibri" panose="020F0502020204030204" pitchFamily="34" charset="0"/>
                <a:cs typeface="Calibri" panose="020F0502020204030204" pitchFamily="34" charset="0"/>
              </a:rPr>
              <a:t>pag.88</a:t>
            </a:r>
          </a:p>
          <a:p>
            <a:pPr marL="323957" indent="-323957" defTabSz="863885">
              <a:spcBef>
                <a:spcPts val="0"/>
              </a:spcBef>
              <a:defRPr/>
            </a:pPr>
            <a:endParaRPr lang="nl-NL" sz="1701" b="1" i="1" dirty="0">
              <a:solidFill>
                <a:prstClr val="black"/>
              </a:solidFill>
              <a:latin typeface="Calibri" panose="020F0502020204030204" pitchFamily="34" charset="0"/>
              <a:cs typeface="Calibri" panose="020F0502020204030204" pitchFamily="34" charset="0"/>
            </a:endParaRPr>
          </a:p>
          <a:p>
            <a:pPr marL="323957" indent="-323957" defTabSz="863885">
              <a:defRPr/>
            </a:pPr>
            <a:endParaRPr lang="nl-NL" sz="3024" dirty="0">
              <a:solidFill>
                <a:prstClr val="black"/>
              </a:solidFill>
              <a:latin typeface="Calibri" panose="020F0502020204030204" pitchFamily="34" charset="0"/>
              <a:cs typeface="Calibri" panose="020F0502020204030204" pitchFamily="34" charset="0"/>
            </a:endParaRPr>
          </a:p>
        </p:txBody>
      </p:sp>
      <p:pic>
        <p:nvPicPr>
          <p:cNvPr id="9" name="Afbeelding 8" descr="Afbeelding met vliegtuig, zitten, groot, startbaan&#10;&#10;Automatisch gegenereerde beschrijving">
            <a:extLst>
              <a:ext uri="{FF2B5EF4-FFF2-40B4-BE49-F238E27FC236}">
                <a16:creationId xmlns:a16="http://schemas.microsoft.com/office/drawing/2014/main" id="{C2A53005-3407-4F2C-AA52-EEA35C85D5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 name="Tijdelijke aanduiding voor voettekst 1">
            <a:extLst>
              <a:ext uri="{FF2B5EF4-FFF2-40B4-BE49-F238E27FC236}">
                <a16:creationId xmlns:a16="http://schemas.microsoft.com/office/drawing/2014/main" id="{05EF7021-6230-42D1-86CB-EEC6302C3715}"/>
              </a:ext>
            </a:extLst>
          </p:cNvPr>
          <p:cNvSpPr>
            <a:spLocks noGrp="1"/>
          </p:cNvSpPr>
          <p:nvPr>
            <p:ph type="ftr" sz="quarter" idx="11"/>
          </p:nvPr>
        </p:nvSpPr>
        <p:spPr/>
        <p:txBody>
          <a:bodyPr/>
          <a:lstStyle/>
          <a:p>
            <a:pPr defTabSz="864017">
              <a:defRPr/>
            </a:pPr>
            <a:r>
              <a:rPr lang="nl-NL" sz="1134">
                <a:solidFill>
                  <a:prstClr val="black"/>
                </a:solidFill>
                <a:latin typeface="Calibri" panose="020F0502020204030204" pitchFamily="34" charset="0"/>
                <a:cs typeface="Calibri" panose="020F0502020204030204" pitchFamily="34" charset="0"/>
              </a:rPr>
              <a:t>Processen</a:t>
            </a:r>
          </a:p>
        </p:txBody>
      </p:sp>
      <p:sp>
        <p:nvSpPr>
          <p:cNvPr id="3" name="Tijdelijke aanduiding voor dianummer 2">
            <a:extLst>
              <a:ext uri="{FF2B5EF4-FFF2-40B4-BE49-F238E27FC236}">
                <a16:creationId xmlns:a16="http://schemas.microsoft.com/office/drawing/2014/main" id="{2D8BF4AA-0207-43C1-8086-6214B08DE342}"/>
              </a:ext>
            </a:extLst>
          </p:cNvPr>
          <p:cNvSpPr>
            <a:spLocks noGrp="1"/>
          </p:cNvSpPr>
          <p:nvPr>
            <p:ph type="sldNum" sz="quarter" idx="12"/>
          </p:nvPr>
        </p:nvSpPr>
        <p:spPr/>
        <p:txBody>
          <a:bodyPr/>
          <a:lstStyle/>
          <a:p>
            <a:pPr algn="r" defTabSz="864017">
              <a:defRPr/>
            </a:pPr>
            <a:fld id="{76022968-2107-43EC-8FC0-5D78783708AF}" type="slidenum">
              <a:rPr lang="nl-NL" sz="1134">
                <a:solidFill>
                  <a:prstClr val="black"/>
                </a:solidFill>
                <a:latin typeface="Calibri" panose="020F0502020204030204" pitchFamily="34" charset="0"/>
                <a:cs typeface="Calibri" panose="020F0502020204030204" pitchFamily="34" charset="0"/>
              </a:rPr>
              <a:pPr algn="r" defTabSz="864017">
                <a:defRPr/>
              </a:pPr>
              <a:t>33</a:t>
            </a:fld>
            <a:endParaRPr lang="nl-NL" sz="1134">
              <a:solidFill>
                <a:prstClr val="black"/>
              </a:solidFill>
              <a:latin typeface="Calibri" panose="020F0502020204030204" pitchFamily="34" charset="0"/>
              <a:cs typeface="Calibri" panose="020F0502020204030204" pitchFamily="34" charset="0"/>
            </a:endParaRPr>
          </a:p>
        </p:txBody>
      </p:sp>
      <p:pic>
        <p:nvPicPr>
          <p:cNvPr id="6" name="Afbeelding 5" descr="Afbeelding met schermafbeelding&#10;&#10;Automatisch gegenereerde beschrijving">
            <a:extLst>
              <a:ext uri="{FF2B5EF4-FFF2-40B4-BE49-F238E27FC236}">
                <a16:creationId xmlns:a16="http://schemas.microsoft.com/office/drawing/2014/main" id="{244B1746-1952-4874-A1E4-9E4213777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683" y="4501572"/>
            <a:ext cx="2528708" cy="1699246"/>
          </a:xfrm>
          <a:prstGeom prst="rect">
            <a:avLst/>
          </a:prstGeom>
        </p:spPr>
      </p:pic>
      <p:pic>
        <p:nvPicPr>
          <p:cNvPr id="11" name="Afbeelding 10">
            <a:extLst>
              <a:ext uri="{FF2B5EF4-FFF2-40B4-BE49-F238E27FC236}">
                <a16:creationId xmlns:a16="http://schemas.microsoft.com/office/drawing/2014/main" id="{AE69C3C7-F043-4A88-A655-E5CA21CA7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83" y="1539254"/>
            <a:ext cx="2250769" cy="3401667"/>
          </a:xfrm>
          <a:prstGeom prst="rect">
            <a:avLst/>
          </a:prstGeom>
          <a:ln>
            <a:noFill/>
          </a:ln>
          <a:effectLst/>
        </p:spPr>
      </p:pic>
      <p:pic>
        <p:nvPicPr>
          <p:cNvPr id="14" name="Afbeelding 13" descr="Afbeelding met object, klok&#10;&#10;Automatisch gegenereerde beschrijving">
            <a:extLst>
              <a:ext uri="{FF2B5EF4-FFF2-40B4-BE49-F238E27FC236}">
                <a16:creationId xmlns:a16="http://schemas.microsoft.com/office/drawing/2014/main" id="{5AD99722-D377-4039-9FD1-9408DC38EF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7101" y="2677733"/>
            <a:ext cx="2484388" cy="2484388"/>
          </a:xfrm>
          <a:prstGeom prst="rect">
            <a:avLst/>
          </a:prstGeom>
        </p:spPr>
      </p:pic>
    </p:spTree>
    <p:extLst>
      <p:ext uri="{BB962C8B-B14F-4D97-AF65-F5344CB8AC3E}">
        <p14:creationId xmlns:p14="http://schemas.microsoft.com/office/powerpoint/2010/main" val="309314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mn-lt"/>
                <a:cs typeface="Calibri Light" panose="020F0302020204030204" pitchFamily="34" charset="0"/>
              </a:rPr>
              <a:t>Flowchart</a:t>
            </a:r>
            <a:br>
              <a:rPr lang="nl-NL" sz="3402" dirty="0">
                <a:latin typeface="Calibri Light" panose="020F0302020204030204" pitchFamily="34" charset="0"/>
                <a:cs typeface="Calibri Light" panose="020F0302020204030204" pitchFamily="34" charset="0"/>
              </a:rPr>
            </a:br>
            <a:r>
              <a:rPr lang="en-US" sz="1600" b="0" dirty="0" err="1">
                <a:solidFill>
                  <a:schemeClr val="tx1"/>
                </a:solidFill>
                <a:latin typeface="+mn-lt"/>
                <a:cs typeface="Calibri Light" panose="020F0302020204030204" pitchFamily="34" charset="0"/>
              </a:rPr>
              <a:t>Veel</a:t>
            </a:r>
            <a:r>
              <a:rPr lang="en-US" sz="1600" b="0" dirty="0">
                <a:solidFill>
                  <a:schemeClr val="tx1"/>
                </a:solidFill>
                <a:latin typeface="+mn-lt"/>
                <a:cs typeface="Calibri Light" panose="020F0302020204030204" pitchFamily="34" charset="0"/>
              </a:rPr>
              <a:t> </a:t>
            </a:r>
            <a:r>
              <a:rPr lang="en-US" sz="1600" b="0" dirty="0" err="1">
                <a:solidFill>
                  <a:schemeClr val="tx1"/>
                </a:solidFill>
                <a:latin typeface="+mn-lt"/>
                <a:cs typeface="Calibri Light" panose="020F0302020204030204" pitchFamily="34" charset="0"/>
              </a:rPr>
              <a:t>gebruikte</a:t>
            </a:r>
            <a:r>
              <a:rPr lang="en-US" sz="1600" b="0" dirty="0">
                <a:solidFill>
                  <a:schemeClr val="tx1"/>
                </a:solidFill>
                <a:latin typeface="+mn-lt"/>
                <a:cs typeface="Calibri Light" panose="020F0302020204030204" pitchFamily="34" charset="0"/>
              </a:rPr>
              <a:t> </a:t>
            </a:r>
            <a:r>
              <a:rPr lang="en-US" sz="1600" b="0" dirty="0" err="1">
                <a:solidFill>
                  <a:schemeClr val="tx1"/>
                </a:solidFill>
                <a:latin typeface="+mn-lt"/>
                <a:cs typeface="Calibri Light" panose="020F0302020204030204" pitchFamily="34" charset="0"/>
              </a:rPr>
              <a:t>symbolen</a:t>
            </a:r>
            <a:endParaRPr lang="nl-NL" sz="1600" b="0" dirty="0">
              <a:solidFill>
                <a:schemeClr val="tx1"/>
              </a:solidFill>
              <a:latin typeface="+mn-lt"/>
              <a:cs typeface="Calibri Light" panose="020F03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troomdiagram: Beslissing 7">
            <a:extLst>
              <a:ext uri="{FF2B5EF4-FFF2-40B4-BE49-F238E27FC236}">
                <a16:creationId xmlns:a16="http://schemas.microsoft.com/office/drawing/2014/main" id="{93271232-9624-4A7D-A97C-DB67D1B886D8}"/>
              </a:ext>
            </a:extLst>
          </p:cNvPr>
          <p:cNvSpPr/>
          <p:nvPr/>
        </p:nvSpPr>
        <p:spPr bwMode="auto">
          <a:xfrm>
            <a:off x="6560616" y="1320886"/>
            <a:ext cx="1080037" cy="1012534"/>
          </a:xfrm>
          <a:prstGeom prst="flowChartDecision">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701" kern="0">
              <a:solidFill>
                <a:prstClr val="black"/>
              </a:solidFill>
              <a:latin typeface="Calibri" panose="020F0502020204030204"/>
            </a:endParaRPr>
          </a:p>
        </p:txBody>
      </p:sp>
      <p:sp>
        <p:nvSpPr>
          <p:cNvPr id="9" name="Ovaal 8">
            <a:extLst>
              <a:ext uri="{FF2B5EF4-FFF2-40B4-BE49-F238E27FC236}">
                <a16:creationId xmlns:a16="http://schemas.microsoft.com/office/drawing/2014/main" id="{720A534A-7A5F-44DB-86FD-D48FEFECDA01}"/>
              </a:ext>
            </a:extLst>
          </p:cNvPr>
          <p:cNvSpPr/>
          <p:nvPr/>
        </p:nvSpPr>
        <p:spPr bwMode="auto">
          <a:xfrm>
            <a:off x="2590989" y="1644569"/>
            <a:ext cx="1417548" cy="540018"/>
          </a:xfrm>
          <a:prstGeom prst="ellipse">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10" name="Stroomdiagram: Verbindingslijn 9">
            <a:extLst>
              <a:ext uri="{FF2B5EF4-FFF2-40B4-BE49-F238E27FC236}">
                <a16:creationId xmlns:a16="http://schemas.microsoft.com/office/drawing/2014/main" id="{C9DB5DFA-D9F5-4ABC-99A6-A4F6DDF7DB1F}"/>
              </a:ext>
            </a:extLst>
          </p:cNvPr>
          <p:cNvSpPr/>
          <p:nvPr/>
        </p:nvSpPr>
        <p:spPr bwMode="auto">
          <a:xfrm>
            <a:off x="1533240" y="4182720"/>
            <a:ext cx="607521" cy="607521"/>
          </a:xfrm>
          <a:prstGeom prst="flowChartConnector">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701" kern="0">
              <a:solidFill>
                <a:prstClr val="black"/>
              </a:solidFill>
              <a:latin typeface="Calibri" panose="020F0502020204030204"/>
            </a:endParaRPr>
          </a:p>
        </p:txBody>
      </p:sp>
      <p:sp>
        <p:nvSpPr>
          <p:cNvPr id="11" name="Tekstvak 5">
            <a:extLst>
              <a:ext uri="{FF2B5EF4-FFF2-40B4-BE49-F238E27FC236}">
                <a16:creationId xmlns:a16="http://schemas.microsoft.com/office/drawing/2014/main" id="{1AEBB959-E7B8-4F68-8CB0-4F0AF16D3109}"/>
              </a:ext>
            </a:extLst>
          </p:cNvPr>
          <p:cNvSpPr txBox="1">
            <a:spLocks noChangeArrowheads="1"/>
          </p:cNvSpPr>
          <p:nvPr/>
        </p:nvSpPr>
        <p:spPr bwMode="auto">
          <a:xfrm>
            <a:off x="2857585" y="2319596"/>
            <a:ext cx="896400" cy="615938"/>
          </a:xfrm>
          <a:prstGeom prst="rect">
            <a:avLst/>
          </a:prstGeom>
          <a:noFill/>
          <a:ln w="9525">
            <a:noFill/>
            <a:miter lim="800000"/>
            <a:headEnd/>
            <a:tailEnd/>
          </a:ln>
        </p:spPr>
        <p:txBody>
          <a:bodyPr wrap="none">
            <a:spAutoFit/>
          </a:bodyPr>
          <a:lstStyle/>
          <a:p>
            <a:pPr algn="ctr" defTabSz="864017">
              <a:defRPr/>
            </a:pPr>
            <a:r>
              <a:rPr lang="nl-NL" sz="1134">
                <a:solidFill>
                  <a:prstClr val="black"/>
                </a:solidFill>
                <a:latin typeface="Calibri" panose="020F0502020204030204"/>
              </a:rPr>
              <a:t>Start proces</a:t>
            </a:r>
          </a:p>
          <a:p>
            <a:pPr algn="ctr" defTabSz="864017">
              <a:defRPr/>
            </a:pPr>
            <a:r>
              <a:rPr lang="nl-NL" sz="1134">
                <a:solidFill>
                  <a:prstClr val="black"/>
                </a:solidFill>
                <a:latin typeface="Calibri" panose="020F0502020204030204"/>
              </a:rPr>
              <a:t>of</a:t>
            </a:r>
          </a:p>
          <a:p>
            <a:pPr algn="ctr" defTabSz="864017">
              <a:defRPr/>
            </a:pPr>
            <a:r>
              <a:rPr lang="nl-NL" sz="1134">
                <a:solidFill>
                  <a:prstClr val="black"/>
                </a:solidFill>
                <a:latin typeface="Calibri" panose="020F0502020204030204"/>
              </a:rPr>
              <a:t>Eind proces</a:t>
            </a:r>
          </a:p>
        </p:txBody>
      </p:sp>
      <p:sp>
        <p:nvSpPr>
          <p:cNvPr id="12" name="Tekstvak 6">
            <a:extLst>
              <a:ext uri="{FF2B5EF4-FFF2-40B4-BE49-F238E27FC236}">
                <a16:creationId xmlns:a16="http://schemas.microsoft.com/office/drawing/2014/main" id="{AC8BA741-7B71-47C5-9DF6-535D55F47632}"/>
              </a:ext>
            </a:extLst>
          </p:cNvPr>
          <p:cNvSpPr txBox="1">
            <a:spLocks noChangeArrowheads="1"/>
          </p:cNvSpPr>
          <p:nvPr/>
        </p:nvSpPr>
        <p:spPr bwMode="auto">
          <a:xfrm>
            <a:off x="7208935" y="2323090"/>
            <a:ext cx="583814"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a:rPr>
              <a:t>Besluit</a:t>
            </a:r>
          </a:p>
        </p:txBody>
      </p:sp>
      <p:sp>
        <p:nvSpPr>
          <p:cNvPr id="13" name="Tekstvak 7">
            <a:extLst>
              <a:ext uri="{FF2B5EF4-FFF2-40B4-BE49-F238E27FC236}">
                <a16:creationId xmlns:a16="http://schemas.microsoft.com/office/drawing/2014/main" id="{69A57E7B-54E8-42AD-97ED-C89BB478BF6B}"/>
              </a:ext>
            </a:extLst>
          </p:cNvPr>
          <p:cNvSpPr txBox="1">
            <a:spLocks noChangeArrowheads="1"/>
          </p:cNvSpPr>
          <p:nvPr/>
        </p:nvSpPr>
        <p:spPr bwMode="auto">
          <a:xfrm>
            <a:off x="1450494" y="4934553"/>
            <a:ext cx="800219"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a:rPr>
              <a:t>Verwijzing</a:t>
            </a:r>
          </a:p>
        </p:txBody>
      </p:sp>
      <p:sp>
        <p:nvSpPr>
          <p:cNvPr id="14" name="Stroomdiagram: Gegevens 13">
            <a:extLst>
              <a:ext uri="{FF2B5EF4-FFF2-40B4-BE49-F238E27FC236}">
                <a16:creationId xmlns:a16="http://schemas.microsoft.com/office/drawing/2014/main" id="{A6422A18-1506-4B52-87DB-6D387E1B55C3}"/>
              </a:ext>
            </a:extLst>
          </p:cNvPr>
          <p:cNvSpPr/>
          <p:nvPr/>
        </p:nvSpPr>
        <p:spPr bwMode="auto">
          <a:xfrm>
            <a:off x="2619490" y="2962617"/>
            <a:ext cx="1282544" cy="742525"/>
          </a:xfrm>
          <a:prstGeom prst="flowChartInputOutput">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15" name="Stroomdiagram: Opslag met directe toegang 14">
            <a:extLst>
              <a:ext uri="{FF2B5EF4-FFF2-40B4-BE49-F238E27FC236}">
                <a16:creationId xmlns:a16="http://schemas.microsoft.com/office/drawing/2014/main" id="{2A5A4587-0BFF-491E-8F28-D1D8AF8F6585}"/>
              </a:ext>
            </a:extLst>
          </p:cNvPr>
          <p:cNvSpPr/>
          <p:nvPr/>
        </p:nvSpPr>
        <p:spPr bwMode="auto">
          <a:xfrm>
            <a:off x="4722222" y="2923123"/>
            <a:ext cx="1282544" cy="810028"/>
          </a:xfrm>
          <a:prstGeom prst="flowChartMagneticDrum">
            <a:avLst/>
          </a:prstGeom>
          <a:solidFill>
            <a:srgbClr val="0070C0"/>
          </a:solidFill>
          <a:ln w="3175">
            <a:solidFill>
              <a:schemeClr val="bg1"/>
            </a:solid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16" name="Stroomdiagram: Document 15">
            <a:extLst>
              <a:ext uri="{FF2B5EF4-FFF2-40B4-BE49-F238E27FC236}">
                <a16:creationId xmlns:a16="http://schemas.microsoft.com/office/drawing/2014/main" id="{6B9F916C-F853-45E6-9B75-47A48B28D866}"/>
              </a:ext>
            </a:extLst>
          </p:cNvPr>
          <p:cNvSpPr/>
          <p:nvPr/>
        </p:nvSpPr>
        <p:spPr bwMode="auto">
          <a:xfrm>
            <a:off x="6459362" y="2976445"/>
            <a:ext cx="1282544" cy="742525"/>
          </a:xfrm>
          <a:prstGeom prst="flowChartDocument">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19" name="Stroomdiagram: Meerdere documenten 18">
            <a:extLst>
              <a:ext uri="{FF2B5EF4-FFF2-40B4-BE49-F238E27FC236}">
                <a16:creationId xmlns:a16="http://schemas.microsoft.com/office/drawing/2014/main" id="{027C022A-0974-4DC1-A5E3-59E1A660B1B7}"/>
              </a:ext>
            </a:extLst>
          </p:cNvPr>
          <p:cNvSpPr/>
          <p:nvPr/>
        </p:nvSpPr>
        <p:spPr bwMode="auto">
          <a:xfrm>
            <a:off x="8111217" y="2923124"/>
            <a:ext cx="1215041" cy="742525"/>
          </a:xfrm>
          <a:prstGeom prst="flowChartMultidocument">
            <a:avLst/>
          </a:prstGeom>
          <a:solidFill>
            <a:srgbClr val="0070C0"/>
          </a:solidFill>
          <a:ln w="3175">
            <a:solidFill>
              <a:schemeClr val="bg1"/>
            </a:solid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20" name="Stroomdiagram: Voorbereiding 19">
            <a:extLst>
              <a:ext uri="{FF2B5EF4-FFF2-40B4-BE49-F238E27FC236}">
                <a16:creationId xmlns:a16="http://schemas.microsoft.com/office/drawing/2014/main" id="{0C303E9B-96DD-47D9-A48E-526ED7557188}"/>
              </a:ext>
            </a:extLst>
          </p:cNvPr>
          <p:cNvSpPr/>
          <p:nvPr/>
        </p:nvSpPr>
        <p:spPr bwMode="auto">
          <a:xfrm>
            <a:off x="8111217" y="1402569"/>
            <a:ext cx="1215041" cy="819781"/>
          </a:xfrm>
          <a:prstGeom prst="flowChartPreparation">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701" kern="0">
              <a:solidFill>
                <a:prstClr val="black"/>
              </a:solidFill>
              <a:latin typeface="Calibri" panose="020F0502020204030204"/>
            </a:endParaRPr>
          </a:p>
        </p:txBody>
      </p:sp>
      <p:sp>
        <p:nvSpPr>
          <p:cNvPr id="21" name="Stroomdiagram: Proces 20">
            <a:extLst>
              <a:ext uri="{FF2B5EF4-FFF2-40B4-BE49-F238E27FC236}">
                <a16:creationId xmlns:a16="http://schemas.microsoft.com/office/drawing/2014/main" id="{D342C0D0-78C2-49EC-9DF3-4B131213D42A}"/>
              </a:ext>
            </a:extLst>
          </p:cNvPr>
          <p:cNvSpPr/>
          <p:nvPr/>
        </p:nvSpPr>
        <p:spPr bwMode="auto">
          <a:xfrm>
            <a:off x="4658691" y="1537574"/>
            <a:ext cx="1417548" cy="742525"/>
          </a:xfrm>
          <a:prstGeom prst="flowChartProcess">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701" kern="0">
              <a:solidFill>
                <a:prstClr val="black"/>
              </a:solidFill>
              <a:latin typeface="Calibri" panose="020F0502020204030204"/>
            </a:endParaRPr>
          </a:p>
        </p:txBody>
      </p:sp>
      <p:sp>
        <p:nvSpPr>
          <p:cNvPr id="22" name="Stroomdiagram: Samenvoeging 21">
            <a:extLst>
              <a:ext uri="{FF2B5EF4-FFF2-40B4-BE49-F238E27FC236}">
                <a16:creationId xmlns:a16="http://schemas.microsoft.com/office/drawing/2014/main" id="{54E9EE24-073E-42ED-A370-22FEE1541875}"/>
              </a:ext>
            </a:extLst>
          </p:cNvPr>
          <p:cNvSpPr/>
          <p:nvPr/>
        </p:nvSpPr>
        <p:spPr bwMode="auto">
          <a:xfrm>
            <a:off x="3389012" y="4216471"/>
            <a:ext cx="540018" cy="540018"/>
          </a:xfrm>
          <a:prstGeom prst="flowChartSummingJunction">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23" name="Tekstvak 7">
            <a:extLst>
              <a:ext uri="{FF2B5EF4-FFF2-40B4-BE49-F238E27FC236}">
                <a16:creationId xmlns:a16="http://schemas.microsoft.com/office/drawing/2014/main" id="{62A55499-00A9-4138-B1A0-B72D668B265C}"/>
              </a:ext>
            </a:extLst>
          </p:cNvPr>
          <p:cNvSpPr txBox="1">
            <a:spLocks noChangeArrowheads="1"/>
          </p:cNvSpPr>
          <p:nvPr/>
        </p:nvSpPr>
        <p:spPr bwMode="auto">
          <a:xfrm>
            <a:off x="4969542" y="2317763"/>
            <a:ext cx="827471"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a:rPr>
              <a:t>Processtap</a:t>
            </a:r>
          </a:p>
        </p:txBody>
      </p:sp>
      <p:sp>
        <p:nvSpPr>
          <p:cNvPr id="24" name="Tekstvak 7">
            <a:extLst>
              <a:ext uri="{FF2B5EF4-FFF2-40B4-BE49-F238E27FC236}">
                <a16:creationId xmlns:a16="http://schemas.microsoft.com/office/drawing/2014/main" id="{B509F6D2-6640-4EC3-ADAA-013FC51170B2}"/>
              </a:ext>
            </a:extLst>
          </p:cNvPr>
          <p:cNvSpPr txBox="1">
            <a:spLocks noChangeArrowheads="1"/>
          </p:cNvSpPr>
          <p:nvPr/>
        </p:nvSpPr>
        <p:spPr bwMode="auto">
          <a:xfrm>
            <a:off x="8155880" y="2280103"/>
            <a:ext cx="1034257"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a:rPr>
              <a:t>Voorbereiding</a:t>
            </a:r>
          </a:p>
        </p:txBody>
      </p:sp>
      <p:sp>
        <p:nvSpPr>
          <p:cNvPr id="25" name="Tekstvak 7">
            <a:extLst>
              <a:ext uri="{FF2B5EF4-FFF2-40B4-BE49-F238E27FC236}">
                <a16:creationId xmlns:a16="http://schemas.microsoft.com/office/drawing/2014/main" id="{9FFDC51A-76E6-4869-85EC-743850E740D5}"/>
              </a:ext>
            </a:extLst>
          </p:cNvPr>
          <p:cNvSpPr txBox="1">
            <a:spLocks noChangeArrowheads="1"/>
          </p:cNvSpPr>
          <p:nvPr/>
        </p:nvSpPr>
        <p:spPr bwMode="auto">
          <a:xfrm>
            <a:off x="6686972" y="3786466"/>
            <a:ext cx="763351" cy="266868"/>
          </a:xfrm>
          <a:prstGeom prst="rect">
            <a:avLst/>
          </a:prstGeom>
          <a:noFill/>
          <a:ln w="9525">
            <a:noFill/>
            <a:miter lim="800000"/>
            <a:headEnd/>
            <a:tailEnd/>
          </a:ln>
        </p:spPr>
        <p:txBody>
          <a:bodyPr wrap="none">
            <a:spAutoFit/>
          </a:bodyPr>
          <a:lstStyle/>
          <a:p>
            <a:pPr defTabSz="864017">
              <a:defRPr/>
            </a:pPr>
            <a:r>
              <a:rPr lang="nl-NL" sz="1134">
                <a:solidFill>
                  <a:prstClr val="black"/>
                </a:solidFill>
                <a:latin typeface="Calibri" panose="020F0502020204030204"/>
              </a:rPr>
              <a:t>Formulier</a:t>
            </a:r>
          </a:p>
        </p:txBody>
      </p:sp>
      <p:sp>
        <p:nvSpPr>
          <p:cNvPr id="26" name="Tekstvak 7">
            <a:extLst>
              <a:ext uri="{FF2B5EF4-FFF2-40B4-BE49-F238E27FC236}">
                <a16:creationId xmlns:a16="http://schemas.microsoft.com/office/drawing/2014/main" id="{D106E13C-3068-4EEB-B508-00310F609519}"/>
              </a:ext>
            </a:extLst>
          </p:cNvPr>
          <p:cNvSpPr txBox="1">
            <a:spLocks noChangeArrowheads="1"/>
          </p:cNvSpPr>
          <p:nvPr/>
        </p:nvSpPr>
        <p:spPr bwMode="auto">
          <a:xfrm>
            <a:off x="4342639" y="4948734"/>
            <a:ext cx="399468"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a:rPr>
              <a:t>‘Of’</a:t>
            </a:r>
          </a:p>
        </p:txBody>
      </p:sp>
      <p:sp>
        <p:nvSpPr>
          <p:cNvPr id="27" name="Tekstvak 7">
            <a:extLst>
              <a:ext uri="{FF2B5EF4-FFF2-40B4-BE49-F238E27FC236}">
                <a16:creationId xmlns:a16="http://schemas.microsoft.com/office/drawing/2014/main" id="{0AACC5E2-D031-419D-BCEF-C9972C9FD101}"/>
              </a:ext>
            </a:extLst>
          </p:cNvPr>
          <p:cNvSpPr txBox="1">
            <a:spLocks noChangeArrowheads="1"/>
          </p:cNvSpPr>
          <p:nvPr/>
        </p:nvSpPr>
        <p:spPr bwMode="auto">
          <a:xfrm>
            <a:off x="8100594" y="3733144"/>
            <a:ext cx="1151277" cy="266868"/>
          </a:xfrm>
          <a:prstGeom prst="rect">
            <a:avLst/>
          </a:prstGeom>
          <a:noFill/>
          <a:ln w="9525">
            <a:noFill/>
            <a:miter lim="800000"/>
            <a:headEnd/>
            <a:tailEnd/>
          </a:ln>
        </p:spPr>
        <p:txBody>
          <a:bodyPr wrap="none">
            <a:spAutoFit/>
          </a:bodyPr>
          <a:lstStyle/>
          <a:p>
            <a:pPr defTabSz="864017">
              <a:defRPr/>
            </a:pPr>
            <a:r>
              <a:rPr lang="nl-NL" sz="1134">
                <a:solidFill>
                  <a:prstClr val="black"/>
                </a:solidFill>
                <a:latin typeface="Calibri" panose="020F0502020204030204"/>
              </a:rPr>
              <a:t>Multi-document</a:t>
            </a:r>
          </a:p>
        </p:txBody>
      </p:sp>
      <p:sp>
        <p:nvSpPr>
          <p:cNvPr id="28" name="Tekstvak 7">
            <a:extLst>
              <a:ext uri="{FF2B5EF4-FFF2-40B4-BE49-F238E27FC236}">
                <a16:creationId xmlns:a16="http://schemas.microsoft.com/office/drawing/2014/main" id="{3319E67E-82F5-452F-9DCD-D59DA0508426}"/>
              </a:ext>
            </a:extLst>
          </p:cNvPr>
          <p:cNvSpPr txBox="1">
            <a:spLocks noChangeArrowheads="1"/>
          </p:cNvSpPr>
          <p:nvPr/>
        </p:nvSpPr>
        <p:spPr bwMode="auto">
          <a:xfrm>
            <a:off x="3065778" y="3772638"/>
            <a:ext cx="460382" cy="266868"/>
          </a:xfrm>
          <a:prstGeom prst="rect">
            <a:avLst/>
          </a:prstGeom>
          <a:noFill/>
          <a:ln w="9525">
            <a:noFill/>
            <a:miter lim="800000"/>
            <a:headEnd/>
            <a:tailEnd/>
          </a:ln>
        </p:spPr>
        <p:txBody>
          <a:bodyPr wrap="none">
            <a:spAutoFit/>
          </a:bodyPr>
          <a:lstStyle/>
          <a:p>
            <a:pPr defTabSz="864017">
              <a:defRPr/>
            </a:pPr>
            <a:r>
              <a:rPr lang="nl-NL" sz="1134">
                <a:solidFill>
                  <a:prstClr val="black"/>
                </a:solidFill>
                <a:latin typeface="Calibri" panose="020F0502020204030204"/>
              </a:rPr>
              <a:t>Data</a:t>
            </a:r>
          </a:p>
        </p:txBody>
      </p:sp>
      <p:sp>
        <p:nvSpPr>
          <p:cNvPr id="29" name="Tekstvak 7">
            <a:extLst>
              <a:ext uri="{FF2B5EF4-FFF2-40B4-BE49-F238E27FC236}">
                <a16:creationId xmlns:a16="http://schemas.microsoft.com/office/drawing/2014/main" id="{BE6AD79E-2E6B-41A4-955E-B7E64019D31F}"/>
              </a:ext>
            </a:extLst>
          </p:cNvPr>
          <p:cNvSpPr txBox="1">
            <a:spLocks noChangeArrowheads="1"/>
          </p:cNvSpPr>
          <p:nvPr/>
        </p:nvSpPr>
        <p:spPr bwMode="auto">
          <a:xfrm>
            <a:off x="4983507" y="3800647"/>
            <a:ext cx="806631" cy="266868"/>
          </a:xfrm>
          <a:prstGeom prst="rect">
            <a:avLst/>
          </a:prstGeom>
          <a:noFill/>
          <a:ln w="9525">
            <a:noFill/>
            <a:miter lim="800000"/>
            <a:headEnd/>
            <a:tailEnd/>
          </a:ln>
        </p:spPr>
        <p:txBody>
          <a:bodyPr wrap="none">
            <a:spAutoFit/>
          </a:bodyPr>
          <a:lstStyle/>
          <a:p>
            <a:pPr defTabSz="864017">
              <a:defRPr/>
            </a:pPr>
            <a:r>
              <a:rPr lang="nl-NL" sz="1134">
                <a:solidFill>
                  <a:prstClr val="black"/>
                </a:solidFill>
                <a:latin typeface="Calibri" panose="020F0502020204030204"/>
              </a:rPr>
              <a:t>Hard drive</a:t>
            </a:r>
          </a:p>
        </p:txBody>
      </p:sp>
      <p:sp>
        <p:nvSpPr>
          <p:cNvPr id="30" name="Tekstvak 7">
            <a:extLst>
              <a:ext uri="{FF2B5EF4-FFF2-40B4-BE49-F238E27FC236}">
                <a16:creationId xmlns:a16="http://schemas.microsoft.com/office/drawing/2014/main" id="{31DF6C9E-14C0-417B-8B17-F12DDC8F51D0}"/>
              </a:ext>
            </a:extLst>
          </p:cNvPr>
          <p:cNvSpPr txBox="1">
            <a:spLocks noChangeArrowheads="1"/>
          </p:cNvSpPr>
          <p:nvPr/>
        </p:nvSpPr>
        <p:spPr bwMode="auto">
          <a:xfrm>
            <a:off x="2687128" y="4946709"/>
            <a:ext cx="1048685" cy="615938"/>
          </a:xfrm>
          <a:prstGeom prst="rect">
            <a:avLst/>
          </a:prstGeom>
          <a:noFill/>
          <a:ln w="9525">
            <a:noFill/>
            <a:miter lim="800000"/>
            <a:headEnd/>
            <a:tailEnd/>
          </a:ln>
        </p:spPr>
        <p:txBody>
          <a:bodyPr wrap="none">
            <a:spAutoFit/>
          </a:bodyPr>
          <a:lstStyle/>
          <a:p>
            <a:pPr algn="ctr" defTabSz="864017">
              <a:defRPr/>
            </a:pPr>
            <a:r>
              <a:rPr lang="nl-NL" sz="1134" dirty="0">
                <a:solidFill>
                  <a:prstClr val="black"/>
                </a:solidFill>
                <a:latin typeface="Calibri" panose="020F0502020204030204"/>
              </a:rPr>
              <a:t>Samenvoeging</a:t>
            </a:r>
          </a:p>
          <a:p>
            <a:pPr algn="ctr" defTabSz="864017">
              <a:defRPr/>
            </a:pPr>
            <a:r>
              <a:rPr lang="nl-NL" sz="1134" dirty="0">
                <a:solidFill>
                  <a:prstClr val="black"/>
                </a:solidFill>
                <a:latin typeface="Calibri" panose="020F0502020204030204"/>
              </a:rPr>
              <a:t>of</a:t>
            </a:r>
          </a:p>
          <a:p>
            <a:pPr algn="ctr" defTabSz="864017">
              <a:defRPr/>
            </a:pPr>
            <a:r>
              <a:rPr lang="nl-NL" sz="1134" dirty="0">
                <a:solidFill>
                  <a:prstClr val="black"/>
                </a:solidFill>
                <a:latin typeface="Calibri" panose="020F0502020204030204"/>
              </a:rPr>
              <a:t>Splitsing</a:t>
            </a:r>
          </a:p>
        </p:txBody>
      </p:sp>
      <p:sp>
        <p:nvSpPr>
          <p:cNvPr id="31" name="Stroomdiagram: Of 30">
            <a:extLst>
              <a:ext uri="{FF2B5EF4-FFF2-40B4-BE49-F238E27FC236}">
                <a16:creationId xmlns:a16="http://schemas.microsoft.com/office/drawing/2014/main" id="{50417855-FBF6-4044-837A-CF4A192287FB}"/>
              </a:ext>
            </a:extLst>
          </p:cNvPr>
          <p:cNvSpPr/>
          <p:nvPr/>
        </p:nvSpPr>
        <p:spPr bwMode="auto">
          <a:xfrm>
            <a:off x="4308474" y="4227891"/>
            <a:ext cx="540018" cy="540018"/>
          </a:xfrm>
          <a:prstGeom prst="flowChartOr">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32" name="Stroomdiagram: Verzamelen 31">
            <a:extLst>
              <a:ext uri="{FF2B5EF4-FFF2-40B4-BE49-F238E27FC236}">
                <a16:creationId xmlns:a16="http://schemas.microsoft.com/office/drawing/2014/main" id="{28EB1F41-CC74-4783-B610-24BD312D1A56}"/>
              </a:ext>
            </a:extLst>
          </p:cNvPr>
          <p:cNvSpPr/>
          <p:nvPr/>
        </p:nvSpPr>
        <p:spPr bwMode="auto">
          <a:xfrm>
            <a:off x="5409951" y="4287893"/>
            <a:ext cx="337511" cy="607521"/>
          </a:xfrm>
          <a:prstGeom prst="flowChartCollate">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33" name="Tekstvak 7">
            <a:extLst>
              <a:ext uri="{FF2B5EF4-FFF2-40B4-BE49-F238E27FC236}">
                <a16:creationId xmlns:a16="http://schemas.microsoft.com/office/drawing/2014/main" id="{B744776B-3DD0-45D8-AF02-464E210B26AE}"/>
              </a:ext>
            </a:extLst>
          </p:cNvPr>
          <p:cNvSpPr txBox="1">
            <a:spLocks noChangeArrowheads="1"/>
          </p:cNvSpPr>
          <p:nvPr/>
        </p:nvSpPr>
        <p:spPr bwMode="auto">
          <a:xfrm>
            <a:off x="5118510" y="4948735"/>
            <a:ext cx="886781" cy="266868"/>
          </a:xfrm>
          <a:prstGeom prst="rect">
            <a:avLst/>
          </a:prstGeom>
          <a:noFill/>
          <a:ln w="9525">
            <a:noFill/>
            <a:miter lim="800000"/>
            <a:headEnd/>
            <a:tailEnd/>
          </a:ln>
        </p:spPr>
        <p:txBody>
          <a:bodyPr wrap="none">
            <a:spAutoFit/>
          </a:bodyPr>
          <a:lstStyle/>
          <a:p>
            <a:pPr defTabSz="864017">
              <a:defRPr/>
            </a:pPr>
            <a:r>
              <a:rPr lang="nl-NL" sz="1134">
                <a:solidFill>
                  <a:prstClr val="black"/>
                </a:solidFill>
                <a:latin typeface="Calibri" panose="020F0502020204030204"/>
              </a:rPr>
              <a:t>Verzamelen</a:t>
            </a:r>
          </a:p>
        </p:txBody>
      </p:sp>
      <p:sp>
        <p:nvSpPr>
          <p:cNvPr id="34" name="Stroomdiagram: Weergave 33">
            <a:extLst>
              <a:ext uri="{FF2B5EF4-FFF2-40B4-BE49-F238E27FC236}">
                <a16:creationId xmlns:a16="http://schemas.microsoft.com/office/drawing/2014/main" id="{1560393B-AB96-4EA3-B514-FA52C61100FA}"/>
              </a:ext>
            </a:extLst>
          </p:cNvPr>
          <p:cNvSpPr/>
          <p:nvPr/>
        </p:nvSpPr>
        <p:spPr bwMode="auto">
          <a:xfrm>
            <a:off x="6695620" y="4206209"/>
            <a:ext cx="810028" cy="675023"/>
          </a:xfrm>
          <a:prstGeom prst="flowChartDisplay">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35" name="Tekstvak 7">
            <a:extLst>
              <a:ext uri="{FF2B5EF4-FFF2-40B4-BE49-F238E27FC236}">
                <a16:creationId xmlns:a16="http://schemas.microsoft.com/office/drawing/2014/main" id="{5DE823BD-3767-4B18-BD3F-A04EA9676A7A}"/>
              </a:ext>
            </a:extLst>
          </p:cNvPr>
          <p:cNvSpPr txBox="1">
            <a:spLocks noChangeArrowheads="1"/>
          </p:cNvSpPr>
          <p:nvPr/>
        </p:nvSpPr>
        <p:spPr bwMode="auto">
          <a:xfrm>
            <a:off x="6769169" y="4911395"/>
            <a:ext cx="785793"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a:rPr>
              <a:t>Weergave</a:t>
            </a:r>
          </a:p>
        </p:txBody>
      </p:sp>
      <p:sp>
        <p:nvSpPr>
          <p:cNvPr id="36" name="Stroomdiagram: Handmatige bewerking 35">
            <a:extLst>
              <a:ext uri="{FF2B5EF4-FFF2-40B4-BE49-F238E27FC236}">
                <a16:creationId xmlns:a16="http://schemas.microsoft.com/office/drawing/2014/main" id="{7EE116BF-023F-4ED2-86C2-7C981C058A93}"/>
              </a:ext>
            </a:extLst>
          </p:cNvPr>
          <p:cNvSpPr/>
          <p:nvPr/>
        </p:nvSpPr>
        <p:spPr bwMode="auto">
          <a:xfrm>
            <a:off x="8111217" y="4152888"/>
            <a:ext cx="1215041" cy="675023"/>
          </a:xfrm>
          <a:prstGeom prst="flowChartManualOperation">
            <a:avLst/>
          </a:prstGeom>
          <a:solidFill>
            <a:srgbClr val="0070C0"/>
          </a:solidFill>
          <a:ln w="317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37" name="Tekstvak 7">
            <a:extLst>
              <a:ext uri="{FF2B5EF4-FFF2-40B4-BE49-F238E27FC236}">
                <a16:creationId xmlns:a16="http://schemas.microsoft.com/office/drawing/2014/main" id="{6C0F526B-5795-4A81-BFE4-8CBD7BE077BF}"/>
              </a:ext>
            </a:extLst>
          </p:cNvPr>
          <p:cNvSpPr txBox="1">
            <a:spLocks noChangeArrowheads="1"/>
          </p:cNvSpPr>
          <p:nvPr/>
        </p:nvSpPr>
        <p:spPr bwMode="auto">
          <a:xfrm>
            <a:off x="7864302" y="4881232"/>
            <a:ext cx="1561646" cy="266868"/>
          </a:xfrm>
          <a:prstGeom prst="rect">
            <a:avLst/>
          </a:prstGeom>
          <a:noFill/>
          <a:ln w="9525">
            <a:noFill/>
            <a:miter lim="800000"/>
            <a:headEnd/>
            <a:tailEnd/>
          </a:ln>
        </p:spPr>
        <p:txBody>
          <a:bodyPr wrap="none">
            <a:spAutoFit/>
          </a:bodyPr>
          <a:lstStyle/>
          <a:p>
            <a:pPr defTabSz="864017">
              <a:defRPr/>
            </a:pPr>
            <a:r>
              <a:rPr lang="nl-NL" sz="1134">
                <a:solidFill>
                  <a:prstClr val="black"/>
                </a:solidFill>
                <a:latin typeface="Calibri" panose="020F0502020204030204"/>
              </a:rPr>
              <a:t>Handmatige bewerking</a:t>
            </a:r>
          </a:p>
        </p:txBody>
      </p:sp>
      <p:sp>
        <p:nvSpPr>
          <p:cNvPr id="38" name="Tekstvak 37">
            <a:extLst>
              <a:ext uri="{FF2B5EF4-FFF2-40B4-BE49-F238E27FC236}">
                <a16:creationId xmlns:a16="http://schemas.microsoft.com/office/drawing/2014/main" id="{0BFB3316-780C-43D6-96B7-F4E5071F2028}"/>
              </a:ext>
            </a:extLst>
          </p:cNvPr>
          <p:cNvSpPr txBox="1"/>
          <p:nvPr/>
        </p:nvSpPr>
        <p:spPr>
          <a:xfrm>
            <a:off x="6946742" y="1990224"/>
            <a:ext cx="288862" cy="266868"/>
          </a:xfrm>
          <a:prstGeom prst="rect">
            <a:avLst/>
          </a:prstGeom>
          <a:noFill/>
          <a:ln w="3175">
            <a:noFill/>
          </a:ln>
        </p:spPr>
        <p:txBody>
          <a:bodyPr wrap="none" rtlCol="0">
            <a:spAutoFit/>
          </a:bodyPr>
          <a:lstStyle/>
          <a:p>
            <a:pPr defTabSz="864017">
              <a:defRPr/>
            </a:pPr>
            <a:r>
              <a:rPr lang="en-US" sz="1134" dirty="0" err="1">
                <a:solidFill>
                  <a:prstClr val="white"/>
                </a:solidFill>
                <a:effectLst>
                  <a:outerShdw blurRad="38100" dist="38100" dir="2700000" algn="tl">
                    <a:srgbClr val="000000">
                      <a:alpha val="43137"/>
                    </a:srgbClr>
                  </a:outerShdw>
                </a:effectLst>
                <a:latin typeface="Calibri" panose="020F0502020204030204"/>
              </a:rPr>
              <a:t>ja</a:t>
            </a:r>
            <a:endParaRPr lang="nl-NL" sz="1134" dirty="0">
              <a:solidFill>
                <a:prstClr val="white"/>
              </a:solidFill>
              <a:effectLst>
                <a:outerShdw blurRad="38100" dist="38100" dir="2700000" algn="tl">
                  <a:srgbClr val="000000">
                    <a:alpha val="43137"/>
                  </a:srgbClr>
                </a:outerShdw>
              </a:effectLst>
              <a:latin typeface="Calibri" panose="020F0502020204030204"/>
            </a:endParaRPr>
          </a:p>
        </p:txBody>
      </p:sp>
      <p:sp>
        <p:nvSpPr>
          <p:cNvPr id="39" name="Tekstvak 38">
            <a:extLst>
              <a:ext uri="{FF2B5EF4-FFF2-40B4-BE49-F238E27FC236}">
                <a16:creationId xmlns:a16="http://schemas.microsoft.com/office/drawing/2014/main" id="{800A6C97-2F22-47BC-A440-5C8698B173F4}"/>
              </a:ext>
            </a:extLst>
          </p:cNvPr>
          <p:cNvSpPr txBox="1"/>
          <p:nvPr/>
        </p:nvSpPr>
        <p:spPr>
          <a:xfrm>
            <a:off x="7197706" y="1693925"/>
            <a:ext cx="405880" cy="266868"/>
          </a:xfrm>
          <a:prstGeom prst="rect">
            <a:avLst/>
          </a:prstGeom>
          <a:noFill/>
          <a:ln w="3175">
            <a:noFill/>
          </a:ln>
        </p:spPr>
        <p:txBody>
          <a:bodyPr wrap="none" rtlCol="0">
            <a:spAutoFit/>
          </a:bodyPr>
          <a:lstStyle/>
          <a:p>
            <a:pPr defTabSz="864017">
              <a:defRPr/>
            </a:pPr>
            <a:r>
              <a:rPr lang="en-US" sz="1134" dirty="0">
                <a:solidFill>
                  <a:prstClr val="white"/>
                </a:solidFill>
                <a:effectLst>
                  <a:outerShdw blurRad="38100" dist="38100" dir="2700000" algn="tl">
                    <a:srgbClr val="000000">
                      <a:alpha val="43137"/>
                    </a:srgbClr>
                  </a:outerShdw>
                </a:effectLst>
                <a:latin typeface="Calibri" panose="020F0502020204030204"/>
              </a:rPr>
              <a:t>nee</a:t>
            </a:r>
            <a:endParaRPr lang="nl-NL" sz="1134" dirty="0">
              <a:solidFill>
                <a:prstClr val="white"/>
              </a:solidFill>
              <a:effectLst>
                <a:outerShdw blurRad="38100" dist="38100" dir="2700000" algn="tl">
                  <a:srgbClr val="000000">
                    <a:alpha val="43137"/>
                  </a:srgbClr>
                </a:outerShdw>
              </a:effectLst>
              <a:latin typeface="Calibri" panose="020F0502020204030204"/>
            </a:endParaRPr>
          </a:p>
        </p:txBody>
      </p:sp>
      <p:cxnSp>
        <p:nvCxnSpPr>
          <p:cNvPr id="40" name="Rechte verbindingslijn 39">
            <a:extLst>
              <a:ext uri="{FF2B5EF4-FFF2-40B4-BE49-F238E27FC236}">
                <a16:creationId xmlns:a16="http://schemas.microsoft.com/office/drawing/2014/main" id="{3AB73742-6716-4027-9B1F-6BBE77418475}"/>
              </a:ext>
            </a:extLst>
          </p:cNvPr>
          <p:cNvCxnSpPr>
            <a:stCxn id="22" idx="1"/>
          </p:cNvCxnSpPr>
          <p:nvPr/>
        </p:nvCxnSpPr>
        <p:spPr>
          <a:xfrm>
            <a:off x="3468096" y="4295555"/>
            <a:ext cx="364160" cy="382262"/>
          </a:xfrm>
          <a:prstGeom prst="line">
            <a:avLst/>
          </a:prstGeom>
          <a:noFill/>
          <a:ln w="3175" cap="flat" cmpd="sng" algn="ctr">
            <a:solidFill>
              <a:schemeClr val="bg1"/>
            </a:solidFill>
            <a:prstDash val="solid"/>
          </a:ln>
          <a:effectLst/>
        </p:spPr>
      </p:cxnSp>
      <p:cxnSp>
        <p:nvCxnSpPr>
          <p:cNvPr id="41" name="Rechte verbindingslijn 40">
            <a:extLst>
              <a:ext uri="{FF2B5EF4-FFF2-40B4-BE49-F238E27FC236}">
                <a16:creationId xmlns:a16="http://schemas.microsoft.com/office/drawing/2014/main" id="{D9FC6D22-EC4D-4A12-8400-68C82F5F7079}"/>
              </a:ext>
            </a:extLst>
          </p:cNvPr>
          <p:cNvCxnSpPr>
            <a:stCxn id="22" idx="3"/>
          </p:cNvCxnSpPr>
          <p:nvPr/>
        </p:nvCxnSpPr>
        <p:spPr>
          <a:xfrm flipV="1">
            <a:off x="3468096" y="4272806"/>
            <a:ext cx="364160" cy="404600"/>
          </a:xfrm>
          <a:prstGeom prst="line">
            <a:avLst/>
          </a:prstGeom>
          <a:noFill/>
          <a:ln w="3175" cap="flat" cmpd="sng" algn="ctr">
            <a:solidFill>
              <a:schemeClr val="bg1"/>
            </a:solidFill>
            <a:prstDash val="solid"/>
          </a:ln>
          <a:effectLst/>
        </p:spPr>
      </p:cxnSp>
      <p:cxnSp>
        <p:nvCxnSpPr>
          <p:cNvPr id="42" name="Rechte verbindingslijn 41">
            <a:extLst>
              <a:ext uri="{FF2B5EF4-FFF2-40B4-BE49-F238E27FC236}">
                <a16:creationId xmlns:a16="http://schemas.microsoft.com/office/drawing/2014/main" id="{9CA6D641-FF15-42FB-98AE-E5DF07122536}"/>
              </a:ext>
            </a:extLst>
          </p:cNvPr>
          <p:cNvCxnSpPr>
            <a:stCxn id="31" idx="4"/>
            <a:endCxn id="31" idx="0"/>
          </p:cNvCxnSpPr>
          <p:nvPr/>
        </p:nvCxnSpPr>
        <p:spPr>
          <a:xfrm flipV="1">
            <a:off x="4578483" y="4227891"/>
            <a:ext cx="0" cy="540018"/>
          </a:xfrm>
          <a:prstGeom prst="line">
            <a:avLst/>
          </a:prstGeom>
          <a:noFill/>
          <a:ln w="3175" cap="flat" cmpd="sng" algn="ctr">
            <a:solidFill>
              <a:schemeClr val="bg1"/>
            </a:solidFill>
            <a:prstDash val="solid"/>
          </a:ln>
          <a:effectLst/>
        </p:spPr>
      </p:cxnSp>
      <p:cxnSp>
        <p:nvCxnSpPr>
          <p:cNvPr id="44" name="Rechte verbindingslijn 43">
            <a:extLst>
              <a:ext uri="{FF2B5EF4-FFF2-40B4-BE49-F238E27FC236}">
                <a16:creationId xmlns:a16="http://schemas.microsoft.com/office/drawing/2014/main" id="{445E3D7E-7E75-4CE9-8A97-09364486266A}"/>
              </a:ext>
            </a:extLst>
          </p:cNvPr>
          <p:cNvCxnSpPr>
            <a:stCxn id="31" idx="2"/>
            <a:endCxn id="31" idx="6"/>
          </p:cNvCxnSpPr>
          <p:nvPr/>
        </p:nvCxnSpPr>
        <p:spPr>
          <a:xfrm>
            <a:off x="4308474" y="4497900"/>
            <a:ext cx="540018" cy="0"/>
          </a:xfrm>
          <a:prstGeom prst="line">
            <a:avLst/>
          </a:prstGeom>
          <a:noFill/>
          <a:ln w="3175" cap="flat" cmpd="sng" algn="ctr">
            <a:solidFill>
              <a:schemeClr val="bg1"/>
            </a:solidFill>
            <a:prstDash val="solid"/>
          </a:ln>
          <a:effectLst/>
        </p:spPr>
      </p:cxnSp>
      <p:cxnSp>
        <p:nvCxnSpPr>
          <p:cNvPr id="45" name="Rechte verbindingslijn 44">
            <a:extLst>
              <a:ext uri="{FF2B5EF4-FFF2-40B4-BE49-F238E27FC236}">
                <a16:creationId xmlns:a16="http://schemas.microsoft.com/office/drawing/2014/main" id="{519BA146-82B2-43C6-932D-80A8430C7375}"/>
              </a:ext>
            </a:extLst>
          </p:cNvPr>
          <p:cNvCxnSpPr/>
          <p:nvPr/>
        </p:nvCxnSpPr>
        <p:spPr>
          <a:xfrm rot="5400000">
            <a:off x="4914093" y="5652519"/>
            <a:ext cx="340204"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6" name="Rechte verbindingslijn 45">
            <a:extLst>
              <a:ext uri="{FF2B5EF4-FFF2-40B4-BE49-F238E27FC236}">
                <a16:creationId xmlns:a16="http://schemas.microsoft.com/office/drawing/2014/main" id="{096BB4FF-8CBC-41B2-A169-5A298FB72144}"/>
              </a:ext>
            </a:extLst>
          </p:cNvPr>
          <p:cNvCxnSpPr/>
          <p:nvPr/>
        </p:nvCxnSpPr>
        <p:spPr>
          <a:xfrm rot="5400000">
            <a:off x="5018135" y="5652519"/>
            <a:ext cx="340204"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7" name="Rechte verbindingslijn 46">
            <a:extLst>
              <a:ext uri="{FF2B5EF4-FFF2-40B4-BE49-F238E27FC236}">
                <a16:creationId xmlns:a16="http://schemas.microsoft.com/office/drawing/2014/main" id="{B988EDC0-44C9-4236-94DC-59D4257C4AFF}"/>
              </a:ext>
            </a:extLst>
          </p:cNvPr>
          <p:cNvCxnSpPr/>
          <p:nvPr/>
        </p:nvCxnSpPr>
        <p:spPr>
          <a:xfrm rot="5400000">
            <a:off x="5118216" y="5652519"/>
            <a:ext cx="340204"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8" name="Rechte verbindingslijn 47">
            <a:extLst>
              <a:ext uri="{FF2B5EF4-FFF2-40B4-BE49-F238E27FC236}">
                <a16:creationId xmlns:a16="http://schemas.microsoft.com/office/drawing/2014/main" id="{088DAEB2-0BB2-4160-81C7-732C0E9736A4}"/>
              </a:ext>
            </a:extLst>
          </p:cNvPr>
          <p:cNvCxnSpPr/>
          <p:nvPr/>
        </p:nvCxnSpPr>
        <p:spPr>
          <a:xfrm>
            <a:off x="4746089" y="5664519"/>
            <a:ext cx="340204"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9" name="Rechte verbindingslijn 48">
            <a:extLst>
              <a:ext uri="{FF2B5EF4-FFF2-40B4-BE49-F238E27FC236}">
                <a16:creationId xmlns:a16="http://schemas.microsoft.com/office/drawing/2014/main" id="{55FC8828-AB68-4F25-A78C-6A43B9ECD030}"/>
              </a:ext>
            </a:extLst>
          </p:cNvPr>
          <p:cNvCxnSpPr/>
          <p:nvPr/>
        </p:nvCxnSpPr>
        <p:spPr>
          <a:xfrm>
            <a:off x="5288318" y="5662539"/>
            <a:ext cx="340204"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50" name="Tekstvak 7">
            <a:extLst>
              <a:ext uri="{FF2B5EF4-FFF2-40B4-BE49-F238E27FC236}">
                <a16:creationId xmlns:a16="http://schemas.microsoft.com/office/drawing/2014/main" id="{7DEAC8CC-96F8-469C-8481-FF77B4EFE3C7}"/>
              </a:ext>
            </a:extLst>
          </p:cNvPr>
          <p:cNvSpPr txBox="1">
            <a:spLocks noChangeArrowheads="1"/>
          </p:cNvSpPr>
          <p:nvPr/>
        </p:nvSpPr>
        <p:spPr bwMode="auto">
          <a:xfrm>
            <a:off x="4835916" y="5894624"/>
            <a:ext cx="689612" cy="266868"/>
          </a:xfrm>
          <a:prstGeom prst="rect">
            <a:avLst/>
          </a:prstGeom>
          <a:noFill/>
          <a:ln w="9525">
            <a:noFill/>
            <a:miter lim="800000"/>
            <a:headEnd/>
            <a:tailEnd/>
          </a:ln>
        </p:spPr>
        <p:txBody>
          <a:bodyPr wrap="none">
            <a:spAutoFit/>
          </a:bodyPr>
          <a:lstStyle/>
          <a:p>
            <a:pPr defTabSz="864017">
              <a:defRPr/>
            </a:pPr>
            <a:r>
              <a:rPr lang="nl-NL" sz="1134" dirty="0" err="1">
                <a:solidFill>
                  <a:prstClr val="black"/>
                </a:solidFill>
                <a:latin typeface="Calibri" panose="020F0502020204030204"/>
              </a:rPr>
              <a:t>Wachtrij</a:t>
            </a:r>
            <a:endParaRPr lang="nl-NL" sz="1134" dirty="0">
              <a:solidFill>
                <a:prstClr val="black"/>
              </a:solidFill>
              <a:latin typeface="Calibri" panose="020F0502020204030204"/>
            </a:endParaRPr>
          </a:p>
        </p:txBody>
      </p:sp>
      <p:cxnSp>
        <p:nvCxnSpPr>
          <p:cNvPr id="51" name="Rechte verbindingslijn met pijl 50">
            <a:extLst>
              <a:ext uri="{FF2B5EF4-FFF2-40B4-BE49-F238E27FC236}">
                <a16:creationId xmlns:a16="http://schemas.microsoft.com/office/drawing/2014/main" id="{4F081CB6-E4B7-489A-80F8-8F5C9567925F}"/>
              </a:ext>
            </a:extLst>
          </p:cNvPr>
          <p:cNvCxnSpPr/>
          <p:nvPr/>
        </p:nvCxnSpPr>
        <p:spPr>
          <a:xfrm>
            <a:off x="2819489" y="5679080"/>
            <a:ext cx="816491" cy="1501"/>
          </a:xfrm>
          <a:prstGeom prst="straightConnector1">
            <a:avLst/>
          </a:prstGeom>
          <a:noFill/>
          <a:ln w="34925" cap="flat" cmpd="sng" algn="ctr">
            <a:solidFill>
              <a:srgbClr val="FFFFFF"/>
            </a:solidFill>
            <a:prstDash val="soli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52" name="Tekstvak 7">
            <a:extLst>
              <a:ext uri="{FF2B5EF4-FFF2-40B4-BE49-F238E27FC236}">
                <a16:creationId xmlns:a16="http://schemas.microsoft.com/office/drawing/2014/main" id="{138F7AF0-B945-4CA0-AC66-ED37A19CE387}"/>
              </a:ext>
            </a:extLst>
          </p:cNvPr>
          <p:cNvSpPr txBox="1">
            <a:spLocks noChangeArrowheads="1"/>
          </p:cNvSpPr>
          <p:nvPr/>
        </p:nvSpPr>
        <p:spPr bwMode="auto">
          <a:xfrm>
            <a:off x="2887530" y="5883203"/>
            <a:ext cx="620683"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a:rPr>
              <a:t>Stroom</a:t>
            </a:r>
          </a:p>
        </p:txBody>
      </p:sp>
      <p:sp>
        <p:nvSpPr>
          <p:cNvPr id="53" name="Stroomdiagram: Verbindingslijn 52">
            <a:extLst>
              <a:ext uri="{FF2B5EF4-FFF2-40B4-BE49-F238E27FC236}">
                <a16:creationId xmlns:a16="http://schemas.microsoft.com/office/drawing/2014/main" id="{C39A8AEF-8BFC-4A03-A4C9-3F46B15F1B9D}"/>
              </a:ext>
            </a:extLst>
          </p:cNvPr>
          <p:cNvSpPr/>
          <p:nvPr/>
        </p:nvSpPr>
        <p:spPr bwMode="auto">
          <a:xfrm>
            <a:off x="2539169" y="4318379"/>
            <a:ext cx="335357" cy="335357"/>
          </a:xfrm>
          <a:prstGeom prst="flowChartConnector">
            <a:avLst/>
          </a:prstGeom>
          <a:solidFill>
            <a:srgbClr val="0070C0"/>
          </a:solidFill>
          <a:ln w="34925">
            <a:noFill/>
            <a:headEnd type="none" w="med" len="med"/>
            <a:tailEnd type="none" w="med" len="med"/>
          </a:ln>
          <a:effectLst>
            <a:innerShdw blurRad="63500" dist="50800" dir="13500000">
              <a:prstClr val="black">
                <a:alpha val="50000"/>
              </a:prstClr>
            </a:innerShdw>
          </a:effectLst>
        </p:spPr>
        <p:txBody>
          <a:bodyPr/>
          <a:lstStyle/>
          <a:p>
            <a:pPr defTabSz="864017">
              <a:defRPr/>
            </a:pPr>
            <a:endParaRPr lang="nl-NL" sz="1134" kern="0">
              <a:solidFill>
                <a:prstClr val="black"/>
              </a:solidFill>
              <a:latin typeface="Calibri" panose="020F0502020204030204"/>
            </a:endParaRPr>
          </a:p>
        </p:txBody>
      </p:sp>
      <p:sp>
        <p:nvSpPr>
          <p:cNvPr id="54" name="Linkeraccolade 53">
            <a:extLst>
              <a:ext uri="{FF2B5EF4-FFF2-40B4-BE49-F238E27FC236}">
                <a16:creationId xmlns:a16="http://schemas.microsoft.com/office/drawing/2014/main" id="{D5EB5BFC-ABAE-43B3-AD23-ADB9F829B0F6}"/>
              </a:ext>
            </a:extLst>
          </p:cNvPr>
          <p:cNvSpPr/>
          <p:nvPr/>
        </p:nvSpPr>
        <p:spPr>
          <a:xfrm rot="16200000">
            <a:off x="3069398" y="4416363"/>
            <a:ext cx="204123" cy="952572"/>
          </a:xfrm>
          <a:prstGeom prst="leftBrace">
            <a:avLst/>
          </a:prstGeom>
          <a:noFill/>
          <a:ln w="9525" cap="flat" cmpd="sng" algn="ctr">
            <a:solidFill>
              <a:sysClr val="windowText" lastClr="000000">
                <a:shade val="95000"/>
                <a:satMod val="105000"/>
              </a:sysClr>
            </a:solidFill>
            <a:prstDash val="solid"/>
          </a:ln>
          <a:effectLst/>
        </p:spPr>
        <p:txBody>
          <a:bodyPr rtlCol="0" anchor="ctr"/>
          <a:lstStyle/>
          <a:p>
            <a:pPr algn="ctr" defTabSz="864017">
              <a:defRPr/>
            </a:pPr>
            <a:endParaRPr lang="nl-NL" sz="1134" kern="0">
              <a:solidFill>
                <a:prstClr val="black"/>
              </a:solidFill>
              <a:latin typeface="Calibri" panose="020F0502020204030204"/>
            </a:endParaRPr>
          </a:p>
        </p:txBody>
      </p:sp>
      <p:cxnSp>
        <p:nvCxnSpPr>
          <p:cNvPr id="55" name="Rechte verbindingslijn met pijl 54">
            <a:extLst>
              <a:ext uri="{FF2B5EF4-FFF2-40B4-BE49-F238E27FC236}">
                <a16:creationId xmlns:a16="http://schemas.microsoft.com/office/drawing/2014/main" id="{4FC34191-D2F3-4127-A87E-D6F236BC5DD0}"/>
              </a:ext>
            </a:extLst>
          </p:cNvPr>
          <p:cNvCxnSpPr>
            <a:cxnSpLocks/>
            <a:stCxn id="8" idx="3"/>
          </p:cNvCxnSpPr>
          <p:nvPr/>
        </p:nvCxnSpPr>
        <p:spPr>
          <a:xfrm>
            <a:off x="7640653" y="1827153"/>
            <a:ext cx="295137"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6" name="Rechte verbindingslijn met pijl 55">
            <a:extLst>
              <a:ext uri="{FF2B5EF4-FFF2-40B4-BE49-F238E27FC236}">
                <a16:creationId xmlns:a16="http://schemas.microsoft.com/office/drawing/2014/main" id="{02259703-BD3F-4F26-BE01-7D5F8CD11D28}"/>
              </a:ext>
            </a:extLst>
          </p:cNvPr>
          <p:cNvCxnSpPr>
            <a:cxnSpLocks/>
          </p:cNvCxnSpPr>
          <p:nvPr/>
        </p:nvCxnSpPr>
        <p:spPr>
          <a:xfrm>
            <a:off x="7100634" y="2352877"/>
            <a:ext cx="0" cy="251193"/>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2" name="Tijdelijke aanduiding voor voettekst 1">
            <a:extLst>
              <a:ext uri="{FF2B5EF4-FFF2-40B4-BE49-F238E27FC236}">
                <a16:creationId xmlns:a16="http://schemas.microsoft.com/office/drawing/2014/main" id="{7269C84F-798F-465F-A9C8-154A9DDB2901}"/>
              </a:ext>
            </a:extLst>
          </p:cNvPr>
          <p:cNvSpPr>
            <a:spLocks noGrp="1"/>
          </p:cNvSpPr>
          <p:nvPr>
            <p:ph type="ftr" sz="quarter" idx="11"/>
          </p:nvPr>
        </p:nvSpPr>
        <p:spPr/>
        <p:txBody>
          <a:bodyPr/>
          <a:lstStyle/>
          <a:p>
            <a:pPr defTabSz="864017">
              <a:defRPr/>
            </a:pPr>
            <a:r>
              <a:rPr lang="nl-NL" sz="1134">
                <a:solidFill>
                  <a:prstClr val="black"/>
                </a:solidFill>
                <a:latin typeface="Calibri" panose="020F0502020204030204"/>
              </a:rPr>
              <a:t>Processen</a:t>
            </a:r>
          </a:p>
        </p:txBody>
      </p:sp>
      <p:sp>
        <p:nvSpPr>
          <p:cNvPr id="3" name="Tijdelijke aanduiding voor dianummer 2">
            <a:extLst>
              <a:ext uri="{FF2B5EF4-FFF2-40B4-BE49-F238E27FC236}">
                <a16:creationId xmlns:a16="http://schemas.microsoft.com/office/drawing/2014/main" id="{C5632B5F-5E43-4F52-AD35-67E7C36F90C0}"/>
              </a:ext>
            </a:extLst>
          </p:cNvPr>
          <p:cNvSpPr>
            <a:spLocks noGrp="1"/>
          </p:cNvSpPr>
          <p:nvPr>
            <p:ph type="sldNum" sz="quarter" idx="12"/>
          </p:nvPr>
        </p:nvSpPr>
        <p:spPr/>
        <p:txBody>
          <a:bodyPr/>
          <a:lstStyle/>
          <a:p>
            <a:pPr algn="r" defTabSz="864017">
              <a:defRPr/>
            </a:pPr>
            <a:fld id="{76022968-2107-43EC-8FC0-5D78783708AF}" type="slidenum">
              <a:rPr lang="nl-NL" sz="1134">
                <a:solidFill>
                  <a:prstClr val="black">
                    <a:tint val="75000"/>
                  </a:prstClr>
                </a:solidFill>
                <a:latin typeface="Calibri" panose="020F0502020204030204"/>
              </a:rPr>
              <a:pPr algn="r" defTabSz="864017">
                <a:defRPr/>
              </a:pPr>
              <a:t>34</a:t>
            </a:fld>
            <a:endParaRPr lang="nl-NL" sz="1134">
              <a:solidFill>
                <a:prstClr val="black">
                  <a:tint val="75000"/>
                </a:prstClr>
              </a:solidFill>
              <a:latin typeface="Calibri" panose="020F0502020204030204"/>
            </a:endParaRPr>
          </a:p>
        </p:txBody>
      </p:sp>
      <p:sp>
        <p:nvSpPr>
          <p:cNvPr id="58" name="Tekstvak 57">
            <a:extLst>
              <a:ext uri="{FF2B5EF4-FFF2-40B4-BE49-F238E27FC236}">
                <a16:creationId xmlns:a16="http://schemas.microsoft.com/office/drawing/2014/main" id="{EB87014C-2B54-4B1B-9A39-767E1B4216A0}"/>
              </a:ext>
            </a:extLst>
          </p:cNvPr>
          <p:cNvSpPr txBox="1"/>
          <p:nvPr/>
        </p:nvSpPr>
        <p:spPr>
          <a:xfrm>
            <a:off x="9767629" y="6242418"/>
            <a:ext cx="537327"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Pag. 84</a:t>
            </a:r>
          </a:p>
        </p:txBody>
      </p:sp>
      <p:pic>
        <p:nvPicPr>
          <p:cNvPr id="59" name="Afbeelding 58" descr="Afbeelding met vliegtuig, zitten, groot, startbaan&#10;&#10;Automatisch gegenereerde beschrijving">
            <a:extLst>
              <a:ext uri="{FF2B5EF4-FFF2-40B4-BE49-F238E27FC236}">
                <a16:creationId xmlns:a16="http://schemas.microsoft.com/office/drawing/2014/main" id="{8F273F71-17DA-48A6-88DD-6A4B7716E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1683302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mn-lt"/>
                <a:cs typeface="Calibri Light" panose="020F0302020204030204" pitchFamily="34" charset="0"/>
              </a:rPr>
              <a:t>Flowchart</a:t>
            </a:r>
            <a:br>
              <a:rPr lang="nl-NL" dirty="0">
                <a:solidFill>
                  <a:srgbClr val="FFC000"/>
                </a:solidFill>
                <a:effectLst>
                  <a:outerShdw blurRad="38100" dist="38100" dir="2700000" algn="tl">
                    <a:srgbClr val="000000">
                      <a:alpha val="43137"/>
                    </a:srgbClr>
                  </a:outerShdw>
                </a:effectLst>
                <a:latin typeface="+mn-lt"/>
                <a:cs typeface="Calibri Light" panose="020F0302020204030204" pitchFamily="34" charset="0"/>
              </a:rPr>
            </a:br>
            <a:r>
              <a:rPr lang="en-US" sz="1600" b="0" dirty="0" err="1">
                <a:solidFill>
                  <a:schemeClr val="tx1"/>
                </a:solidFill>
                <a:latin typeface="Arial" panose="020B0604020202020204" pitchFamily="34" charset="0"/>
                <a:cs typeface="Arial" panose="020B0604020202020204" pitchFamily="34" charset="0"/>
              </a:rPr>
              <a:t>Voorbeeld</a:t>
            </a:r>
            <a:r>
              <a:rPr lang="en-US" sz="1600" b="0" dirty="0">
                <a:solidFill>
                  <a:schemeClr val="tx1"/>
                </a:solidFill>
                <a:latin typeface="Arial" panose="020B0604020202020204" pitchFamily="34" charset="0"/>
                <a:cs typeface="Arial" panose="020B0604020202020204" pitchFamily="34" charset="0"/>
              </a:rPr>
              <a:t> </a:t>
            </a:r>
            <a:r>
              <a:rPr lang="en-US" sz="1600" b="0" dirty="0" err="1">
                <a:solidFill>
                  <a:schemeClr val="tx1"/>
                </a:solidFill>
                <a:latin typeface="Arial" panose="020B0604020202020204" pitchFamily="34" charset="0"/>
                <a:cs typeface="Arial" panose="020B0604020202020204" pitchFamily="34" charset="0"/>
              </a:rPr>
              <a:t>inkoopproces</a:t>
            </a:r>
            <a:endParaRPr lang="nl-NL" sz="1600" b="0" dirty="0">
              <a:solidFill>
                <a:schemeClr val="tx1"/>
              </a:solidFill>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kstvak 16">
            <a:extLst>
              <a:ext uri="{FF2B5EF4-FFF2-40B4-BE49-F238E27FC236}">
                <a16:creationId xmlns:a16="http://schemas.microsoft.com/office/drawing/2014/main" id="{0D2F1E47-7DA5-467A-A36D-210844FE8131}"/>
              </a:ext>
            </a:extLst>
          </p:cNvPr>
          <p:cNvSpPr txBox="1"/>
          <p:nvPr/>
        </p:nvSpPr>
        <p:spPr>
          <a:xfrm>
            <a:off x="9767629" y="6250667"/>
            <a:ext cx="537327"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Pag. 84</a:t>
            </a:r>
          </a:p>
        </p:txBody>
      </p:sp>
      <p:sp>
        <p:nvSpPr>
          <p:cNvPr id="57" name="Tekstvak 29">
            <a:extLst>
              <a:ext uri="{FF2B5EF4-FFF2-40B4-BE49-F238E27FC236}">
                <a16:creationId xmlns:a16="http://schemas.microsoft.com/office/drawing/2014/main" id="{6DF3AE11-EFDB-44BC-AA02-132727144F7F}"/>
              </a:ext>
            </a:extLst>
          </p:cNvPr>
          <p:cNvSpPr txBox="1">
            <a:spLocks noChangeArrowheads="1"/>
          </p:cNvSpPr>
          <p:nvPr/>
        </p:nvSpPr>
        <p:spPr bwMode="auto">
          <a:xfrm>
            <a:off x="5020770" y="2161260"/>
            <a:ext cx="365806" cy="237757"/>
          </a:xfrm>
          <a:prstGeom prst="rect">
            <a:avLst/>
          </a:prstGeom>
          <a:noFill/>
          <a:ln w="9525">
            <a:noFill/>
            <a:miter lim="800000"/>
            <a:headEnd/>
            <a:tailEnd/>
          </a:ln>
          <a:effectLst/>
        </p:spPr>
        <p:txBody>
          <a:bodyPr wrap="none">
            <a:spAutoFit/>
          </a:bodyPr>
          <a:lstStyle/>
          <a:p>
            <a:pPr defTabSz="864017">
              <a:defRPr/>
            </a:pPr>
            <a:r>
              <a:rPr lang="nl-NL" sz="945">
                <a:latin typeface="Calibri Light" panose="020F0302020204030204" pitchFamily="34" charset="0"/>
                <a:cs typeface="Calibri Light" panose="020F0302020204030204" pitchFamily="34" charset="0"/>
              </a:rPr>
              <a:t>nee</a:t>
            </a:r>
          </a:p>
        </p:txBody>
      </p:sp>
      <p:cxnSp>
        <p:nvCxnSpPr>
          <p:cNvPr id="58" name="Rechte verbindingslijn met pijl 57">
            <a:extLst>
              <a:ext uri="{FF2B5EF4-FFF2-40B4-BE49-F238E27FC236}">
                <a16:creationId xmlns:a16="http://schemas.microsoft.com/office/drawing/2014/main" id="{25ADC187-1934-48DB-A727-88FDA1F8FB27}"/>
              </a:ext>
            </a:extLst>
          </p:cNvPr>
          <p:cNvCxnSpPr/>
          <p:nvPr/>
        </p:nvCxnSpPr>
        <p:spPr bwMode="auto">
          <a:xfrm rot="5400000">
            <a:off x="5621201" y="2624773"/>
            <a:ext cx="202506" cy="1500"/>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9" name="Rechte verbindingslijn met pijl 58">
            <a:extLst>
              <a:ext uri="{FF2B5EF4-FFF2-40B4-BE49-F238E27FC236}">
                <a16:creationId xmlns:a16="http://schemas.microsoft.com/office/drawing/2014/main" id="{0DABDFC3-932D-43DD-9868-C089E7852F24}"/>
              </a:ext>
            </a:extLst>
          </p:cNvPr>
          <p:cNvCxnSpPr/>
          <p:nvPr/>
        </p:nvCxnSpPr>
        <p:spPr bwMode="auto">
          <a:xfrm rot="5400000">
            <a:off x="5621200" y="3532297"/>
            <a:ext cx="202505" cy="1500"/>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60" name="Rechte verbindingslijn met pijl 59">
            <a:extLst>
              <a:ext uri="{FF2B5EF4-FFF2-40B4-BE49-F238E27FC236}">
                <a16:creationId xmlns:a16="http://schemas.microsoft.com/office/drawing/2014/main" id="{D8C632FA-40FC-41CE-B905-4838F4F89DAC}"/>
              </a:ext>
            </a:extLst>
          </p:cNvPr>
          <p:cNvCxnSpPr/>
          <p:nvPr/>
        </p:nvCxnSpPr>
        <p:spPr bwMode="auto">
          <a:xfrm rot="5400000">
            <a:off x="5621201" y="1352739"/>
            <a:ext cx="202506" cy="1500"/>
          </a:xfrm>
          <a:prstGeom prst="straightConnector1">
            <a:avLst/>
          </a:prstGeom>
          <a:noFill/>
          <a:ln w="25400" cap="flat" cmpd="sng" algn="ctr">
            <a:noFill/>
            <a:prstDash val="solid"/>
            <a:headEnd type="none" w="med" len="med"/>
            <a:tailEnd type="arrow"/>
          </a:ln>
          <a:effectLst>
            <a:outerShdw blurRad="40000" dist="20000" dir="5400000" rotWithShape="0">
              <a:srgbClr val="000000">
                <a:alpha val="38000"/>
              </a:srgbClr>
            </a:outerShdw>
          </a:effectLst>
        </p:spPr>
      </p:cxnSp>
      <p:cxnSp>
        <p:nvCxnSpPr>
          <p:cNvPr id="61" name="Rechte verbindingslijn met pijl 60">
            <a:extLst>
              <a:ext uri="{FF2B5EF4-FFF2-40B4-BE49-F238E27FC236}">
                <a16:creationId xmlns:a16="http://schemas.microsoft.com/office/drawing/2014/main" id="{ED091A4D-5CD4-4478-93DB-7929222E975D}"/>
              </a:ext>
            </a:extLst>
          </p:cNvPr>
          <p:cNvCxnSpPr/>
          <p:nvPr/>
        </p:nvCxnSpPr>
        <p:spPr bwMode="auto">
          <a:xfrm rot="5400000">
            <a:off x="5621200" y="1753248"/>
            <a:ext cx="202505" cy="1501"/>
          </a:xfrm>
          <a:prstGeom prst="straightConnector1">
            <a:avLst/>
          </a:prstGeom>
          <a:noFill/>
          <a:ln w="25400" cap="flat" cmpd="sng" algn="ctr">
            <a:noFill/>
            <a:prstDash val="solid"/>
            <a:headEnd type="none" w="med" len="med"/>
            <a:tailEnd type="arrow"/>
          </a:ln>
          <a:effectLst>
            <a:outerShdw blurRad="40000" dist="20000" dir="5400000" rotWithShape="0">
              <a:srgbClr val="000000">
                <a:alpha val="38000"/>
              </a:srgbClr>
            </a:outerShdw>
          </a:effectLst>
        </p:spPr>
      </p:cxnSp>
      <p:cxnSp>
        <p:nvCxnSpPr>
          <p:cNvPr id="62" name="Rechte verbindingslijn met pijl 61">
            <a:extLst>
              <a:ext uri="{FF2B5EF4-FFF2-40B4-BE49-F238E27FC236}">
                <a16:creationId xmlns:a16="http://schemas.microsoft.com/office/drawing/2014/main" id="{6DA18704-67AB-48F7-984D-A72CBAF8D7AC}"/>
              </a:ext>
            </a:extLst>
          </p:cNvPr>
          <p:cNvCxnSpPr/>
          <p:nvPr/>
        </p:nvCxnSpPr>
        <p:spPr bwMode="auto">
          <a:xfrm rot="5400000">
            <a:off x="5621200" y="2125259"/>
            <a:ext cx="202505" cy="1500"/>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63" name="Tekstvak 39">
            <a:extLst>
              <a:ext uri="{FF2B5EF4-FFF2-40B4-BE49-F238E27FC236}">
                <a16:creationId xmlns:a16="http://schemas.microsoft.com/office/drawing/2014/main" id="{DC8B0239-8131-4C14-9EC6-16D63DA2D47B}"/>
              </a:ext>
            </a:extLst>
          </p:cNvPr>
          <p:cNvSpPr txBox="1">
            <a:spLocks noChangeArrowheads="1"/>
          </p:cNvSpPr>
          <p:nvPr/>
        </p:nvSpPr>
        <p:spPr bwMode="auto">
          <a:xfrm>
            <a:off x="5818791" y="2488880"/>
            <a:ext cx="269626" cy="237757"/>
          </a:xfrm>
          <a:prstGeom prst="rect">
            <a:avLst/>
          </a:prstGeom>
          <a:noFill/>
          <a:ln w="9525">
            <a:noFill/>
            <a:miter lim="800000"/>
            <a:headEnd/>
            <a:tailEnd/>
          </a:ln>
          <a:effectLst/>
        </p:spPr>
        <p:txBody>
          <a:bodyPr wrap="none">
            <a:spAutoFit/>
          </a:bodyPr>
          <a:lstStyle/>
          <a:p>
            <a:pPr defTabSz="864017">
              <a:defRPr/>
            </a:pPr>
            <a:r>
              <a:rPr lang="nl-NL" sz="945" dirty="0">
                <a:latin typeface="Calibri Light" panose="020F0302020204030204" pitchFamily="34" charset="0"/>
                <a:cs typeface="Calibri Light" panose="020F0302020204030204" pitchFamily="34" charset="0"/>
              </a:rPr>
              <a:t>ja</a:t>
            </a:r>
          </a:p>
        </p:txBody>
      </p:sp>
      <p:sp>
        <p:nvSpPr>
          <p:cNvPr id="64" name="Tekstvak 40">
            <a:extLst>
              <a:ext uri="{FF2B5EF4-FFF2-40B4-BE49-F238E27FC236}">
                <a16:creationId xmlns:a16="http://schemas.microsoft.com/office/drawing/2014/main" id="{29FEC89F-1940-46D3-866E-D1F1EC4F5605}"/>
              </a:ext>
            </a:extLst>
          </p:cNvPr>
          <p:cNvSpPr txBox="1">
            <a:spLocks noChangeArrowheads="1"/>
          </p:cNvSpPr>
          <p:nvPr/>
        </p:nvSpPr>
        <p:spPr bwMode="auto">
          <a:xfrm>
            <a:off x="5824792" y="3385293"/>
            <a:ext cx="269626" cy="237757"/>
          </a:xfrm>
          <a:prstGeom prst="rect">
            <a:avLst/>
          </a:prstGeom>
          <a:noFill/>
          <a:ln w="9525">
            <a:noFill/>
            <a:miter lim="800000"/>
            <a:headEnd/>
            <a:tailEnd/>
          </a:ln>
          <a:effectLst/>
        </p:spPr>
        <p:txBody>
          <a:bodyPr wrap="none">
            <a:spAutoFit/>
          </a:bodyPr>
          <a:lstStyle/>
          <a:p>
            <a:pPr defTabSz="864017">
              <a:defRPr/>
            </a:pPr>
            <a:r>
              <a:rPr lang="nl-NL" sz="945" dirty="0">
                <a:latin typeface="Calibri Light" panose="020F0302020204030204" pitchFamily="34" charset="0"/>
                <a:cs typeface="Calibri Light" panose="020F0302020204030204" pitchFamily="34" charset="0"/>
              </a:rPr>
              <a:t>ja</a:t>
            </a:r>
          </a:p>
        </p:txBody>
      </p:sp>
      <p:sp>
        <p:nvSpPr>
          <p:cNvPr id="65" name="Tekstvak 44">
            <a:extLst>
              <a:ext uri="{FF2B5EF4-FFF2-40B4-BE49-F238E27FC236}">
                <a16:creationId xmlns:a16="http://schemas.microsoft.com/office/drawing/2014/main" id="{7189CF22-A17A-4BA0-A4CB-3171E62B884D}"/>
              </a:ext>
            </a:extLst>
          </p:cNvPr>
          <p:cNvSpPr txBox="1">
            <a:spLocks noChangeArrowheads="1"/>
          </p:cNvSpPr>
          <p:nvPr/>
        </p:nvSpPr>
        <p:spPr bwMode="auto">
          <a:xfrm>
            <a:off x="4980268" y="3037284"/>
            <a:ext cx="365806" cy="237757"/>
          </a:xfrm>
          <a:prstGeom prst="rect">
            <a:avLst/>
          </a:prstGeom>
          <a:noFill/>
          <a:ln w="9525">
            <a:noFill/>
            <a:miter lim="800000"/>
            <a:headEnd/>
            <a:tailEnd/>
          </a:ln>
          <a:effectLst/>
        </p:spPr>
        <p:txBody>
          <a:bodyPr wrap="none">
            <a:spAutoFit/>
          </a:bodyPr>
          <a:lstStyle/>
          <a:p>
            <a:pPr defTabSz="864017">
              <a:defRPr/>
            </a:pPr>
            <a:r>
              <a:rPr lang="nl-NL" sz="945">
                <a:latin typeface="Calibri Light" panose="020F0302020204030204" pitchFamily="34" charset="0"/>
                <a:cs typeface="Calibri Light" panose="020F0302020204030204" pitchFamily="34" charset="0"/>
              </a:rPr>
              <a:t>nee</a:t>
            </a:r>
          </a:p>
        </p:txBody>
      </p:sp>
      <p:cxnSp>
        <p:nvCxnSpPr>
          <p:cNvPr id="66" name="Rechte verbindingslijn met pijl 65">
            <a:extLst>
              <a:ext uri="{FF2B5EF4-FFF2-40B4-BE49-F238E27FC236}">
                <a16:creationId xmlns:a16="http://schemas.microsoft.com/office/drawing/2014/main" id="{AB01A443-C20F-4F1D-A8BB-D8AF6E943EEA}"/>
              </a:ext>
            </a:extLst>
          </p:cNvPr>
          <p:cNvCxnSpPr/>
          <p:nvPr/>
        </p:nvCxnSpPr>
        <p:spPr bwMode="auto">
          <a:xfrm rot="5400000">
            <a:off x="5621200" y="4786331"/>
            <a:ext cx="202505" cy="1500"/>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67" name="Stroomdiagram: Opgeslagen gegevens 66">
            <a:extLst>
              <a:ext uri="{FF2B5EF4-FFF2-40B4-BE49-F238E27FC236}">
                <a16:creationId xmlns:a16="http://schemas.microsoft.com/office/drawing/2014/main" id="{4826AD86-6C20-491C-A8D6-578A2FAB008B}"/>
              </a:ext>
            </a:extLst>
          </p:cNvPr>
          <p:cNvSpPr/>
          <p:nvPr/>
        </p:nvSpPr>
        <p:spPr bwMode="auto">
          <a:xfrm>
            <a:off x="7402843" y="4465600"/>
            <a:ext cx="1147539" cy="337511"/>
          </a:xfrm>
          <a:prstGeom prst="flowChartOnlineStorage">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Database</a:t>
            </a:r>
          </a:p>
        </p:txBody>
      </p:sp>
      <p:sp>
        <p:nvSpPr>
          <p:cNvPr id="68" name="Stroomdiagram: Magnetische schijf 67">
            <a:extLst>
              <a:ext uri="{FF2B5EF4-FFF2-40B4-BE49-F238E27FC236}">
                <a16:creationId xmlns:a16="http://schemas.microsoft.com/office/drawing/2014/main" id="{B71D5902-8B16-4CA4-A209-A28DDA0ED879}"/>
              </a:ext>
            </a:extLst>
          </p:cNvPr>
          <p:cNvSpPr/>
          <p:nvPr/>
        </p:nvSpPr>
        <p:spPr bwMode="auto">
          <a:xfrm>
            <a:off x="7396843" y="2651766"/>
            <a:ext cx="877530" cy="405014"/>
          </a:xfrm>
          <a:prstGeom prst="flowChartMagneticDisk">
            <a:avLst/>
          </a:prstGeom>
          <a:solidFill>
            <a:srgbClr val="0070C0"/>
          </a:solidFill>
          <a:ln w="6350">
            <a:solidFill>
              <a:sysClr val="window" lastClr="FFFFFF"/>
            </a:solidFill>
            <a:headEnd type="none" w="med" len="med"/>
            <a:tailEnd type="none" w="med" len="me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internet</a:t>
            </a:r>
          </a:p>
        </p:txBody>
      </p:sp>
      <p:sp>
        <p:nvSpPr>
          <p:cNvPr id="69" name="Stroomdiagram: Document 61">
            <a:extLst>
              <a:ext uri="{FF2B5EF4-FFF2-40B4-BE49-F238E27FC236}">
                <a16:creationId xmlns:a16="http://schemas.microsoft.com/office/drawing/2014/main" id="{9024AC02-1E94-4144-8982-83AE81C92E79}"/>
              </a:ext>
            </a:extLst>
          </p:cNvPr>
          <p:cNvSpPr>
            <a:spLocks noChangeArrowheads="1"/>
          </p:cNvSpPr>
          <p:nvPr/>
        </p:nvSpPr>
        <p:spPr bwMode="auto">
          <a:xfrm>
            <a:off x="7414843" y="1799738"/>
            <a:ext cx="1147539" cy="539321"/>
          </a:xfrm>
          <a:prstGeom prst="flowChartDocument">
            <a:avLst/>
          </a:prstGeom>
          <a:solidFill>
            <a:srgbClr val="0070C0"/>
          </a:solidFill>
          <a:ln w="34925">
            <a:noFill/>
            <a:headEnd/>
            <a:tailEnd/>
          </a:ln>
          <a:effectLst>
            <a:outerShdw blurRad="44450" dist="27940" dir="5400000" algn="ctr">
              <a:srgbClr val="000000">
                <a:alpha val="32000"/>
              </a:srgbClr>
            </a:outerShdw>
          </a:effectLst>
        </p:spPr>
        <p:txBody>
          <a:bodyPr/>
          <a:lstStyle/>
          <a:p>
            <a:pP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Inkoopformulier</a:t>
            </a:r>
          </a:p>
        </p:txBody>
      </p:sp>
      <p:cxnSp>
        <p:nvCxnSpPr>
          <p:cNvPr id="70" name="Rechte verbindingslijn met pijl 69">
            <a:extLst>
              <a:ext uri="{FF2B5EF4-FFF2-40B4-BE49-F238E27FC236}">
                <a16:creationId xmlns:a16="http://schemas.microsoft.com/office/drawing/2014/main" id="{48B2CB9D-5A99-4097-A317-84296778E20B}"/>
              </a:ext>
            </a:extLst>
          </p:cNvPr>
          <p:cNvCxnSpPr/>
          <p:nvPr/>
        </p:nvCxnSpPr>
        <p:spPr bwMode="auto">
          <a:xfrm rot="5400000">
            <a:off x="5621200" y="3001281"/>
            <a:ext cx="202505" cy="1501"/>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71" name="Afgeronde rechthoek 24">
            <a:extLst>
              <a:ext uri="{FF2B5EF4-FFF2-40B4-BE49-F238E27FC236}">
                <a16:creationId xmlns:a16="http://schemas.microsoft.com/office/drawing/2014/main" id="{64F0CB25-4CDB-4226-BFDE-39A1C4BC22FE}"/>
              </a:ext>
            </a:extLst>
          </p:cNvPr>
          <p:cNvSpPr/>
          <p:nvPr/>
        </p:nvSpPr>
        <p:spPr bwMode="auto">
          <a:xfrm>
            <a:off x="4849756" y="1037711"/>
            <a:ext cx="1822562" cy="270009"/>
          </a:xfrm>
          <a:prstGeom prst="roundRect">
            <a:avLst>
              <a:gd name="adj" fmla="val 50000"/>
            </a:avLst>
          </a:prstGeom>
          <a:solidFill>
            <a:srgbClr val="1D446F"/>
          </a:solidFill>
          <a:ln w="34925">
            <a:noFill/>
            <a:headEnd type="none" w="med" len="med"/>
            <a:tailEnd type="none" w="med" len="me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Start inkoop</a:t>
            </a:r>
          </a:p>
        </p:txBody>
      </p:sp>
      <p:sp>
        <p:nvSpPr>
          <p:cNvPr id="72" name="Rechthoek 71">
            <a:extLst>
              <a:ext uri="{FF2B5EF4-FFF2-40B4-BE49-F238E27FC236}">
                <a16:creationId xmlns:a16="http://schemas.microsoft.com/office/drawing/2014/main" id="{1FACE881-B4A4-4716-A915-F01B766474CC}"/>
              </a:ext>
            </a:extLst>
          </p:cNvPr>
          <p:cNvSpPr/>
          <p:nvPr/>
        </p:nvSpPr>
        <p:spPr bwMode="auto">
          <a:xfrm>
            <a:off x="4884259" y="1846240"/>
            <a:ext cx="1795560" cy="255008"/>
          </a:xfrm>
          <a:prstGeom prst="rect">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Opstellen inkooporder</a:t>
            </a:r>
          </a:p>
        </p:txBody>
      </p:sp>
      <p:sp>
        <p:nvSpPr>
          <p:cNvPr id="73" name="Rechthoek 72">
            <a:extLst>
              <a:ext uri="{FF2B5EF4-FFF2-40B4-BE49-F238E27FC236}">
                <a16:creationId xmlns:a16="http://schemas.microsoft.com/office/drawing/2014/main" id="{9BEC53B2-A57A-471E-8EBF-C65DCF2978E6}"/>
              </a:ext>
            </a:extLst>
          </p:cNvPr>
          <p:cNvSpPr/>
          <p:nvPr/>
        </p:nvSpPr>
        <p:spPr bwMode="auto">
          <a:xfrm>
            <a:off x="4876758" y="2723770"/>
            <a:ext cx="1759559" cy="267008"/>
          </a:xfrm>
          <a:prstGeom prst="rect">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Versturen inkooporder</a:t>
            </a:r>
          </a:p>
        </p:txBody>
      </p:sp>
      <p:sp>
        <p:nvSpPr>
          <p:cNvPr id="74" name="Rechthoek 73">
            <a:extLst>
              <a:ext uri="{FF2B5EF4-FFF2-40B4-BE49-F238E27FC236}">
                <a16:creationId xmlns:a16="http://schemas.microsoft.com/office/drawing/2014/main" id="{3A5AD884-A43E-42CD-96EF-24CF936C396D}"/>
              </a:ext>
            </a:extLst>
          </p:cNvPr>
          <p:cNvSpPr/>
          <p:nvPr/>
        </p:nvSpPr>
        <p:spPr bwMode="auto">
          <a:xfrm>
            <a:off x="4840757" y="4517829"/>
            <a:ext cx="1747559" cy="232508"/>
          </a:xfrm>
          <a:prstGeom prst="rect">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Factuurcontrole</a:t>
            </a:r>
          </a:p>
        </p:txBody>
      </p:sp>
      <p:sp>
        <p:nvSpPr>
          <p:cNvPr id="75" name="Afgeronde rechthoek 29">
            <a:extLst>
              <a:ext uri="{FF2B5EF4-FFF2-40B4-BE49-F238E27FC236}">
                <a16:creationId xmlns:a16="http://schemas.microsoft.com/office/drawing/2014/main" id="{0510087F-14FB-465F-A2FD-C0DEFE55EFD5}"/>
              </a:ext>
            </a:extLst>
          </p:cNvPr>
          <p:cNvSpPr/>
          <p:nvPr/>
        </p:nvSpPr>
        <p:spPr bwMode="auto">
          <a:xfrm>
            <a:off x="4845423" y="5393859"/>
            <a:ext cx="1755060" cy="255012"/>
          </a:xfrm>
          <a:prstGeom prst="roundRect">
            <a:avLst>
              <a:gd name="adj" fmla="val 50000"/>
            </a:avLst>
          </a:prstGeom>
          <a:solidFill>
            <a:srgbClr val="1D446F"/>
          </a:solidFill>
          <a:ln w="34925">
            <a:noFill/>
            <a:headEnd type="none" w="med" len="med"/>
            <a:tailEnd type="none" w="med" len="me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Einde inkoop</a:t>
            </a:r>
          </a:p>
        </p:txBody>
      </p:sp>
      <p:cxnSp>
        <p:nvCxnSpPr>
          <p:cNvPr id="76" name="Rechte verbindingslijn met pijl 75">
            <a:extLst>
              <a:ext uri="{FF2B5EF4-FFF2-40B4-BE49-F238E27FC236}">
                <a16:creationId xmlns:a16="http://schemas.microsoft.com/office/drawing/2014/main" id="{FCFFC622-54A3-4E27-ABF9-6C81ACBB26AF}"/>
              </a:ext>
            </a:extLst>
          </p:cNvPr>
          <p:cNvCxnSpPr/>
          <p:nvPr/>
        </p:nvCxnSpPr>
        <p:spPr bwMode="auto">
          <a:xfrm rot="5400000">
            <a:off x="5621200" y="4441320"/>
            <a:ext cx="202505" cy="1501"/>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77" name="Tekstvak 40">
            <a:extLst>
              <a:ext uri="{FF2B5EF4-FFF2-40B4-BE49-F238E27FC236}">
                <a16:creationId xmlns:a16="http://schemas.microsoft.com/office/drawing/2014/main" id="{8936B97F-D248-470A-B0D0-D3A876334F5B}"/>
              </a:ext>
            </a:extLst>
          </p:cNvPr>
          <p:cNvSpPr txBox="1">
            <a:spLocks noChangeArrowheads="1"/>
          </p:cNvSpPr>
          <p:nvPr/>
        </p:nvSpPr>
        <p:spPr bwMode="auto">
          <a:xfrm>
            <a:off x="5841293" y="4291929"/>
            <a:ext cx="269626" cy="237757"/>
          </a:xfrm>
          <a:prstGeom prst="rect">
            <a:avLst/>
          </a:prstGeom>
          <a:noFill/>
          <a:ln w="9525">
            <a:noFill/>
            <a:miter lim="800000"/>
            <a:headEnd/>
            <a:tailEnd/>
          </a:ln>
          <a:effectLst/>
        </p:spPr>
        <p:txBody>
          <a:bodyPr wrap="none">
            <a:spAutoFit/>
          </a:bodyPr>
          <a:lstStyle/>
          <a:p>
            <a:pPr defTabSz="864017">
              <a:defRPr/>
            </a:pPr>
            <a:r>
              <a:rPr lang="nl-NL" sz="945" dirty="0">
                <a:latin typeface="Calibri Light" panose="020F0302020204030204" pitchFamily="34" charset="0"/>
                <a:cs typeface="Calibri Light" panose="020F0302020204030204" pitchFamily="34" charset="0"/>
              </a:rPr>
              <a:t>ja</a:t>
            </a:r>
          </a:p>
        </p:txBody>
      </p:sp>
      <p:sp>
        <p:nvSpPr>
          <p:cNvPr id="78" name="Tekstvak 44">
            <a:extLst>
              <a:ext uri="{FF2B5EF4-FFF2-40B4-BE49-F238E27FC236}">
                <a16:creationId xmlns:a16="http://schemas.microsoft.com/office/drawing/2014/main" id="{22A6D0DA-267D-4ADF-A1BA-CB47DE8A885F}"/>
              </a:ext>
            </a:extLst>
          </p:cNvPr>
          <p:cNvSpPr txBox="1">
            <a:spLocks noChangeArrowheads="1"/>
          </p:cNvSpPr>
          <p:nvPr/>
        </p:nvSpPr>
        <p:spPr bwMode="auto">
          <a:xfrm>
            <a:off x="5011770" y="3985310"/>
            <a:ext cx="365806" cy="237757"/>
          </a:xfrm>
          <a:prstGeom prst="rect">
            <a:avLst/>
          </a:prstGeom>
          <a:noFill/>
          <a:ln w="9525">
            <a:noFill/>
            <a:miter lim="800000"/>
            <a:headEnd/>
            <a:tailEnd/>
          </a:ln>
          <a:effectLst/>
        </p:spPr>
        <p:txBody>
          <a:bodyPr wrap="none">
            <a:spAutoFit/>
          </a:bodyPr>
          <a:lstStyle/>
          <a:p>
            <a:pPr defTabSz="864017">
              <a:defRPr/>
            </a:pPr>
            <a:r>
              <a:rPr lang="nl-NL" sz="945">
                <a:latin typeface="Calibri Light" panose="020F0302020204030204" pitchFamily="34" charset="0"/>
                <a:cs typeface="Calibri Light" panose="020F0302020204030204" pitchFamily="34" charset="0"/>
              </a:rPr>
              <a:t>nee</a:t>
            </a:r>
          </a:p>
        </p:txBody>
      </p:sp>
      <p:cxnSp>
        <p:nvCxnSpPr>
          <p:cNvPr id="79" name="Rechte verbindingslijn met pijl 78">
            <a:extLst>
              <a:ext uri="{FF2B5EF4-FFF2-40B4-BE49-F238E27FC236}">
                <a16:creationId xmlns:a16="http://schemas.microsoft.com/office/drawing/2014/main" id="{9ADE27EE-01BA-40A2-A49F-7C3BC97051BE}"/>
              </a:ext>
            </a:extLst>
          </p:cNvPr>
          <p:cNvCxnSpPr/>
          <p:nvPr/>
        </p:nvCxnSpPr>
        <p:spPr bwMode="auto">
          <a:xfrm rot="5400000">
            <a:off x="5621200" y="3937308"/>
            <a:ext cx="202505" cy="1500"/>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80" name="Rechthoek 79">
            <a:extLst>
              <a:ext uri="{FF2B5EF4-FFF2-40B4-BE49-F238E27FC236}">
                <a16:creationId xmlns:a16="http://schemas.microsoft.com/office/drawing/2014/main" id="{524FEDC5-811F-4C01-86D7-730A0EBFF618}"/>
              </a:ext>
            </a:extLst>
          </p:cNvPr>
          <p:cNvSpPr/>
          <p:nvPr/>
        </p:nvSpPr>
        <p:spPr bwMode="auto">
          <a:xfrm>
            <a:off x="4852757" y="3623802"/>
            <a:ext cx="1747559" cy="273010"/>
          </a:xfrm>
          <a:prstGeom prst="rect">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Ontvangst  goederen</a:t>
            </a:r>
          </a:p>
        </p:txBody>
      </p:sp>
      <p:sp>
        <p:nvSpPr>
          <p:cNvPr id="81" name="Stroomdiagram: Beslissing 80">
            <a:extLst>
              <a:ext uri="{FF2B5EF4-FFF2-40B4-BE49-F238E27FC236}">
                <a16:creationId xmlns:a16="http://schemas.microsoft.com/office/drawing/2014/main" id="{1E2C2987-3BF9-4A65-A76C-76C303132266}"/>
              </a:ext>
            </a:extLst>
          </p:cNvPr>
          <p:cNvSpPr/>
          <p:nvPr/>
        </p:nvSpPr>
        <p:spPr bwMode="auto">
          <a:xfrm>
            <a:off x="5290752" y="4013815"/>
            <a:ext cx="877530" cy="418516"/>
          </a:xfrm>
          <a:prstGeom prst="flowChartDecision">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OK?</a:t>
            </a:r>
          </a:p>
        </p:txBody>
      </p:sp>
      <p:sp>
        <p:nvSpPr>
          <p:cNvPr id="82" name="Stroomdiagram: Beslissing 81">
            <a:extLst>
              <a:ext uri="{FF2B5EF4-FFF2-40B4-BE49-F238E27FC236}">
                <a16:creationId xmlns:a16="http://schemas.microsoft.com/office/drawing/2014/main" id="{40A0FBBD-E2C5-41FF-95E7-F4EE281DA000}"/>
              </a:ext>
            </a:extLst>
          </p:cNvPr>
          <p:cNvSpPr/>
          <p:nvPr/>
        </p:nvSpPr>
        <p:spPr bwMode="auto">
          <a:xfrm>
            <a:off x="5316272" y="3089782"/>
            <a:ext cx="877530" cy="418516"/>
          </a:xfrm>
          <a:prstGeom prst="flowChartDecision">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OK?</a:t>
            </a:r>
          </a:p>
        </p:txBody>
      </p:sp>
      <p:cxnSp>
        <p:nvCxnSpPr>
          <p:cNvPr id="83" name="Rechte verbindingslijn met pijl 82">
            <a:extLst>
              <a:ext uri="{FF2B5EF4-FFF2-40B4-BE49-F238E27FC236}">
                <a16:creationId xmlns:a16="http://schemas.microsoft.com/office/drawing/2014/main" id="{EB1CF85C-952F-4A0C-A283-E3C3FFAFCCAD}"/>
              </a:ext>
            </a:extLst>
          </p:cNvPr>
          <p:cNvCxnSpPr/>
          <p:nvPr/>
        </p:nvCxnSpPr>
        <p:spPr bwMode="auto">
          <a:xfrm rot="5400000">
            <a:off x="5621201" y="5291844"/>
            <a:ext cx="202506" cy="1501"/>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84" name="Tekstvak 40">
            <a:extLst>
              <a:ext uri="{FF2B5EF4-FFF2-40B4-BE49-F238E27FC236}">
                <a16:creationId xmlns:a16="http://schemas.microsoft.com/office/drawing/2014/main" id="{4A18CE3F-32CD-4748-8E48-9CDE1BEDDEC7}"/>
              </a:ext>
            </a:extLst>
          </p:cNvPr>
          <p:cNvSpPr txBox="1">
            <a:spLocks noChangeArrowheads="1"/>
          </p:cNvSpPr>
          <p:nvPr/>
        </p:nvSpPr>
        <p:spPr bwMode="auto">
          <a:xfrm>
            <a:off x="5823292" y="5150841"/>
            <a:ext cx="269626" cy="237757"/>
          </a:xfrm>
          <a:prstGeom prst="rect">
            <a:avLst/>
          </a:prstGeom>
          <a:noFill/>
          <a:ln w="9525">
            <a:noFill/>
            <a:miter lim="800000"/>
            <a:headEnd/>
            <a:tailEnd/>
          </a:ln>
          <a:effectLst/>
        </p:spPr>
        <p:txBody>
          <a:bodyPr wrap="none">
            <a:spAutoFit/>
          </a:bodyPr>
          <a:lstStyle/>
          <a:p>
            <a:pPr defTabSz="864017">
              <a:defRPr/>
            </a:pPr>
            <a:r>
              <a:rPr lang="nl-NL" sz="945" dirty="0">
                <a:latin typeface="Calibri Light" panose="020F0302020204030204" pitchFamily="34" charset="0"/>
                <a:cs typeface="Calibri Light" panose="020F0302020204030204" pitchFamily="34" charset="0"/>
              </a:rPr>
              <a:t>ja</a:t>
            </a:r>
          </a:p>
        </p:txBody>
      </p:sp>
      <p:sp>
        <p:nvSpPr>
          <p:cNvPr id="85" name="Tekstvak 44">
            <a:extLst>
              <a:ext uri="{FF2B5EF4-FFF2-40B4-BE49-F238E27FC236}">
                <a16:creationId xmlns:a16="http://schemas.microsoft.com/office/drawing/2014/main" id="{43DB38B8-2FC0-4B45-9C15-7BFE22A6377E}"/>
              </a:ext>
            </a:extLst>
          </p:cNvPr>
          <p:cNvSpPr txBox="1">
            <a:spLocks noChangeArrowheads="1"/>
          </p:cNvSpPr>
          <p:nvPr/>
        </p:nvSpPr>
        <p:spPr bwMode="auto">
          <a:xfrm>
            <a:off x="4993769" y="4835833"/>
            <a:ext cx="365806" cy="237757"/>
          </a:xfrm>
          <a:prstGeom prst="rect">
            <a:avLst/>
          </a:prstGeom>
          <a:noFill/>
          <a:ln w="9525">
            <a:noFill/>
            <a:miter lim="800000"/>
            <a:headEnd/>
            <a:tailEnd/>
          </a:ln>
          <a:effectLst/>
        </p:spPr>
        <p:txBody>
          <a:bodyPr wrap="none">
            <a:spAutoFit/>
          </a:bodyPr>
          <a:lstStyle/>
          <a:p>
            <a:pPr defTabSz="864017">
              <a:defRPr/>
            </a:pPr>
            <a:r>
              <a:rPr lang="nl-NL" sz="945">
                <a:latin typeface="Calibri Light" panose="020F0302020204030204" pitchFamily="34" charset="0"/>
                <a:cs typeface="Calibri Light" panose="020F0302020204030204" pitchFamily="34" charset="0"/>
              </a:rPr>
              <a:t>nee</a:t>
            </a:r>
          </a:p>
        </p:txBody>
      </p:sp>
      <p:sp>
        <p:nvSpPr>
          <p:cNvPr id="86" name="Stroomdiagram: Beslissing 85">
            <a:extLst>
              <a:ext uri="{FF2B5EF4-FFF2-40B4-BE49-F238E27FC236}">
                <a16:creationId xmlns:a16="http://schemas.microsoft.com/office/drawing/2014/main" id="{3CC8B825-0EFA-4B6F-8D2D-602B6015C66A}"/>
              </a:ext>
            </a:extLst>
          </p:cNvPr>
          <p:cNvSpPr/>
          <p:nvPr/>
        </p:nvSpPr>
        <p:spPr bwMode="auto">
          <a:xfrm>
            <a:off x="5289529" y="4864343"/>
            <a:ext cx="877530" cy="418516"/>
          </a:xfrm>
          <a:prstGeom prst="flowChartDecision">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OK?</a:t>
            </a:r>
          </a:p>
        </p:txBody>
      </p:sp>
      <p:sp>
        <p:nvSpPr>
          <p:cNvPr id="87" name="Stroomdiagram: Opgeslagen gegevens 86">
            <a:extLst>
              <a:ext uri="{FF2B5EF4-FFF2-40B4-BE49-F238E27FC236}">
                <a16:creationId xmlns:a16="http://schemas.microsoft.com/office/drawing/2014/main" id="{EB640ED1-E712-4F88-8BD2-8FE558943A08}"/>
              </a:ext>
            </a:extLst>
          </p:cNvPr>
          <p:cNvSpPr/>
          <p:nvPr/>
        </p:nvSpPr>
        <p:spPr bwMode="auto">
          <a:xfrm>
            <a:off x="7359354" y="1409717"/>
            <a:ext cx="1147539" cy="337511"/>
          </a:xfrm>
          <a:prstGeom prst="flowChartOnlineStorage">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Database</a:t>
            </a:r>
          </a:p>
        </p:txBody>
      </p:sp>
      <p:sp>
        <p:nvSpPr>
          <p:cNvPr id="88" name="Stroomdiagram: Document 61">
            <a:extLst>
              <a:ext uri="{FF2B5EF4-FFF2-40B4-BE49-F238E27FC236}">
                <a16:creationId xmlns:a16="http://schemas.microsoft.com/office/drawing/2014/main" id="{1A410291-792F-4CA8-A532-64B50F6DCA0C}"/>
              </a:ext>
            </a:extLst>
          </p:cNvPr>
          <p:cNvSpPr>
            <a:spLocks noChangeArrowheads="1"/>
          </p:cNvSpPr>
          <p:nvPr/>
        </p:nvSpPr>
        <p:spPr bwMode="auto">
          <a:xfrm>
            <a:off x="2848762" y="4844221"/>
            <a:ext cx="1243963" cy="489668"/>
          </a:xfrm>
          <a:prstGeom prst="flowChartDocument">
            <a:avLst/>
          </a:prstGeom>
          <a:solidFill>
            <a:srgbClr val="0070C0"/>
          </a:solidFill>
          <a:ln w="34925">
            <a:noFill/>
            <a:headEnd/>
            <a:tailEn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Klachtformulier</a:t>
            </a:r>
          </a:p>
        </p:txBody>
      </p:sp>
      <p:sp>
        <p:nvSpPr>
          <p:cNvPr id="89" name="Stroomdiagram: Document 61">
            <a:extLst>
              <a:ext uri="{FF2B5EF4-FFF2-40B4-BE49-F238E27FC236}">
                <a16:creationId xmlns:a16="http://schemas.microsoft.com/office/drawing/2014/main" id="{A7F9751C-D0A3-43D0-A672-B7F34B43E721}"/>
              </a:ext>
            </a:extLst>
          </p:cNvPr>
          <p:cNvSpPr>
            <a:spLocks noChangeArrowheads="1"/>
          </p:cNvSpPr>
          <p:nvPr/>
        </p:nvSpPr>
        <p:spPr bwMode="auto">
          <a:xfrm>
            <a:off x="2830760" y="3985303"/>
            <a:ext cx="1243963" cy="489668"/>
          </a:xfrm>
          <a:prstGeom prst="flowChartDocument">
            <a:avLst/>
          </a:prstGeom>
          <a:solidFill>
            <a:srgbClr val="0070C0"/>
          </a:solidFill>
          <a:ln w="34925">
            <a:noFill/>
            <a:headEnd/>
            <a:tailEn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Nabestelling</a:t>
            </a:r>
          </a:p>
        </p:txBody>
      </p:sp>
      <p:sp>
        <p:nvSpPr>
          <p:cNvPr id="90" name="Stroomdiagram: Beslissing 89">
            <a:extLst>
              <a:ext uri="{FF2B5EF4-FFF2-40B4-BE49-F238E27FC236}">
                <a16:creationId xmlns:a16="http://schemas.microsoft.com/office/drawing/2014/main" id="{486E8FC8-0778-4219-8C63-4730FDCDF365}"/>
              </a:ext>
            </a:extLst>
          </p:cNvPr>
          <p:cNvSpPr/>
          <p:nvPr/>
        </p:nvSpPr>
        <p:spPr bwMode="auto">
          <a:xfrm>
            <a:off x="5290752" y="2202515"/>
            <a:ext cx="877530" cy="403515"/>
          </a:xfrm>
          <a:prstGeom prst="flowChartDecision">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OK?</a:t>
            </a:r>
          </a:p>
        </p:txBody>
      </p:sp>
      <p:cxnSp>
        <p:nvCxnSpPr>
          <p:cNvPr id="91" name="Rechte verbindingslijn met pijl 90">
            <a:extLst>
              <a:ext uri="{FF2B5EF4-FFF2-40B4-BE49-F238E27FC236}">
                <a16:creationId xmlns:a16="http://schemas.microsoft.com/office/drawing/2014/main" id="{4323D8F7-8443-4BC4-B4A4-0D8B915EABDF}"/>
              </a:ext>
            </a:extLst>
          </p:cNvPr>
          <p:cNvCxnSpPr/>
          <p:nvPr/>
        </p:nvCxnSpPr>
        <p:spPr>
          <a:xfrm>
            <a:off x="5722453" y="1306658"/>
            <a:ext cx="0" cy="136067"/>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92" name="Rechte verbindingslijn met pijl 91">
            <a:extLst>
              <a:ext uri="{FF2B5EF4-FFF2-40B4-BE49-F238E27FC236}">
                <a16:creationId xmlns:a16="http://schemas.microsoft.com/office/drawing/2014/main" id="{A0A42F96-F149-42B1-91CB-8390D8D7AEEE}"/>
              </a:ext>
            </a:extLst>
          </p:cNvPr>
          <p:cNvCxnSpPr/>
          <p:nvPr/>
        </p:nvCxnSpPr>
        <p:spPr>
          <a:xfrm>
            <a:off x="5722453" y="1719184"/>
            <a:ext cx="0" cy="136067"/>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93" name="Rechte verbindingslijn met pijl 92">
            <a:extLst>
              <a:ext uri="{FF2B5EF4-FFF2-40B4-BE49-F238E27FC236}">
                <a16:creationId xmlns:a16="http://schemas.microsoft.com/office/drawing/2014/main" id="{DB711E2B-245C-4858-A35B-A42858F00FF5}"/>
              </a:ext>
            </a:extLst>
          </p:cNvPr>
          <p:cNvCxnSpPr/>
          <p:nvPr/>
        </p:nvCxnSpPr>
        <p:spPr>
          <a:xfrm>
            <a:off x="5722453" y="3498233"/>
            <a:ext cx="0" cy="136067"/>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94" name="Rechte verbindingslijn met pijl 93">
            <a:extLst>
              <a:ext uri="{FF2B5EF4-FFF2-40B4-BE49-F238E27FC236}">
                <a16:creationId xmlns:a16="http://schemas.microsoft.com/office/drawing/2014/main" id="{C9E2900E-FDE2-476E-8864-F0973B9EDEB6}"/>
              </a:ext>
            </a:extLst>
          </p:cNvPr>
          <p:cNvCxnSpPr/>
          <p:nvPr/>
        </p:nvCxnSpPr>
        <p:spPr>
          <a:xfrm>
            <a:off x="5722453" y="2967217"/>
            <a:ext cx="0" cy="136067"/>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95" name="Rechte verbindingslijn met pijl 94">
            <a:extLst>
              <a:ext uri="{FF2B5EF4-FFF2-40B4-BE49-F238E27FC236}">
                <a16:creationId xmlns:a16="http://schemas.microsoft.com/office/drawing/2014/main" id="{DC9E0C34-4E56-4FCE-82FB-13279FBD96D7}"/>
              </a:ext>
            </a:extLst>
          </p:cNvPr>
          <p:cNvCxnSpPr/>
          <p:nvPr/>
        </p:nvCxnSpPr>
        <p:spPr>
          <a:xfrm>
            <a:off x="5722453" y="2577869"/>
            <a:ext cx="0" cy="136067"/>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96" name="Rechte verbindingslijn met pijl 95">
            <a:extLst>
              <a:ext uri="{FF2B5EF4-FFF2-40B4-BE49-F238E27FC236}">
                <a16:creationId xmlns:a16="http://schemas.microsoft.com/office/drawing/2014/main" id="{BD1D6D28-13EF-46FE-A6DF-75C417EF2D6D}"/>
              </a:ext>
            </a:extLst>
          </p:cNvPr>
          <p:cNvCxnSpPr/>
          <p:nvPr/>
        </p:nvCxnSpPr>
        <p:spPr>
          <a:xfrm>
            <a:off x="5722453" y="2078974"/>
            <a:ext cx="0" cy="136067"/>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97" name="Rechte verbindingslijn met pijl 96">
            <a:extLst>
              <a:ext uri="{FF2B5EF4-FFF2-40B4-BE49-F238E27FC236}">
                <a16:creationId xmlns:a16="http://schemas.microsoft.com/office/drawing/2014/main" id="{47FD8670-9F63-4EE3-ACB2-F68BD3037F0D}"/>
              </a:ext>
            </a:extLst>
          </p:cNvPr>
          <p:cNvCxnSpPr/>
          <p:nvPr/>
        </p:nvCxnSpPr>
        <p:spPr>
          <a:xfrm>
            <a:off x="5722453" y="4735078"/>
            <a:ext cx="0" cy="136067"/>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98" name="Rechte verbindingslijn met pijl 97">
            <a:extLst>
              <a:ext uri="{FF2B5EF4-FFF2-40B4-BE49-F238E27FC236}">
                <a16:creationId xmlns:a16="http://schemas.microsoft.com/office/drawing/2014/main" id="{BB7876B4-8F87-493C-8743-33E4C8782E31}"/>
              </a:ext>
            </a:extLst>
          </p:cNvPr>
          <p:cNvCxnSpPr/>
          <p:nvPr/>
        </p:nvCxnSpPr>
        <p:spPr>
          <a:xfrm>
            <a:off x="5722453" y="4387306"/>
            <a:ext cx="0" cy="136067"/>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99" name="Rechte verbindingslijn met pijl 98">
            <a:extLst>
              <a:ext uri="{FF2B5EF4-FFF2-40B4-BE49-F238E27FC236}">
                <a16:creationId xmlns:a16="http://schemas.microsoft.com/office/drawing/2014/main" id="{955C6BDC-EB01-4CC7-9BD5-4F1A854AAEBD}"/>
              </a:ext>
            </a:extLst>
          </p:cNvPr>
          <p:cNvCxnSpPr/>
          <p:nvPr/>
        </p:nvCxnSpPr>
        <p:spPr>
          <a:xfrm>
            <a:off x="5722453" y="3896812"/>
            <a:ext cx="0" cy="136067"/>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0" name="Rechte verbindingslijn met pijl 99">
            <a:extLst>
              <a:ext uri="{FF2B5EF4-FFF2-40B4-BE49-F238E27FC236}">
                <a16:creationId xmlns:a16="http://schemas.microsoft.com/office/drawing/2014/main" id="{890C3A43-4381-4389-A92F-53262407B056}"/>
              </a:ext>
            </a:extLst>
          </p:cNvPr>
          <p:cNvCxnSpPr/>
          <p:nvPr/>
        </p:nvCxnSpPr>
        <p:spPr>
          <a:xfrm>
            <a:off x="5722453" y="5257781"/>
            <a:ext cx="0" cy="136067"/>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1" name="Rechte verbindingslijn 100">
            <a:extLst>
              <a:ext uri="{FF2B5EF4-FFF2-40B4-BE49-F238E27FC236}">
                <a16:creationId xmlns:a16="http://schemas.microsoft.com/office/drawing/2014/main" id="{E3CEA619-AE1D-4658-8D35-08DF97E3F942}"/>
              </a:ext>
            </a:extLst>
          </p:cNvPr>
          <p:cNvCxnSpPr>
            <a:stCxn id="90" idx="1"/>
          </p:cNvCxnSpPr>
          <p:nvPr/>
        </p:nvCxnSpPr>
        <p:spPr>
          <a:xfrm flipH="1" flipV="1">
            <a:off x="4258474" y="2393916"/>
            <a:ext cx="1032278" cy="10357"/>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2" name="Rechte verbindingslijn 101">
            <a:extLst>
              <a:ext uri="{FF2B5EF4-FFF2-40B4-BE49-F238E27FC236}">
                <a16:creationId xmlns:a16="http://schemas.microsoft.com/office/drawing/2014/main" id="{28836E50-05E4-48D7-8FF7-5C24F728AD6C}"/>
              </a:ext>
            </a:extLst>
          </p:cNvPr>
          <p:cNvCxnSpPr>
            <a:cxnSpLocks/>
            <a:stCxn id="82" idx="1"/>
          </p:cNvCxnSpPr>
          <p:nvPr/>
        </p:nvCxnSpPr>
        <p:spPr>
          <a:xfrm flipH="1" flipV="1">
            <a:off x="4283995" y="3293314"/>
            <a:ext cx="1032277" cy="5726"/>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3" name="Rechte verbindingslijn 102">
            <a:extLst>
              <a:ext uri="{FF2B5EF4-FFF2-40B4-BE49-F238E27FC236}">
                <a16:creationId xmlns:a16="http://schemas.microsoft.com/office/drawing/2014/main" id="{54F23FA2-4507-421B-81DD-DDCD6862B506}"/>
              </a:ext>
            </a:extLst>
          </p:cNvPr>
          <p:cNvCxnSpPr>
            <a:cxnSpLocks/>
            <a:endCxn id="89" idx="3"/>
          </p:cNvCxnSpPr>
          <p:nvPr/>
        </p:nvCxnSpPr>
        <p:spPr>
          <a:xfrm flipH="1">
            <a:off x="4074723" y="4230137"/>
            <a:ext cx="1198029"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4" name="Rechte verbindingslijn 103">
            <a:extLst>
              <a:ext uri="{FF2B5EF4-FFF2-40B4-BE49-F238E27FC236}">
                <a16:creationId xmlns:a16="http://schemas.microsoft.com/office/drawing/2014/main" id="{C0839990-3FF2-4CBB-ABA1-C19BBC3E6551}"/>
              </a:ext>
            </a:extLst>
          </p:cNvPr>
          <p:cNvCxnSpPr>
            <a:cxnSpLocks/>
            <a:stCxn id="86" idx="1"/>
          </p:cNvCxnSpPr>
          <p:nvPr/>
        </p:nvCxnSpPr>
        <p:spPr>
          <a:xfrm flipH="1">
            <a:off x="4074724" y="5073602"/>
            <a:ext cx="1214805" cy="4142"/>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5" name="Rechte verbindingslijn 104">
            <a:extLst>
              <a:ext uri="{FF2B5EF4-FFF2-40B4-BE49-F238E27FC236}">
                <a16:creationId xmlns:a16="http://schemas.microsoft.com/office/drawing/2014/main" id="{DEC368FA-CB4C-409D-8ECA-581D3F767651}"/>
              </a:ext>
            </a:extLst>
          </p:cNvPr>
          <p:cNvCxnSpPr>
            <a:cxnSpLocks/>
            <a:endCxn id="72" idx="3"/>
          </p:cNvCxnSpPr>
          <p:nvPr/>
        </p:nvCxnSpPr>
        <p:spPr>
          <a:xfrm flipH="1">
            <a:off x="6679818" y="1973744"/>
            <a:ext cx="735025"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6" name="Rechte verbindingslijn 105">
            <a:extLst>
              <a:ext uri="{FF2B5EF4-FFF2-40B4-BE49-F238E27FC236}">
                <a16:creationId xmlns:a16="http://schemas.microsoft.com/office/drawing/2014/main" id="{7B6685A0-A5F8-4804-9EB6-CC15640AB3A2}"/>
              </a:ext>
            </a:extLst>
          </p:cNvPr>
          <p:cNvCxnSpPr>
            <a:cxnSpLocks/>
          </p:cNvCxnSpPr>
          <p:nvPr/>
        </p:nvCxnSpPr>
        <p:spPr>
          <a:xfrm flipH="1">
            <a:off x="6636317" y="2838994"/>
            <a:ext cx="735025"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7" name="Rechte verbindingslijn 106">
            <a:extLst>
              <a:ext uri="{FF2B5EF4-FFF2-40B4-BE49-F238E27FC236}">
                <a16:creationId xmlns:a16="http://schemas.microsoft.com/office/drawing/2014/main" id="{9BFCDFAC-0601-412A-A21B-089DC742B390}"/>
              </a:ext>
            </a:extLst>
          </p:cNvPr>
          <p:cNvCxnSpPr>
            <a:cxnSpLocks/>
            <a:stCxn id="67" idx="1"/>
            <a:endCxn id="74" idx="3"/>
          </p:cNvCxnSpPr>
          <p:nvPr/>
        </p:nvCxnSpPr>
        <p:spPr>
          <a:xfrm flipH="1" flipV="1">
            <a:off x="6588316" y="4634083"/>
            <a:ext cx="814527" cy="272"/>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8" name="Rechte verbindingslijn 107">
            <a:extLst>
              <a:ext uri="{FF2B5EF4-FFF2-40B4-BE49-F238E27FC236}">
                <a16:creationId xmlns:a16="http://schemas.microsoft.com/office/drawing/2014/main" id="{D5233726-0586-4349-89B0-46CDEC5E166E}"/>
              </a:ext>
            </a:extLst>
          </p:cNvPr>
          <p:cNvCxnSpPr>
            <a:cxnSpLocks/>
          </p:cNvCxnSpPr>
          <p:nvPr/>
        </p:nvCxnSpPr>
        <p:spPr>
          <a:xfrm flipH="1" flipV="1">
            <a:off x="6518722" y="1588032"/>
            <a:ext cx="814527" cy="272"/>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109" name="Rechthoek 108">
            <a:extLst>
              <a:ext uri="{FF2B5EF4-FFF2-40B4-BE49-F238E27FC236}">
                <a16:creationId xmlns:a16="http://schemas.microsoft.com/office/drawing/2014/main" id="{8436E00E-957A-4DAB-B9FB-9EB6E8650469}"/>
              </a:ext>
            </a:extLst>
          </p:cNvPr>
          <p:cNvSpPr/>
          <p:nvPr/>
        </p:nvSpPr>
        <p:spPr bwMode="auto">
          <a:xfrm>
            <a:off x="4872258" y="1442725"/>
            <a:ext cx="1800060" cy="270009"/>
          </a:xfrm>
          <a:prstGeom prst="rect">
            <a:avLst/>
          </a:prstGeom>
          <a:solidFill>
            <a:srgbClr val="0070C0"/>
          </a:solidFill>
          <a:ln w="34925">
            <a:noFill/>
            <a:headEnd type="none" w="med" len="med"/>
            <a:tailEnd type="none" w="med" len="med"/>
          </a:ln>
          <a:effectLst>
            <a:outerShdw blurRad="44450" dist="27940" dir="5400000" algn="ctr">
              <a:srgbClr val="000000">
                <a:alpha val="32000"/>
              </a:srgbClr>
            </a:outerShdw>
          </a:effectLst>
        </p:spPr>
        <p:txBody>
          <a:bodyPr/>
          <a:lstStyle/>
          <a:p>
            <a:pPr algn="ctr" defTabSz="864017">
              <a:defRPr/>
            </a:pPr>
            <a:r>
              <a:rPr lang="nl-NL" sz="945" kern="0" dirty="0">
                <a:solidFill>
                  <a:prstClr val="white"/>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Behoefte bepalen</a:t>
            </a:r>
          </a:p>
        </p:txBody>
      </p:sp>
      <p:cxnSp>
        <p:nvCxnSpPr>
          <p:cNvPr id="110" name="Rechte verbindingslijn 109">
            <a:extLst>
              <a:ext uri="{FF2B5EF4-FFF2-40B4-BE49-F238E27FC236}">
                <a16:creationId xmlns:a16="http://schemas.microsoft.com/office/drawing/2014/main" id="{05ACD5C4-61C4-4A69-9CE4-3F1CDD18D3F3}"/>
              </a:ext>
            </a:extLst>
          </p:cNvPr>
          <p:cNvCxnSpPr/>
          <p:nvPr/>
        </p:nvCxnSpPr>
        <p:spPr>
          <a:xfrm flipV="1">
            <a:off x="4277628" y="1958927"/>
            <a:ext cx="0" cy="430529"/>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11" name="Rechte verbindingslijn 110">
            <a:extLst>
              <a:ext uri="{FF2B5EF4-FFF2-40B4-BE49-F238E27FC236}">
                <a16:creationId xmlns:a16="http://schemas.microsoft.com/office/drawing/2014/main" id="{D41E0D09-365E-4BF7-949B-0E0DCD805DAF}"/>
              </a:ext>
            </a:extLst>
          </p:cNvPr>
          <p:cNvCxnSpPr/>
          <p:nvPr/>
        </p:nvCxnSpPr>
        <p:spPr>
          <a:xfrm flipV="1">
            <a:off x="4287769" y="2862783"/>
            <a:ext cx="0" cy="430529"/>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12" name="Rechte verbindingslijn 111">
            <a:extLst>
              <a:ext uri="{FF2B5EF4-FFF2-40B4-BE49-F238E27FC236}">
                <a16:creationId xmlns:a16="http://schemas.microsoft.com/office/drawing/2014/main" id="{07D8D1FA-76AD-4D91-8718-F01C6FDD14AB}"/>
              </a:ext>
            </a:extLst>
          </p:cNvPr>
          <p:cNvCxnSpPr>
            <a:cxnSpLocks/>
            <a:stCxn id="72" idx="1"/>
          </p:cNvCxnSpPr>
          <p:nvPr/>
        </p:nvCxnSpPr>
        <p:spPr>
          <a:xfrm flipH="1" flipV="1">
            <a:off x="4284089" y="1968258"/>
            <a:ext cx="600169" cy="5486"/>
          </a:xfrm>
          <a:prstGeom prst="line">
            <a:avLst/>
          </a:prstGeom>
          <a:noFill/>
          <a:ln w="34925" cap="flat" cmpd="sng" algn="ctr">
            <a:solidFill>
              <a:srgbClr val="FFFFFF"/>
            </a:solidFill>
            <a:prstDash val="solid"/>
            <a:headEnd type="triangl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13" name="Rechte verbindingslijn 112">
            <a:extLst>
              <a:ext uri="{FF2B5EF4-FFF2-40B4-BE49-F238E27FC236}">
                <a16:creationId xmlns:a16="http://schemas.microsoft.com/office/drawing/2014/main" id="{AA1E2090-AEF7-4DA3-A9FC-D30AE6AC2D71}"/>
              </a:ext>
            </a:extLst>
          </p:cNvPr>
          <p:cNvCxnSpPr>
            <a:cxnSpLocks/>
          </p:cNvCxnSpPr>
          <p:nvPr/>
        </p:nvCxnSpPr>
        <p:spPr>
          <a:xfrm flipH="1" flipV="1">
            <a:off x="4284089" y="2860015"/>
            <a:ext cx="600169" cy="5486"/>
          </a:xfrm>
          <a:prstGeom prst="line">
            <a:avLst/>
          </a:prstGeom>
          <a:noFill/>
          <a:ln w="34925" cap="flat" cmpd="sng" algn="ctr">
            <a:solidFill>
              <a:srgbClr val="FFFFFF"/>
            </a:solidFill>
            <a:prstDash val="solid"/>
            <a:headEnd type="triangl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pic>
        <p:nvPicPr>
          <p:cNvPr id="114" name="Afbeelding 113" descr="Afbeelding met vliegtuig, zitten, groot, startbaan&#10;&#10;Automatisch gegenereerde beschrijving">
            <a:extLst>
              <a:ext uri="{FF2B5EF4-FFF2-40B4-BE49-F238E27FC236}">
                <a16:creationId xmlns:a16="http://schemas.microsoft.com/office/drawing/2014/main" id="{EB324828-D93A-4FD3-B93D-2B08C08E5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 name="Tijdelijke aanduiding voor voettekst 1">
            <a:extLst>
              <a:ext uri="{FF2B5EF4-FFF2-40B4-BE49-F238E27FC236}">
                <a16:creationId xmlns:a16="http://schemas.microsoft.com/office/drawing/2014/main" id="{FA2A5956-B812-46D3-8763-2F05D63BC801}"/>
              </a:ext>
            </a:extLst>
          </p:cNvPr>
          <p:cNvSpPr>
            <a:spLocks noGrp="1"/>
          </p:cNvSpPr>
          <p:nvPr>
            <p:ph type="ftr" sz="quarter" idx="11"/>
          </p:nvPr>
        </p:nvSpPr>
        <p:spPr/>
        <p:txBody>
          <a:bodyPr/>
          <a:lstStyle/>
          <a:p>
            <a:r>
              <a:rPr lang="nl-NL">
                <a:latin typeface="Calibri Light" panose="020F0302020204030204" pitchFamily="34" charset="0"/>
                <a:cs typeface="Calibri Light" panose="020F0302020204030204" pitchFamily="34" charset="0"/>
              </a:rPr>
              <a:t>Processen</a:t>
            </a:r>
          </a:p>
        </p:txBody>
      </p:sp>
      <p:sp>
        <p:nvSpPr>
          <p:cNvPr id="3" name="Tijdelijke aanduiding voor dianummer 2">
            <a:extLst>
              <a:ext uri="{FF2B5EF4-FFF2-40B4-BE49-F238E27FC236}">
                <a16:creationId xmlns:a16="http://schemas.microsoft.com/office/drawing/2014/main" id="{839C3152-94D2-41D6-8E3C-D07A8FC0958E}"/>
              </a:ext>
            </a:extLst>
          </p:cNvPr>
          <p:cNvSpPr>
            <a:spLocks noGrp="1"/>
          </p:cNvSpPr>
          <p:nvPr>
            <p:ph type="sldNum" sz="quarter" idx="12"/>
          </p:nvPr>
        </p:nvSpPr>
        <p:spPr/>
        <p:txBody>
          <a:bodyPr/>
          <a:lstStyle/>
          <a:p>
            <a:fld id="{76022968-2107-43EC-8FC0-5D78783708AF}" type="slidenum">
              <a:rPr lang="nl-NL" smtClean="0">
                <a:latin typeface="Calibri Light" panose="020F0302020204030204" pitchFamily="34" charset="0"/>
                <a:cs typeface="Calibri Light" panose="020F0302020204030204" pitchFamily="34" charset="0"/>
              </a:rPr>
              <a:t>35</a:t>
            </a:fld>
            <a:endParaRPr lang="nl-N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75062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err="1">
                <a:latin typeface="+mn-lt"/>
                <a:cs typeface="Calibri Light" panose="020F0302020204030204" pitchFamily="34" charset="0"/>
              </a:rPr>
              <a:t>Swimlane</a:t>
            </a:r>
            <a:br>
              <a:rPr lang="nl-NL" sz="3402" dirty="0">
                <a:latin typeface="+mn-lt"/>
                <a:cs typeface="Calibri Light" panose="020F0302020204030204" pitchFamily="34" charset="0"/>
              </a:rPr>
            </a:br>
            <a:r>
              <a:rPr lang="nl-NL" sz="1600" b="0" dirty="0">
                <a:solidFill>
                  <a:schemeClr val="tx1"/>
                </a:solidFill>
                <a:latin typeface="+mn-lt"/>
                <a:cs typeface="Calibri Light" panose="020F0302020204030204" pitchFamily="34" charset="0"/>
              </a:rPr>
              <a:t>Voorbeeld pizza</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kstvak 16">
            <a:extLst>
              <a:ext uri="{FF2B5EF4-FFF2-40B4-BE49-F238E27FC236}">
                <a16:creationId xmlns:a16="http://schemas.microsoft.com/office/drawing/2014/main" id="{0D2F1E47-7DA5-467A-A36D-210844FE8131}"/>
              </a:ext>
            </a:extLst>
          </p:cNvPr>
          <p:cNvSpPr txBox="1"/>
          <p:nvPr/>
        </p:nvSpPr>
        <p:spPr>
          <a:xfrm>
            <a:off x="9765225" y="6243274"/>
            <a:ext cx="542136"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85</a:t>
            </a:r>
          </a:p>
        </p:txBody>
      </p:sp>
      <p:sp>
        <p:nvSpPr>
          <p:cNvPr id="10" name="Rechthoek 9">
            <a:extLst>
              <a:ext uri="{FF2B5EF4-FFF2-40B4-BE49-F238E27FC236}">
                <a16:creationId xmlns:a16="http://schemas.microsoft.com/office/drawing/2014/main" id="{60E44EF6-F14C-4065-BDA2-C5AEE7687671}"/>
              </a:ext>
            </a:extLst>
          </p:cNvPr>
          <p:cNvSpPr/>
          <p:nvPr/>
        </p:nvSpPr>
        <p:spPr>
          <a:xfrm rot="16200000">
            <a:off x="747513" y="1857428"/>
            <a:ext cx="680333" cy="303328"/>
          </a:xfrm>
          <a:prstGeom prst="rect">
            <a:avLst/>
          </a:prstGeom>
          <a:solidFill>
            <a:srgbClr val="1F4E79"/>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11" name="Rechthoek 10">
            <a:extLst>
              <a:ext uri="{FF2B5EF4-FFF2-40B4-BE49-F238E27FC236}">
                <a16:creationId xmlns:a16="http://schemas.microsoft.com/office/drawing/2014/main" id="{2088BBCD-EB0F-4CD8-8507-9A914DA17869}"/>
              </a:ext>
            </a:extLst>
          </p:cNvPr>
          <p:cNvSpPr/>
          <p:nvPr/>
        </p:nvSpPr>
        <p:spPr>
          <a:xfrm rot="16200000">
            <a:off x="718122" y="1903594"/>
            <a:ext cx="713102" cy="232670"/>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Frontdesk</a:t>
            </a:r>
          </a:p>
        </p:txBody>
      </p:sp>
      <p:sp>
        <p:nvSpPr>
          <p:cNvPr id="30" name="Rechthoek 29">
            <a:extLst>
              <a:ext uri="{FF2B5EF4-FFF2-40B4-BE49-F238E27FC236}">
                <a16:creationId xmlns:a16="http://schemas.microsoft.com/office/drawing/2014/main" id="{D07805CC-AFFC-47DF-9FF9-F4B383001900}"/>
              </a:ext>
            </a:extLst>
          </p:cNvPr>
          <p:cNvSpPr/>
          <p:nvPr/>
        </p:nvSpPr>
        <p:spPr>
          <a:xfrm rot="16200000">
            <a:off x="747513" y="2596872"/>
            <a:ext cx="680333" cy="303328"/>
          </a:xfrm>
          <a:prstGeom prst="rect">
            <a:avLst/>
          </a:prstGeom>
          <a:solidFill>
            <a:schemeClr val="accent5">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1" name="Rechthoek 30">
            <a:extLst>
              <a:ext uri="{FF2B5EF4-FFF2-40B4-BE49-F238E27FC236}">
                <a16:creationId xmlns:a16="http://schemas.microsoft.com/office/drawing/2014/main" id="{DF3F106B-F31F-4680-A20E-4B4E1246859C}"/>
              </a:ext>
            </a:extLst>
          </p:cNvPr>
          <p:cNvSpPr/>
          <p:nvPr/>
        </p:nvSpPr>
        <p:spPr>
          <a:xfrm rot="16200000">
            <a:off x="842356" y="2644959"/>
            <a:ext cx="464636" cy="232670"/>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Deeg</a:t>
            </a:r>
          </a:p>
        </p:txBody>
      </p:sp>
      <p:sp>
        <p:nvSpPr>
          <p:cNvPr id="32" name="Rechthoek 31">
            <a:extLst>
              <a:ext uri="{FF2B5EF4-FFF2-40B4-BE49-F238E27FC236}">
                <a16:creationId xmlns:a16="http://schemas.microsoft.com/office/drawing/2014/main" id="{D2C78650-CE31-4851-9E21-B35D5E4D58C3}"/>
              </a:ext>
            </a:extLst>
          </p:cNvPr>
          <p:cNvSpPr/>
          <p:nvPr/>
        </p:nvSpPr>
        <p:spPr>
          <a:xfrm rot="16200000">
            <a:off x="747513" y="3336316"/>
            <a:ext cx="680333" cy="303328"/>
          </a:xfrm>
          <a:prstGeom prst="rect">
            <a:avLst/>
          </a:prstGeom>
          <a:solidFill>
            <a:srgbClr val="7AB03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3" name="Rechthoek 32">
            <a:extLst>
              <a:ext uri="{FF2B5EF4-FFF2-40B4-BE49-F238E27FC236}">
                <a16:creationId xmlns:a16="http://schemas.microsoft.com/office/drawing/2014/main" id="{2C59056E-D0C0-4A98-BEFD-DF471F1311FC}"/>
              </a:ext>
            </a:extLst>
          </p:cNvPr>
          <p:cNvSpPr/>
          <p:nvPr/>
        </p:nvSpPr>
        <p:spPr>
          <a:xfrm rot="16200000">
            <a:off x="731749" y="3386219"/>
            <a:ext cx="685850" cy="232670"/>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Bereiding</a:t>
            </a:r>
          </a:p>
        </p:txBody>
      </p:sp>
      <p:sp>
        <p:nvSpPr>
          <p:cNvPr id="34" name="Rechthoek 33">
            <a:extLst>
              <a:ext uri="{FF2B5EF4-FFF2-40B4-BE49-F238E27FC236}">
                <a16:creationId xmlns:a16="http://schemas.microsoft.com/office/drawing/2014/main" id="{9ED1CAC9-49C6-4FF7-A99D-9D0B486ABA64}"/>
              </a:ext>
            </a:extLst>
          </p:cNvPr>
          <p:cNvSpPr/>
          <p:nvPr/>
        </p:nvSpPr>
        <p:spPr>
          <a:xfrm rot="16200000">
            <a:off x="747513" y="4075760"/>
            <a:ext cx="680333" cy="303328"/>
          </a:xfrm>
          <a:prstGeom prst="rect">
            <a:avLst/>
          </a:prstGeom>
          <a:solidFill>
            <a:srgbClr val="CCCC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5" name="Rechthoek 34">
            <a:extLst>
              <a:ext uri="{FF2B5EF4-FFF2-40B4-BE49-F238E27FC236}">
                <a16:creationId xmlns:a16="http://schemas.microsoft.com/office/drawing/2014/main" id="{5D4FF230-93AC-45C4-B237-941B60EFF8DD}"/>
              </a:ext>
            </a:extLst>
          </p:cNvPr>
          <p:cNvSpPr/>
          <p:nvPr/>
        </p:nvSpPr>
        <p:spPr>
          <a:xfrm rot="16200000">
            <a:off x="842356" y="4121113"/>
            <a:ext cx="464636" cy="232670"/>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Oven</a:t>
            </a:r>
          </a:p>
        </p:txBody>
      </p:sp>
      <p:sp>
        <p:nvSpPr>
          <p:cNvPr id="36" name="Rechthoek 35">
            <a:extLst>
              <a:ext uri="{FF2B5EF4-FFF2-40B4-BE49-F238E27FC236}">
                <a16:creationId xmlns:a16="http://schemas.microsoft.com/office/drawing/2014/main" id="{42F89EAA-69FC-4C4A-8272-D5CCB11CFC92}"/>
              </a:ext>
            </a:extLst>
          </p:cNvPr>
          <p:cNvSpPr/>
          <p:nvPr/>
        </p:nvSpPr>
        <p:spPr>
          <a:xfrm rot="16200000">
            <a:off x="747513" y="5554646"/>
            <a:ext cx="680333" cy="303328"/>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7" name="Rechthoek 36">
            <a:extLst>
              <a:ext uri="{FF2B5EF4-FFF2-40B4-BE49-F238E27FC236}">
                <a16:creationId xmlns:a16="http://schemas.microsoft.com/office/drawing/2014/main" id="{F190BF02-7707-4603-B789-9E9FAD2412D3}"/>
              </a:ext>
            </a:extLst>
          </p:cNvPr>
          <p:cNvSpPr/>
          <p:nvPr/>
        </p:nvSpPr>
        <p:spPr>
          <a:xfrm rot="16200000">
            <a:off x="714916" y="5570385"/>
            <a:ext cx="719514" cy="232670"/>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Bezorging</a:t>
            </a:r>
          </a:p>
        </p:txBody>
      </p:sp>
      <p:sp>
        <p:nvSpPr>
          <p:cNvPr id="38" name="Rechthoek 37">
            <a:extLst>
              <a:ext uri="{FF2B5EF4-FFF2-40B4-BE49-F238E27FC236}">
                <a16:creationId xmlns:a16="http://schemas.microsoft.com/office/drawing/2014/main" id="{421EE0F0-B44F-4B7D-9719-EFD1AE5EF497}"/>
              </a:ext>
            </a:extLst>
          </p:cNvPr>
          <p:cNvSpPr/>
          <p:nvPr/>
        </p:nvSpPr>
        <p:spPr>
          <a:xfrm rot="16200000">
            <a:off x="747513" y="4815203"/>
            <a:ext cx="680333" cy="303328"/>
          </a:xfrm>
          <a:prstGeom prst="rect">
            <a:avLst/>
          </a:prstGeom>
          <a:solidFill>
            <a:srgbClr val="C3591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9" name="Rechthoek 38">
            <a:extLst>
              <a:ext uri="{FF2B5EF4-FFF2-40B4-BE49-F238E27FC236}">
                <a16:creationId xmlns:a16="http://schemas.microsoft.com/office/drawing/2014/main" id="{51BBF831-B840-434A-B477-39BE9C500156}"/>
              </a:ext>
            </a:extLst>
          </p:cNvPr>
          <p:cNvSpPr/>
          <p:nvPr/>
        </p:nvSpPr>
        <p:spPr>
          <a:xfrm rot="16200000">
            <a:off x="741366" y="4847702"/>
            <a:ext cx="666614" cy="232670"/>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Inpakken</a:t>
            </a:r>
          </a:p>
        </p:txBody>
      </p:sp>
      <p:sp>
        <p:nvSpPr>
          <p:cNvPr id="12" name="Rechthoek 11">
            <a:extLst>
              <a:ext uri="{FF2B5EF4-FFF2-40B4-BE49-F238E27FC236}">
                <a16:creationId xmlns:a16="http://schemas.microsoft.com/office/drawing/2014/main" id="{91BE733C-3ED2-4ABC-99D0-8F716B5B12D1}"/>
              </a:ext>
            </a:extLst>
          </p:cNvPr>
          <p:cNvSpPr/>
          <p:nvPr/>
        </p:nvSpPr>
        <p:spPr>
          <a:xfrm>
            <a:off x="900680" y="1554654"/>
            <a:ext cx="8388452" cy="4573689"/>
          </a:xfrm>
          <a:prstGeom prst="rect">
            <a:avLst/>
          </a:pr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cxnSp>
        <p:nvCxnSpPr>
          <p:cNvPr id="14" name="Rechte verbindingslijn 13">
            <a:extLst>
              <a:ext uri="{FF2B5EF4-FFF2-40B4-BE49-F238E27FC236}">
                <a16:creationId xmlns:a16="http://schemas.microsoft.com/office/drawing/2014/main" id="{E607AD22-4EE2-48B2-AEF8-8CE2EAC3CC0B}"/>
              </a:ext>
            </a:extLst>
          </p:cNvPr>
          <p:cNvCxnSpPr>
            <a:cxnSpLocks/>
          </p:cNvCxnSpPr>
          <p:nvPr/>
        </p:nvCxnSpPr>
        <p:spPr>
          <a:xfrm>
            <a:off x="936016" y="2368041"/>
            <a:ext cx="8353116" cy="40327"/>
          </a:xfrm>
          <a:prstGeom prst="line">
            <a:avLst/>
          </a:prstGeom>
          <a:ln>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3D52A23A-6FDF-4BB4-87ED-B1DC8E9291B9}"/>
              </a:ext>
            </a:extLst>
          </p:cNvPr>
          <p:cNvCxnSpPr>
            <a:cxnSpLocks/>
          </p:cNvCxnSpPr>
          <p:nvPr/>
        </p:nvCxnSpPr>
        <p:spPr>
          <a:xfrm>
            <a:off x="971351" y="3116329"/>
            <a:ext cx="8317780" cy="31483"/>
          </a:xfrm>
          <a:prstGeom prst="line">
            <a:avLst/>
          </a:prstGeom>
          <a:ln>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9FBB8EF7-3970-4500-9F70-B628ACEF7B2D}"/>
              </a:ext>
            </a:extLst>
          </p:cNvPr>
          <p:cNvCxnSpPr>
            <a:cxnSpLocks/>
            <a:endCxn id="12" idx="3"/>
          </p:cNvCxnSpPr>
          <p:nvPr/>
        </p:nvCxnSpPr>
        <p:spPr>
          <a:xfrm flipV="1">
            <a:off x="936016" y="3841499"/>
            <a:ext cx="8353116" cy="7644"/>
          </a:xfrm>
          <a:prstGeom prst="line">
            <a:avLst/>
          </a:prstGeom>
          <a:ln>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C9B35748-2EBA-45F0-B753-8162BC17B1EB}"/>
              </a:ext>
            </a:extLst>
          </p:cNvPr>
          <p:cNvCxnSpPr>
            <a:cxnSpLocks/>
          </p:cNvCxnSpPr>
          <p:nvPr/>
        </p:nvCxnSpPr>
        <p:spPr>
          <a:xfrm flipV="1">
            <a:off x="971351" y="4567590"/>
            <a:ext cx="8317780" cy="18783"/>
          </a:xfrm>
          <a:prstGeom prst="line">
            <a:avLst/>
          </a:prstGeom>
          <a:ln>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6743EE36-2D70-4160-BBB5-F30DD9D8BC19}"/>
              </a:ext>
            </a:extLst>
          </p:cNvPr>
          <p:cNvCxnSpPr>
            <a:cxnSpLocks/>
          </p:cNvCxnSpPr>
          <p:nvPr/>
        </p:nvCxnSpPr>
        <p:spPr>
          <a:xfrm flipV="1">
            <a:off x="936016" y="5307034"/>
            <a:ext cx="8353116" cy="32576"/>
          </a:xfrm>
          <a:prstGeom prst="line">
            <a:avLst/>
          </a:prstGeom>
          <a:ln>
            <a:solidFill>
              <a:srgbClr val="C00000"/>
            </a:solidFill>
            <a:prstDash val="lgDashDot"/>
          </a:ln>
        </p:spPr>
        <p:style>
          <a:lnRef idx="1">
            <a:schemeClr val="accent1"/>
          </a:lnRef>
          <a:fillRef idx="0">
            <a:schemeClr val="accent1"/>
          </a:fillRef>
          <a:effectRef idx="0">
            <a:schemeClr val="accent1"/>
          </a:effectRef>
          <a:fontRef idx="minor">
            <a:schemeClr val="tx1"/>
          </a:fontRef>
        </p:style>
      </p:cxnSp>
      <p:sp>
        <p:nvSpPr>
          <p:cNvPr id="15" name="Rechthoek: afgeronde hoeken 14">
            <a:extLst>
              <a:ext uri="{FF2B5EF4-FFF2-40B4-BE49-F238E27FC236}">
                <a16:creationId xmlns:a16="http://schemas.microsoft.com/office/drawing/2014/main" id="{892E2C93-B208-42A4-A5AF-68B3001E0EFB}"/>
              </a:ext>
            </a:extLst>
          </p:cNvPr>
          <p:cNvSpPr/>
          <p:nvPr/>
        </p:nvSpPr>
        <p:spPr>
          <a:xfrm>
            <a:off x="1430923" y="1853859"/>
            <a:ext cx="639076" cy="252058"/>
          </a:xfrm>
          <a:prstGeom prst="roundRect">
            <a:avLst>
              <a:gd name="adj" fmla="val 50000"/>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57" name="Rechthoek: afgeronde hoeken 56">
            <a:extLst>
              <a:ext uri="{FF2B5EF4-FFF2-40B4-BE49-F238E27FC236}">
                <a16:creationId xmlns:a16="http://schemas.microsoft.com/office/drawing/2014/main" id="{A889293B-E7E8-4562-A02C-C7D2EFC5645B}"/>
              </a:ext>
            </a:extLst>
          </p:cNvPr>
          <p:cNvSpPr/>
          <p:nvPr/>
        </p:nvSpPr>
        <p:spPr>
          <a:xfrm>
            <a:off x="8348186" y="5619788"/>
            <a:ext cx="639076" cy="252058"/>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58" name="Rechthoek 57">
            <a:extLst>
              <a:ext uri="{FF2B5EF4-FFF2-40B4-BE49-F238E27FC236}">
                <a16:creationId xmlns:a16="http://schemas.microsoft.com/office/drawing/2014/main" id="{BEB1FFBD-7E86-4E8D-8C77-E4D2E350CF7C}"/>
              </a:ext>
            </a:extLst>
          </p:cNvPr>
          <p:cNvSpPr/>
          <p:nvPr/>
        </p:nvSpPr>
        <p:spPr>
          <a:xfrm>
            <a:off x="1487748" y="1870026"/>
            <a:ext cx="483872" cy="232670"/>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Order</a:t>
            </a:r>
          </a:p>
        </p:txBody>
      </p:sp>
      <p:sp>
        <p:nvSpPr>
          <p:cNvPr id="16" name="Rechthoek 15">
            <a:extLst>
              <a:ext uri="{FF2B5EF4-FFF2-40B4-BE49-F238E27FC236}">
                <a16:creationId xmlns:a16="http://schemas.microsoft.com/office/drawing/2014/main" id="{103FF70E-F2EA-4028-8B7B-AB8DAAAA506E}"/>
              </a:ext>
            </a:extLst>
          </p:cNvPr>
          <p:cNvSpPr/>
          <p:nvPr/>
        </p:nvSpPr>
        <p:spPr>
          <a:xfrm>
            <a:off x="2069998" y="2594532"/>
            <a:ext cx="601059" cy="279835"/>
          </a:xfrm>
          <a:prstGeom prst="rect">
            <a:avLst/>
          </a:prstGeom>
          <a:solidFill>
            <a:srgbClr val="8F8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59" name="Rechthoek 58">
            <a:extLst>
              <a:ext uri="{FF2B5EF4-FFF2-40B4-BE49-F238E27FC236}">
                <a16:creationId xmlns:a16="http://schemas.microsoft.com/office/drawing/2014/main" id="{2446A12A-1705-40E7-886C-3D6FAB287078}"/>
              </a:ext>
            </a:extLst>
          </p:cNvPr>
          <p:cNvSpPr/>
          <p:nvPr/>
        </p:nvSpPr>
        <p:spPr>
          <a:xfrm>
            <a:off x="2077620" y="2542590"/>
            <a:ext cx="572037" cy="378095"/>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Deeg </a:t>
            </a:r>
          </a:p>
          <a:p>
            <a:pPr algn="ctr"/>
            <a:r>
              <a:rPr lang="nl-NL" sz="945" dirty="0">
                <a:ln w="0"/>
                <a:solidFill>
                  <a:schemeClr val="bg1"/>
                </a:solidFill>
                <a:effectLst>
                  <a:outerShdw blurRad="38100" dist="19050" dir="2700000" algn="tl" rotWithShape="0">
                    <a:schemeClr val="dk1">
                      <a:alpha val="40000"/>
                    </a:schemeClr>
                  </a:outerShdw>
                </a:effectLst>
              </a:rPr>
              <a:t>kneden</a:t>
            </a:r>
          </a:p>
        </p:txBody>
      </p:sp>
      <p:sp>
        <p:nvSpPr>
          <p:cNvPr id="60" name="Rechthoek 59">
            <a:extLst>
              <a:ext uri="{FF2B5EF4-FFF2-40B4-BE49-F238E27FC236}">
                <a16:creationId xmlns:a16="http://schemas.microsoft.com/office/drawing/2014/main" id="{4805537C-19BB-40FA-B3DF-392E6B3BB82F}"/>
              </a:ext>
            </a:extLst>
          </p:cNvPr>
          <p:cNvSpPr/>
          <p:nvPr/>
        </p:nvSpPr>
        <p:spPr>
          <a:xfrm>
            <a:off x="2717659" y="3343552"/>
            <a:ext cx="601059" cy="279835"/>
          </a:xfrm>
          <a:prstGeom prst="rect">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61" name="Rechthoek 60">
            <a:extLst>
              <a:ext uri="{FF2B5EF4-FFF2-40B4-BE49-F238E27FC236}">
                <a16:creationId xmlns:a16="http://schemas.microsoft.com/office/drawing/2014/main" id="{F888A378-24EC-48F8-900B-C89D4ABDFBB9}"/>
              </a:ext>
            </a:extLst>
          </p:cNvPr>
          <p:cNvSpPr/>
          <p:nvPr/>
        </p:nvSpPr>
        <p:spPr>
          <a:xfrm>
            <a:off x="3641019" y="3343552"/>
            <a:ext cx="601059" cy="279835"/>
          </a:xfrm>
          <a:prstGeom prst="rect">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62" name="Rechthoek 61">
            <a:extLst>
              <a:ext uri="{FF2B5EF4-FFF2-40B4-BE49-F238E27FC236}">
                <a16:creationId xmlns:a16="http://schemas.microsoft.com/office/drawing/2014/main" id="{6E6A762B-92A1-44A1-BE81-E3BF186DE1C9}"/>
              </a:ext>
            </a:extLst>
          </p:cNvPr>
          <p:cNvSpPr/>
          <p:nvPr/>
        </p:nvSpPr>
        <p:spPr>
          <a:xfrm>
            <a:off x="4490277" y="3343552"/>
            <a:ext cx="601059" cy="279835"/>
          </a:xfrm>
          <a:prstGeom prst="rect">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63" name="Rechthoek 62">
            <a:extLst>
              <a:ext uri="{FF2B5EF4-FFF2-40B4-BE49-F238E27FC236}">
                <a16:creationId xmlns:a16="http://schemas.microsoft.com/office/drawing/2014/main" id="{FF0F8F73-C2B0-4B8C-A28B-EA1239493EEC}"/>
              </a:ext>
            </a:extLst>
          </p:cNvPr>
          <p:cNvSpPr/>
          <p:nvPr/>
        </p:nvSpPr>
        <p:spPr>
          <a:xfrm>
            <a:off x="2731369" y="3370227"/>
            <a:ext cx="573640" cy="232670"/>
          </a:xfrm>
          <a:prstGeom prst="rect">
            <a:avLst/>
          </a:prstGeom>
          <a:noFill/>
          <a:ln>
            <a:noFill/>
          </a:ln>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Olijfolie</a:t>
            </a:r>
          </a:p>
        </p:txBody>
      </p:sp>
      <p:sp>
        <p:nvSpPr>
          <p:cNvPr id="64" name="Rechthoek 63">
            <a:extLst>
              <a:ext uri="{FF2B5EF4-FFF2-40B4-BE49-F238E27FC236}">
                <a16:creationId xmlns:a16="http://schemas.microsoft.com/office/drawing/2014/main" id="{05C54959-472F-4B06-BE50-BBFB53BAF30C}"/>
              </a:ext>
            </a:extLst>
          </p:cNvPr>
          <p:cNvSpPr/>
          <p:nvPr/>
        </p:nvSpPr>
        <p:spPr>
          <a:xfrm>
            <a:off x="3607211" y="3306033"/>
            <a:ext cx="685850" cy="378095"/>
          </a:xfrm>
          <a:prstGeom prst="rect">
            <a:avLst/>
          </a:prstGeom>
          <a:noFill/>
          <a:ln>
            <a:noFill/>
          </a:ln>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Tomaten </a:t>
            </a:r>
          </a:p>
          <a:p>
            <a:pPr algn="ctr"/>
            <a:r>
              <a:rPr lang="nl-NL" sz="945" dirty="0">
                <a:ln w="0"/>
                <a:solidFill>
                  <a:schemeClr val="bg1"/>
                </a:solidFill>
                <a:effectLst>
                  <a:outerShdw blurRad="38100" dist="19050" dir="2700000" algn="tl" rotWithShape="0">
                    <a:schemeClr val="dk1">
                      <a:alpha val="40000"/>
                    </a:schemeClr>
                  </a:outerShdw>
                </a:effectLst>
              </a:rPr>
              <a:t>saus</a:t>
            </a:r>
          </a:p>
        </p:txBody>
      </p:sp>
      <p:sp>
        <p:nvSpPr>
          <p:cNvPr id="65" name="Rechthoek 64">
            <a:extLst>
              <a:ext uri="{FF2B5EF4-FFF2-40B4-BE49-F238E27FC236}">
                <a16:creationId xmlns:a16="http://schemas.microsoft.com/office/drawing/2014/main" id="{5B767972-5BCF-4F41-BDBA-95783C8E46E0}"/>
              </a:ext>
            </a:extLst>
          </p:cNvPr>
          <p:cNvSpPr/>
          <p:nvPr/>
        </p:nvSpPr>
        <p:spPr>
          <a:xfrm>
            <a:off x="4528777" y="3379340"/>
            <a:ext cx="450209" cy="232670"/>
          </a:xfrm>
          <a:prstGeom prst="rect">
            <a:avLst/>
          </a:prstGeom>
          <a:noFill/>
          <a:ln>
            <a:noFill/>
          </a:ln>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Kaas</a:t>
            </a:r>
          </a:p>
        </p:txBody>
      </p:sp>
      <p:sp>
        <p:nvSpPr>
          <p:cNvPr id="66" name="Rechthoek 65">
            <a:extLst>
              <a:ext uri="{FF2B5EF4-FFF2-40B4-BE49-F238E27FC236}">
                <a16:creationId xmlns:a16="http://schemas.microsoft.com/office/drawing/2014/main" id="{27448149-377B-46E6-9477-39AD224879B3}"/>
              </a:ext>
            </a:extLst>
          </p:cNvPr>
          <p:cNvSpPr/>
          <p:nvPr/>
        </p:nvSpPr>
        <p:spPr>
          <a:xfrm>
            <a:off x="6071675" y="4074935"/>
            <a:ext cx="601059" cy="279835"/>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67" name="Rechthoek 66">
            <a:extLst>
              <a:ext uri="{FF2B5EF4-FFF2-40B4-BE49-F238E27FC236}">
                <a16:creationId xmlns:a16="http://schemas.microsoft.com/office/drawing/2014/main" id="{1A1D820D-DC4B-45EA-95D5-7239B4F801F9}"/>
              </a:ext>
            </a:extLst>
          </p:cNvPr>
          <p:cNvSpPr/>
          <p:nvPr/>
        </p:nvSpPr>
        <p:spPr>
          <a:xfrm>
            <a:off x="6110678" y="4032821"/>
            <a:ext cx="565625" cy="378095"/>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Pizza</a:t>
            </a:r>
          </a:p>
          <a:p>
            <a:pPr algn="ctr"/>
            <a:r>
              <a:rPr lang="nl-NL" sz="945" dirty="0">
                <a:ln w="0"/>
                <a:solidFill>
                  <a:schemeClr val="bg1"/>
                </a:solidFill>
                <a:effectLst>
                  <a:outerShdw blurRad="38100" dist="19050" dir="2700000" algn="tl" rotWithShape="0">
                    <a:schemeClr val="dk1">
                      <a:alpha val="40000"/>
                    </a:schemeClr>
                  </a:outerShdw>
                </a:effectLst>
              </a:rPr>
              <a:t>bakken</a:t>
            </a:r>
          </a:p>
        </p:txBody>
      </p:sp>
      <p:sp>
        <p:nvSpPr>
          <p:cNvPr id="68" name="Rechthoek 67">
            <a:extLst>
              <a:ext uri="{FF2B5EF4-FFF2-40B4-BE49-F238E27FC236}">
                <a16:creationId xmlns:a16="http://schemas.microsoft.com/office/drawing/2014/main" id="{5DBE0F52-78AC-4BDD-8D33-DFFA440A0029}"/>
              </a:ext>
            </a:extLst>
          </p:cNvPr>
          <p:cNvSpPr/>
          <p:nvPr/>
        </p:nvSpPr>
        <p:spPr>
          <a:xfrm>
            <a:off x="5381932" y="3343552"/>
            <a:ext cx="601059" cy="279835"/>
          </a:xfrm>
          <a:prstGeom prst="rect">
            <a:avLst/>
          </a:prstGeom>
          <a:solidFill>
            <a:srgbClr val="7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69" name="Rechthoek 68">
            <a:extLst>
              <a:ext uri="{FF2B5EF4-FFF2-40B4-BE49-F238E27FC236}">
                <a16:creationId xmlns:a16="http://schemas.microsoft.com/office/drawing/2014/main" id="{C7E9D0C5-35D2-4CCE-8C2E-1AA6F033491C}"/>
              </a:ext>
            </a:extLst>
          </p:cNvPr>
          <p:cNvSpPr/>
          <p:nvPr/>
        </p:nvSpPr>
        <p:spPr>
          <a:xfrm>
            <a:off x="5373143" y="3354738"/>
            <a:ext cx="544786" cy="232670"/>
          </a:xfrm>
          <a:prstGeom prst="rect">
            <a:avLst/>
          </a:prstGeom>
          <a:noFill/>
          <a:ln>
            <a:noFill/>
          </a:ln>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Salami</a:t>
            </a:r>
          </a:p>
        </p:txBody>
      </p:sp>
      <p:sp>
        <p:nvSpPr>
          <p:cNvPr id="70" name="Rechthoek 69">
            <a:extLst>
              <a:ext uri="{FF2B5EF4-FFF2-40B4-BE49-F238E27FC236}">
                <a16:creationId xmlns:a16="http://schemas.microsoft.com/office/drawing/2014/main" id="{67AEB856-8CF4-4D2B-90AA-853964F1B021}"/>
              </a:ext>
            </a:extLst>
          </p:cNvPr>
          <p:cNvSpPr/>
          <p:nvPr/>
        </p:nvSpPr>
        <p:spPr>
          <a:xfrm>
            <a:off x="6724769" y="4758261"/>
            <a:ext cx="601059" cy="279835"/>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71" name="Rechthoek 70">
            <a:extLst>
              <a:ext uri="{FF2B5EF4-FFF2-40B4-BE49-F238E27FC236}">
                <a16:creationId xmlns:a16="http://schemas.microsoft.com/office/drawing/2014/main" id="{C9A0D271-297E-4A5C-8CC1-59B21AE7D422}"/>
              </a:ext>
            </a:extLst>
          </p:cNvPr>
          <p:cNvSpPr/>
          <p:nvPr/>
        </p:nvSpPr>
        <p:spPr>
          <a:xfrm>
            <a:off x="6691992" y="4781850"/>
            <a:ext cx="666614" cy="232670"/>
          </a:xfrm>
          <a:prstGeom prst="rect">
            <a:avLst/>
          </a:prstGeom>
          <a:noFill/>
          <a:ln>
            <a:noFill/>
          </a:ln>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Inpakken</a:t>
            </a:r>
          </a:p>
        </p:txBody>
      </p:sp>
      <p:sp>
        <p:nvSpPr>
          <p:cNvPr id="72" name="Rechthoek 71">
            <a:extLst>
              <a:ext uri="{FF2B5EF4-FFF2-40B4-BE49-F238E27FC236}">
                <a16:creationId xmlns:a16="http://schemas.microsoft.com/office/drawing/2014/main" id="{36FD0F7A-D214-4E97-908F-466CB126E595}"/>
              </a:ext>
            </a:extLst>
          </p:cNvPr>
          <p:cNvSpPr/>
          <p:nvPr/>
        </p:nvSpPr>
        <p:spPr>
          <a:xfrm>
            <a:off x="8324801" y="5620903"/>
            <a:ext cx="685850" cy="232670"/>
          </a:xfrm>
          <a:prstGeom prst="rect">
            <a:avLst/>
          </a:prstGeom>
          <a:noFill/>
          <a:ln>
            <a:noFill/>
          </a:ln>
          <a:effectLst>
            <a:outerShdw blurRad="50800" dist="38100" dir="2700000" algn="tl" rotWithShape="0">
              <a:prstClr val="black">
                <a:alpha val="40000"/>
              </a:prstClr>
            </a:outerShdw>
          </a:effectLst>
        </p:spPr>
        <p:txBody>
          <a:bodyPr wrap="none" lIns="86402" tIns="43201" rIns="86402" bIns="43201">
            <a:spAutoFit/>
          </a:bodyPr>
          <a:lstStyle/>
          <a:p>
            <a:pPr algn="ctr"/>
            <a:r>
              <a:rPr lang="nl-NL" sz="945" dirty="0">
                <a:ln w="0"/>
                <a:solidFill>
                  <a:schemeClr val="bg1"/>
                </a:solidFill>
                <a:effectLst>
                  <a:outerShdw blurRad="38100" dist="19050" dir="2700000" algn="tl" rotWithShape="0">
                    <a:schemeClr val="dk1">
                      <a:alpha val="40000"/>
                    </a:schemeClr>
                  </a:outerShdw>
                </a:effectLst>
              </a:rPr>
              <a:t>Afleveren</a:t>
            </a:r>
          </a:p>
        </p:txBody>
      </p:sp>
      <p:cxnSp>
        <p:nvCxnSpPr>
          <p:cNvPr id="29" name="Rechte verbindingslijn 28">
            <a:extLst>
              <a:ext uri="{FF2B5EF4-FFF2-40B4-BE49-F238E27FC236}">
                <a16:creationId xmlns:a16="http://schemas.microsoft.com/office/drawing/2014/main" id="{CB76B5D9-D158-4FA1-A0DE-2F972C931D02}"/>
              </a:ext>
            </a:extLst>
          </p:cNvPr>
          <p:cNvCxnSpPr>
            <a:cxnSpLocks/>
          </p:cNvCxnSpPr>
          <p:nvPr/>
        </p:nvCxnSpPr>
        <p:spPr>
          <a:xfrm>
            <a:off x="2363639" y="2883528"/>
            <a:ext cx="0" cy="58753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3B694894-4CBF-4E60-85A5-69E931B99D16}"/>
              </a:ext>
            </a:extLst>
          </p:cNvPr>
          <p:cNvCxnSpPr>
            <a:cxnSpLocks/>
          </p:cNvCxnSpPr>
          <p:nvPr/>
        </p:nvCxnSpPr>
        <p:spPr>
          <a:xfrm>
            <a:off x="1728900" y="2102681"/>
            <a:ext cx="0" cy="631767"/>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4FF34B51-7858-4D2C-84B4-E83230BD5832}"/>
              </a:ext>
            </a:extLst>
          </p:cNvPr>
          <p:cNvCxnSpPr>
            <a:cxnSpLocks/>
          </p:cNvCxnSpPr>
          <p:nvPr/>
        </p:nvCxnSpPr>
        <p:spPr>
          <a:xfrm>
            <a:off x="5645536" y="3626575"/>
            <a:ext cx="0" cy="594874"/>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6CA1BDC7-C7D6-4DFD-9EF4-6C0D003B0160}"/>
              </a:ext>
            </a:extLst>
          </p:cNvPr>
          <p:cNvCxnSpPr>
            <a:cxnSpLocks/>
          </p:cNvCxnSpPr>
          <p:nvPr/>
        </p:nvCxnSpPr>
        <p:spPr>
          <a:xfrm>
            <a:off x="6372204" y="4336252"/>
            <a:ext cx="0" cy="540581"/>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C0661421-07A0-455F-BA85-A103C4002753}"/>
              </a:ext>
            </a:extLst>
          </p:cNvPr>
          <p:cNvCxnSpPr>
            <a:cxnSpLocks/>
          </p:cNvCxnSpPr>
          <p:nvPr/>
        </p:nvCxnSpPr>
        <p:spPr>
          <a:xfrm>
            <a:off x="7025299" y="5026242"/>
            <a:ext cx="0" cy="718468"/>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1" name="Rechte verbindingslijn met pijl 80">
            <a:extLst>
              <a:ext uri="{FF2B5EF4-FFF2-40B4-BE49-F238E27FC236}">
                <a16:creationId xmlns:a16="http://schemas.microsoft.com/office/drawing/2014/main" id="{9E535077-583A-46DF-AA26-55BBA48DF3FC}"/>
              </a:ext>
            </a:extLst>
          </p:cNvPr>
          <p:cNvCxnSpPr>
            <a:cxnSpLocks/>
            <a:endCxn id="16" idx="1"/>
          </p:cNvCxnSpPr>
          <p:nvPr/>
        </p:nvCxnSpPr>
        <p:spPr>
          <a:xfrm>
            <a:off x="1728900" y="2734449"/>
            <a:ext cx="341098"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4" name="Rechte verbindingslijn met pijl 83">
            <a:extLst>
              <a:ext uri="{FF2B5EF4-FFF2-40B4-BE49-F238E27FC236}">
                <a16:creationId xmlns:a16="http://schemas.microsoft.com/office/drawing/2014/main" id="{CD9983CC-D65B-41B2-9AF5-95C3DEA843E3}"/>
              </a:ext>
            </a:extLst>
          </p:cNvPr>
          <p:cNvCxnSpPr>
            <a:cxnSpLocks/>
          </p:cNvCxnSpPr>
          <p:nvPr/>
        </p:nvCxnSpPr>
        <p:spPr>
          <a:xfrm>
            <a:off x="2370427" y="3471064"/>
            <a:ext cx="341098"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6" name="Rechte verbindingslijn met pijl 85">
            <a:extLst>
              <a:ext uri="{FF2B5EF4-FFF2-40B4-BE49-F238E27FC236}">
                <a16:creationId xmlns:a16="http://schemas.microsoft.com/office/drawing/2014/main" id="{1ECAB32D-FA8C-4E54-8D58-0E2310F8CF2C}"/>
              </a:ext>
            </a:extLst>
          </p:cNvPr>
          <p:cNvCxnSpPr>
            <a:cxnSpLocks/>
          </p:cNvCxnSpPr>
          <p:nvPr/>
        </p:nvCxnSpPr>
        <p:spPr>
          <a:xfrm>
            <a:off x="3312788" y="3484503"/>
            <a:ext cx="341098"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7" name="Rechte verbindingslijn met pijl 86">
            <a:extLst>
              <a:ext uri="{FF2B5EF4-FFF2-40B4-BE49-F238E27FC236}">
                <a16:creationId xmlns:a16="http://schemas.microsoft.com/office/drawing/2014/main" id="{8DD4D87E-0147-4504-9184-F066BB8C1FBF}"/>
              </a:ext>
            </a:extLst>
          </p:cNvPr>
          <p:cNvCxnSpPr>
            <a:cxnSpLocks/>
          </p:cNvCxnSpPr>
          <p:nvPr/>
        </p:nvCxnSpPr>
        <p:spPr>
          <a:xfrm>
            <a:off x="4191882" y="3481807"/>
            <a:ext cx="341098"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8" name="Rechte verbindingslijn met pijl 87">
            <a:extLst>
              <a:ext uri="{FF2B5EF4-FFF2-40B4-BE49-F238E27FC236}">
                <a16:creationId xmlns:a16="http://schemas.microsoft.com/office/drawing/2014/main" id="{41201184-7D32-45AD-9985-8D722DB6289E}"/>
              </a:ext>
            </a:extLst>
          </p:cNvPr>
          <p:cNvCxnSpPr>
            <a:cxnSpLocks/>
          </p:cNvCxnSpPr>
          <p:nvPr/>
        </p:nvCxnSpPr>
        <p:spPr>
          <a:xfrm>
            <a:off x="5048356" y="3483432"/>
            <a:ext cx="341098"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95" name="Rechte verbindingslijn met pijl 94">
            <a:extLst>
              <a:ext uri="{FF2B5EF4-FFF2-40B4-BE49-F238E27FC236}">
                <a16:creationId xmlns:a16="http://schemas.microsoft.com/office/drawing/2014/main" id="{CDF150D7-1B83-4B2A-B43F-FEA30BEC3F13}"/>
              </a:ext>
            </a:extLst>
          </p:cNvPr>
          <p:cNvCxnSpPr>
            <a:cxnSpLocks/>
          </p:cNvCxnSpPr>
          <p:nvPr/>
        </p:nvCxnSpPr>
        <p:spPr>
          <a:xfrm>
            <a:off x="5636821" y="4236979"/>
            <a:ext cx="408200"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96" name="Rechte verbindingslijn met pijl 95">
            <a:extLst>
              <a:ext uri="{FF2B5EF4-FFF2-40B4-BE49-F238E27FC236}">
                <a16:creationId xmlns:a16="http://schemas.microsoft.com/office/drawing/2014/main" id="{FB2A96F1-563A-49F5-986E-41F18A5B67AD}"/>
              </a:ext>
            </a:extLst>
          </p:cNvPr>
          <p:cNvCxnSpPr>
            <a:cxnSpLocks/>
          </p:cNvCxnSpPr>
          <p:nvPr/>
        </p:nvCxnSpPr>
        <p:spPr>
          <a:xfrm>
            <a:off x="6365660" y="4896994"/>
            <a:ext cx="341098" cy="1"/>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97" name="Rechte verbindingslijn met pijl 96">
            <a:extLst>
              <a:ext uri="{FF2B5EF4-FFF2-40B4-BE49-F238E27FC236}">
                <a16:creationId xmlns:a16="http://schemas.microsoft.com/office/drawing/2014/main" id="{F4EDA8B3-940C-497C-A580-95FB8653C90F}"/>
              </a:ext>
            </a:extLst>
          </p:cNvPr>
          <p:cNvCxnSpPr>
            <a:cxnSpLocks/>
            <a:endCxn id="57" idx="1"/>
          </p:cNvCxnSpPr>
          <p:nvPr/>
        </p:nvCxnSpPr>
        <p:spPr>
          <a:xfrm flipV="1">
            <a:off x="7025299" y="5745817"/>
            <a:ext cx="1322887" cy="1294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pic>
        <p:nvPicPr>
          <p:cNvPr id="99" name="Afbeelding 98">
            <a:extLst>
              <a:ext uri="{FF2B5EF4-FFF2-40B4-BE49-F238E27FC236}">
                <a16:creationId xmlns:a16="http://schemas.microsoft.com/office/drawing/2014/main" id="{ABB0F393-10DC-417A-8F33-1FA51B7FE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695" y="4888591"/>
            <a:ext cx="1036830" cy="1036830"/>
          </a:xfrm>
          <a:prstGeom prst="rect">
            <a:avLst/>
          </a:prstGeom>
        </p:spPr>
      </p:pic>
      <p:pic>
        <p:nvPicPr>
          <p:cNvPr id="73" name="Afbeelding 72" descr="Afbeelding met vliegtuig, zitten, groot, startbaan&#10;&#10;Automatisch gegenereerde beschrijving">
            <a:extLst>
              <a:ext uri="{FF2B5EF4-FFF2-40B4-BE49-F238E27FC236}">
                <a16:creationId xmlns:a16="http://schemas.microsoft.com/office/drawing/2014/main" id="{94854CC5-4480-4616-B38A-11544345F7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 name="Tijdelijke aanduiding voor voettekst 1">
            <a:extLst>
              <a:ext uri="{FF2B5EF4-FFF2-40B4-BE49-F238E27FC236}">
                <a16:creationId xmlns:a16="http://schemas.microsoft.com/office/drawing/2014/main" id="{0C625EEB-B78E-4B90-BC0E-EA362086BD69}"/>
              </a:ext>
            </a:extLst>
          </p:cNvPr>
          <p:cNvSpPr>
            <a:spLocks noGrp="1"/>
          </p:cNvSpPr>
          <p:nvPr>
            <p:ph type="ftr" sz="quarter" idx="11"/>
          </p:nvPr>
        </p:nvSpPr>
        <p:spPr/>
        <p:txBody>
          <a:bodyPr/>
          <a:lstStyle/>
          <a:p>
            <a:r>
              <a:rPr lang="nl-NL"/>
              <a:t>Processen</a:t>
            </a:r>
          </a:p>
        </p:txBody>
      </p:sp>
      <p:sp>
        <p:nvSpPr>
          <p:cNvPr id="3" name="Tijdelijke aanduiding voor dianummer 2">
            <a:extLst>
              <a:ext uri="{FF2B5EF4-FFF2-40B4-BE49-F238E27FC236}">
                <a16:creationId xmlns:a16="http://schemas.microsoft.com/office/drawing/2014/main" id="{95F102BD-9FA6-48FE-ACB2-F9375F241D08}"/>
              </a:ext>
            </a:extLst>
          </p:cNvPr>
          <p:cNvSpPr>
            <a:spLocks noGrp="1"/>
          </p:cNvSpPr>
          <p:nvPr>
            <p:ph type="sldNum" sz="quarter" idx="12"/>
          </p:nvPr>
        </p:nvSpPr>
        <p:spPr/>
        <p:txBody>
          <a:bodyPr/>
          <a:lstStyle/>
          <a:p>
            <a:fld id="{76022968-2107-43EC-8FC0-5D78783708AF}" type="slidenum">
              <a:rPr lang="nl-NL" smtClean="0"/>
              <a:t>36</a:t>
            </a:fld>
            <a:endParaRPr lang="nl-NL"/>
          </a:p>
        </p:txBody>
      </p:sp>
      <p:pic>
        <p:nvPicPr>
          <p:cNvPr id="5" name="Picture 6" descr="De bronafbeelding bekijken">
            <a:extLst>
              <a:ext uri="{FF2B5EF4-FFF2-40B4-BE49-F238E27FC236}">
                <a16:creationId xmlns:a16="http://schemas.microsoft.com/office/drawing/2014/main" id="{13EC780A-B186-449F-A7B3-AFA3002608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7" t="19094" r="-1649" b="20800"/>
          <a:stretch/>
        </p:blipFill>
        <p:spPr bwMode="auto">
          <a:xfrm>
            <a:off x="6752387" y="4533807"/>
            <a:ext cx="503964" cy="2964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 bronafbeelding bekijken">
            <a:extLst>
              <a:ext uri="{FF2B5EF4-FFF2-40B4-BE49-F238E27FC236}">
                <a16:creationId xmlns:a16="http://schemas.microsoft.com/office/drawing/2014/main" id="{8F4E5146-5F58-4833-88E9-A81C8DA683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9945" y="3577773"/>
            <a:ext cx="615358" cy="52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875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Arial" panose="020B0604020202020204" pitchFamily="34" charset="0"/>
                <a:cs typeface="Arial" panose="020B0604020202020204" pitchFamily="34" charset="0"/>
              </a:rPr>
              <a:t>S.I.P.O.C.</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mn-lt"/>
                <a:cs typeface="Calibri Light" panose="020F0302020204030204" pitchFamily="34" charset="0"/>
              </a:rPr>
              <a:t>Voorbeeld pizzabestelling</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kstvak 16">
            <a:extLst>
              <a:ext uri="{FF2B5EF4-FFF2-40B4-BE49-F238E27FC236}">
                <a16:creationId xmlns:a16="http://schemas.microsoft.com/office/drawing/2014/main" id="{0D2F1E47-7DA5-467A-A36D-210844FE8131}"/>
              </a:ext>
            </a:extLst>
          </p:cNvPr>
          <p:cNvSpPr txBox="1"/>
          <p:nvPr/>
        </p:nvSpPr>
        <p:spPr>
          <a:xfrm>
            <a:off x="9739064" y="6258890"/>
            <a:ext cx="542136"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87</a:t>
            </a:r>
          </a:p>
        </p:txBody>
      </p:sp>
      <p:sp>
        <p:nvSpPr>
          <p:cNvPr id="2" name="Rechthoek 1">
            <a:extLst>
              <a:ext uri="{FF2B5EF4-FFF2-40B4-BE49-F238E27FC236}">
                <a16:creationId xmlns:a16="http://schemas.microsoft.com/office/drawing/2014/main" id="{9C7B1892-B9F2-42CD-AC12-FFB55F194CAB}"/>
              </a:ext>
            </a:extLst>
          </p:cNvPr>
          <p:cNvSpPr/>
          <p:nvPr/>
        </p:nvSpPr>
        <p:spPr>
          <a:xfrm>
            <a:off x="916991" y="2545200"/>
            <a:ext cx="1838348" cy="477970"/>
          </a:xfrm>
          <a:prstGeom prst="rect">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23"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Supplier</a:t>
            </a:r>
            <a:endParaRPr lang="nl-NL" sz="1323"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2" name="Rechthoek 21">
            <a:extLst>
              <a:ext uri="{FF2B5EF4-FFF2-40B4-BE49-F238E27FC236}">
                <a16:creationId xmlns:a16="http://schemas.microsoft.com/office/drawing/2014/main" id="{B32590EE-C640-4402-AD81-2AF7F9B61863}"/>
              </a:ext>
            </a:extLst>
          </p:cNvPr>
          <p:cNvSpPr/>
          <p:nvPr/>
        </p:nvSpPr>
        <p:spPr>
          <a:xfrm>
            <a:off x="2926917" y="2545200"/>
            <a:ext cx="1838348" cy="477970"/>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23"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Input</a:t>
            </a:r>
          </a:p>
        </p:txBody>
      </p:sp>
      <p:sp>
        <p:nvSpPr>
          <p:cNvPr id="23" name="Rechthoek 22">
            <a:extLst>
              <a:ext uri="{FF2B5EF4-FFF2-40B4-BE49-F238E27FC236}">
                <a16:creationId xmlns:a16="http://schemas.microsoft.com/office/drawing/2014/main" id="{FA45778B-AC10-457C-A7FD-FCE5C7F38969}"/>
              </a:ext>
            </a:extLst>
          </p:cNvPr>
          <p:cNvSpPr/>
          <p:nvPr/>
        </p:nvSpPr>
        <p:spPr>
          <a:xfrm>
            <a:off x="4936844" y="2545200"/>
            <a:ext cx="1838348" cy="477970"/>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23"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Process</a:t>
            </a:r>
            <a:endParaRPr lang="nl-NL" sz="1323"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4" name="Rechthoek 23">
            <a:extLst>
              <a:ext uri="{FF2B5EF4-FFF2-40B4-BE49-F238E27FC236}">
                <a16:creationId xmlns:a16="http://schemas.microsoft.com/office/drawing/2014/main" id="{8F51F60E-B8FF-465D-A624-BD23D9ADE297}"/>
              </a:ext>
            </a:extLst>
          </p:cNvPr>
          <p:cNvSpPr/>
          <p:nvPr/>
        </p:nvSpPr>
        <p:spPr>
          <a:xfrm>
            <a:off x="6946771" y="2545200"/>
            <a:ext cx="1838348" cy="477970"/>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23"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Output</a:t>
            </a:r>
          </a:p>
        </p:txBody>
      </p:sp>
      <p:sp>
        <p:nvSpPr>
          <p:cNvPr id="25" name="Rechthoek 24">
            <a:extLst>
              <a:ext uri="{FF2B5EF4-FFF2-40B4-BE49-F238E27FC236}">
                <a16:creationId xmlns:a16="http://schemas.microsoft.com/office/drawing/2014/main" id="{04750A8B-9C17-4A34-913A-0EEE232FA773}"/>
              </a:ext>
            </a:extLst>
          </p:cNvPr>
          <p:cNvSpPr/>
          <p:nvPr/>
        </p:nvSpPr>
        <p:spPr>
          <a:xfrm>
            <a:off x="8956698" y="2545200"/>
            <a:ext cx="1838348" cy="477970"/>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23"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Customer</a:t>
            </a:r>
          </a:p>
        </p:txBody>
      </p:sp>
      <p:sp>
        <p:nvSpPr>
          <p:cNvPr id="3" name="Rechthoek 2">
            <a:extLst>
              <a:ext uri="{FF2B5EF4-FFF2-40B4-BE49-F238E27FC236}">
                <a16:creationId xmlns:a16="http://schemas.microsoft.com/office/drawing/2014/main" id="{5AD335BD-917F-4D26-A32F-7FCA5B8ADF7B}"/>
              </a:ext>
            </a:extLst>
          </p:cNvPr>
          <p:cNvSpPr/>
          <p:nvPr/>
        </p:nvSpPr>
        <p:spPr>
          <a:xfrm>
            <a:off x="1635908" y="2041096"/>
            <a:ext cx="400515" cy="494409"/>
          </a:xfrm>
          <a:prstGeom prst="rect">
            <a:avLst/>
          </a:prstGeom>
          <a:noFill/>
        </p:spPr>
        <p:txBody>
          <a:bodyPr wrap="none" lIns="86402" tIns="43201" rIns="86402" bIns="43201">
            <a:spAutoFit/>
          </a:bodyPr>
          <a:lstStyle/>
          <a:p>
            <a:pPr algn="ctr"/>
            <a:r>
              <a:rPr lang="nl-NL" sz="2646" dirty="0">
                <a:ln w="0"/>
                <a:effectLst>
                  <a:outerShdw blurRad="38100" dist="19050" dir="2700000" algn="tl" rotWithShape="0">
                    <a:schemeClr val="dk1">
                      <a:alpha val="40000"/>
                    </a:schemeClr>
                  </a:outerShdw>
                </a:effectLst>
              </a:rPr>
              <a:t>S</a:t>
            </a:r>
          </a:p>
        </p:txBody>
      </p:sp>
      <p:sp>
        <p:nvSpPr>
          <p:cNvPr id="41" name="Rechthoek 40">
            <a:extLst>
              <a:ext uri="{FF2B5EF4-FFF2-40B4-BE49-F238E27FC236}">
                <a16:creationId xmlns:a16="http://schemas.microsoft.com/office/drawing/2014/main" id="{3FA2912C-F392-447D-ABA4-2535E094C917}"/>
              </a:ext>
            </a:extLst>
          </p:cNvPr>
          <p:cNvSpPr/>
          <p:nvPr/>
        </p:nvSpPr>
        <p:spPr>
          <a:xfrm>
            <a:off x="3711557" y="2041096"/>
            <a:ext cx="269069" cy="494409"/>
          </a:xfrm>
          <a:prstGeom prst="rect">
            <a:avLst/>
          </a:prstGeom>
          <a:noFill/>
        </p:spPr>
        <p:txBody>
          <a:bodyPr wrap="none" lIns="86402" tIns="43201" rIns="86402" bIns="43201">
            <a:spAutoFit/>
          </a:bodyPr>
          <a:lstStyle/>
          <a:p>
            <a:pPr algn="ctr"/>
            <a:r>
              <a:rPr lang="nl-NL" sz="2646" dirty="0">
                <a:ln w="0"/>
                <a:effectLst>
                  <a:outerShdw blurRad="38100" dist="19050" dir="2700000" algn="tl" rotWithShape="0">
                    <a:schemeClr val="dk1">
                      <a:alpha val="40000"/>
                    </a:schemeClr>
                  </a:outerShdw>
                </a:effectLst>
              </a:rPr>
              <a:t>I</a:t>
            </a:r>
          </a:p>
        </p:txBody>
      </p:sp>
      <p:sp>
        <p:nvSpPr>
          <p:cNvPr id="42" name="Rechthoek 41">
            <a:extLst>
              <a:ext uri="{FF2B5EF4-FFF2-40B4-BE49-F238E27FC236}">
                <a16:creationId xmlns:a16="http://schemas.microsoft.com/office/drawing/2014/main" id="{65D5E154-FED6-4A95-96D8-88D2E9EAC002}"/>
              </a:ext>
            </a:extLst>
          </p:cNvPr>
          <p:cNvSpPr/>
          <p:nvPr/>
        </p:nvSpPr>
        <p:spPr>
          <a:xfrm>
            <a:off x="5691538" y="2041096"/>
            <a:ext cx="400515" cy="494409"/>
          </a:xfrm>
          <a:prstGeom prst="rect">
            <a:avLst/>
          </a:prstGeom>
          <a:noFill/>
        </p:spPr>
        <p:txBody>
          <a:bodyPr wrap="none" lIns="86402" tIns="43201" rIns="86402" bIns="43201">
            <a:spAutoFit/>
          </a:bodyPr>
          <a:lstStyle/>
          <a:p>
            <a:pPr algn="ctr"/>
            <a:r>
              <a:rPr lang="nl-NL" sz="2646" dirty="0">
                <a:ln w="0"/>
                <a:effectLst>
                  <a:outerShdw blurRad="38100" dist="19050" dir="2700000" algn="tl" rotWithShape="0">
                    <a:schemeClr val="dk1">
                      <a:alpha val="40000"/>
                    </a:schemeClr>
                  </a:outerShdw>
                </a:effectLst>
              </a:rPr>
              <a:t>P</a:t>
            </a:r>
          </a:p>
        </p:txBody>
      </p:sp>
      <p:sp>
        <p:nvSpPr>
          <p:cNvPr id="43" name="Rechthoek 42">
            <a:extLst>
              <a:ext uri="{FF2B5EF4-FFF2-40B4-BE49-F238E27FC236}">
                <a16:creationId xmlns:a16="http://schemas.microsoft.com/office/drawing/2014/main" id="{016CAA57-E770-47E6-A554-BA9C1641B717}"/>
              </a:ext>
            </a:extLst>
          </p:cNvPr>
          <p:cNvSpPr/>
          <p:nvPr/>
        </p:nvSpPr>
        <p:spPr>
          <a:xfrm>
            <a:off x="7698420" y="2041096"/>
            <a:ext cx="335049" cy="494409"/>
          </a:xfrm>
          <a:prstGeom prst="rect">
            <a:avLst/>
          </a:prstGeom>
          <a:noFill/>
        </p:spPr>
        <p:txBody>
          <a:bodyPr wrap="square" lIns="86402" tIns="43201" rIns="86402" bIns="43201">
            <a:spAutoFit/>
          </a:bodyPr>
          <a:lstStyle/>
          <a:p>
            <a:pPr algn="ctr"/>
            <a:r>
              <a:rPr lang="nl-NL" sz="2646" dirty="0">
                <a:ln w="0"/>
                <a:effectLst>
                  <a:outerShdw blurRad="38100" dist="19050" dir="2700000" algn="tl" rotWithShape="0">
                    <a:schemeClr val="dk1">
                      <a:alpha val="40000"/>
                    </a:schemeClr>
                  </a:outerShdw>
                </a:effectLst>
              </a:rPr>
              <a:t>O</a:t>
            </a:r>
          </a:p>
        </p:txBody>
      </p:sp>
      <p:sp>
        <p:nvSpPr>
          <p:cNvPr id="44" name="Rechthoek 43">
            <a:extLst>
              <a:ext uri="{FF2B5EF4-FFF2-40B4-BE49-F238E27FC236}">
                <a16:creationId xmlns:a16="http://schemas.microsoft.com/office/drawing/2014/main" id="{7C5F504E-9E15-4AE7-945D-069330FC60F1}"/>
              </a:ext>
            </a:extLst>
          </p:cNvPr>
          <p:cNvSpPr/>
          <p:nvPr/>
        </p:nvSpPr>
        <p:spPr>
          <a:xfrm>
            <a:off x="9639360" y="2041096"/>
            <a:ext cx="419751" cy="494409"/>
          </a:xfrm>
          <a:prstGeom prst="rect">
            <a:avLst/>
          </a:prstGeom>
          <a:noFill/>
        </p:spPr>
        <p:txBody>
          <a:bodyPr wrap="none" lIns="86402" tIns="43201" rIns="86402" bIns="43201">
            <a:spAutoFit/>
          </a:bodyPr>
          <a:lstStyle/>
          <a:p>
            <a:pPr algn="ctr"/>
            <a:r>
              <a:rPr lang="nl-NL" sz="2646" dirty="0">
                <a:ln w="0"/>
                <a:effectLst>
                  <a:outerShdw blurRad="38100" dist="19050" dir="2700000" algn="tl" rotWithShape="0">
                    <a:schemeClr val="dk1">
                      <a:alpha val="40000"/>
                    </a:schemeClr>
                  </a:outerShdw>
                </a:effectLst>
              </a:rPr>
              <a:t>C</a:t>
            </a:r>
          </a:p>
        </p:txBody>
      </p:sp>
      <p:sp>
        <p:nvSpPr>
          <p:cNvPr id="5" name="Pijl: rechts 4">
            <a:extLst>
              <a:ext uri="{FF2B5EF4-FFF2-40B4-BE49-F238E27FC236}">
                <a16:creationId xmlns:a16="http://schemas.microsoft.com/office/drawing/2014/main" id="{A271AED2-5286-43BE-A387-1F1093CBFBE7}"/>
              </a:ext>
            </a:extLst>
          </p:cNvPr>
          <p:cNvSpPr/>
          <p:nvPr/>
        </p:nvSpPr>
        <p:spPr>
          <a:xfrm>
            <a:off x="8705457" y="2620267"/>
            <a:ext cx="404436" cy="340094"/>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5" name="Pijl: rechts 44">
            <a:extLst>
              <a:ext uri="{FF2B5EF4-FFF2-40B4-BE49-F238E27FC236}">
                <a16:creationId xmlns:a16="http://schemas.microsoft.com/office/drawing/2014/main" id="{0B1C78BB-CCAA-4DA3-A47B-12FD72E33444}"/>
              </a:ext>
            </a:extLst>
          </p:cNvPr>
          <p:cNvSpPr/>
          <p:nvPr/>
        </p:nvSpPr>
        <p:spPr>
          <a:xfrm>
            <a:off x="6744553" y="2608011"/>
            <a:ext cx="404436" cy="340094"/>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6" name="Pijl: rechts 45">
            <a:extLst>
              <a:ext uri="{FF2B5EF4-FFF2-40B4-BE49-F238E27FC236}">
                <a16:creationId xmlns:a16="http://schemas.microsoft.com/office/drawing/2014/main" id="{E4AB4245-A4F0-4A8D-B80A-243FA39392E7}"/>
              </a:ext>
            </a:extLst>
          </p:cNvPr>
          <p:cNvSpPr/>
          <p:nvPr/>
        </p:nvSpPr>
        <p:spPr>
          <a:xfrm>
            <a:off x="4691730" y="2615671"/>
            <a:ext cx="404436" cy="340094"/>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7" name="Pijl: rechts 46">
            <a:extLst>
              <a:ext uri="{FF2B5EF4-FFF2-40B4-BE49-F238E27FC236}">
                <a16:creationId xmlns:a16="http://schemas.microsoft.com/office/drawing/2014/main" id="{1D035D41-313E-4E7F-B8DB-D97AD3B9AA2C}"/>
              </a:ext>
            </a:extLst>
          </p:cNvPr>
          <p:cNvSpPr/>
          <p:nvPr/>
        </p:nvSpPr>
        <p:spPr>
          <a:xfrm>
            <a:off x="2703252" y="2615671"/>
            <a:ext cx="404436" cy="340094"/>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6" name="Tekstvak 5">
            <a:extLst>
              <a:ext uri="{FF2B5EF4-FFF2-40B4-BE49-F238E27FC236}">
                <a16:creationId xmlns:a16="http://schemas.microsoft.com/office/drawing/2014/main" id="{7BA6824C-EDFB-48F5-9474-5102B35AAF60}"/>
              </a:ext>
            </a:extLst>
          </p:cNvPr>
          <p:cNvSpPr txBox="1"/>
          <p:nvPr/>
        </p:nvSpPr>
        <p:spPr>
          <a:xfrm>
            <a:off x="1399557" y="3143417"/>
            <a:ext cx="1006496" cy="906658"/>
          </a:xfrm>
          <a:prstGeom prst="rect">
            <a:avLst/>
          </a:prstGeom>
          <a:noFill/>
        </p:spPr>
        <p:txBody>
          <a:bodyPr wrap="square" rtlCol="0">
            <a:spAutoFit/>
          </a:bodyPr>
          <a:lstStyle/>
          <a:p>
            <a:r>
              <a:rPr lang="nl-NL" sz="1323" dirty="0">
                <a:latin typeface="Calibri" panose="020F0502020204030204" pitchFamily="34" charset="0"/>
                <a:cs typeface="Calibri" panose="020F0502020204030204" pitchFamily="34" charset="0"/>
              </a:rPr>
              <a:t>Klant</a:t>
            </a:r>
          </a:p>
          <a:p>
            <a:r>
              <a:rPr lang="nl-NL" sz="1323" dirty="0">
                <a:latin typeface="Calibri" panose="020F0502020204030204" pitchFamily="34" charset="0"/>
                <a:cs typeface="Calibri" panose="020F0502020204030204" pitchFamily="34" charset="0"/>
              </a:rPr>
              <a:t>Frontdesk</a:t>
            </a:r>
          </a:p>
          <a:p>
            <a:r>
              <a:rPr lang="nl-NL" sz="1323" dirty="0">
                <a:latin typeface="Calibri" panose="020F0502020204030204" pitchFamily="34" charset="0"/>
                <a:cs typeface="Calibri" panose="020F0502020204030204" pitchFamily="34" charset="0"/>
              </a:rPr>
              <a:t>Frontdesk</a:t>
            </a:r>
          </a:p>
          <a:p>
            <a:r>
              <a:rPr lang="nl-NL" sz="1323" dirty="0">
                <a:latin typeface="Calibri" panose="020F0502020204030204" pitchFamily="34" charset="0"/>
                <a:cs typeface="Calibri" panose="020F0502020204030204" pitchFamily="34" charset="0"/>
              </a:rPr>
              <a:t>Bezorger</a:t>
            </a:r>
          </a:p>
        </p:txBody>
      </p:sp>
      <p:sp>
        <p:nvSpPr>
          <p:cNvPr id="48" name="Tekstvak 47">
            <a:extLst>
              <a:ext uri="{FF2B5EF4-FFF2-40B4-BE49-F238E27FC236}">
                <a16:creationId xmlns:a16="http://schemas.microsoft.com/office/drawing/2014/main" id="{7AD8DB8F-CE8B-49AF-832A-62A58C30F944}"/>
              </a:ext>
            </a:extLst>
          </p:cNvPr>
          <p:cNvSpPr txBox="1"/>
          <p:nvPr/>
        </p:nvSpPr>
        <p:spPr>
          <a:xfrm>
            <a:off x="3129308" y="3143417"/>
            <a:ext cx="1620636" cy="906658"/>
          </a:xfrm>
          <a:prstGeom prst="rect">
            <a:avLst/>
          </a:prstGeom>
          <a:noFill/>
        </p:spPr>
        <p:txBody>
          <a:bodyPr wrap="square" rtlCol="0">
            <a:spAutoFit/>
          </a:bodyPr>
          <a:lstStyle/>
          <a:p>
            <a:r>
              <a:rPr lang="nl-NL" sz="1323" dirty="0">
                <a:latin typeface="Calibri" panose="020F0502020204030204" pitchFamily="34" charset="0"/>
                <a:cs typeface="Calibri" panose="020F0502020204030204" pitchFamily="34" charset="0"/>
              </a:rPr>
              <a:t>Bestelling</a:t>
            </a:r>
          </a:p>
          <a:p>
            <a:r>
              <a:rPr lang="nl-NL" sz="1323" dirty="0" err="1">
                <a:latin typeface="Calibri" panose="020F0502020204030204" pitchFamily="34" charset="0"/>
                <a:cs typeface="Calibri" panose="020F0502020204030204" pitchFamily="34" charset="0"/>
              </a:rPr>
              <a:t>Opdrachtbon</a:t>
            </a:r>
            <a:endParaRPr lang="nl-NL" sz="1323" dirty="0">
              <a:latin typeface="Calibri" panose="020F0502020204030204" pitchFamily="34" charset="0"/>
              <a:cs typeface="Calibri" panose="020F0502020204030204" pitchFamily="34" charset="0"/>
            </a:endParaRPr>
          </a:p>
          <a:p>
            <a:r>
              <a:rPr lang="nl-NL" sz="1323" dirty="0">
                <a:latin typeface="Calibri" panose="020F0502020204030204" pitchFamily="34" charset="0"/>
                <a:cs typeface="Calibri" panose="020F0502020204030204" pitchFamily="34" charset="0"/>
              </a:rPr>
              <a:t>Pizza</a:t>
            </a:r>
          </a:p>
          <a:p>
            <a:r>
              <a:rPr lang="nl-NL" sz="1323" dirty="0">
                <a:latin typeface="Calibri" panose="020F0502020204030204" pitchFamily="34" charset="0"/>
                <a:cs typeface="Calibri" panose="020F0502020204030204" pitchFamily="34" charset="0"/>
              </a:rPr>
              <a:t>Pizza + rekening</a:t>
            </a:r>
          </a:p>
        </p:txBody>
      </p:sp>
      <p:sp>
        <p:nvSpPr>
          <p:cNvPr id="49" name="Tekstvak 48">
            <a:extLst>
              <a:ext uri="{FF2B5EF4-FFF2-40B4-BE49-F238E27FC236}">
                <a16:creationId xmlns:a16="http://schemas.microsoft.com/office/drawing/2014/main" id="{D1D021BD-B97B-4A46-A90F-7D660753B5DA}"/>
              </a:ext>
            </a:extLst>
          </p:cNvPr>
          <p:cNvSpPr txBox="1"/>
          <p:nvPr/>
        </p:nvSpPr>
        <p:spPr>
          <a:xfrm>
            <a:off x="4936844" y="3143417"/>
            <a:ext cx="1807708" cy="906658"/>
          </a:xfrm>
          <a:prstGeom prst="rect">
            <a:avLst/>
          </a:prstGeom>
          <a:noFill/>
        </p:spPr>
        <p:txBody>
          <a:bodyPr wrap="square" rtlCol="0">
            <a:spAutoFit/>
          </a:bodyPr>
          <a:lstStyle/>
          <a:p>
            <a:r>
              <a:rPr lang="nl-NL" sz="1323" dirty="0">
                <a:latin typeface="Calibri" panose="020F0502020204030204" pitchFamily="34" charset="0"/>
                <a:cs typeface="Calibri" panose="020F0502020204030204" pitchFamily="34" charset="0"/>
              </a:rPr>
              <a:t>Bestelling opnemen</a:t>
            </a:r>
          </a:p>
          <a:p>
            <a:r>
              <a:rPr lang="nl-NL" sz="1323" dirty="0">
                <a:latin typeface="Calibri" panose="020F0502020204030204" pitchFamily="34" charset="0"/>
                <a:cs typeface="Calibri" panose="020F0502020204030204" pitchFamily="34" charset="0"/>
              </a:rPr>
              <a:t>Pizza maken</a:t>
            </a:r>
          </a:p>
          <a:p>
            <a:r>
              <a:rPr lang="nl-NL" sz="1323" dirty="0">
                <a:latin typeface="Calibri" panose="020F0502020204030204" pitchFamily="34" charset="0"/>
                <a:cs typeface="Calibri" panose="020F0502020204030204" pitchFamily="34" charset="0"/>
              </a:rPr>
              <a:t>Rekening opmaken</a:t>
            </a:r>
          </a:p>
          <a:p>
            <a:r>
              <a:rPr lang="nl-NL" sz="1323" dirty="0">
                <a:latin typeface="Calibri" panose="020F0502020204030204" pitchFamily="34" charset="0"/>
                <a:cs typeface="Calibri" panose="020F0502020204030204" pitchFamily="34" charset="0"/>
              </a:rPr>
              <a:t>Pizza bezorgen</a:t>
            </a:r>
          </a:p>
        </p:txBody>
      </p:sp>
      <p:sp>
        <p:nvSpPr>
          <p:cNvPr id="50" name="Tekstvak 49">
            <a:extLst>
              <a:ext uri="{FF2B5EF4-FFF2-40B4-BE49-F238E27FC236}">
                <a16:creationId xmlns:a16="http://schemas.microsoft.com/office/drawing/2014/main" id="{EB491DF0-9308-4E43-BCE0-FE389B271A79}"/>
              </a:ext>
            </a:extLst>
          </p:cNvPr>
          <p:cNvSpPr txBox="1"/>
          <p:nvPr/>
        </p:nvSpPr>
        <p:spPr>
          <a:xfrm>
            <a:off x="7148990" y="3143417"/>
            <a:ext cx="1807708" cy="1110240"/>
          </a:xfrm>
          <a:prstGeom prst="rect">
            <a:avLst/>
          </a:prstGeom>
          <a:noFill/>
        </p:spPr>
        <p:txBody>
          <a:bodyPr wrap="square" rtlCol="0">
            <a:spAutoFit/>
          </a:bodyPr>
          <a:lstStyle/>
          <a:p>
            <a:r>
              <a:rPr lang="nl-NL" sz="1323" dirty="0" err="1">
                <a:latin typeface="Calibri" panose="020F0502020204030204" pitchFamily="34" charset="0"/>
                <a:cs typeface="Calibri" panose="020F0502020204030204" pitchFamily="34" charset="0"/>
              </a:rPr>
              <a:t>Opdrachtbon</a:t>
            </a:r>
            <a:endParaRPr lang="nl-NL" sz="1323" dirty="0">
              <a:latin typeface="Calibri" panose="020F0502020204030204" pitchFamily="34" charset="0"/>
              <a:cs typeface="Calibri" panose="020F0502020204030204" pitchFamily="34" charset="0"/>
            </a:endParaRPr>
          </a:p>
          <a:p>
            <a:r>
              <a:rPr lang="nl-NL" sz="1323" dirty="0">
                <a:latin typeface="Calibri" panose="020F0502020204030204" pitchFamily="34" charset="0"/>
                <a:cs typeface="Calibri" panose="020F0502020204030204" pitchFamily="34" charset="0"/>
              </a:rPr>
              <a:t>Pizza</a:t>
            </a:r>
          </a:p>
          <a:p>
            <a:r>
              <a:rPr lang="nl-NL" sz="1323" dirty="0">
                <a:latin typeface="Calibri" panose="020F0502020204030204" pitchFamily="34" charset="0"/>
                <a:cs typeface="Calibri" panose="020F0502020204030204" pitchFamily="34" charset="0"/>
              </a:rPr>
              <a:t>Pizza + rekening</a:t>
            </a:r>
          </a:p>
          <a:p>
            <a:r>
              <a:rPr lang="nl-NL" sz="1323" dirty="0">
                <a:latin typeface="Calibri" panose="020F0502020204030204" pitchFamily="34" charset="0"/>
                <a:cs typeface="Calibri" panose="020F0502020204030204" pitchFamily="34" charset="0"/>
              </a:rPr>
              <a:t>Bezorgde en betaalde pizza</a:t>
            </a:r>
          </a:p>
        </p:txBody>
      </p:sp>
      <p:sp>
        <p:nvSpPr>
          <p:cNvPr id="51" name="Tekstvak 50">
            <a:extLst>
              <a:ext uri="{FF2B5EF4-FFF2-40B4-BE49-F238E27FC236}">
                <a16:creationId xmlns:a16="http://schemas.microsoft.com/office/drawing/2014/main" id="{525ED46E-28EA-46FF-94E4-2EEFC0B3CA24}"/>
              </a:ext>
            </a:extLst>
          </p:cNvPr>
          <p:cNvSpPr txBox="1"/>
          <p:nvPr/>
        </p:nvSpPr>
        <p:spPr>
          <a:xfrm>
            <a:off x="9415262" y="3143417"/>
            <a:ext cx="1006496" cy="906658"/>
          </a:xfrm>
          <a:prstGeom prst="rect">
            <a:avLst/>
          </a:prstGeom>
          <a:noFill/>
        </p:spPr>
        <p:txBody>
          <a:bodyPr wrap="square" rtlCol="0">
            <a:spAutoFit/>
          </a:bodyPr>
          <a:lstStyle/>
          <a:p>
            <a:r>
              <a:rPr lang="nl-NL" sz="1323" dirty="0">
                <a:latin typeface="Calibri" panose="020F0502020204030204" pitchFamily="34" charset="0"/>
                <a:cs typeface="Calibri" panose="020F0502020204030204" pitchFamily="34" charset="0"/>
              </a:rPr>
              <a:t>Keuken</a:t>
            </a:r>
          </a:p>
          <a:p>
            <a:r>
              <a:rPr lang="nl-NL" sz="1323" dirty="0">
                <a:latin typeface="Calibri" panose="020F0502020204030204" pitchFamily="34" charset="0"/>
                <a:cs typeface="Calibri" panose="020F0502020204030204" pitchFamily="34" charset="0"/>
              </a:rPr>
              <a:t>Frontdesk</a:t>
            </a:r>
          </a:p>
          <a:p>
            <a:r>
              <a:rPr lang="nl-NL" sz="1323" dirty="0">
                <a:latin typeface="Calibri" panose="020F0502020204030204" pitchFamily="34" charset="0"/>
                <a:cs typeface="Calibri" panose="020F0502020204030204" pitchFamily="34" charset="0"/>
              </a:rPr>
              <a:t>Bezorger</a:t>
            </a:r>
          </a:p>
          <a:p>
            <a:r>
              <a:rPr lang="nl-NL" sz="1323" dirty="0">
                <a:latin typeface="Calibri" panose="020F0502020204030204" pitchFamily="34" charset="0"/>
                <a:cs typeface="Calibri" panose="020F0502020204030204" pitchFamily="34" charset="0"/>
              </a:rPr>
              <a:t>Klant</a:t>
            </a:r>
          </a:p>
        </p:txBody>
      </p:sp>
      <p:pic>
        <p:nvPicPr>
          <p:cNvPr id="52" name="Afbeelding 51">
            <a:extLst>
              <a:ext uri="{FF2B5EF4-FFF2-40B4-BE49-F238E27FC236}">
                <a16:creationId xmlns:a16="http://schemas.microsoft.com/office/drawing/2014/main" id="{F2213C90-1F57-4549-A0D7-5FCA1B546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6010" y="4044960"/>
            <a:ext cx="1036830" cy="1036830"/>
          </a:xfrm>
          <a:prstGeom prst="rect">
            <a:avLst/>
          </a:prstGeom>
        </p:spPr>
      </p:pic>
      <p:cxnSp>
        <p:nvCxnSpPr>
          <p:cNvPr id="26" name="Rechte verbindingslijn met pijl 25">
            <a:extLst>
              <a:ext uri="{FF2B5EF4-FFF2-40B4-BE49-F238E27FC236}">
                <a16:creationId xmlns:a16="http://schemas.microsoft.com/office/drawing/2014/main" id="{F9F5EC0B-2978-4950-B757-07715546AC33}"/>
              </a:ext>
            </a:extLst>
          </p:cNvPr>
          <p:cNvCxnSpPr>
            <a:cxnSpLocks/>
          </p:cNvCxnSpPr>
          <p:nvPr/>
        </p:nvCxnSpPr>
        <p:spPr>
          <a:xfrm>
            <a:off x="2568543" y="3251717"/>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9025FFB7-7F90-4939-81A4-095A5DAC62B5}"/>
              </a:ext>
            </a:extLst>
          </p:cNvPr>
          <p:cNvCxnSpPr>
            <a:cxnSpLocks/>
          </p:cNvCxnSpPr>
          <p:nvPr/>
        </p:nvCxnSpPr>
        <p:spPr>
          <a:xfrm>
            <a:off x="2568543" y="3472523"/>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D8B13D61-9200-4906-B89F-3666492098B8}"/>
              </a:ext>
            </a:extLst>
          </p:cNvPr>
          <p:cNvCxnSpPr>
            <a:cxnSpLocks/>
          </p:cNvCxnSpPr>
          <p:nvPr/>
        </p:nvCxnSpPr>
        <p:spPr>
          <a:xfrm>
            <a:off x="2568543" y="3693329"/>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C3CD37D3-6B0C-4516-9730-7345AEA0B72C}"/>
              </a:ext>
            </a:extLst>
          </p:cNvPr>
          <p:cNvCxnSpPr>
            <a:cxnSpLocks/>
          </p:cNvCxnSpPr>
          <p:nvPr/>
        </p:nvCxnSpPr>
        <p:spPr>
          <a:xfrm>
            <a:off x="2568543" y="3914135"/>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D9B5BF8A-6A2B-48B1-8D15-B1638FF6723D}"/>
              </a:ext>
            </a:extLst>
          </p:cNvPr>
          <p:cNvCxnSpPr>
            <a:cxnSpLocks/>
          </p:cNvCxnSpPr>
          <p:nvPr/>
        </p:nvCxnSpPr>
        <p:spPr>
          <a:xfrm>
            <a:off x="8691376" y="3248946"/>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38019A6B-36E0-4D97-8A9C-10102C2A34A4}"/>
              </a:ext>
            </a:extLst>
          </p:cNvPr>
          <p:cNvCxnSpPr>
            <a:cxnSpLocks/>
          </p:cNvCxnSpPr>
          <p:nvPr/>
        </p:nvCxnSpPr>
        <p:spPr>
          <a:xfrm>
            <a:off x="8691376" y="3469752"/>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CDC24AB6-D2DA-488B-BCC6-38BA90DF514F}"/>
              </a:ext>
            </a:extLst>
          </p:cNvPr>
          <p:cNvCxnSpPr>
            <a:cxnSpLocks/>
          </p:cNvCxnSpPr>
          <p:nvPr/>
        </p:nvCxnSpPr>
        <p:spPr>
          <a:xfrm>
            <a:off x="8691376" y="3690558"/>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EE020E81-8958-4DCA-8807-ED89FD7E459C}"/>
              </a:ext>
            </a:extLst>
          </p:cNvPr>
          <p:cNvCxnSpPr>
            <a:cxnSpLocks/>
          </p:cNvCxnSpPr>
          <p:nvPr/>
        </p:nvCxnSpPr>
        <p:spPr>
          <a:xfrm>
            <a:off x="8691376" y="3911364"/>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0C966FD9-8FC3-4F64-9399-857B50601CAB}"/>
              </a:ext>
            </a:extLst>
          </p:cNvPr>
          <p:cNvCxnSpPr>
            <a:cxnSpLocks/>
          </p:cNvCxnSpPr>
          <p:nvPr/>
        </p:nvCxnSpPr>
        <p:spPr>
          <a:xfrm>
            <a:off x="6597179" y="3277747"/>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22B5F58C-6D29-4B75-8366-1778C2137F6C}"/>
              </a:ext>
            </a:extLst>
          </p:cNvPr>
          <p:cNvCxnSpPr>
            <a:cxnSpLocks/>
          </p:cNvCxnSpPr>
          <p:nvPr/>
        </p:nvCxnSpPr>
        <p:spPr>
          <a:xfrm>
            <a:off x="6597179" y="3498553"/>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43E4F487-18C4-4FAF-B236-EDF262802E54}"/>
              </a:ext>
            </a:extLst>
          </p:cNvPr>
          <p:cNvCxnSpPr>
            <a:cxnSpLocks/>
          </p:cNvCxnSpPr>
          <p:nvPr/>
        </p:nvCxnSpPr>
        <p:spPr>
          <a:xfrm>
            <a:off x="6597179" y="3719359"/>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BDD2FF54-5728-4DD7-9213-E2754CACB582}"/>
              </a:ext>
            </a:extLst>
          </p:cNvPr>
          <p:cNvCxnSpPr>
            <a:cxnSpLocks/>
          </p:cNvCxnSpPr>
          <p:nvPr/>
        </p:nvCxnSpPr>
        <p:spPr>
          <a:xfrm>
            <a:off x="6597179" y="3940165"/>
            <a:ext cx="53064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41D75BCE-C0F5-4C5C-9C59-42FF26F60229}"/>
              </a:ext>
            </a:extLst>
          </p:cNvPr>
          <p:cNvCxnSpPr>
            <a:cxnSpLocks/>
          </p:cNvCxnSpPr>
          <p:nvPr/>
        </p:nvCxnSpPr>
        <p:spPr>
          <a:xfrm>
            <a:off x="4629199" y="3248946"/>
            <a:ext cx="272133"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3" name="Rechte verbindingslijn met pijl 52">
            <a:extLst>
              <a:ext uri="{FF2B5EF4-FFF2-40B4-BE49-F238E27FC236}">
                <a16:creationId xmlns:a16="http://schemas.microsoft.com/office/drawing/2014/main" id="{7AE8CC7F-BBDF-42D3-AA62-792DD731046B}"/>
              </a:ext>
            </a:extLst>
          </p:cNvPr>
          <p:cNvCxnSpPr>
            <a:cxnSpLocks/>
          </p:cNvCxnSpPr>
          <p:nvPr/>
        </p:nvCxnSpPr>
        <p:spPr>
          <a:xfrm>
            <a:off x="4629199" y="3469752"/>
            <a:ext cx="272133"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F660E0FA-7877-420D-9E6A-E30CBE881A46}"/>
              </a:ext>
            </a:extLst>
          </p:cNvPr>
          <p:cNvCxnSpPr>
            <a:cxnSpLocks/>
          </p:cNvCxnSpPr>
          <p:nvPr/>
        </p:nvCxnSpPr>
        <p:spPr>
          <a:xfrm>
            <a:off x="4629199" y="3690558"/>
            <a:ext cx="272133"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5" name="Rechte verbindingslijn met pijl 54">
            <a:extLst>
              <a:ext uri="{FF2B5EF4-FFF2-40B4-BE49-F238E27FC236}">
                <a16:creationId xmlns:a16="http://schemas.microsoft.com/office/drawing/2014/main" id="{2D83D44A-1F1F-40F7-8359-953E26F6FC8B}"/>
              </a:ext>
            </a:extLst>
          </p:cNvPr>
          <p:cNvCxnSpPr>
            <a:cxnSpLocks/>
          </p:cNvCxnSpPr>
          <p:nvPr/>
        </p:nvCxnSpPr>
        <p:spPr>
          <a:xfrm>
            <a:off x="4629199" y="3911364"/>
            <a:ext cx="272133"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57" name="Tekstvak 56">
            <a:extLst>
              <a:ext uri="{FF2B5EF4-FFF2-40B4-BE49-F238E27FC236}">
                <a16:creationId xmlns:a16="http://schemas.microsoft.com/office/drawing/2014/main" id="{1DEE38C1-D6BA-44C1-868D-F49D147DDA21}"/>
              </a:ext>
            </a:extLst>
          </p:cNvPr>
          <p:cNvSpPr txBox="1"/>
          <p:nvPr/>
        </p:nvSpPr>
        <p:spPr>
          <a:xfrm>
            <a:off x="8954747" y="6258890"/>
            <a:ext cx="542136" cy="237757"/>
          </a:xfrm>
          <a:prstGeom prst="rect">
            <a:avLst/>
          </a:prstGeom>
          <a:noFill/>
        </p:spPr>
        <p:txBody>
          <a:bodyPr wrap="none" rtlCol="0">
            <a:spAutoFit/>
          </a:bodyPr>
          <a:lstStyle/>
          <a:p>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77</a:t>
            </a:r>
          </a:p>
        </p:txBody>
      </p:sp>
      <p:pic>
        <p:nvPicPr>
          <p:cNvPr id="58" name="Afbeelding 57" descr="Afbeelding met vliegtuig, zitten, groot, startbaan&#10;&#10;Automatisch gegenereerde beschrijving">
            <a:extLst>
              <a:ext uri="{FF2B5EF4-FFF2-40B4-BE49-F238E27FC236}">
                <a16:creationId xmlns:a16="http://schemas.microsoft.com/office/drawing/2014/main" id="{3C25623A-3677-4941-81D2-A99718824B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8" name="Tijdelijke aanduiding voor voettekst 7">
            <a:extLst>
              <a:ext uri="{FF2B5EF4-FFF2-40B4-BE49-F238E27FC236}">
                <a16:creationId xmlns:a16="http://schemas.microsoft.com/office/drawing/2014/main" id="{082826C8-427E-4D61-A027-E473FFC28C0B}"/>
              </a:ext>
            </a:extLst>
          </p:cNvPr>
          <p:cNvSpPr>
            <a:spLocks noGrp="1"/>
          </p:cNvSpPr>
          <p:nvPr>
            <p:ph type="ftr" sz="quarter" idx="11"/>
          </p:nvPr>
        </p:nvSpPr>
        <p:spPr/>
        <p:txBody>
          <a:bodyPr/>
          <a:lstStyle/>
          <a:p>
            <a:r>
              <a:rPr lang="nl-NL"/>
              <a:t>Processen</a:t>
            </a:r>
          </a:p>
        </p:txBody>
      </p:sp>
      <p:sp>
        <p:nvSpPr>
          <p:cNvPr id="9" name="Tijdelijke aanduiding voor dianummer 8">
            <a:extLst>
              <a:ext uri="{FF2B5EF4-FFF2-40B4-BE49-F238E27FC236}">
                <a16:creationId xmlns:a16="http://schemas.microsoft.com/office/drawing/2014/main" id="{0989C6F0-B672-4E3A-B1E4-706C721BDF4C}"/>
              </a:ext>
            </a:extLst>
          </p:cNvPr>
          <p:cNvSpPr>
            <a:spLocks noGrp="1"/>
          </p:cNvSpPr>
          <p:nvPr>
            <p:ph type="sldNum" sz="quarter" idx="12"/>
          </p:nvPr>
        </p:nvSpPr>
        <p:spPr/>
        <p:txBody>
          <a:bodyPr/>
          <a:lstStyle/>
          <a:p>
            <a:fld id="{76022968-2107-43EC-8FC0-5D78783708AF}" type="slidenum">
              <a:rPr lang="nl-NL" smtClean="0"/>
              <a:t>37</a:t>
            </a:fld>
            <a:endParaRPr lang="nl-NL"/>
          </a:p>
        </p:txBody>
      </p:sp>
      <p:pic>
        <p:nvPicPr>
          <p:cNvPr id="11" name="Afbeelding 10" descr="Afbeelding met kaart&#10;&#10;Automatisch gegenereerde beschrijving">
            <a:extLst>
              <a:ext uri="{FF2B5EF4-FFF2-40B4-BE49-F238E27FC236}">
                <a16:creationId xmlns:a16="http://schemas.microsoft.com/office/drawing/2014/main" id="{D59CF58C-E876-4243-ADAA-2A882B961A3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7980" y="44821"/>
            <a:ext cx="4266115" cy="1980053"/>
          </a:xfrm>
          <a:prstGeom prst="rect">
            <a:avLst/>
          </a:prstGeom>
        </p:spPr>
      </p:pic>
      <p:pic>
        <p:nvPicPr>
          <p:cNvPr id="60" name="Afbeelding 59" descr="Afbeelding met kamer, voedsel, teken&#10;&#10;Automatisch gegenereerde beschrijving">
            <a:hlinkClick r:id="" action="ppaction://noaction"/>
            <a:extLst>
              <a:ext uri="{FF2B5EF4-FFF2-40B4-BE49-F238E27FC236}">
                <a16:creationId xmlns:a16="http://schemas.microsoft.com/office/drawing/2014/main" id="{E6760935-A565-421D-A96D-F9B65F9FCC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7102" y="505497"/>
            <a:ext cx="1289081" cy="763532"/>
          </a:xfrm>
          <a:prstGeom prst="rect">
            <a:avLst/>
          </a:prstGeom>
        </p:spPr>
      </p:pic>
      <p:pic>
        <p:nvPicPr>
          <p:cNvPr id="61" name="Afbeelding 60">
            <a:extLst>
              <a:ext uri="{FF2B5EF4-FFF2-40B4-BE49-F238E27FC236}">
                <a16:creationId xmlns:a16="http://schemas.microsoft.com/office/drawing/2014/main" id="{DF840354-4A0F-439D-9A5A-C40FB00FFC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59" t="2904" r="2579" b="3434"/>
          <a:stretch/>
        </p:blipFill>
        <p:spPr>
          <a:xfrm>
            <a:off x="8883970" y="5096936"/>
            <a:ext cx="720246" cy="1081730"/>
          </a:xfrm>
          <a:prstGeom prst="rect">
            <a:avLst/>
          </a:prstGeom>
          <a:ln>
            <a:noFill/>
          </a:ln>
          <a:effectLst/>
        </p:spPr>
      </p:pic>
    </p:spTree>
    <p:extLst>
      <p:ext uri="{BB962C8B-B14F-4D97-AF65-F5344CB8AC3E}">
        <p14:creationId xmlns:p14="http://schemas.microsoft.com/office/powerpoint/2010/main" val="1981016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57B994E-B343-4E22-A9EA-62CAB1A37A5D}"/>
              </a:ext>
            </a:extLst>
          </p:cNvPr>
          <p:cNvSpPr>
            <a:spLocks noGrp="1"/>
          </p:cNvSpPr>
          <p:nvPr>
            <p:ph type="ftr" sz="quarter" idx="11"/>
          </p:nvPr>
        </p:nvSpPr>
        <p:spPr/>
        <p:txBody>
          <a:bodyPr/>
          <a:lstStyle/>
          <a:p>
            <a:pPr defTabSz="864017">
              <a:defRPr/>
            </a:pPr>
            <a:r>
              <a:rPr lang="nl-NL">
                <a:solidFill>
                  <a:prstClr val="black">
                    <a:tint val="75000"/>
                  </a:prstClr>
                </a:solidFill>
                <a:latin typeface="Calibri" panose="020F0502020204030204"/>
              </a:rPr>
              <a:t>Processen</a:t>
            </a:r>
          </a:p>
        </p:txBody>
      </p:sp>
      <p:sp>
        <p:nvSpPr>
          <p:cNvPr id="3" name="Tijdelijke aanduiding voor dianummer 2">
            <a:extLst>
              <a:ext uri="{FF2B5EF4-FFF2-40B4-BE49-F238E27FC236}">
                <a16:creationId xmlns:a16="http://schemas.microsoft.com/office/drawing/2014/main" id="{5EF13F08-84F4-4114-881E-84646678381E}"/>
              </a:ext>
            </a:extLst>
          </p:cNvPr>
          <p:cNvSpPr>
            <a:spLocks noGrp="1"/>
          </p:cNvSpPr>
          <p:nvPr>
            <p:ph type="sldNum" sz="quarter" idx="12"/>
          </p:nvPr>
        </p:nvSpPr>
        <p:spPr/>
        <p:txBody>
          <a:bodyPr/>
          <a:lstStyle/>
          <a:p>
            <a:pPr defTabSz="864017">
              <a:defRPr/>
            </a:pPr>
            <a:fld id="{76022968-2107-43EC-8FC0-5D78783708AF}" type="slidenum">
              <a:rPr lang="nl-NL">
                <a:solidFill>
                  <a:prstClr val="black">
                    <a:tint val="75000"/>
                  </a:prstClr>
                </a:solidFill>
                <a:latin typeface="Calibri" panose="020F0502020204030204"/>
              </a:rPr>
              <a:pPr defTabSz="864017">
                <a:defRPr/>
              </a:pPr>
              <a:t>38</a:t>
            </a:fld>
            <a:endParaRPr lang="nl-NL">
              <a:solidFill>
                <a:prstClr val="black">
                  <a:tint val="75000"/>
                </a:prstClr>
              </a:solidFill>
              <a:latin typeface="Calibri" panose="020F0502020204030204"/>
            </a:endParaRPr>
          </a:p>
        </p:txBody>
      </p:sp>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Arial" panose="020B0604020202020204" pitchFamily="34" charset="0"/>
                <a:cs typeface="Arial" panose="020B0604020202020204" pitchFamily="34" charset="0"/>
              </a:rPr>
              <a:t>IDEF</a:t>
            </a:r>
            <a:br>
              <a:rPr lang="nl-NL" sz="3402" dirty="0">
                <a:latin typeface="Calibri Light" panose="020F0302020204030204" pitchFamily="34" charset="0"/>
                <a:cs typeface="Calibri Light" panose="020F0302020204030204" pitchFamily="34" charset="0"/>
              </a:rPr>
            </a:br>
            <a:r>
              <a:rPr lang="nl-NL" sz="1600" b="0" dirty="0" err="1">
                <a:solidFill>
                  <a:schemeClr val="tx1"/>
                </a:solidFill>
                <a:latin typeface="+mn-lt"/>
                <a:cs typeface="Calibri Light" panose="020F0302020204030204" pitchFamily="34" charset="0"/>
              </a:rPr>
              <a:t>Integrated</a:t>
            </a:r>
            <a:r>
              <a:rPr lang="nl-NL" sz="1600" b="0" dirty="0">
                <a:solidFill>
                  <a:schemeClr val="tx1"/>
                </a:solidFill>
                <a:latin typeface="+mn-lt"/>
                <a:cs typeface="Calibri Light" panose="020F0302020204030204" pitchFamily="34" charset="0"/>
              </a:rPr>
              <a:t> Definition</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Afgeronde rechthoek 2">
            <a:extLst>
              <a:ext uri="{FF2B5EF4-FFF2-40B4-BE49-F238E27FC236}">
                <a16:creationId xmlns:a16="http://schemas.microsoft.com/office/drawing/2014/main" id="{AF56A1D2-8435-42D9-B36B-F27187B727C8}"/>
              </a:ext>
            </a:extLst>
          </p:cNvPr>
          <p:cNvSpPr/>
          <p:nvPr/>
        </p:nvSpPr>
        <p:spPr bwMode="auto">
          <a:xfrm>
            <a:off x="4816005" y="2479478"/>
            <a:ext cx="1890064" cy="1147539"/>
          </a:xfrm>
          <a:prstGeom prst="rect">
            <a:avLst/>
          </a:prstGeom>
          <a:solidFill>
            <a:schemeClr val="bg1">
              <a:lumMod val="95000"/>
            </a:schemeClr>
          </a:solidFill>
          <a:ln w="34925">
            <a:noFill/>
            <a:headEnd type="none" w="med" len="med"/>
            <a:tailEnd type="none" w="med" len="med"/>
          </a:ln>
          <a:effectLst>
            <a:innerShdw blurRad="63500" dist="50800" dir="13500000">
              <a:prstClr val="black">
                <a:alpha val="50000"/>
              </a:prstClr>
            </a:inn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lstStyle/>
          <a:p>
            <a:pPr algn="ctr" defTabSz="864017">
              <a:defRPr/>
            </a:pPr>
            <a:endParaRPr lang="nl-NL" sz="1134" dirty="0">
              <a:solidFill>
                <a:prstClr val="black"/>
              </a:solidFill>
              <a:latin typeface="Calibri Light" panose="020F0302020204030204" pitchFamily="34" charset="0"/>
              <a:cs typeface="Calibri Light" panose="020F0302020204030204" pitchFamily="34" charset="0"/>
            </a:endParaRPr>
          </a:p>
          <a:p>
            <a:pPr algn="ctr" defTabSz="864017">
              <a:defRPr/>
            </a:pPr>
            <a:endParaRPr lang="nl-NL" sz="1134" dirty="0">
              <a:solidFill>
                <a:prstClr val="black"/>
              </a:solidFill>
              <a:latin typeface="Calibri Light" panose="020F0302020204030204" pitchFamily="34" charset="0"/>
              <a:cs typeface="Calibri Light" panose="020F0302020204030204" pitchFamily="34" charset="0"/>
            </a:endParaRPr>
          </a:p>
          <a:p>
            <a:pPr algn="ctr" defTabSz="864017">
              <a:defRPr/>
            </a:pPr>
            <a:r>
              <a:rPr lang="nl-NL" sz="1134" b="1" dirty="0">
                <a:solidFill>
                  <a:prstClr val="black"/>
                </a:solidFill>
                <a:latin typeface="Calibri Light" panose="020F0302020204030204" pitchFamily="34" charset="0"/>
                <a:cs typeface="Calibri Light" panose="020F0302020204030204" pitchFamily="34" charset="0"/>
              </a:rPr>
              <a:t>Transformatie</a:t>
            </a:r>
          </a:p>
          <a:p>
            <a:pPr algn="ctr" defTabSz="864017">
              <a:defRPr/>
            </a:pPr>
            <a:r>
              <a:rPr lang="nl-NL" sz="1134" dirty="0">
                <a:solidFill>
                  <a:prstClr val="black"/>
                </a:solidFill>
                <a:latin typeface="Calibri Light" panose="020F0302020204030204" pitchFamily="34" charset="0"/>
                <a:cs typeface="Calibri Light" panose="020F0302020204030204" pitchFamily="34" charset="0"/>
              </a:rPr>
              <a:t>(‘</a:t>
            </a:r>
            <a:r>
              <a:rPr lang="nl-NL" sz="1134" i="1" dirty="0" err="1">
                <a:solidFill>
                  <a:prstClr val="black"/>
                </a:solidFill>
                <a:latin typeface="Calibri Light" panose="020F0302020204030204" pitchFamily="34" charset="0"/>
                <a:cs typeface="Calibri Light" panose="020F0302020204030204" pitchFamily="34" charset="0"/>
              </a:rPr>
              <a:t>through</a:t>
            </a:r>
            <a:r>
              <a:rPr lang="nl-NL" sz="1134" i="1" dirty="0">
                <a:solidFill>
                  <a:prstClr val="black"/>
                </a:solidFill>
                <a:latin typeface="Calibri Light" panose="020F0302020204030204" pitchFamily="34" charset="0"/>
                <a:cs typeface="Calibri Light" panose="020F0302020204030204" pitchFamily="34" charset="0"/>
              </a:rPr>
              <a:t> put</a:t>
            </a:r>
            <a:r>
              <a:rPr lang="nl-NL" sz="1134" dirty="0">
                <a:solidFill>
                  <a:prstClr val="black"/>
                </a:solidFill>
                <a:latin typeface="Calibri Light" panose="020F0302020204030204" pitchFamily="34" charset="0"/>
                <a:cs typeface="Calibri Light" panose="020F0302020204030204" pitchFamily="34" charset="0"/>
              </a:rPr>
              <a:t>’)</a:t>
            </a:r>
          </a:p>
        </p:txBody>
      </p:sp>
      <p:sp>
        <p:nvSpPr>
          <p:cNvPr id="27" name="Rechthoek 26">
            <a:extLst>
              <a:ext uri="{FF2B5EF4-FFF2-40B4-BE49-F238E27FC236}">
                <a16:creationId xmlns:a16="http://schemas.microsoft.com/office/drawing/2014/main" id="{AC67A937-725D-4C68-8FEF-32BD162F8541}"/>
              </a:ext>
            </a:extLst>
          </p:cNvPr>
          <p:cNvSpPr/>
          <p:nvPr/>
        </p:nvSpPr>
        <p:spPr bwMode="auto">
          <a:xfrm>
            <a:off x="4816005" y="3744143"/>
            <a:ext cx="1890064" cy="1282544"/>
          </a:xfrm>
          <a:prstGeom prst="rect">
            <a:avLst/>
          </a:prstGeom>
          <a:solidFill>
            <a:schemeClr val="bg1">
              <a:lumMod val="95000"/>
            </a:schemeClr>
          </a:solidFill>
          <a:ln>
            <a:noFill/>
            <a:headEnd type="none" w="med" len="med"/>
            <a:tailEnd type="none" w="med" len="med"/>
          </a:ln>
          <a:effectLst>
            <a:innerShdw blurRad="63500" dist="50800" dir="13500000">
              <a:prstClr val="black">
                <a:alpha val="50000"/>
              </a:prstClr>
            </a:inn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dirty="0">
              <a:solidFill>
                <a:prstClr val="black"/>
              </a:solidFill>
              <a:latin typeface="Calibri Light" panose="020F0302020204030204" pitchFamily="34" charset="0"/>
              <a:cs typeface="Calibri Light" panose="020F0302020204030204" pitchFamily="34" charset="0"/>
            </a:endParaRPr>
          </a:p>
          <a:p>
            <a:pPr marL="171450" indent="-171450" defTabSz="864017">
              <a:buFont typeface="Courier New" panose="02070309020205020404" pitchFamily="49" charset="0"/>
              <a:buChar char="o"/>
              <a:defRPr/>
            </a:pPr>
            <a:r>
              <a:rPr lang="nl-NL" sz="1134" dirty="0">
                <a:solidFill>
                  <a:prstClr val="black"/>
                </a:solidFill>
                <a:latin typeface="Calibri Light" panose="020F0302020204030204" pitchFamily="34" charset="0"/>
                <a:cs typeface="Calibri Light" panose="020F0302020204030204" pitchFamily="34" charset="0"/>
              </a:rPr>
              <a:t> Mensen</a:t>
            </a:r>
          </a:p>
          <a:p>
            <a:pPr marL="171450" indent="-171450" defTabSz="864017">
              <a:buFont typeface="Courier New" panose="02070309020205020404" pitchFamily="49" charset="0"/>
              <a:buChar char="o"/>
              <a:defRPr/>
            </a:pPr>
            <a:r>
              <a:rPr lang="nl-NL" sz="1134" dirty="0">
                <a:solidFill>
                  <a:prstClr val="black"/>
                </a:solidFill>
                <a:latin typeface="Calibri Light" panose="020F0302020204030204" pitchFamily="34" charset="0"/>
                <a:cs typeface="Calibri Light" panose="020F0302020204030204" pitchFamily="34" charset="0"/>
              </a:rPr>
              <a:t> Machines</a:t>
            </a:r>
          </a:p>
          <a:p>
            <a:pPr marL="171450" indent="-171450" defTabSz="864017">
              <a:buFont typeface="Courier New" panose="02070309020205020404" pitchFamily="49" charset="0"/>
              <a:buChar char="o"/>
              <a:defRPr/>
            </a:pPr>
            <a:r>
              <a:rPr lang="nl-NL" sz="1134" dirty="0">
                <a:solidFill>
                  <a:prstClr val="black"/>
                </a:solidFill>
                <a:latin typeface="Calibri Light" panose="020F0302020204030204" pitchFamily="34" charset="0"/>
                <a:cs typeface="Calibri Light" panose="020F0302020204030204" pitchFamily="34" charset="0"/>
              </a:rPr>
              <a:t> Methodes</a:t>
            </a:r>
          </a:p>
          <a:p>
            <a:pPr marL="171450" indent="-171450" defTabSz="864017">
              <a:buFont typeface="Courier New" panose="02070309020205020404" pitchFamily="49" charset="0"/>
              <a:buChar char="o"/>
              <a:defRPr/>
            </a:pPr>
            <a:r>
              <a:rPr lang="nl-NL" sz="1134" dirty="0">
                <a:solidFill>
                  <a:prstClr val="black"/>
                </a:solidFill>
                <a:latin typeface="Calibri Light" panose="020F0302020204030204" pitchFamily="34" charset="0"/>
                <a:cs typeface="Calibri Light" panose="020F0302020204030204" pitchFamily="34" charset="0"/>
              </a:rPr>
              <a:t> Systemen</a:t>
            </a:r>
          </a:p>
        </p:txBody>
      </p:sp>
      <p:sp>
        <p:nvSpPr>
          <p:cNvPr id="28" name="PIJL-RECHTS 6">
            <a:extLst>
              <a:ext uri="{FF2B5EF4-FFF2-40B4-BE49-F238E27FC236}">
                <a16:creationId xmlns:a16="http://schemas.microsoft.com/office/drawing/2014/main" id="{2532798F-B236-451B-89EF-8656EA5582A4}"/>
              </a:ext>
            </a:extLst>
          </p:cNvPr>
          <p:cNvSpPr/>
          <p:nvPr/>
        </p:nvSpPr>
        <p:spPr bwMode="auto">
          <a:xfrm>
            <a:off x="4208484" y="2930092"/>
            <a:ext cx="607521" cy="270009"/>
          </a:xfrm>
          <a:prstGeom prst="right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prstClr val="black"/>
              </a:solidFill>
              <a:latin typeface="Calibri Light" panose="020F0302020204030204" pitchFamily="34" charset="0"/>
              <a:cs typeface="Calibri Light" panose="020F0302020204030204" pitchFamily="34" charset="0"/>
            </a:endParaRPr>
          </a:p>
        </p:txBody>
      </p:sp>
      <p:sp>
        <p:nvSpPr>
          <p:cNvPr id="29" name="PIJL-RECHTS 7">
            <a:extLst>
              <a:ext uri="{FF2B5EF4-FFF2-40B4-BE49-F238E27FC236}">
                <a16:creationId xmlns:a16="http://schemas.microsoft.com/office/drawing/2014/main" id="{053B570F-2339-4A8F-8547-D2AE68F3CCAF}"/>
              </a:ext>
            </a:extLst>
          </p:cNvPr>
          <p:cNvSpPr/>
          <p:nvPr/>
        </p:nvSpPr>
        <p:spPr bwMode="auto">
          <a:xfrm>
            <a:off x="6720856" y="2900455"/>
            <a:ext cx="607521" cy="270009"/>
          </a:xfrm>
          <a:prstGeom prst="right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prstClr val="black"/>
              </a:solidFill>
              <a:latin typeface="Calibri Light" panose="020F0302020204030204" pitchFamily="34" charset="0"/>
              <a:cs typeface="Calibri Light" panose="020F0302020204030204" pitchFamily="34" charset="0"/>
            </a:endParaRPr>
          </a:p>
        </p:txBody>
      </p:sp>
      <p:sp>
        <p:nvSpPr>
          <p:cNvPr id="30" name="Rechthoek 29">
            <a:extLst>
              <a:ext uri="{FF2B5EF4-FFF2-40B4-BE49-F238E27FC236}">
                <a16:creationId xmlns:a16="http://schemas.microsoft.com/office/drawing/2014/main" id="{0C2C0D1B-BD78-411F-92CE-53FD6E115DFA}"/>
              </a:ext>
            </a:extLst>
          </p:cNvPr>
          <p:cNvSpPr/>
          <p:nvPr/>
        </p:nvSpPr>
        <p:spPr bwMode="auto">
          <a:xfrm>
            <a:off x="4829233" y="1381743"/>
            <a:ext cx="1890064" cy="945032"/>
          </a:xfrm>
          <a:prstGeom prst="rect">
            <a:avLst/>
          </a:prstGeom>
          <a:solidFill>
            <a:schemeClr val="bg1">
              <a:lumMod val="95000"/>
            </a:schemeClr>
          </a:solidFill>
          <a:ln>
            <a:noFill/>
            <a:headEnd type="none" w="med" len="med"/>
            <a:tailEnd type="none" w="med" len="med"/>
          </a:ln>
          <a:effectLst>
            <a:innerShdw blurRad="63500" dist="50800" dir="13500000">
              <a:prstClr val="black">
                <a:alpha val="50000"/>
              </a:prstClr>
            </a:inn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dirty="0">
              <a:solidFill>
                <a:prstClr val="black"/>
              </a:solidFill>
              <a:latin typeface="Calibri Light" panose="020F0302020204030204" pitchFamily="34" charset="0"/>
              <a:cs typeface="Calibri Light" panose="020F0302020204030204" pitchFamily="34" charset="0"/>
            </a:endParaRPr>
          </a:p>
          <a:p>
            <a:pPr defTabSz="864017">
              <a:defRPr/>
            </a:pPr>
            <a:endParaRPr lang="nl-NL" sz="1134" dirty="0">
              <a:solidFill>
                <a:prstClr val="black"/>
              </a:solidFill>
              <a:latin typeface="Calibri Light" panose="020F0302020204030204" pitchFamily="34" charset="0"/>
              <a:cs typeface="Calibri Light" panose="020F0302020204030204" pitchFamily="34" charset="0"/>
            </a:endParaRPr>
          </a:p>
          <a:p>
            <a:pPr marL="171450" indent="-171450" defTabSz="864017">
              <a:buFont typeface="Courier New" panose="02070309020205020404" pitchFamily="49" charset="0"/>
              <a:buChar char="o"/>
              <a:defRPr/>
            </a:pPr>
            <a:r>
              <a:rPr lang="nl-NL" sz="1134" dirty="0">
                <a:solidFill>
                  <a:prstClr val="black"/>
                </a:solidFill>
                <a:latin typeface="Calibri Light" panose="020F0302020204030204" pitchFamily="34" charset="0"/>
                <a:cs typeface="Calibri Light" panose="020F0302020204030204" pitchFamily="34" charset="0"/>
              </a:rPr>
              <a:t> Afspraken</a:t>
            </a:r>
          </a:p>
          <a:p>
            <a:pPr marL="171450" indent="-171450" defTabSz="864017">
              <a:buFont typeface="Courier New" panose="02070309020205020404" pitchFamily="49" charset="0"/>
              <a:buChar char="o"/>
              <a:defRPr/>
            </a:pPr>
            <a:r>
              <a:rPr lang="nl-NL" sz="1134" dirty="0">
                <a:solidFill>
                  <a:prstClr val="black"/>
                </a:solidFill>
                <a:latin typeface="Calibri Light" panose="020F0302020204030204" pitchFamily="34" charset="0"/>
                <a:cs typeface="Calibri Light" panose="020F0302020204030204" pitchFamily="34" charset="0"/>
              </a:rPr>
              <a:t> Regels t.b.v. beheersing</a:t>
            </a:r>
          </a:p>
        </p:txBody>
      </p:sp>
      <p:sp>
        <p:nvSpPr>
          <p:cNvPr id="31" name="Rechthoek 30">
            <a:extLst>
              <a:ext uri="{FF2B5EF4-FFF2-40B4-BE49-F238E27FC236}">
                <a16:creationId xmlns:a16="http://schemas.microsoft.com/office/drawing/2014/main" id="{77A0CA2E-2CCD-4E05-9A99-12E89F542B6D}"/>
              </a:ext>
            </a:extLst>
          </p:cNvPr>
          <p:cNvSpPr/>
          <p:nvPr/>
        </p:nvSpPr>
        <p:spPr>
          <a:xfrm>
            <a:off x="5422958" y="1096643"/>
            <a:ext cx="676158" cy="261738"/>
          </a:xfrm>
          <a:prstGeom prst="rect">
            <a:avLst/>
          </a:prstGeom>
          <a:noFill/>
        </p:spPr>
        <p:txBody>
          <a:bodyPr wrap="none" lIns="86402" tIns="43201" rIns="86402" bIns="43201">
            <a:spAutoFit/>
          </a:bodyPr>
          <a:lstStyle/>
          <a:p>
            <a:pPr algn="ctr" defTabSz="864017">
              <a:defRPr/>
            </a:pPr>
            <a:r>
              <a:rPr lang="nl-NL" sz="1134" i="1" dirty="0">
                <a:solidFill>
                  <a:prstClr val="black"/>
                </a:solidFill>
                <a:latin typeface="Calibri Light" panose="020F0302020204030204" pitchFamily="34" charset="0"/>
                <a:cs typeface="Calibri Light" panose="020F0302020204030204" pitchFamily="34" charset="0"/>
              </a:rPr>
              <a:t>Controle</a:t>
            </a:r>
          </a:p>
        </p:txBody>
      </p:sp>
      <p:sp>
        <p:nvSpPr>
          <p:cNvPr id="32" name="Rechthoek 31">
            <a:extLst>
              <a:ext uri="{FF2B5EF4-FFF2-40B4-BE49-F238E27FC236}">
                <a16:creationId xmlns:a16="http://schemas.microsoft.com/office/drawing/2014/main" id="{2FA0CB65-594E-410F-BF13-96CC5A5741BA}"/>
              </a:ext>
            </a:extLst>
          </p:cNvPr>
          <p:cNvSpPr/>
          <p:nvPr/>
        </p:nvSpPr>
        <p:spPr>
          <a:xfrm>
            <a:off x="5259304" y="5033954"/>
            <a:ext cx="927903" cy="261781"/>
          </a:xfrm>
          <a:prstGeom prst="rect">
            <a:avLst/>
          </a:prstGeom>
          <a:noFill/>
        </p:spPr>
        <p:txBody>
          <a:bodyPr wrap="none" lIns="86402" tIns="43201" rIns="86402" bIns="43201">
            <a:spAutoFit/>
          </a:bodyPr>
          <a:lstStyle/>
          <a:p>
            <a:pPr algn="ctr" defTabSz="864017">
              <a:defRPr/>
            </a:pPr>
            <a:r>
              <a:rPr lang="nl-NL" sz="1134" i="1" dirty="0">
                <a:solidFill>
                  <a:prstClr val="black"/>
                </a:solidFill>
                <a:latin typeface="Calibri Light" panose="020F0302020204030204" pitchFamily="34" charset="0"/>
                <a:cs typeface="Calibri Light" panose="020F0302020204030204" pitchFamily="34" charset="0"/>
              </a:rPr>
              <a:t>Mechanisme</a:t>
            </a:r>
          </a:p>
        </p:txBody>
      </p:sp>
      <p:sp>
        <p:nvSpPr>
          <p:cNvPr id="33" name="Rechthoek 32">
            <a:extLst>
              <a:ext uri="{FF2B5EF4-FFF2-40B4-BE49-F238E27FC236}">
                <a16:creationId xmlns:a16="http://schemas.microsoft.com/office/drawing/2014/main" id="{54E70FC0-CCA3-41FA-BFB8-6B5C0A7E4066}"/>
              </a:ext>
            </a:extLst>
          </p:cNvPr>
          <p:cNvSpPr/>
          <p:nvPr/>
        </p:nvSpPr>
        <p:spPr>
          <a:xfrm>
            <a:off x="5415909" y="1420819"/>
            <a:ext cx="701846" cy="261738"/>
          </a:xfrm>
          <a:prstGeom prst="rect">
            <a:avLst/>
          </a:prstGeom>
          <a:noFill/>
        </p:spPr>
        <p:txBody>
          <a:bodyPr wrap="none" lIns="86402" tIns="43201" rIns="86402" bIns="43201">
            <a:spAutoFit/>
          </a:bodyPr>
          <a:lstStyle/>
          <a:p>
            <a:pPr algn="ctr" defTabSz="864017">
              <a:defRPr/>
            </a:pPr>
            <a:r>
              <a:rPr lang="nl-NL" sz="1134" b="1" dirty="0">
                <a:solidFill>
                  <a:prstClr val="black"/>
                </a:solidFill>
                <a:latin typeface="Calibri Light" panose="020F0302020204030204" pitchFamily="34" charset="0"/>
                <a:cs typeface="Calibri Light" panose="020F0302020204030204" pitchFamily="34" charset="0"/>
              </a:rPr>
              <a:t>Stuurinfo</a:t>
            </a:r>
          </a:p>
        </p:txBody>
      </p:sp>
      <p:sp>
        <p:nvSpPr>
          <p:cNvPr id="34" name="Rechthoek 33">
            <a:extLst>
              <a:ext uri="{FF2B5EF4-FFF2-40B4-BE49-F238E27FC236}">
                <a16:creationId xmlns:a16="http://schemas.microsoft.com/office/drawing/2014/main" id="{ADEC7896-3305-4E34-9664-BF9256E20923}"/>
              </a:ext>
            </a:extLst>
          </p:cNvPr>
          <p:cNvSpPr/>
          <p:nvPr/>
        </p:nvSpPr>
        <p:spPr>
          <a:xfrm>
            <a:off x="5276057" y="4682176"/>
            <a:ext cx="980803" cy="261781"/>
          </a:xfrm>
          <a:prstGeom prst="rect">
            <a:avLst/>
          </a:prstGeom>
          <a:noFill/>
        </p:spPr>
        <p:txBody>
          <a:bodyPr wrap="none" lIns="86402" tIns="43201" rIns="86402" bIns="43201">
            <a:spAutoFit/>
          </a:bodyPr>
          <a:lstStyle/>
          <a:p>
            <a:pPr algn="ctr" defTabSz="864017">
              <a:defRPr/>
            </a:pPr>
            <a:r>
              <a:rPr lang="nl-NL" sz="1134" b="1" dirty="0">
                <a:solidFill>
                  <a:prstClr val="black"/>
                </a:solidFill>
                <a:latin typeface="Calibri Light" panose="020F0302020204030204" pitchFamily="34" charset="0"/>
                <a:cs typeface="Calibri Light" panose="020F0302020204030204" pitchFamily="34" charset="0"/>
              </a:rPr>
              <a:t>Hulpmiddelen</a:t>
            </a:r>
          </a:p>
        </p:txBody>
      </p:sp>
      <p:sp>
        <p:nvSpPr>
          <p:cNvPr id="35" name="Rechthoek 34">
            <a:extLst>
              <a:ext uri="{FF2B5EF4-FFF2-40B4-BE49-F238E27FC236}">
                <a16:creationId xmlns:a16="http://schemas.microsoft.com/office/drawing/2014/main" id="{4233DFFD-5B0D-44CE-A18D-B76E5DB63EBE}"/>
              </a:ext>
            </a:extLst>
          </p:cNvPr>
          <p:cNvSpPr/>
          <p:nvPr/>
        </p:nvSpPr>
        <p:spPr>
          <a:xfrm>
            <a:off x="3452080" y="2922378"/>
            <a:ext cx="478944" cy="261738"/>
          </a:xfrm>
          <a:prstGeom prst="rect">
            <a:avLst/>
          </a:prstGeom>
          <a:noFill/>
        </p:spPr>
        <p:txBody>
          <a:bodyPr wrap="none" lIns="86402" tIns="43201" rIns="86402" bIns="43201">
            <a:spAutoFit/>
          </a:bodyPr>
          <a:lstStyle/>
          <a:p>
            <a:pPr algn="ctr" defTabSz="864017">
              <a:defRPr/>
            </a:pPr>
            <a:r>
              <a:rPr lang="nl-NL" sz="1134" b="1" dirty="0">
                <a:solidFill>
                  <a:prstClr val="black"/>
                </a:solidFill>
                <a:latin typeface="Calibri Light" panose="020F0302020204030204" pitchFamily="34" charset="0"/>
                <a:cs typeface="Calibri Light" panose="020F0302020204030204" pitchFamily="34" charset="0"/>
              </a:rPr>
              <a:t>Input</a:t>
            </a:r>
          </a:p>
        </p:txBody>
      </p:sp>
      <p:sp>
        <p:nvSpPr>
          <p:cNvPr id="36" name="Rechthoek 35">
            <a:extLst>
              <a:ext uri="{FF2B5EF4-FFF2-40B4-BE49-F238E27FC236}">
                <a16:creationId xmlns:a16="http://schemas.microsoft.com/office/drawing/2014/main" id="{E598BB2B-F62F-41DE-BEA7-A13A37263424}"/>
              </a:ext>
            </a:extLst>
          </p:cNvPr>
          <p:cNvSpPr/>
          <p:nvPr/>
        </p:nvSpPr>
        <p:spPr>
          <a:xfrm>
            <a:off x="7344823" y="2896855"/>
            <a:ext cx="581655" cy="261781"/>
          </a:xfrm>
          <a:prstGeom prst="rect">
            <a:avLst/>
          </a:prstGeom>
          <a:noFill/>
        </p:spPr>
        <p:txBody>
          <a:bodyPr wrap="none" lIns="86402" tIns="43201" rIns="86402" bIns="43201">
            <a:spAutoFit/>
          </a:bodyPr>
          <a:lstStyle/>
          <a:p>
            <a:pPr algn="ctr" defTabSz="864017">
              <a:defRPr/>
            </a:pPr>
            <a:r>
              <a:rPr lang="nl-NL" sz="1134" b="1" dirty="0">
                <a:solidFill>
                  <a:prstClr val="black"/>
                </a:solidFill>
                <a:latin typeface="Calibri Light" panose="020F0302020204030204" pitchFamily="34" charset="0"/>
                <a:cs typeface="Calibri Light" panose="020F0302020204030204" pitchFamily="34" charset="0"/>
              </a:rPr>
              <a:t>Output</a:t>
            </a:r>
          </a:p>
        </p:txBody>
      </p:sp>
      <p:sp>
        <p:nvSpPr>
          <p:cNvPr id="37" name="PIJL-OMHOOG 17">
            <a:extLst>
              <a:ext uri="{FF2B5EF4-FFF2-40B4-BE49-F238E27FC236}">
                <a16:creationId xmlns:a16="http://schemas.microsoft.com/office/drawing/2014/main" id="{745E4111-B173-4BB1-B850-EAACBB245769}"/>
              </a:ext>
            </a:extLst>
          </p:cNvPr>
          <p:cNvSpPr/>
          <p:nvPr/>
        </p:nvSpPr>
        <p:spPr bwMode="auto">
          <a:xfrm>
            <a:off x="5153517" y="3477802"/>
            <a:ext cx="215213" cy="472516"/>
          </a:xfrm>
          <a:prstGeom prst="up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prstClr val="black"/>
              </a:solidFill>
              <a:latin typeface="Calibri Light" panose="020F0302020204030204" pitchFamily="34" charset="0"/>
              <a:cs typeface="Calibri Light" panose="020F0302020204030204" pitchFamily="34" charset="0"/>
            </a:endParaRPr>
          </a:p>
        </p:txBody>
      </p:sp>
      <p:sp>
        <p:nvSpPr>
          <p:cNvPr id="38" name="PIJL-OMHOOG 18">
            <a:extLst>
              <a:ext uri="{FF2B5EF4-FFF2-40B4-BE49-F238E27FC236}">
                <a16:creationId xmlns:a16="http://schemas.microsoft.com/office/drawing/2014/main" id="{230E4777-116F-4124-95CA-CB5462390691}"/>
              </a:ext>
            </a:extLst>
          </p:cNvPr>
          <p:cNvSpPr/>
          <p:nvPr/>
        </p:nvSpPr>
        <p:spPr bwMode="auto">
          <a:xfrm>
            <a:off x="6031047" y="3477802"/>
            <a:ext cx="215213" cy="472516"/>
          </a:xfrm>
          <a:prstGeom prst="up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prstClr val="black"/>
              </a:solidFill>
              <a:latin typeface="Calibri Light" panose="020F0302020204030204" pitchFamily="34" charset="0"/>
              <a:cs typeface="Calibri Light" panose="020F0302020204030204" pitchFamily="34" charset="0"/>
            </a:endParaRPr>
          </a:p>
        </p:txBody>
      </p:sp>
      <p:sp>
        <p:nvSpPr>
          <p:cNvPr id="39" name="PIJL-OMHOOG 19">
            <a:extLst>
              <a:ext uri="{FF2B5EF4-FFF2-40B4-BE49-F238E27FC236}">
                <a16:creationId xmlns:a16="http://schemas.microsoft.com/office/drawing/2014/main" id="{B11A7B02-FD02-42F3-9E3C-85ED0971C797}"/>
              </a:ext>
            </a:extLst>
          </p:cNvPr>
          <p:cNvSpPr/>
          <p:nvPr/>
        </p:nvSpPr>
        <p:spPr bwMode="auto">
          <a:xfrm flipV="1">
            <a:off x="5218981" y="2227346"/>
            <a:ext cx="215213" cy="472516"/>
          </a:xfrm>
          <a:prstGeom prst="up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prstClr val="black"/>
              </a:solidFill>
              <a:latin typeface="Calibri Light" panose="020F0302020204030204" pitchFamily="34" charset="0"/>
              <a:cs typeface="Calibri Light" panose="020F0302020204030204" pitchFamily="34" charset="0"/>
            </a:endParaRPr>
          </a:p>
        </p:txBody>
      </p:sp>
      <p:sp>
        <p:nvSpPr>
          <p:cNvPr id="40" name="PIJL-OMHOOG 20">
            <a:extLst>
              <a:ext uri="{FF2B5EF4-FFF2-40B4-BE49-F238E27FC236}">
                <a16:creationId xmlns:a16="http://schemas.microsoft.com/office/drawing/2014/main" id="{F3B60629-A8D9-41C0-86DD-911327AF08F4}"/>
              </a:ext>
            </a:extLst>
          </p:cNvPr>
          <p:cNvSpPr/>
          <p:nvPr/>
        </p:nvSpPr>
        <p:spPr bwMode="auto">
          <a:xfrm flipV="1">
            <a:off x="6096510" y="2227346"/>
            <a:ext cx="215213" cy="472516"/>
          </a:xfrm>
          <a:prstGeom prst="up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prstClr val="black"/>
              </a:solidFill>
              <a:latin typeface="Calibri Light" panose="020F0302020204030204" pitchFamily="34" charset="0"/>
              <a:cs typeface="Calibri Light" panose="020F0302020204030204" pitchFamily="34" charset="0"/>
            </a:endParaRPr>
          </a:p>
        </p:txBody>
      </p:sp>
      <p:pic>
        <p:nvPicPr>
          <p:cNvPr id="1026" name="Picture 2" descr="IDEF Logo">
            <a:extLst>
              <a:ext uri="{FF2B5EF4-FFF2-40B4-BE49-F238E27FC236}">
                <a16:creationId xmlns:a16="http://schemas.microsoft.com/office/drawing/2014/main" id="{DCF57579-52CE-4DA1-9892-D49EBCF89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61" y="5646612"/>
            <a:ext cx="1890064" cy="71909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DFEB163E-123A-47C7-A864-FA9832A4D13E}"/>
              </a:ext>
            </a:extLst>
          </p:cNvPr>
          <p:cNvSpPr txBox="1"/>
          <p:nvPr/>
        </p:nvSpPr>
        <p:spPr>
          <a:xfrm>
            <a:off x="4327792" y="5675815"/>
            <a:ext cx="3171061" cy="246221"/>
          </a:xfrm>
          <a:prstGeom prst="rect">
            <a:avLst/>
          </a:prstGeom>
          <a:noFill/>
        </p:spPr>
        <p:txBody>
          <a:bodyPr wrap="none" rtlCol="0">
            <a:spAutoFit/>
          </a:bodyPr>
          <a:lstStyle/>
          <a:p>
            <a:r>
              <a:rPr lang="nl-NL" sz="1000" dirty="0"/>
              <a:t>Zie ook: ‘KMO Corporate Performance Management’</a:t>
            </a:r>
          </a:p>
        </p:txBody>
      </p:sp>
    </p:spTree>
    <p:extLst>
      <p:ext uri="{BB962C8B-B14F-4D97-AF65-F5344CB8AC3E}">
        <p14:creationId xmlns:p14="http://schemas.microsoft.com/office/powerpoint/2010/main" val="57059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F93B036E-D4E1-4100-99D9-97ECFCDFB4E3}"/>
              </a:ext>
            </a:extLst>
          </p:cNvPr>
          <p:cNvSpPr>
            <a:spLocks noGrp="1"/>
          </p:cNvSpPr>
          <p:nvPr>
            <p:ph type="ftr" sz="quarter" idx="11"/>
          </p:nvPr>
        </p:nvSpPr>
        <p:spPr/>
        <p:txBody>
          <a:bodyPr/>
          <a:lstStyle/>
          <a:p>
            <a:pPr defTabSz="864017">
              <a:defRPr/>
            </a:pPr>
            <a:r>
              <a:rPr lang="nl-NL">
                <a:solidFill>
                  <a:prstClr val="black">
                    <a:tint val="75000"/>
                  </a:prstClr>
                </a:solidFill>
                <a:latin typeface="Calibri" panose="020F0502020204030204"/>
              </a:rPr>
              <a:t>Processen</a:t>
            </a:r>
          </a:p>
        </p:txBody>
      </p:sp>
      <p:sp>
        <p:nvSpPr>
          <p:cNvPr id="3" name="Tijdelijke aanduiding voor dianummer 2">
            <a:extLst>
              <a:ext uri="{FF2B5EF4-FFF2-40B4-BE49-F238E27FC236}">
                <a16:creationId xmlns:a16="http://schemas.microsoft.com/office/drawing/2014/main" id="{8941BDD8-EC8D-409A-A56D-6347F287AC43}"/>
              </a:ext>
            </a:extLst>
          </p:cNvPr>
          <p:cNvSpPr>
            <a:spLocks noGrp="1"/>
          </p:cNvSpPr>
          <p:nvPr>
            <p:ph type="sldNum" sz="quarter" idx="12"/>
          </p:nvPr>
        </p:nvSpPr>
        <p:spPr/>
        <p:txBody>
          <a:bodyPr/>
          <a:lstStyle/>
          <a:p>
            <a:pPr defTabSz="864017">
              <a:defRPr/>
            </a:pPr>
            <a:fld id="{76022968-2107-43EC-8FC0-5D78783708AF}" type="slidenum">
              <a:rPr lang="nl-NL">
                <a:solidFill>
                  <a:prstClr val="black">
                    <a:tint val="75000"/>
                  </a:prstClr>
                </a:solidFill>
                <a:latin typeface="Calibri" panose="020F0502020204030204"/>
              </a:rPr>
              <a:pPr defTabSz="864017">
                <a:defRPr/>
              </a:pPr>
              <a:t>39</a:t>
            </a:fld>
            <a:endParaRPr lang="nl-NL">
              <a:solidFill>
                <a:prstClr val="black">
                  <a:tint val="75000"/>
                </a:prstClr>
              </a:solidFill>
              <a:latin typeface="Calibri" panose="020F0502020204030204"/>
            </a:endParaRPr>
          </a:p>
        </p:txBody>
      </p:sp>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Arial" panose="020B0604020202020204" pitchFamily="34" charset="0"/>
                <a:cs typeface="Arial" panose="020B0604020202020204" pitchFamily="34" charset="0"/>
              </a:rPr>
              <a:t>IDEF</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Voorbeeld pizzabestelling</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hthoek 40">
            <a:extLst>
              <a:ext uri="{FF2B5EF4-FFF2-40B4-BE49-F238E27FC236}">
                <a16:creationId xmlns:a16="http://schemas.microsoft.com/office/drawing/2014/main" id="{F377A288-300C-409B-AA76-126946F70049}"/>
              </a:ext>
            </a:extLst>
          </p:cNvPr>
          <p:cNvSpPr/>
          <p:nvPr/>
        </p:nvSpPr>
        <p:spPr bwMode="auto">
          <a:xfrm>
            <a:off x="4557532" y="2100096"/>
            <a:ext cx="4522654" cy="2767594"/>
          </a:xfrm>
          <a:prstGeom prst="rect">
            <a:avLst/>
          </a:prstGeom>
          <a:noFill/>
          <a:ln w="34925">
            <a:solidFill>
              <a:srgbClr val="E9540D"/>
            </a:solidFill>
            <a:prstDash val="sysDash"/>
            <a:headEnd type="none" w="med" len="med"/>
            <a:tailEnd type="none" w="med" len="med"/>
          </a:ln>
          <a:effectLst>
            <a:outerShdw blurRad="44450" dist="27940" dir="5400000" algn="ctr">
              <a:srgbClr val="000000">
                <a:alpha val="32000"/>
              </a:srgbClr>
            </a:outerShdw>
          </a:effectLst>
          <a:scene3d>
            <a:camera prst="orthographicFront" fov="0">
              <a:rot lat="0" lon="0" rev="0"/>
            </a:camera>
            <a:lightRig rig="soft" dir="b">
              <a:rot lat="0" lon="0" rev="0"/>
            </a:lightRig>
          </a:scene3d>
        </p:spPr>
        <p:style>
          <a:lnRef idx="0">
            <a:schemeClr val="accent3"/>
          </a:lnRef>
          <a:fillRef idx="3">
            <a:schemeClr val="accent3"/>
          </a:fillRef>
          <a:effectRef idx="3">
            <a:schemeClr val="accent3"/>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42" name="Afgeronde rechthoek 2">
            <a:extLst>
              <a:ext uri="{FF2B5EF4-FFF2-40B4-BE49-F238E27FC236}">
                <a16:creationId xmlns:a16="http://schemas.microsoft.com/office/drawing/2014/main" id="{A084A101-AC2C-4753-8AC3-EB181D033217}"/>
              </a:ext>
            </a:extLst>
          </p:cNvPr>
          <p:cNvSpPr/>
          <p:nvPr/>
        </p:nvSpPr>
        <p:spPr bwMode="auto">
          <a:xfrm>
            <a:off x="4809874" y="2266767"/>
            <a:ext cx="1890064" cy="1080037"/>
          </a:xfrm>
          <a:prstGeom prst="rect">
            <a:avLst/>
          </a:prstGeom>
          <a:solidFill>
            <a:schemeClr val="bg1">
              <a:lumMod val="95000"/>
            </a:schemeClr>
          </a:solidFill>
          <a:ln w="34925">
            <a:noFill/>
            <a:headEnd type="none" w="med" len="med"/>
            <a:tailEnd type="none" w="med" len="med"/>
          </a:ln>
          <a:effectLst>
            <a:innerShdw blurRad="63500" dist="50800" dir="13500000">
              <a:prstClr val="black">
                <a:alpha val="50000"/>
              </a:prstClr>
            </a:inn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lstStyle/>
          <a:p>
            <a:pPr algn="ctr" defTabSz="864017">
              <a:defRPr/>
            </a:pPr>
            <a:r>
              <a:rPr lang="nl-NL" sz="1134" b="1" dirty="0">
                <a:solidFill>
                  <a:prstClr val="black"/>
                </a:solidFill>
                <a:latin typeface="Calibri" panose="020F0502020204030204" pitchFamily="34" charset="0"/>
                <a:cs typeface="Calibri" panose="020F0502020204030204" pitchFamily="34" charset="0"/>
              </a:rPr>
              <a:t>Productie</a:t>
            </a:r>
          </a:p>
        </p:txBody>
      </p:sp>
      <p:sp>
        <p:nvSpPr>
          <p:cNvPr id="43" name="Afgeronde rechthoek 3">
            <a:extLst>
              <a:ext uri="{FF2B5EF4-FFF2-40B4-BE49-F238E27FC236}">
                <a16:creationId xmlns:a16="http://schemas.microsoft.com/office/drawing/2014/main" id="{EEC3C30C-9C4E-4936-B870-E17117003E29}"/>
              </a:ext>
            </a:extLst>
          </p:cNvPr>
          <p:cNvSpPr/>
          <p:nvPr/>
        </p:nvSpPr>
        <p:spPr bwMode="auto">
          <a:xfrm>
            <a:off x="6934447" y="3684315"/>
            <a:ext cx="1890064" cy="1080037"/>
          </a:xfrm>
          <a:prstGeom prst="rect">
            <a:avLst/>
          </a:prstGeom>
          <a:solidFill>
            <a:schemeClr val="bg1">
              <a:lumMod val="95000"/>
            </a:schemeClr>
          </a:solidFill>
          <a:ln w="34925">
            <a:noFill/>
            <a:headEnd type="none" w="med" len="med"/>
            <a:tailEnd type="none" w="med" len="med"/>
          </a:ln>
          <a:effectLst>
            <a:innerShdw blurRad="63500" dist="50800" dir="13500000">
              <a:prstClr val="black">
                <a:alpha val="50000"/>
              </a:prstClr>
            </a:inn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a:lstStyle/>
          <a:p>
            <a:pPr algn="ctr" defTabSz="864017">
              <a:defRPr/>
            </a:pPr>
            <a:r>
              <a:rPr lang="nl-NL" sz="1134" b="1" dirty="0">
                <a:solidFill>
                  <a:prstClr val="black"/>
                </a:solidFill>
                <a:latin typeface="Calibri" panose="020F0502020204030204" pitchFamily="34" charset="0"/>
                <a:cs typeface="Calibri" panose="020F0502020204030204" pitchFamily="34" charset="0"/>
              </a:rPr>
              <a:t>Aflevering</a:t>
            </a:r>
          </a:p>
        </p:txBody>
      </p:sp>
      <p:sp>
        <p:nvSpPr>
          <p:cNvPr id="44" name="Tekstvak 4">
            <a:extLst>
              <a:ext uri="{FF2B5EF4-FFF2-40B4-BE49-F238E27FC236}">
                <a16:creationId xmlns:a16="http://schemas.microsoft.com/office/drawing/2014/main" id="{6DC9521A-82DE-44E4-9538-D24A43CC1FBD}"/>
              </a:ext>
            </a:extLst>
          </p:cNvPr>
          <p:cNvSpPr txBox="1">
            <a:spLocks noChangeArrowheads="1"/>
          </p:cNvSpPr>
          <p:nvPr/>
        </p:nvSpPr>
        <p:spPr bwMode="auto">
          <a:xfrm>
            <a:off x="5192723" y="1587715"/>
            <a:ext cx="1107996"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pitchFamily="34" charset="0"/>
                <a:cs typeface="Calibri" panose="020F0502020204030204" pitchFamily="34" charset="0"/>
              </a:rPr>
              <a:t>Bereidingswijze</a:t>
            </a:r>
          </a:p>
        </p:txBody>
      </p:sp>
      <p:sp>
        <p:nvSpPr>
          <p:cNvPr id="45" name="Tekstvak 5">
            <a:extLst>
              <a:ext uri="{FF2B5EF4-FFF2-40B4-BE49-F238E27FC236}">
                <a16:creationId xmlns:a16="http://schemas.microsoft.com/office/drawing/2014/main" id="{6EEDEC97-900C-465B-BFEE-EB5115493252}"/>
              </a:ext>
            </a:extLst>
          </p:cNvPr>
          <p:cNvSpPr txBox="1">
            <a:spLocks noChangeArrowheads="1"/>
          </p:cNvSpPr>
          <p:nvPr/>
        </p:nvSpPr>
        <p:spPr bwMode="auto">
          <a:xfrm>
            <a:off x="3118679" y="2291943"/>
            <a:ext cx="926857"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pitchFamily="34" charset="0"/>
                <a:cs typeface="Calibri" panose="020F0502020204030204" pitchFamily="34" charset="0"/>
              </a:rPr>
              <a:t>Leveranciers</a:t>
            </a:r>
          </a:p>
        </p:txBody>
      </p:sp>
      <p:sp>
        <p:nvSpPr>
          <p:cNvPr id="46" name="Tekstvak 6">
            <a:extLst>
              <a:ext uri="{FF2B5EF4-FFF2-40B4-BE49-F238E27FC236}">
                <a16:creationId xmlns:a16="http://schemas.microsoft.com/office/drawing/2014/main" id="{09A5B998-2575-4347-8579-38FC953F8DC8}"/>
              </a:ext>
            </a:extLst>
          </p:cNvPr>
          <p:cNvSpPr txBox="1">
            <a:spLocks noChangeArrowheads="1"/>
          </p:cNvSpPr>
          <p:nvPr/>
        </p:nvSpPr>
        <p:spPr bwMode="auto">
          <a:xfrm>
            <a:off x="3133773" y="2754122"/>
            <a:ext cx="843501" cy="441403"/>
          </a:xfrm>
          <a:prstGeom prst="rect">
            <a:avLst/>
          </a:prstGeom>
          <a:noFill/>
          <a:ln w="9525">
            <a:noFill/>
            <a:miter lim="800000"/>
            <a:headEnd/>
            <a:tailEnd/>
          </a:ln>
        </p:spPr>
        <p:txBody>
          <a:bodyPr wrap="none">
            <a:spAutoFit/>
          </a:bodyPr>
          <a:lstStyle/>
          <a:p>
            <a:pPr algn="ctr" defTabSz="864017">
              <a:defRPr/>
            </a:pPr>
            <a:r>
              <a:rPr lang="nl-NL" sz="1134" dirty="0">
                <a:solidFill>
                  <a:prstClr val="black"/>
                </a:solidFill>
                <a:latin typeface="Calibri" panose="020F0502020204030204" pitchFamily="34" charset="0"/>
                <a:cs typeface="Calibri" panose="020F0502020204030204" pitchFamily="34" charset="0"/>
              </a:rPr>
              <a:t>Klanten</a:t>
            </a:r>
          </a:p>
          <a:p>
            <a:pPr algn="ctr" defTabSz="864017">
              <a:defRPr/>
            </a:pPr>
            <a:r>
              <a:rPr lang="nl-NL" sz="1134" i="1" dirty="0">
                <a:solidFill>
                  <a:prstClr val="black"/>
                </a:solidFill>
                <a:latin typeface="Calibri" panose="020F0502020204030204" pitchFamily="34" charset="0"/>
                <a:cs typeface="Calibri" panose="020F0502020204030204" pitchFamily="34" charset="0"/>
              </a:rPr>
              <a:t>(bestelling)</a:t>
            </a:r>
          </a:p>
        </p:txBody>
      </p:sp>
      <p:sp>
        <p:nvSpPr>
          <p:cNvPr id="47" name="Tekstvak 7">
            <a:extLst>
              <a:ext uri="{FF2B5EF4-FFF2-40B4-BE49-F238E27FC236}">
                <a16:creationId xmlns:a16="http://schemas.microsoft.com/office/drawing/2014/main" id="{104AF2C9-49A5-4537-8F8E-7CE9842147AD}"/>
              </a:ext>
            </a:extLst>
          </p:cNvPr>
          <p:cNvSpPr txBox="1">
            <a:spLocks noChangeArrowheads="1"/>
          </p:cNvSpPr>
          <p:nvPr/>
        </p:nvSpPr>
        <p:spPr bwMode="auto">
          <a:xfrm>
            <a:off x="3197903" y="4078849"/>
            <a:ext cx="458780"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pitchFamily="34" charset="0"/>
                <a:cs typeface="Calibri" panose="020F0502020204030204" pitchFamily="34" charset="0"/>
              </a:rPr>
              <a:t>Geld</a:t>
            </a:r>
          </a:p>
        </p:txBody>
      </p:sp>
      <p:sp>
        <p:nvSpPr>
          <p:cNvPr id="48" name="Tekstvak 8">
            <a:extLst>
              <a:ext uri="{FF2B5EF4-FFF2-40B4-BE49-F238E27FC236}">
                <a16:creationId xmlns:a16="http://schemas.microsoft.com/office/drawing/2014/main" id="{60131BE8-1AEF-47A7-96FA-E792219CAC87}"/>
              </a:ext>
            </a:extLst>
          </p:cNvPr>
          <p:cNvSpPr txBox="1">
            <a:spLocks noChangeArrowheads="1"/>
          </p:cNvSpPr>
          <p:nvPr/>
        </p:nvSpPr>
        <p:spPr bwMode="auto">
          <a:xfrm>
            <a:off x="9367862" y="4065926"/>
            <a:ext cx="478016"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pitchFamily="34" charset="0"/>
                <a:cs typeface="Calibri" panose="020F0502020204030204" pitchFamily="34" charset="0"/>
              </a:rPr>
              <a:t>Pizza</a:t>
            </a:r>
          </a:p>
        </p:txBody>
      </p:sp>
      <p:sp>
        <p:nvSpPr>
          <p:cNvPr id="49" name="Tekstvak 9">
            <a:extLst>
              <a:ext uri="{FF2B5EF4-FFF2-40B4-BE49-F238E27FC236}">
                <a16:creationId xmlns:a16="http://schemas.microsoft.com/office/drawing/2014/main" id="{3D12B89D-B278-4F22-8A66-256D0854A4E7}"/>
              </a:ext>
            </a:extLst>
          </p:cNvPr>
          <p:cNvSpPr txBox="1">
            <a:spLocks noChangeArrowheads="1"/>
          </p:cNvSpPr>
          <p:nvPr/>
        </p:nvSpPr>
        <p:spPr bwMode="auto">
          <a:xfrm>
            <a:off x="7490853" y="2602410"/>
            <a:ext cx="484428" cy="266868"/>
          </a:xfrm>
          <a:prstGeom prst="rect">
            <a:avLst/>
          </a:prstGeom>
          <a:noFill/>
          <a:ln w="9525">
            <a:noFill/>
            <a:miter lim="800000"/>
            <a:headEnd/>
            <a:tailEnd/>
          </a:ln>
        </p:spPr>
        <p:txBody>
          <a:bodyPr wrap="none">
            <a:spAutoFit/>
          </a:bodyPr>
          <a:lstStyle/>
          <a:p>
            <a:pPr defTabSz="864017">
              <a:defRPr/>
            </a:pPr>
            <a:r>
              <a:rPr lang="nl-NL" sz="1134" b="1" dirty="0">
                <a:solidFill>
                  <a:prstClr val="black"/>
                </a:solidFill>
                <a:latin typeface="Calibri" panose="020F0502020204030204" pitchFamily="34" charset="0"/>
                <a:cs typeface="Calibri" panose="020F0502020204030204" pitchFamily="34" charset="0"/>
              </a:rPr>
              <a:t>Pizza</a:t>
            </a:r>
          </a:p>
        </p:txBody>
      </p:sp>
      <p:sp>
        <p:nvSpPr>
          <p:cNvPr id="50" name="Tekstvak 10">
            <a:extLst>
              <a:ext uri="{FF2B5EF4-FFF2-40B4-BE49-F238E27FC236}">
                <a16:creationId xmlns:a16="http://schemas.microsoft.com/office/drawing/2014/main" id="{71359157-6A8E-4704-AC58-47FA5731F926}"/>
              </a:ext>
            </a:extLst>
          </p:cNvPr>
          <p:cNvSpPr txBox="1">
            <a:spLocks noChangeArrowheads="1"/>
          </p:cNvSpPr>
          <p:nvPr/>
        </p:nvSpPr>
        <p:spPr bwMode="auto">
          <a:xfrm>
            <a:off x="7354082" y="1587715"/>
            <a:ext cx="833883"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pitchFamily="34" charset="0"/>
                <a:cs typeface="Calibri" panose="020F0502020204030204" pitchFamily="34" charset="0"/>
              </a:rPr>
              <a:t>Autorisatie</a:t>
            </a:r>
          </a:p>
        </p:txBody>
      </p:sp>
      <p:sp>
        <p:nvSpPr>
          <p:cNvPr id="51" name="PIJL-RECHTS 13">
            <a:extLst>
              <a:ext uri="{FF2B5EF4-FFF2-40B4-BE49-F238E27FC236}">
                <a16:creationId xmlns:a16="http://schemas.microsoft.com/office/drawing/2014/main" id="{A82AEB88-D27E-4410-A532-6CE3E71EB52B}"/>
              </a:ext>
            </a:extLst>
          </p:cNvPr>
          <p:cNvSpPr/>
          <p:nvPr/>
        </p:nvSpPr>
        <p:spPr bwMode="auto">
          <a:xfrm>
            <a:off x="4017513" y="2910123"/>
            <a:ext cx="810028" cy="202507"/>
          </a:xfrm>
          <a:prstGeom prst="right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52" name="PIJL-RECHTS 15">
            <a:extLst>
              <a:ext uri="{FF2B5EF4-FFF2-40B4-BE49-F238E27FC236}">
                <a16:creationId xmlns:a16="http://schemas.microsoft.com/office/drawing/2014/main" id="{BC55AC1A-9819-408D-AEE6-0AA4DCECB32D}"/>
              </a:ext>
            </a:extLst>
          </p:cNvPr>
          <p:cNvSpPr/>
          <p:nvPr/>
        </p:nvSpPr>
        <p:spPr bwMode="auto">
          <a:xfrm>
            <a:off x="4355025" y="2370105"/>
            <a:ext cx="472516" cy="202507"/>
          </a:xfrm>
          <a:prstGeom prst="right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53" name="PIJL-RECHTS 16">
            <a:extLst>
              <a:ext uri="{FF2B5EF4-FFF2-40B4-BE49-F238E27FC236}">
                <a16:creationId xmlns:a16="http://schemas.microsoft.com/office/drawing/2014/main" id="{20286BA9-6DEA-4F51-9531-33004FFCE13B}"/>
              </a:ext>
            </a:extLst>
          </p:cNvPr>
          <p:cNvSpPr/>
          <p:nvPr/>
        </p:nvSpPr>
        <p:spPr bwMode="auto">
          <a:xfrm>
            <a:off x="8843928" y="4138801"/>
            <a:ext cx="472516" cy="202507"/>
          </a:xfrm>
          <a:prstGeom prst="right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54" name="PIJL-RECHTS 17">
            <a:extLst>
              <a:ext uri="{FF2B5EF4-FFF2-40B4-BE49-F238E27FC236}">
                <a16:creationId xmlns:a16="http://schemas.microsoft.com/office/drawing/2014/main" id="{6E821651-D9C0-4957-94C2-F2014D926D3B}"/>
              </a:ext>
            </a:extLst>
          </p:cNvPr>
          <p:cNvSpPr/>
          <p:nvPr/>
        </p:nvSpPr>
        <p:spPr bwMode="auto">
          <a:xfrm>
            <a:off x="6679487" y="2640114"/>
            <a:ext cx="810028" cy="202507"/>
          </a:xfrm>
          <a:prstGeom prst="right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55" name="PIJL-OMLAAG 18">
            <a:extLst>
              <a:ext uri="{FF2B5EF4-FFF2-40B4-BE49-F238E27FC236}">
                <a16:creationId xmlns:a16="http://schemas.microsoft.com/office/drawing/2014/main" id="{58DAE05A-EF6F-4287-B952-F6973B7922B2}"/>
              </a:ext>
            </a:extLst>
          </p:cNvPr>
          <p:cNvSpPr/>
          <p:nvPr/>
        </p:nvSpPr>
        <p:spPr bwMode="auto">
          <a:xfrm>
            <a:off x="5637569" y="1897589"/>
            <a:ext cx="202507" cy="337511"/>
          </a:xfrm>
          <a:prstGeom prst="down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56" name="PIJL-OMLAAG 19">
            <a:extLst>
              <a:ext uri="{FF2B5EF4-FFF2-40B4-BE49-F238E27FC236}">
                <a16:creationId xmlns:a16="http://schemas.microsoft.com/office/drawing/2014/main" id="{C9F0EF35-1750-4F64-8BC2-D1BCE464D81F}"/>
              </a:ext>
            </a:extLst>
          </p:cNvPr>
          <p:cNvSpPr/>
          <p:nvPr/>
        </p:nvSpPr>
        <p:spPr bwMode="auto">
          <a:xfrm>
            <a:off x="7662638" y="1926973"/>
            <a:ext cx="202507" cy="675023"/>
          </a:xfrm>
          <a:prstGeom prst="down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57" name="PIJL-OMLAAG 20">
            <a:extLst>
              <a:ext uri="{FF2B5EF4-FFF2-40B4-BE49-F238E27FC236}">
                <a16:creationId xmlns:a16="http://schemas.microsoft.com/office/drawing/2014/main" id="{72EC6A9A-3ABA-46F3-8336-E7BAB3DA7745}"/>
              </a:ext>
            </a:extLst>
          </p:cNvPr>
          <p:cNvSpPr/>
          <p:nvPr/>
        </p:nvSpPr>
        <p:spPr bwMode="auto">
          <a:xfrm>
            <a:off x="7662638" y="2977626"/>
            <a:ext cx="202507" cy="742525"/>
          </a:xfrm>
          <a:prstGeom prst="down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58" name="Tekstvak 22">
            <a:extLst>
              <a:ext uri="{FF2B5EF4-FFF2-40B4-BE49-F238E27FC236}">
                <a16:creationId xmlns:a16="http://schemas.microsoft.com/office/drawing/2014/main" id="{62D1213D-2BDE-4347-B06A-2E8CEEB8D073}"/>
              </a:ext>
            </a:extLst>
          </p:cNvPr>
          <p:cNvSpPr txBox="1">
            <a:spLocks noChangeArrowheads="1"/>
          </p:cNvSpPr>
          <p:nvPr/>
        </p:nvSpPr>
        <p:spPr bwMode="auto">
          <a:xfrm>
            <a:off x="4819420" y="5175187"/>
            <a:ext cx="777777"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pitchFamily="34" charset="0"/>
                <a:cs typeface="Calibri" panose="020F0502020204030204" pitchFamily="34" charset="0"/>
              </a:rPr>
              <a:t>Kookgerei</a:t>
            </a:r>
          </a:p>
        </p:txBody>
      </p:sp>
      <p:sp>
        <p:nvSpPr>
          <p:cNvPr id="59" name="Tekstvak 23">
            <a:extLst>
              <a:ext uri="{FF2B5EF4-FFF2-40B4-BE49-F238E27FC236}">
                <a16:creationId xmlns:a16="http://schemas.microsoft.com/office/drawing/2014/main" id="{59998139-33AE-4B79-84CA-A6F4089B6BD8}"/>
              </a:ext>
            </a:extLst>
          </p:cNvPr>
          <p:cNvSpPr txBox="1">
            <a:spLocks noChangeArrowheads="1"/>
          </p:cNvSpPr>
          <p:nvPr/>
        </p:nvSpPr>
        <p:spPr bwMode="auto">
          <a:xfrm>
            <a:off x="6312592" y="5205188"/>
            <a:ext cx="1003801"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pitchFamily="34" charset="0"/>
                <a:cs typeface="Calibri" panose="020F0502020204030204" pitchFamily="34" charset="0"/>
              </a:rPr>
              <a:t>Medewerkers</a:t>
            </a:r>
          </a:p>
        </p:txBody>
      </p:sp>
      <p:sp>
        <p:nvSpPr>
          <p:cNvPr id="60" name="PIJL-OMHOOG 24">
            <a:extLst>
              <a:ext uri="{FF2B5EF4-FFF2-40B4-BE49-F238E27FC236}">
                <a16:creationId xmlns:a16="http://schemas.microsoft.com/office/drawing/2014/main" id="{450309E6-6CE5-427C-B20C-3AD0BB81FC82}"/>
              </a:ext>
            </a:extLst>
          </p:cNvPr>
          <p:cNvSpPr/>
          <p:nvPr/>
        </p:nvSpPr>
        <p:spPr bwMode="auto">
          <a:xfrm>
            <a:off x="5097550" y="3315137"/>
            <a:ext cx="202507" cy="1822562"/>
          </a:xfrm>
          <a:prstGeom prst="up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61" name="PIJL-OMHOOG 25">
            <a:extLst>
              <a:ext uri="{FF2B5EF4-FFF2-40B4-BE49-F238E27FC236}">
                <a16:creationId xmlns:a16="http://schemas.microsoft.com/office/drawing/2014/main" id="{53123F29-A28B-427A-9980-7A56E10C178D}"/>
              </a:ext>
            </a:extLst>
          </p:cNvPr>
          <p:cNvSpPr/>
          <p:nvPr/>
        </p:nvSpPr>
        <p:spPr bwMode="auto">
          <a:xfrm>
            <a:off x="6312592" y="3315137"/>
            <a:ext cx="202507" cy="1822562"/>
          </a:xfrm>
          <a:prstGeom prst="up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62" name="PIJL-OMHOOG 29">
            <a:extLst>
              <a:ext uri="{FF2B5EF4-FFF2-40B4-BE49-F238E27FC236}">
                <a16:creationId xmlns:a16="http://schemas.microsoft.com/office/drawing/2014/main" id="{E8C2914C-9AAB-4649-A43C-62F1551A1EF3}"/>
              </a:ext>
            </a:extLst>
          </p:cNvPr>
          <p:cNvSpPr/>
          <p:nvPr/>
        </p:nvSpPr>
        <p:spPr bwMode="auto">
          <a:xfrm>
            <a:off x="7097512" y="4687811"/>
            <a:ext cx="215213" cy="472516"/>
          </a:xfrm>
          <a:prstGeom prst="up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63" name="Tekstvak 31">
            <a:extLst>
              <a:ext uri="{FF2B5EF4-FFF2-40B4-BE49-F238E27FC236}">
                <a16:creationId xmlns:a16="http://schemas.microsoft.com/office/drawing/2014/main" id="{505E16CA-3E81-4D3D-9A39-DCCB15F7ABBA}"/>
              </a:ext>
            </a:extLst>
          </p:cNvPr>
          <p:cNvSpPr txBox="1">
            <a:spLocks noChangeArrowheads="1"/>
          </p:cNvSpPr>
          <p:nvPr/>
        </p:nvSpPr>
        <p:spPr bwMode="auto">
          <a:xfrm>
            <a:off x="6177594" y="2842625"/>
            <a:ext cx="346570" cy="266868"/>
          </a:xfrm>
          <a:prstGeom prst="rect">
            <a:avLst/>
          </a:prstGeom>
          <a:noFill/>
          <a:ln w="9525">
            <a:noFill/>
            <a:miter lim="800000"/>
            <a:headEnd/>
            <a:tailEnd/>
          </a:ln>
        </p:spPr>
        <p:txBody>
          <a:bodyPr wrap="none">
            <a:spAutoFit/>
          </a:bodyPr>
          <a:lstStyle/>
          <a:p>
            <a:pPr defTabSz="864017">
              <a:defRPr/>
            </a:pPr>
            <a:r>
              <a:rPr lang="nl-NL" sz="1134" b="1" dirty="0">
                <a:solidFill>
                  <a:srgbClr val="00B050"/>
                </a:solidFill>
                <a:latin typeface="Calibri" panose="020F0502020204030204" pitchFamily="34" charset="0"/>
                <a:cs typeface="Calibri" panose="020F0502020204030204" pitchFamily="34" charset="0"/>
              </a:rPr>
              <a:t>A0</a:t>
            </a:r>
          </a:p>
        </p:txBody>
      </p:sp>
      <p:sp>
        <p:nvSpPr>
          <p:cNvPr id="64" name="Tekstvak 32">
            <a:extLst>
              <a:ext uri="{FF2B5EF4-FFF2-40B4-BE49-F238E27FC236}">
                <a16:creationId xmlns:a16="http://schemas.microsoft.com/office/drawing/2014/main" id="{42F97BFB-BD7C-4366-A251-F44366C59499}"/>
              </a:ext>
            </a:extLst>
          </p:cNvPr>
          <p:cNvSpPr txBox="1">
            <a:spLocks noChangeArrowheads="1"/>
          </p:cNvSpPr>
          <p:nvPr/>
        </p:nvSpPr>
        <p:spPr bwMode="auto">
          <a:xfrm>
            <a:off x="8270150" y="4327664"/>
            <a:ext cx="346570" cy="266868"/>
          </a:xfrm>
          <a:prstGeom prst="rect">
            <a:avLst/>
          </a:prstGeom>
          <a:noFill/>
          <a:ln w="9525">
            <a:noFill/>
            <a:miter lim="800000"/>
            <a:headEnd/>
            <a:tailEnd/>
          </a:ln>
        </p:spPr>
        <p:txBody>
          <a:bodyPr wrap="none">
            <a:spAutoFit/>
          </a:bodyPr>
          <a:lstStyle/>
          <a:p>
            <a:pPr defTabSz="864017">
              <a:defRPr/>
            </a:pPr>
            <a:r>
              <a:rPr lang="nl-NL" sz="1134" b="1" dirty="0">
                <a:solidFill>
                  <a:srgbClr val="00B050"/>
                </a:solidFill>
                <a:latin typeface="Calibri" panose="020F0502020204030204" pitchFamily="34" charset="0"/>
                <a:cs typeface="Calibri" panose="020F0502020204030204" pitchFamily="34" charset="0"/>
              </a:rPr>
              <a:t>A1</a:t>
            </a:r>
          </a:p>
        </p:txBody>
      </p:sp>
      <p:sp>
        <p:nvSpPr>
          <p:cNvPr id="65" name="PIJL-RECHTS 14">
            <a:extLst>
              <a:ext uri="{FF2B5EF4-FFF2-40B4-BE49-F238E27FC236}">
                <a16:creationId xmlns:a16="http://schemas.microsoft.com/office/drawing/2014/main" id="{0E839F33-8F53-4A70-9757-6012836F94DC}"/>
              </a:ext>
            </a:extLst>
          </p:cNvPr>
          <p:cNvSpPr/>
          <p:nvPr/>
        </p:nvSpPr>
        <p:spPr bwMode="auto">
          <a:xfrm>
            <a:off x="3747505" y="4125165"/>
            <a:ext cx="3240110" cy="202507"/>
          </a:xfrm>
          <a:prstGeom prst="right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66" name="PIJL-OMHOOG 28">
            <a:extLst>
              <a:ext uri="{FF2B5EF4-FFF2-40B4-BE49-F238E27FC236}">
                <a16:creationId xmlns:a16="http://schemas.microsoft.com/office/drawing/2014/main" id="{3500BD1C-3971-47B3-BB4A-3A38C9076154}"/>
              </a:ext>
            </a:extLst>
          </p:cNvPr>
          <p:cNvSpPr/>
          <p:nvPr/>
        </p:nvSpPr>
        <p:spPr bwMode="auto">
          <a:xfrm>
            <a:off x="8135155" y="4665183"/>
            <a:ext cx="215213" cy="472516"/>
          </a:xfrm>
          <a:prstGeom prst="upArrow">
            <a:avLst/>
          </a:prstGeom>
          <a:solidFill>
            <a:schemeClr val="bg1"/>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2"/>
          </a:lnRef>
          <a:fillRef idx="3">
            <a:schemeClr val="accent2"/>
          </a:fillRef>
          <a:effectRef idx="3">
            <a:schemeClr val="accent2"/>
          </a:effectRef>
          <a:fontRef idx="minor">
            <a:schemeClr val="lt1"/>
          </a:fontRef>
        </p:style>
        <p:txBody>
          <a:bodyPr/>
          <a:lstStyle/>
          <a:p>
            <a:pPr defTabSz="864017">
              <a:defRPr/>
            </a:pPr>
            <a:endParaRPr lang="nl-NL" sz="1134">
              <a:solidFill>
                <a:srgbClr val="FFC000"/>
              </a:solidFill>
              <a:latin typeface="Calibri" panose="020F0502020204030204" pitchFamily="34" charset="0"/>
              <a:cs typeface="Calibri" panose="020F0502020204030204" pitchFamily="34" charset="0"/>
            </a:endParaRPr>
          </a:p>
        </p:txBody>
      </p:sp>
      <p:sp>
        <p:nvSpPr>
          <p:cNvPr id="67" name="Tekstvak 23">
            <a:extLst>
              <a:ext uri="{FF2B5EF4-FFF2-40B4-BE49-F238E27FC236}">
                <a16:creationId xmlns:a16="http://schemas.microsoft.com/office/drawing/2014/main" id="{FC1A6F29-9DFE-4485-8A25-46D794BAD92A}"/>
              </a:ext>
            </a:extLst>
          </p:cNvPr>
          <p:cNvSpPr txBox="1">
            <a:spLocks noChangeArrowheads="1"/>
          </p:cNvSpPr>
          <p:nvPr/>
        </p:nvSpPr>
        <p:spPr bwMode="auto">
          <a:xfrm>
            <a:off x="7926949" y="5205188"/>
            <a:ext cx="638316" cy="266868"/>
          </a:xfrm>
          <a:prstGeom prst="rect">
            <a:avLst/>
          </a:prstGeom>
          <a:noFill/>
          <a:ln w="9525">
            <a:noFill/>
            <a:miter lim="800000"/>
            <a:headEnd/>
            <a:tailEnd/>
          </a:ln>
        </p:spPr>
        <p:txBody>
          <a:bodyPr wrap="none">
            <a:spAutoFit/>
          </a:bodyPr>
          <a:lstStyle/>
          <a:p>
            <a:pPr defTabSz="864017">
              <a:defRPr/>
            </a:pPr>
            <a:r>
              <a:rPr lang="nl-NL" sz="1134" dirty="0">
                <a:solidFill>
                  <a:prstClr val="black"/>
                </a:solidFill>
                <a:latin typeface="Calibri" panose="020F0502020204030204" pitchFamily="34" charset="0"/>
                <a:cs typeface="Calibri" panose="020F0502020204030204" pitchFamily="34" charset="0"/>
              </a:rPr>
              <a:t>Scooter</a:t>
            </a:r>
          </a:p>
        </p:txBody>
      </p:sp>
      <p:sp>
        <p:nvSpPr>
          <p:cNvPr id="68" name="Rechthoek 67">
            <a:extLst>
              <a:ext uri="{FF2B5EF4-FFF2-40B4-BE49-F238E27FC236}">
                <a16:creationId xmlns:a16="http://schemas.microsoft.com/office/drawing/2014/main" id="{14991A4C-FAC3-42C1-8517-0BEAD141625A}"/>
              </a:ext>
            </a:extLst>
          </p:cNvPr>
          <p:cNvSpPr/>
          <p:nvPr/>
        </p:nvSpPr>
        <p:spPr>
          <a:xfrm>
            <a:off x="6248540" y="5703363"/>
            <a:ext cx="1030495" cy="261781"/>
          </a:xfrm>
          <a:prstGeom prst="rect">
            <a:avLst/>
          </a:prstGeom>
          <a:noFill/>
        </p:spPr>
        <p:txBody>
          <a:bodyPr wrap="none" lIns="86402" tIns="43201" rIns="86402" bIns="43201">
            <a:spAutoFit/>
          </a:bodyPr>
          <a:lstStyle/>
          <a:p>
            <a:pPr algn="ctr" defTabSz="864017">
              <a:defRPr/>
            </a:pPr>
            <a:r>
              <a:rPr lang="nl-NL" sz="1134" b="1" dirty="0">
                <a:solidFill>
                  <a:srgbClr val="FF0000"/>
                </a:solidFill>
                <a:latin typeface="Calibri" panose="020F0502020204030204" pitchFamily="34" charset="0"/>
                <a:cs typeface="Calibri" panose="020F0502020204030204" pitchFamily="34" charset="0"/>
              </a:rPr>
              <a:t>Hulpmiddelen</a:t>
            </a:r>
          </a:p>
        </p:txBody>
      </p:sp>
      <p:sp>
        <p:nvSpPr>
          <p:cNvPr id="69" name="Rechthoek 68">
            <a:extLst>
              <a:ext uri="{FF2B5EF4-FFF2-40B4-BE49-F238E27FC236}">
                <a16:creationId xmlns:a16="http://schemas.microsoft.com/office/drawing/2014/main" id="{51A52123-B07E-4FA0-ABBE-BAD65F4B1725}"/>
              </a:ext>
            </a:extLst>
          </p:cNvPr>
          <p:cNvSpPr/>
          <p:nvPr/>
        </p:nvSpPr>
        <p:spPr>
          <a:xfrm>
            <a:off x="6393613" y="1290068"/>
            <a:ext cx="740352" cy="261781"/>
          </a:xfrm>
          <a:prstGeom prst="rect">
            <a:avLst/>
          </a:prstGeom>
          <a:noFill/>
        </p:spPr>
        <p:txBody>
          <a:bodyPr wrap="none" lIns="86402" tIns="43201" rIns="86402" bIns="43201">
            <a:spAutoFit/>
          </a:bodyPr>
          <a:lstStyle/>
          <a:p>
            <a:pPr algn="ctr" defTabSz="864017">
              <a:defRPr/>
            </a:pPr>
            <a:r>
              <a:rPr lang="nl-NL" sz="1134" b="1" dirty="0">
                <a:solidFill>
                  <a:srgbClr val="FF0000"/>
                </a:solidFill>
                <a:latin typeface="Calibri" panose="020F0502020204030204" pitchFamily="34" charset="0"/>
                <a:cs typeface="Calibri" panose="020F0502020204030204" pitchFamily="34" charset="0"/>
              </a:rPr>
              <a:t>Stuurinfo</a:t>
            </a:r>
          </a:p>
        </p:txBody>
      </p:sp>
      <p:sp>
        <p:nvSpPr>
          <p:cNvPr id="70" name="Rechthoek 69">
            <a:extLst>
              <a:ext uri="{FF2B5EF4-FFF2-40B4-BE49-F238E27FC236}">
                <a16:creationId xmlns:a16="http://schemas.microsoft.com/office/drawing/2014/main" id="{5EB66CB4-042E-4275-9F13-D47EE6F68D2F}"/>
              </a:ext>
            </a:extLst>
          </p:cNvPr>
          <p:cNvSpPr/>
          <p:nvPr/>
        </p:nvSpPr>
        <p:spPr>
          <a:xfrm>
            <a:off x="2487752" y="3315137"/>
            <a:ext cx="498298" cy="261781"/>
          </a:xfrm>
          <a:prstGeom prst="rect">
            <a:avLst/>
          </a:prstGeom>
          <a:noFill/>
        </p:spPr>
        <p:txBody>
          <a:bodyPr wrap="none" lIns="86402" tIns="43201" rIns="86402" bIns="43201">
            <a:spAutoFit/>
          </a:bodyPr>
          <a:lstStyle/>
          <a:p>
            <a:pPr algn="ctr" defTabSz="864017">
              <a:defRPr/>
            </a:pPr>
            <a:r>
              <a:rPr lang="nl-NL" sz="1134" b="1" dirty="0">
                <a:solidFill>
                  <a:srgbClr val="FF0000"/>
                </a:solidFill>
                <a:latin typeface="Calibri" panose="020F0502020204030204" pitchFamily="34" charset="0"/>
                <a:cs typeface="Calibri" panose="020F0502020204030204" pitchFamily="34" charset="0"/>
              </a:rPr>
              <a:t>Input</a:t>
            </a:r>
          </a:p>
        </p:txBody>
      </p:sp>
      <p:sp>
        <p:nvSpPr>
          <p:cNvPr id="71" name="Rechthoek 70">
            <a:extLst>
              <a:ext uri="{FF2B5EF4-FFF2-40B4-BE49-F238E27FC236}">
                <a16:creationId xmlns:a16="http://schemas.microsoft.com/office/drawing/2014/main" id="{6998929B-DB81-4DEB-9A91-3B3A0B004627}"/>
              </a:ext>
            </a:extLst>
          </p:cNvPr>
          <p:cNvSpPr/>
          <p:nvPr/>
        </p:nvSpPr>
        <p:spPr>
          <a:xfrm>
            <a:off x="9966659" y="3243866"/>
            <a:ext cx="607302" cy="261781"/>
          </a:xfrm>
          <a:prstGeom prst="rect">
            <a:avLst/>
          </a:prstGeom>
          <a:noFill/>
        </p:spPr>
        <p:txBody>
          <a:bodyPr wrap="none" lIns="86402" tIns="43201" rIns="86402" bIns="43201">
            <a:spAutoFit/>
          </a:bodyPr>
          <a:lstStyle/>
          <a:p>
            <a:pPr algn="ctr" defTabSz="864017">
              <a:defRPr/>
            </a:pPr>
            <a:r>
              <a:rPr lang="nl-NL" sz="1134" b="1" dirty="0">
                <a:solidFill>
                  <a:srgbClr val="FF0000"/>
                </a:solidFill>
                <a:latin typeface="Calibri" panose="020F0502020204030204" pitchFamily="34" charset="0"/>
                <a:cs typeface="Calibri" panose="020F0502020204030204" pitchFamily="34" charset="0"/>
              </a:rPr>
              <a:t>Output</a:t>
            </a:r>
          </a:p>
        </p:txBody>
      </p:sp>
      <p:pic>
        <p:nvPicPr>
          <p:cNvPr id="72" name="Afbeelding 71">
            <a:extLst>
              <a:ext uri="{FF2B5EF4-FFF2-40B4-BE49-F238E27FC236}">
                <a16:creationId xmlns:a16="http://schemas.microsoft.com/office/drawing/2014/main" id="{1543241E-1C6D-4CD7-83B4-E13CC8E5D4A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27639" y="2566263"/>
            <a:ext cx="725632" cy="365878"/>
          </a:xfrm>
          <a:prstGeom prst="ellipse">
            <a:avLst/>
          </a:prstGeom>
        </p:spPr>
      </p:pic>
      <p:pic>
        <p:nvPicPr>
          <p:cNvPr id="73" name="Afbeelding 72">
            <a:extLst>
              <a:ext uri="{FF2B5EF4-FFF2-40B4-BE49-F238E27FC236}">
                <a16:creationId xmlns:a16="http://schemas.microsoft.com/office/drawing/2014/main" id="{AE7F1E9F-75E5-4EAF-BFE2-098C2D3040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0482" y="3864611"/>
            <a:ext cx="1036830" cy="1036830"/>
          </a:xfrm>
          <a:prstGeom prst="rect">
            <a:avLst/>
          </a:prstGeom>
        </p:spPr>
      </p:pic>
      <p:pic>
        <p:nvPicPr>
          <p:cNvPr id="5" name="Picture 2" descr="IDEF Logo">
            <a:extLst>
              <a:ext uri="{FF2B5EF4-FFF2-40B4-BE49-F238E27FC236}">
                <a16:creationId xmlns:a16="http://schemas.microsoft.com/office/drawing/2014/main" id="{A0A2CC93-DAD4-4D12-A95E-706546EB03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861" y="5646612"/>
            <a:ext cx="1890064" cy="7190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 bronafbeelding bekijken">
            <a:extLst>
              <a:ext uri="{FF2B5EF4-FFF2-40B4-BE49-F238E27FC236}">
                <a16:creationId xmlns:a16="http://schemas.microsoft.com/office/drawing/2014/main" id="{1397CB1D-1652-4884-B74D-47E6A6BA7F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4036" y="2286661"/>
            <a:ext cx="1256522" cy="10770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 bronafbeelding bekijken">
            <a:extLst>
              <a:ext uri="{FF2B5EF4-FFF2-40B4-BE49-F238E27FC236}">
                <a16:creationId xmlns:a16="http://schemas.microsoft.com/office/drawing/2014/main" id="{6C6EEC56-9A8B-41F3-BB31-477C762EB89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17" t="19094" r="-1649" b="20800"/>
          <a:stretch/>
        </p:blipFill>
        <p:spPr bwMode="auto">
          <a:xfrm>
            <a:off x="9844269" y="3973158"/>
            <a:ext cx="895295" cy="5267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 bronafbeelding bekijken">
            <a:extLst>
              <a:ext uri="{FF2B5EF4-FFF2-40B4-BE49-F238E27FC236}">
                <a16:creationId xmlns:a16="http://schemas.microsoft.com/office/drawing/2014/main" id="{88E9B7E4-76FB-4B27-A642-B024893F250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3820" y="3960923"/>
            <a:ext cx="673035" cy="5511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e bronafbeelding bekijken">
            <a:extLst>
              <a:ext uri="{FF2B5EF4-FFF2-40B4-BE49-F238E27FC236}">
                <a16:creationId xmlns:a16="http://schemas.microsoft.com/office/drawing/2014/main" id="{687C1416-F90E-47FC-A274-0CD57C8B1DD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10" t="29594" r="2093" b="30989"/>
          <a:stretch/>
        </p:blipFill>
        <p:spPr bwMode="auto">
          <a:xfrm flipH="1">
            <a:off x="1580812" y="2051911"/>
            <a:ext cx="1515996" cy="6363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e bronafbeelding bekijken">
            <a:extLst>
              <a:ext uri="{FF2B5EF4-FFF2-40B4-BE49-F238E27FC236}">
                <a16:creationId xmlns:a16="http://schemas.microsoft.com/office/drawing/2014/main" id="{3DEA9585-8AEB-4B03-BF47-748FDAF7CD26}"/>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9393" y="2746119"/>
            <a:ext cx="675015" cy="45223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e bronafbeelding bekijken">
            <a:extLst>
              <a:ext uri="{FF2B5EF4-FFF2-40B4-BE49-F238E27FC236}">
                <a16:creationId xmlns:a16="http://schemas.microsoft.com/office/drawing/2014/main" id="{E4B94280-0F7D-4458-9C1C-B919578A871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90455" y="1408801"/>
            <a:ext cx="385322" cy="3853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e bronafbeelding bekijken">
            <a:extLst>
              <a:ext uri="{FF2B5EF4-FFF2-40B4-BE49-F238E27FC236}">
                <a16:creationId xmlns:a16="http://schemas.microsoft.com/office/drawing/2014/main" id="{3BF1BF29-6219-4301-BA07-CAEB1C0B4F9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04577" y="1214368"/>
            <a:ext cx="472517" cy="60235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e bronafbeelding bekijken">
            <a:extLst>
              <a:ext uri="{FF2B5EF4-FFF2-40B4-BE49-F238E27FC236}">
                <a16:creationId xmlns:a16="http://schemas.microsoft.com/office/drawing/2014/main" id="{7DD16DA6-20B4-4B3D-B881-9AC2E95E145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2564" y="1235046"/>
            <a:ext cx="472517" cy="34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Na het volgen van de lessen, het bestuderen van de theorie en het maken van de opdrachten kun je:</a:t>
            </a:r>
          </a:p>
          <a:p>
            <a:pPr algn="l">
              <a:buFont typeface="+mj-lt"/>
              <a:buAutoNum type="arabicPeriod"/>
            </a:pPr>
            <a:r>
              <a:rPr lang="nl-NL" sz="1600" b="0" i="0" dirty="0">
                <a:solidFill>
                  <a:srgbClr val="383737"/>
                </a:solidFill>
                <a:effectLst/>
              </a:rPr>
              <a:t>uitleggen dat </a:t>
            </a:r>
            <a:r>
              <a:rPr lang="nl-NL" sz="1600" b="0" i="1" dirty="0" err="1">
                <a:solidFill>
                  <a:srgbClr val="383737"/>
                </a:solidFill>
                <a:effectLst/>
              </a:rPr>
              <a:t>procesdenken</a:t>
            </a:r>
            <a:r>
              <a:rPr lang="nl-NL" sz="1600" b="0" i="0" dirty="0">
                <a:solidFill>
                  <a:srgbClr val="383737"/>
                </a:solidFill>
                <a:effectLst/>
              </a:rPr>
              <a:t> laat zien hoe waarde tot stand komt.</a:t>
            </a:r>
          </a:p>
          <a:p>
            <a:pPr algn="l">
              <a:buFont typeface="+mj-lt"/>
              <a:buAutoNum type="arabicPeriod"/>
            </a:pPr>
            <a:r>
              <a:rPr lang="nl-NL" sz="1600" b="0" i="0" dirty="0">
                <a:solidFill>
                  <a:srgbClr val="383737"/>
                </a:solidFill>
                <a:effectLst/>
              </a:rPr>
              <a:t>processen in een organisatie identificeren.</a:t>
            </a:r>
          </a:p>
          <a:p>
            <a:pPr algn="l">
              <a:buFont typeface="+mj-lt"/>
              <a:buAutoNum type="arabicPeriod"/>
            </a:pPr>
            <a:r>
              <a:rPr lang="nl-NL" sz="1600" b="0" i="0" dirty="0">
                <a:solidFill>
                  <a:srgbClr val="383737"/>
                </a:solidFill>
                <a:effectLst/>
              </a:rPr>
              <a:t>de techniek van </a:t>
            </a:r>
            <a:r>
              <a:rPr lang="nl-NL" sz="1600" b="0" i="1" dirty="0">
                <a:solidFill>
                  <a:srgbClr val="383737"/>
                </a:solidFill>
                <a:effectLst/>
              </a:rPr>
              <a:t>processtroomschema's </a:t>
            </a:r>
            <a:r>
              <a:rPr lang="nl-NL" sz="1600" b="0" i="0" dirty="0">
                <a:solidFill>
                  <a:srgbClr val="383737"/>
                </a:solidFill>
                <a:effectLst/>
              </a:rPr>
              <a:t>toepassen bij procesontwerp.</a:t>
            </a:r>
          </a:p>
          <a:p>
            <a:pPr algn="l">
              <a:buFont typeface="+mj-lt"/>
              <a:buAutoNum type="arabicPeriod"/>
            </a:pPr>
            <a:r>
              <a:rPr lang="nl-NL" sz="1600" b="0" i="0" dirty="0">
                <a:solidFill>
                  <a:srgbClr val="383737"/>
                </a:solidFill>
                <a:effectLst/>
              </a:rPr>
              <a:t>uitleggen hoe </a:t>
            </a:r>
            <a:r>
              <a:rPr lang="nl-NL" sz="1600" b="0" i="1" dirty="0">
                <a:solidFill>
                  <a:srgbClr val="383737"/>
                </a:solidFill>
                <a:effectLst/>
              </a:rPr>
              <a:t>informatiemanagement</a:t>
            </a:r>
            <a:r>
              <a:rPr lang="nl-NL" sz="1600" b="0" i="0" dirty="0">
                <a:solidFill>
                  <a:srgbClr val="383737"/>
                </a:solidFill>
                <a:effectLst/>
              </a:rPr>
              <a:t> ingezet kan worden bij het besturen, beheersen en verbeteren van processen.</a:t>
            </a:r>
          </a:p>
          <a:p>
            <a:pPr algn="l">
              <a:buFont typeface="+mj-lt"/>
              <a:buAutoNum type="arabicPeriod"/>
            </a:pPr>
            <a:r>
              <a:rPr lang="nl-NL" sz="1600" b="0" i="0" dirty="0">
                <a:solidFill>
                  <a:srgbClr val="383737"/>
                </a:solidFill>
                <a:effectLst/>
              </a:rPr>
              <a:t>aanbevelingen doen voor </a:t>
            </a:r>
            <a:r>
              <a:rPr lang="nl-NL" sz="1600" b="0" i="1" dirty="0">
                <a:solidFill>
                  <a:srgbClr val="383737"/>
                </a:solidFill>
                <a:effectLst/>
              </a:rPr>
              <a:t>procesoptimalisatie</a:t>
            </a:r>
            <a:r>
              <a:rPr lang="nl-NL" sz="1600" b="0" i="0" dirty="0">
                <a:solidFill>
                  <a:srgbClr val="383737"/>
                </a:solidFill>
                <a:effectLst/>
              </a:rPr>
              <a:t>.</a:t>
            </a:r>
          </a:p>
          <a:p>
            <a:pPr algn="l">
              <a:buFont typeface="+mj-lt"/>
              <a:buAutoNum type="arabicPeriod"/>
            </a:pPr>
            <a:r>
              <a:rPr lang="nl-NL" sz="1600" b="0" i="0" dirty="0">
                <a:solidFill>
                  <a:srgbClr val="383737"/>
                </a:solidFill>
                <a:effectLst/>
              </a:rPr>
              <a:t>de </a:t>
            </a:r>
            <a:r>
              <a:rPr lang="nl-NL" sz="1600" b="0" i="1" dirty="0" err="1">
                <a:solidFill>
                  <a:srgbClr val="383737"/>
                </a:solidFill>
                <a:effectLst/>
              </a:rPr>
              <a:t>Lean</a:t>
            </a:r>
            <a:r>
              <a:rPr lang="nl-NL" sz="1600" b="0" i="1" dirty="0">
                <a:solidFill>
                  <a:srgbClr val="383737"/>
                </a:solidFill>
                <a:effectLst/>
              </a:rPr>
              <a:t>-principes</a:t>
            </a:r>
            <a:r>
              <a:rPr lang="nl-NL" sz="1600" b="0" i="0" dirty="0">
                <a:solidFill>
                  <a:srgbClr val="383737"/>
                </a:solidFill>
                <a:effectLst/>
              </a:rPr>
              <a:t> toepassen bij het verbeteren van processen.</a:t>
            </a:r>
          </a:p>
        </p:txBody>
      </p:sp>
      <p:sp>
        <p:nvSpPr>
          <p:cNvPr id="3" name="Titel 2"/>
          <p:cNvSpPr>
            <a:spLocks noGrp="1"/>
          </p:cNvSpPr>
          <p:nvPr>
            <p:ph type="title"/>
          </p:nvPr>
        </p:nvSpPr>
        <p:spPr/>
        <p:txBody>
          <a:bodyPr/>
          <a:lstStyle/>
          <a:p>
            <a:r>
              <a:rPr lang="en-US" dirty="0" err="1"/>
              <a:t>Introductie</a:t>
            </a:r>
            <a:br>
              <a:rPr lang="en-US" dirty="0"/>
            </a:br>
            <a:r>
              <a:rPr lang="en-US" sz="1600" b="0" dirty="0" err="1">
                <a:solidFill>
                  <a:srgbClr val="231F20"/>
                </a:solidFill>
              </a:rPr>
              <a:t>Algemene</a:t>
            </a:r>
            <a:r>
              <a:rPr lang="en-US" sz="1600" b="0" dirty="0">
                <a:solidFill>
                  <a:srgbClr val="231F20"/>
                </a:solidFill>
              </a:rPr>
              <a:t> </a:t>
            </a:r>
            <a:r>
              <a:rPr lang="en-US" sz="1600" b="0" dirty="0" err="1">
                <a:solidFill>
                  <a:srgbClr val="231F20"/>
                </a:solidFill>
              </a:rPr>
              <a:t>leerdoelen</a:t>
            </a:r>
            <a:endParaRPr lang="en-US" sz="1600" b="0" dirty="0">
              <a:solidFill>
                <a:srgbClr val="231F20"/>
              </a:solidFill>
            </a:endParaRPr>
          </a:p>
        </p:txBody>
      </p:sp>
      <p:pic>
        <p:nvPicPr>
          <p:cNvPr id="4" name="Picture 3">
            <a:extLst>
              <a:ext uri="{FF2B5EF4-FFF2-40B4-BE49-F238E27FC236}">
                <a16:creationId xmlns:a16="http://schemas.microsoft.com/office/drawing/2014/main" id="{96CE7A84-0946-4180-A3CA-6472F4CCF0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39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jdelijke aanduiding voor dianummer 7">
            <a:extLst>
              <a:ext uri="{FF2B5EF4-FFF2-40B4-BE49-F238E27FC236}">
                <a16:creationId xmlns:a16="http://schemas.microsoft.com/office/drawing/2014/main" id="{5BF9D387-4A41-47C1-BE30-33725DBB47D6}"/>
              </a:ext>
            </a:extLst>
          </p:cNvPr>
          <p:cNvSpPr>
            <a:spLocks noGrp="1"/>
          </p:cNvSpPr>
          <p:nvPr>
            <p:ph type="sldNum" sz="quarter" idx="12"/>
          </p:nvPr>
        </p:nvSpPr>
        <p:spPr/>
        <p:txBody>
          <a:bodyPr/>
          <a:lstStyle/>
          <a:p>
            <a:fld id="{76022968-2107-43EC-8FC0-5D78783708AF}" type="slidenum">
              <a:rPr lang="nl-NL" smtClean="0"/>
              <a:t>40</a:t>
            </a:fld>
            <a:endParaRPr lang="nl-NL"/>
          </a:p>
        </p:txBody>
      </p:sp>
      <p:sp>
        <p:nvSpPr>
          <p:cNvPr id="21" name="Titel 3">
            <a:extLst>
              <a:ext uri="{FF2B5EF4-FFF2-40B4-BE49-F238E27FC236}">
                <a16:creationId xmlns:a16="http://schemas.microsoft.com/office/drawing/2014/main" id="{C8AFA040-B797-4A02-AC52-C1A67FEA6E42}"/>
              </a:ext>
            </a:extLst>
          </p:cNvPr>
          <p:cNvSpPr>
            <a:spLocks noGrp="1"/>
          </p:cNvSpPr>
          <p:nvPr>
            <p:ph type="title"/>
          </p:nvPr>
        </p:nvSpPr>
        <p:spPr>
          <a:xfrm>
            <a:off x="792903" y="345009"/>
            <a:ext cx="9936268" cy="1252534"/>
          </a:xfrm>
        </p:spPr>
        <p:txBody>
          <a:bodyPr>
            <a:normAutofit fontScale="90000"/>
          </a:bodyPr>
          <a:lstStyle/>
          <a:p>
            <a:r>
              <a:rPr lang="nl-NL" dirty="0" err="1">
                <a:latin typeface="+mn-lt"/>
              </a:rPr>
              <a:t>Sqeme</a:t>
            </a:r>
            <a:br>
              <a:rPr lang="nl-NL" dirty="0"/>
            </a:br>
            <a:r>
              <a:rPr lang="nl-NL" sz="1800" b="0" dirty="0">
                <a:solidFill>
                  <a:schemeClr val="tx1"/>
                </a:solidFill>
              </a:rPr>
              <a:t>René van Velzen, Jos van </a:t>
            </a:r>
            <a:r>
              <a:rPr lang="nl-NL" sz="1800" b="0" dirty="0" err="1">
                <a:solidFill>
                  <a:schemeClr val="tx1"/>
                </a:solidFill>
              </a:rPr>
              <a:t>Oosten,Th.Snijders</a:t>
            </a:r>
            <a:r>
              <a:rPr lang="nl-NL" sz="1800" b="0" dirty="0">
                <a:solidFill>
                  <a:schemeClr val="tx1"/>
                </a:solidFill>
              </a:rPr>
              <a:t>, Teun </a:t>
            </a:r>
            <a:r>
              <a:rPr lang="nl-NL" sz="1800" b="0" dirty="0" err="1">
                <a:solidFill>
                  <a:schemeClr val="tx1"/>
                </a:solidFill>
              </a:rPr>
              <a:t>Hardjono</a:t>
            </a:r>
            <a:r>
              <a:rPr lang="nl-NL" sz="1800" b="0" dirty="0">
                <a:solidFill>
                  <a:schemeClr val="tx1"/>
                </a:solidFill>
              </a:rPr>
              <a:t>, 2007</a:t>
            </a:r>
            <a:br>
              <a:rPr lang="nl-NL" dirty="0"/>
            </a:br>
            <a:endParaRPr lang="nl-NL" sz="1701" b="0" dirty="0"/>
          </a:p>
        </p:txBody>
      </p:sp>
      <p:pic>
        <p:nvPicPr>
          <p:cNvPr id="22" name="Afbeelding 21" descr="Afbeelding met klok, tekening, teken&#10;&#10;Automatisch gegenereerde beschrijving">
            <a:extLst>
              <a:ext uri="{FF2B5EF4-FFF2-40B4-BE49-F238E27FC236}">
                <a16:creationId xmlns:a16="http://schemas.microsoft.com/office/drawing/2014/main" id="{CF98656F-5AAA-4B99-BA71-7C17CB01A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212" y="5615688"/>
            <a:ext cx="1536421" cy="704946"/>
          </a:xfrm>
          <a:prstGeom prst="rect">
            <a:avLst/>
          </a:prstGeom>
          <a:ln>
            <a:noFill/>
          </a:ln>
          <a:effectLst/>
        </p:spPr>
      </p:pic>
      <p:pic>
        <p:nvPicPr>
          <p:cNvPr id="23" name="Afbeelding 22">
            <a:extLst>
              <a:ext uri="{FF2B5EF4-FFF2-40B4-BE49-F238E27FC236}">
                <a16:creationId xmlns:a16="http://schemas.microsoft.com/office/drawing/2014/main" id="{8CACF7DC-5153-43A3-BF81-EA82C24C9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3149" y="1339536"/>
            <a:ext cx="8303558" cy="5115904"/>
          </a:xfrm>
          <a:prstGeom prst="rect">
            <a:avLst/>
          </a:prstGeom>
        </p:spPr>
      </p:pic>
      <p:sp>
        <p:nvSpPr>
          <p:cNvPr id="24" name="Tekstvak 23">
            <a:extLst>
              <a:ext uri="{FF2B5EF4-FFF2-40B4-BE49-F238E27FC236}">
                <a16:creationId xmlns:a16="http://schemas.microsoft.com/office/drawing/2014/main" id="{BA2528FC-04BD-4CC6-9809-53A3D3F329A4}"/>
              </a:ext>
            </a:extLst>
          </p:cNvPr>
          <p:cNvSpPr txBox="1"/>
          <p:nvPr/>
        </p:nvSpPr>
        <p:spPr>
          <a:xfrm>
            <a:off x="2703148" y="1577981"/>
            <a:ext cx="2789546" cy="237757"/>
          </a:xfrm>
          <a:prstGeom prst="rect">
            <a:avLst/>
          </a:prstGeom>
          <a:noFill/>
        </p:spPr>
        <p:txBody>
          <a:bodyPr wrap="none" rtlCol="0">
            <a:spAutoFit/>
          </a:bodyPr>
          <a:lstStyle/>
          <a:p>
            <a:r>
              <a:rPr lang="nl-NL" sz="945"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 zijn de wezenskenmerken van onze organisatie?</a:t>
            </a:r>
          </a:p>
        </p:txBody>
      </p:sp>
      <p:sp>
        <p:nvSpPr>
          <p:cNvPr id="25" name="Tekstvak 24">
            <a:extLst>
              <a:ext uri="{FF2B5EF4-FFF2-40B4-BE49-F238E27FC236}">
                <a16:creationId xmlns:a16="http://schemas.microsoft.com/office/drawing/2014/main" id="{2B31006E-8A0D-4BBE-ADB0-627EB1784C49}"/>
              </a:ext>
            </a:extLst>
          </p:cNvPr>
          <p:cNvSpPr txBox="1"/>
          <p:nvPr/>
        </p:nvSpPr>
        <p:spPr>
          <a:xfrm>
            <a:off x="7664234" y="1577981"/>
            <a:ext cx="2994731" cy="237757"/>
          </a:xfrm>
          <a:prstGeom prst="rect">
            <a:avLst/>
          </a:prstGeom>
          <a:noFill/>
        </p:spPr>
        <p:txBody>
          <a:bodyPr wrap="none" rtlCol="0">
            <a:spAutoFit/>
          </a:bodyPr>
          <a:lstStyle/>
          <a:p>
            <a:r>
              <a:rPr lang="nl-NL" sz="945"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 zorgt voor beweging in de organisatie, dat het werkt</a:t>
            </a:r>
          </a:p>
        </p:txBody>
      </p:sp>
      <p:sp>
        <p:nvSpPr>
          <p:cNvPr id="26" name="Tekstvak 25">
            <a:extLst>
              <a:ext uri="{FF2B5EF4-FFF2-40B4-BE49-F238E27FC236}">
                <a16:creationId xmlns:a16="http://schemas.microsoft.com/office/drawing/2014/main" id="{98CD49C9-CFED-4226-9504-27A1D1123D7C}"/>
              </a:ext>
            </a:extLst>
          </p:cNvPr>
          <p:cNvSpPr txBox="1"/>
          <p:nvPr/>
        </p:nvSpPr>
        <p:spPr>
          <a:xfrm>
            <a:off x="2703149" y="5968162"/>
            <a:ext cx="3781805" cy="237757"/>
          </a:xfrm>
          <a:prstGeom prst="rect">
            <a:avLst/>
          </a:prstGeom>
          <a:noFill/>
        </p:spPr>
        <p:txBody>
          <a:bodyPr wrap="none" rtlCol="0">
            <a:spAutoFit/>
          </a:bodyPr>
          <a:lstStyle/>
          <a:p>
            <a:r>
              <a:rPr lang="nl-NL" sz="945"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Hoe houden we ‘vinger aan de pols’; hebben we de zaak onder controle?</a:t>
            </a:r>
          </a:p>
        </p:txBody>
      </p:sp>
      <p:sp>
        <p:nvSpPr>
          <p:cNvPr id="27" name="Tekstvak 26">
            <a:extLst>
              <a:ext uri="{FF2B5EF4-FFF2-40B4-BE49-F238E27FC236}">
                <a16:creationId xmlns:a16="http://schemas.microsoft.com/office/drawing/2014/main" id="{09C85D68-B177-4504-B358-486D4DCC2DAC}"/>
              </a:ext>
            </a:extLst>
          </p:cNvPr>
          <p:cNvSpPr txBox="1"/>
          <p:nvPr/>
        </p:nvSpPr>
        <p:spPr>
          <a:xfrm>
            <a:off x="7664234" y="5970481"/>
            <a:ext cx="3021981" cy="237757"/>
          </a:xfrm>
          <a:prstGeom prst="rect">
            <a:avLst/>
          </a:prstGeom>
          <a:noFill/>
        </p:spPr>
        <p:txBody>
          <a:bodyPr wrap="none" rtlCol="0">
            <a:spAutoFit/>
          </a:bodyPr>
          <a:lstStyle/>
          <a:p>
            <a:r>
              <a:rPr lang="nl-NL" sz="945"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Hoe hebben we onze organisatie concreet vormgegeven?</a:t>
            </a:r>
          </a:p>
        </p:txBody>
      </p:sp>
      <p:sp>
        <p:nvSpPr>
          <p:cNvPr id="28" name="Tekstvak 27">
            <a:extLst>
              <a:ext uri="{FF2B5EF4-FFF2-40B4-BE49-F238E27FC236}">
                <a16:creationId xmlns:a16="http://schemas.microsoft.com/office/drawing/2014/main" id="{00926233-66CB-4C76-8F1B-FA5F75729234}"/>
              </a:ext>
            </a:extLst>
          </p:cNvPr>
          <p:cNvSpPr txBox="1"/>
          <p:nvPr/>
        </p:nvSpPr>
        <p:spPr>
          <a:xfrm>
            <a:off x="1809679" y="2494985"/>
            <a:ext cx="824265" cy="295915"/>
          </a:xfrm>
          <a:prstGeom prst="rect">
            <a:avLst/>
          </a:prstGeom>
          <a:noFill/>
        </p:spPr>
        <p:txBody>
          <a:bodyPr wrap="none" rtlCol="0">
            <a:spAutoFit/>
          </a:bodyPr>
          <a:lstStyle/>
          <a:p>
            <a:r>
              <a:rPr lang="nl-NL" sz="1323" b="1" dirty="0">
                <a:latin typeface="Calibri" panose="020F0502020204030204" pitchFamily="34" charset="0"/>
                <a:cs typeface="Calibri" panose="020F0502020204030204" pitchFamily="34" charset="0"/>
              </a:rPr>
              <a:t>Principes</a:t>
            </a:r>
          </a:p>
        </p:txBody>
      </p:sp>
      <p:sp>
        <p:nvSpPr>
          <p:cNvPr id="29" name="Tekstvak 28">
            <a:extLst>
              <a:ext uri="{FF2B5EF4-FFF2-40B4-BE49-F238E27FC236}">
                <a16:creationId xmlns:a16="http://schemas.microsoft.com/office/drawing/2014/main" id="{593739DF-28AF-4E5C-8341-8B0F2F202BB6}"/>
              </a:ext>
            </a:extLst>
          </p:cNvPr>
          <p:cNvSpPr txBox="1"/>
          <p:nvPr/>
        </p:nvSpPr>
        <p:spPr>
          <a:xfrm>
            <a:off x="1887768" y="4995995"/>
            <a:ext cx="635623" cy="295915"/>
          </a:xfrm>
          <a:prstGeom prst="rect">
            <a:avLst/>
          </a:prstGeom>
          <a:noFill/>
        </p:spPr>
        <p:txBody>
          <a:bodyPr wrap="none" rtlCol="0">
            <a:spAutoFit/>
          </a:bodyPr>
          <a:lstStyle/>
          <a:p>
            <a:r>
              <a:rPr lang="nl-NL" sz="1323" b="1" dirty="0">
                <a:latin typeface="Calibri" panose="020F0502020204030204" pitchFamily="34" charset="0"/>
                <a:cs typeface="Calibri" panose="020F0502020204030204" pitchFamily="34" charset="0"/>
              </a:rPr>
              <a:t>Regels</a:t>
            </a:r>
          </a:p>
        </p:txBody>
      </p:sp>
      <p:sp>
        <p:nvSpPr>
          <p:cNvPr id="30" name="Tekstvak 29">
            <a:extLst>
              <a:ext uri="{FF2B5EF4-FFF2-40B4-BE49-F238E27FC236}">
                <a16:creationId xmlns:a16="http://schemas.microsoft.com/office/drawing/2014/main" id="{0629B5CB-2444-4838-A825-284E32202DCA}"/>
              </a:ext>
            </a:extLst>
          </p:cNvPr>
          <p:cNvSpPr txBox="1"/>
          <p:nvPr/>
        </p:nvSpPr>
        <p:spPr>
          <a:xfrm>
            <a:off x="3825189" y="1771290"/>
            <a:ext cx="1619995" cy="354071"/>
          </a:xfrm>
          <a:prstGeom prst="rect">
            <a:avLst/>
          </a:prstGeom>
          <a:noFill/>
        </p:spPr>
        <p:txBody>
          <a:bodyPr wrap="none" rtlCol="0">
            <a:spAutoFit/>
          </a:bodyPr>
          <a:lstStyle/>
          <a:p>
            <a:r>
              <a:rPr lang="nl-NL" sz="170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Inclusief denken</a:t>
            </a:r>
          </a:p>
        </p:txBody>
      </p:sp>
      <p:sp>
        <p:nvSpPr>
          <p:cNvPr id="31" name="Tekstvak 30">
            <a:extLst>
              <a:ext uri="{FF2B5EF4-FFF2-40B4-BE49-F238E27FC236}">
                <a16:creationId xmlns:a16="http://schemas.microsoft.com/office/drawing/2014/main" id="{9948655E-C407-4535-B3A2-4AE2EBA5BCB6}"/>
              </a:ext>
            </a:extLst>
          </p:cNvPr>
          <p:cNvSpPr txBox="1"/>
          <p:nvPr/>
        </p:nvSpPr>
        <p:spPr>
          <a:xfrm>
            <a:off x="7664234" y="1764944"/>
            <a:ext cx="2579745" cy="354071"/>
          </a:xfrm>
          <a:prstGeom prst="rect">
            <a:avLst/>
          </a:prstGeom>
          <a:noFill/>
        </p:spPr>
        <p:txBody>
          <a:bodyPr wrap="none" rtlCol="0">
            <a:spAutoFit/>
          </a:bodyPr>
          <a:lstStyle/>
          <a:p>
            <a:r>
              <a:rPr lang="nl-NL" sz="170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Horizontaal communiceren</a:t>
            </a:r>
          </a:p>
        </p:txBody>
      </p:sp>
      <p:sp>
        <p:nvSpPr>
          <p:cNvPr id="32" name="Tekstvak 31">
            <a:extLst>
              <a:ext uri="{FF2B5EF4-FFF2-40B4-BE49-F238E27FC236}">
                <a16:creationId xmlns:a16="http://schemas.microsoft.com/office/drawing/2014/main" id="{CF9BDF95-0EB8-4579-83AB-79408F875EF9}"/>
              </a:ext>
            </a:extLst>
          </p:cNvPr>
          <p:cNvSpPr txBox="1"/>
          <p:nvPr/>
        </p:nvSpPr>
        <p:spPr>
          <a:xfrm>
            <a:off x="3692535" y="5466792"/>
            <a:ext cx="2324098" cy="354071"/>
          </a:xfrm>
          <a:prstGeom prst="rect">
            <a:avLst/>
          </a:prstGeom>
          <a:noFill/>
        </p:spPr>
        <p:txBody>
          <a:bodyPr wrap="none" rtlCol="0">
            <a:spAutoFit/>
          </a:bodyPr>
          <a:lstStyle/>
          <a:p>
            <a:r>
              <a:rPr lang="nl-NL" sz="170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Resultaatgericht werken</a:t>
            </a:r>
          </a:p>
        </p:txBody>
      </p:sp>
      <p:sp>
        <p:nvSpPr>
          <p:cNvPr id="33" name="Tekstvak 32">
            <a:extLst>
              <a:ext uri="{FF2B5EF4-FFF2-40B4-BE49-F238E27FC236}">
                <a16:creationId xmlns:a16="http://schemas.microsoft.com/office/drawing/2014/main" id="{350C29C3-2950-46A2-AA8A-6378F75388C1}"/>
              </a:ext>
            </a:extLst>
          </p:cNvPr>
          <p:cNvSpPr txBox="1"/>
          <p:nvPr/>
        </p:nvSpPr>
        <p:spPr>
          <a:xfrm>
            <a:off x="8071486" y="5511861"/>
            <a:ext cx="1796710" cy="354071"/>
          </a:xfrm>
          <a:prstGeom prst="rect">
            <a:avLst/>
          </a:prstGeom>
          <a:noFill/>
        </p:spPr>
        <p:txBody>
          <a:bodyPr wrap="none" rtlCol="0">
            <a:spAutoFit/>
          </a:bodyPr>
          <a:lstStyle/>
          <a:p>
            <a:r>
              <a:rPr lang="nl-NL" sz="170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Vakvolwassenheid</a:t>
            </a:r>
            <a:endParaRPr lang="nl-NL" sz="170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4" name="Afbeelding 33" descr="Afbeelding met voedsel&#10;&#10;Automatisch gegenereerde beschrijving">
            <a:extLst>
              <a:ext uri="{FF2B5EF4-FFF2-40B4-BE49-F238E27FC236}">
                <a16:creationId xmlns:a16="http://schemas.microsoft.com/office/drawing/2014/main" id="{F89ED0D9-056F-4515-A6C8-B484B929C9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77" y="2049504"/>
            <a:ext cx="1682691" cy="2381167"/>
          </a:xfrm>
          <a:prstGeom prst="rect">
            <a:avLst/>
          </a:prstGeom>
          <a:ln>
            <a:noFill/>
          </a:ln>
          <a:effectLst/>
        </p:spPr>
      </p:pic>
      <p:pic>
        <p:nvPicPr>
          <p:cNvPr id="36" name="Afbeelding 35">
            <a:extLst>
              <a:ext uri="{FF2B5EF4-FFF2-40B4-BE49-F238E27FC236}">
                <a16:creationId xmlns:a16="http://schemas.microsoft.com/office/drawing/2014/main" id="{D5DAB198-C168-4BCD-B553-583630038B47}"/>
              </a:ext>
            </a:extLst>
          </p:cNvPr>
          <p:cNvPicPr>
            <a:picLocks noChangeAspect="1"/>
          </p:cNvPicPr>
          <p:nvPr/>
        </p:nvPicPr>
        <p:blipFill rotWithShape="1">
          <a:blip r:embed="rId7">
            <a:extLst>
              <a:ext uri="{28A0092B-C50C-407E-A947-70E740481C1C}">
                <a14:useLocalDpi xmlns:a14="http://schemas.microsoft.com/office/drawing/2010/main" val="0"/>
              </a:ext>
            </a:extLst>
          </a:blip>
          <a:srcRect l="15122" t="-2853" r="11528" b="1"/>
          <a:stretch/>
        </p:blipFill>
        <p:spPr>
          <a:xfrm>
            <a:off x="7134297" y="90227"/>
            <a:ext cx="1152849" cy="1217797"/>
          </a:xfrm>
          <a:prstGeom prst="rect">
            <a:avLst/>
          </a:prstGeom>
        </p:spPr>
      </p:pic>
      <p:sp>
        <p:nvSpPr>
          <p:cNvPr id="37" name="Rechthoek 36">
            <a:extLst>
              <a:ext uri="{FF2B5EF4-FFF2-40B4-BE49-F238E27FC236}">
                <a16:creationId xmlns:a16="http://schemas.microsoft.com/office/drawing/2014/main" id="{1B715533-EEB3-4295-AF8C-BCF64D41633D}"/>
              </a:ext>
            </a:extLst>
          </p:cNvPr>
          <p:cNvSpPr/>
          <p:nvPr/>
        </p:nvSpPr>
        <p:spPr>
          <a:xfrm>
            <a:off x="8338990" y="119108"/>
            <a:ext cx="941364" cy="1217797"/>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pic>
        <p:nvPicPr>
          <p:cNvPr id="38" name="Afbeelding 37">
            <a:extLst>
              <a:ext uri="{FF2B5EF4-FFF2-40B4-BE49-F238E27FC236}">
                <a16:creationId xmlns:a16="http://schemas.microsoft.com/office/drawing/2014/main" id="{790DF179-5600-418B-B332-F3C4C804C28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624" r="23960" b="32391"/>
          <a:stretch/>
        </p:blipFill>
        <p:spPr>
          <a:xfrm>
            <a:off x="8391674" y="176990"/>
            <a:ext cx="902221" cy="1134993"/>
          </a:xfrm>
          <a:prstGeom prst="rect">
            <a:avLst/>
          </a:prstGeom>
        </p:spPr>
      </p:pic>
      <p:sp>
        <p:nvSpPr>
          <p:cNvPr id="39" name="Rechthoek 38">
            <a:extLst>
              <a:ext uri="{FF2B5EF4-FFF2-40B4-BE49-F238E27FC236}">
                <a16:creationId xmlns:a16="http://schemas.microsoft.com/office/drawing/2014/main" id="{D8D44CEB-4678-4CFE-B7F2-EC621729068D}"/>
              </a:ext>
            </a:extLst>
          </p:cNvPr>
          <p:cNvSpPr/>
          <p:nvPr/>
        </p:nvSpPr>
        <p:spPr>
          <a:xfrm>
            <a:off x="9370794" y="119108"/>
            <a:ext cx="941364" cy="1217797"/>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pic>
        <p:nvPicPr>
          <p:cNvPr id="40" name="Afbeelding 39">
            <a:extLst>
              <a:ext uri="{FF2B5EF4-FFF2-40B4-BE49-F238E27FC236}">
                <a16:creationId xmlns:a16="http://schemas.microsoft.com/office/drawing/2014/main" id="{E1A5FE0B-EB65-49DC-833D-E009CC62F7F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624" r="23960" b="32391"/>
          <a:stretch/>
        </p:blipFill>
        <p:spPr>
          <a:xfrm>
            <a:off x="9423478" y="176989"/>
            <a:ext cx="902221" cy="1159915"/>
          </a:xfrm>
          <a:prstGeom prst="rect">
            <a:avLst/>
          </a:prstGeom>
        </p:spPr>
      </p:pic>
      <p:pic>
        <p:nvPicPr>
          <p:cNvPr id="41" name="Afbeelding 40">
            <a:extLst>
              <a:ext uri="{FF2B5EF4-FFF2-40B4-BE49-F238E27FC236}">
                <a16:creationId xmlns:a16="http://schemas.microsoft.com/office/drawing/2014/main" id="{D54448DA-C859-4DCD-88EA-05E1AA2B0C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95" t="1993" r="17145" b="14717"/>
          <a:stretch/>
        </p:blipFill>
        <p:spPr>
          <a:xfrm>
            <a:off x="10400170" y="146517"/>
            <a:ext cx="933030" cy="1217797"/>
          </a:xfrm>
          <a:prstGeom prst="rect">
            <a:avLst/>
          </a:prstGeom>
        </p:spPr>
      </p:pic>
      <p:sp>
        <p:nvSpPr>
          <p:cNvPr id="18" name="Tijdelijke aanduiding voor voettekst 17">
            <a:extLst>
              <a:ext uri="{FF2B5EF4-FFF2-40B4-BE49-F238E27FC236}">
                <a16:creationId xmlns:a16="http://schemas.microsoft.com/office/drawing/2014/main" id="{BCB40BB0-21D9-4B76-A7C7-A3C3E22DF4B9}"/>
              </a:ext>
            </a:extLst>
          </p:cNvPr>
          <p:cNvSpPr>
            <a:spLocks noGrp="1"/>
          </p:cNvSpPr>
          <p:nvPr>
            <p:ph type="ftr" sz="quarter" idx="11"/>
          </p:nvPr>
        </p:nvSpPr>
        <p:spPr/>
        <p:txBody>
          <a:bodyPr/>
          <a:lstStyle/>
          <a:p>
            <a:r>
              <a:rPr lang="nl-NL"/>
              <a:t>Processen</a:t>
            </a:r>
          </a:p>
        </p:txBody>
      </p:sp>
    </p:spTree>
    <p:extLst>
      <p:ext uri="{BB962C8B-B14F-4D97-AF65-F5344CB8AC3E}">
        <p14:creationId xmlns:p14="http://schemas.microsoft.com/office/powerpoint/2010/main" val="2506023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a:xfrm>
            <a:off x="431729" y="1439887"/>
            <a:ext cx="10815190" cy="4464496"/>
          </a:xfrm>
        </p:spPr>
        <p:txBody>
          <a:bodyPr/>
          <a:lstStyle/>
          <a:p>
            <a:pPr marL="0" indent="0" algn="l">
              <a:buNone/>
            </a:pPr>
            <a:r>
              <a:rPr lang="nl-NL" sz="1600" b="0" i="0" dirty="0">
                <a:solidFill>
                  <a:srgbClr val="383737"/>
                </a:solidFill>
                <a:effectLst/>
              </a:rPr>
              <a:t>In </a:t>
            </a:r>
            <a:r>
              <a:rPr lang="nl-NL" sz="1600" b="1" i="0" dirty="0">
                <a:solidFill>
                  <a:srgbClr val="383737"/>
                </a:solidFill>
                <a:effectLst/>
              </a:rPr>
              <a:t>hoofdstuk 2</a:t>
            </a:r>
            <a:r>
              <a:rPr lang="nl-NL" sz="1600" b="0" i="0" dirty="0">
                <a:solidFill>
                  <a:srgbClr val="383737"/>
                </a:solidFill>
                <a:effectLst/>
              </a:rPr>
              <a:t> van het boek </a:t>
            </a:r>
            <a:r>
              <a:rPr lang="nl-NL" sz="1600" b="0" i="1" dirty="0">
                <a:solidFill>
                  <a:srgbClr val="383737"/>
                </a:solidFill>
                <a:effectLst/>
              </a:rPr>
              <a:t>Procesmanagement in de praktijk </a:t>
            </a:r>
            <a:r>
              <a:rPr lang="nl-NL" sz="1600" b="0" i="0" dirty="0">
                <a:solidFill>
                  <a:srgbClr val="383737"/>
                </a:solidFill>
                <a:effectLst/>
              </a:rPr>
              <a:t>worden diverse methoden om processen te beschrijven aangegeven (zie bijvoorbeeld </a:t>
            </a:r>
            <a:r>
              <a:rPr lang="nl-NL" sz="1600" b="1" i="0" dirty="0">
                <a:solidFill>
                  <a:srgbClr val="383737"/>
                </a:solidFill>
                <a:effectLst/>
              </a:rPr>
              <a:t>pagina 68</a:t>
            </a:r>
            <a:r>
              <a:rPr lang="nl-NL" sz="1600" b="0" i="0" dirty="0">
                <a:solidFill>
                  <a:srgbClr val="383737"/>
                </a:solidFill>
                <a:effectLst/>
              </a:rPr>
              <a:t>). Er zijn nog meerdere methoden in omloop zoals IDEF en IPO (Input-Proces-Output).</a:t>
            </a:r>
          </a:p>
          <a:p>
            <a:pPr marL="0" indent="0" algn="l">
              <a:buNone/>
            </a:pPr>
            <a:r>
              <a:rPr lang="nl-NL" sz="1600" b="1" i="0" dirty="0">
                <a:solidFill>
                  <a:srgbClr val="C00000"/>
                </a:solidFill>
                <a:effectLst/>
              </a:rPr>
              <a:t>Opdracht</a:t>
            </a:r>
          </a:p>
          <a:p>
            <a:r>
              <a:rPr lang="nl-NL" sz="1600" b="0" i="0" dirty="0">
                <a:solidFill>
                  <a:srgbClr val="383737"/>
                </a:solidFill>
                <a:effectLst/>
              </a:rPr>
              <a:t>Ga na welke methoden om processen te beschrijven jouw organisatie gebruikt.</a:t>
            </a:r>
          </a:p>
          <a:p>
            <a:r>
              <a:rPr lang="nl-NL" sz="1600" b="0" i="0" dirty="0">
                <a:solidFill>
                  <a:srgbClr val="383737"/>
                </a:solidFill>
                <a:effectLst/>
              </a:rPr>
              <a:t>Vergelijk de gebruikte methode met de in het boek besproken methoden. Ga hierbij na of de op pagina 68 genoemde </a:t>
            </a:r>
            <a:r>
              <a:rPr lang="nl-NL" sz="1600" b="0" i="1" dirty="0">
                <a:solidFill>
                  <a:srgbClr val="383737"/>
                </a:solidFill>
                <a:effectLst/>
              </a:rPr>
              <a:t>proceskenmerken</a:t>
            </a:r>
            <a:r>
              <a:rPr lang="nl-NL" sz="1600" b="0" i="0" dirty="0">
                <a:solidFill>
                  <a:srgbClr val="383737"/>
                </a:solidFill>
                <a:effectLst/>
              </a:rPr>
              <a:t> zijn vastgelegd.</a:t>
            </a:r>
          </a:p>
          <a:p>
            <a:r>
              <a:rPr lang="nl-NL" sz="1600" b="0" i="0" dirty="0">
                <a:solidFill>
                  <a:srgbClr val="383737"/>
                </a:solidFill>
                <a:effectLst/>
              </a:rPr>
              <a:t>Interview enkele mensen in je organisatie en probeer te achterhalen:</a:t>
            </a:r>
          </a:p>
          <a:p>
            <a:pPr lvl="1"/>
            <a:r>
              <a:rPr lang="nl-NL" sz="1600" b="0" i="0" dirty="0">
                <a:solidFill>
                  <a:srgbClr val="383737"/>
                </a:solidFill>
                <a:effectLst/>
              </a:rPr>
              <a:t>wat hun mening is over de bruikbaarheid en de duidelijkheid van de methode;</a:t>
            </a:r>
          </a:p>
          <a:p>
            <a:pPr lvl="1"/>
            <a:r>
              <a:rPr lang="nl-NL" sz="1600" b="0" i="0" dirty="0">
                <a:solidFill>
                  <a:srgbClr val="383737"/>
                </a:solidFill>
                <a:effectLst/>
              </a:rPr>
              <a:t>of, en zo ja, hoe, de procesbeschrijvingen worden gebruikt;</a:t>
            </a:r>
          </a:p>
          <a:p>
            <a:pPr lvl="1"/>
            <a:r>
              <a:rPr lang="nl-NL" sz="1600" b="0" i="0" dirty="0">
                <a:solidFill>
                  <a:srgbClr val="383737"/>
                </a:solidFill>
                <a:effectLst/>
              </a:rPr>
              <a:t>hoe de beschrijvingen worden onderhouden. </a:t>
            </a:r>
          </a:p>
          <a:p>
            <a:r>
              <a:rPr lang="nl-NL" sz="1600" b="0" i="0" dirty="0">
                <a:solidFill>
                  <a:srgbClr val="383737"/>
                </a:solidFill>
                <a:effectLst/>
              </a:rPr>
              <a:t>Maak een kort verslag van je bevindingen.</a:t>
            </a:r>
          </a:p>
          <a:p>
            <a:r>
              <a:rPr lang="nl-NL" sz="1600" b="0" i="0" dirty="0">
                <a:solidFill>
                  <a:srgbClr val="383737"/>
                </a:solidFill>
                <a:effectLst/>
              </a:rPr>
              <a:t>Verzamel enkele representatieve </a:t>
            </a:r>
            <a:r>
              <a:rPr lang="nl-NL" sz="1600" b="1" i="0" dirty="0">
                <a:solidFill>
                  <a:srgbClr val="383737"/>
                </a:solidFill>
                <a:effectLst/>
              </a:rPr>
              <a:t>voorbeelden</a:t>
            </a:r>
            <a:r>
              <a:rPr lang="nl-NL" sz="1600" b="0" i="0" dirty="0">
                <a:solidFill>
                  <a:srgbClr val="383737"/>
                </a:solidFill>
                <a:effectLst/>
              </a:rPr>
              <a:t> van procesbeschrijvingen en neem deze mee naar de les. </a:t>
            </a:r>
          </a:p>
          <a:p>
            <a:pPr marL="0" indent="0">
              <a:buNone/>
            </a:pPr>
            <a:r>
              <a:rPr lang="nl-NL" sz="1600" b="0" i="0" dirty="0">
                <a:solidFill>
                  <a:srgbClr val="383737"/>
                </a:solidFill>
                <a:effectLst/>
              </a:rPr>
              <a:t>Werk deze opdracht uit op 2 A4’tjes. Neem je uitwerkingen mee naar de les</a:t>
            </a:r>
          </a:p>
        </p:txBody>
      </p:sp>
      <p:sp>
        <p:nvSpPr>
          <p:cNvPr id="3" name="Titel 2"/>
          <p:cNvSpPr>
            <a:spLocks noGrp="1"/>
          </p:cNvSpPr>
          <p:nvPr>
            <p:ph type="title"/>
          </p:nvPr>
        </p:nvSpPr>
        <p:spPr/>
        <p:txBody>
          <a:bodyPr/>
          <a:lstStyle/>
          <a:p>
            <a:r>
              <a:rPr lang="nl-NL" dirty="0"/>
              <a:t>Methoden van beschrijven</a:t>
            </a:r>
            <a:br>
              <a:rPr lang="nl-NL"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50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a:xfrm>
            <a:off x="431729" y="1439887"/>
            <a:ext cx="10815190" cy="4464496"/>
          </a:xfrm>
        </p:spPr>
        <p:txBody>
          <a:bodyPr/>
          <a:lstStyle/>
          <a:p>
            <a:pPr marL="0" indent="0" algn="l">
              <a:buNone/>
            </a:pPr>
            <a:r>
              <a:rPr lang="nl-NL" sz="1600" b="1" i="0" dirty="0">
                <a:solidFill>
                  <a:srgbClr val="C00000"/>
                </a:solidFill>
                <a:effectLst/>
              </a:rPr>
              <a:t>Opdracht</a:t>
            </a:r>
          </a:p>
          <a:p>
            <a:pPr marL="0" indent="0">
              <a:buNone/>
            </a:pPr>
            <a:r>
              <a:rPr lang="nl-NL" sz="1600" b="0" i="0" dirty="0">
                <a:solidFill>
                  <a:srgbClr val="383737"/>
                </a:solidFill>
                <a:effectLst/>
              </a:rPr>
              <a:t>Op </a:t>
            </a:r>
            <a:r>
              <a:rPr lang="nl-NL" sz="1600" b="1" i="0" dirty="0">
                <a:solidFill>
                  <a:srgbClr val="383737"/>
                </a:solidFill>
                <a:effectLst/>
              </a:rPr>
              <a:t>pagina 105</a:t>
            </a:r>
            <a:r>
              <a:rPr lang="nl-NL" sz="1600" b="0" i="0" dirty="0">
                <a:solidFill>
                  <a:srgbClr val="383737"/>
                </a:solidFill>
                <a:effectLst/>
              </a:rPr>
              <a:t> van het boek </a:t>
            </a:r>
            <a:r>
              <a:rPr lang="nl-NL" sz="1600" b="0" i="1" dirty="0">
                <a:solidFill>
                  <a:srgbClr val="383737"/>
                </a:solidFill>
                <a:effectLst/>
              </a:rPr>
              <a:t>Procesmanagement in de praktijk </a:t>
            </a:r>
            <a:r>
              <a:rPr lang="nl-NL" sz="1600" b="0" i="0" dirty="0">
                <a:solidFill>
                  <a:srgbClr val="383737"/>
                </a:solidFill>
                <a:effectLst/>
              </a:rPr>
              <a:t>staat een procesbeschrijving gegeven van het proces </a:t>
            </a:r>
            <a:r>
              <a:rPr lang="nl-NL" sz="1600" b="0" i="1" dirty="0">
                <a:solidFill>
                  <a:srgbClr val="383737"/>
                </a:solidFill>
                <a:effectLst/>
              </a:rPr>
              <a:t>'online bestellen van gebak</a:t>
            </a:r>
            <a:r>
              <a:rPr lang="nl-NL" sz="1600" b="0" i="0" dirty="0">
                <a:solidFill>
                  <a:srgbClr val="383737"/>
                </a:solidFill>
                <a:effectLst/>
              </a:rPr>
              <a:t>’. [case ‘t Bakkertje’]</a:t>
            </a:r>
          </a:p>
          <a:p>
            <a:pPr marL="0" indent="0">
              <a:buNone/>
            </a:pPr>
            <a:r>
              <a:rPr lang="nl-NL" sz="1600" b="0" i="0" dirty="0">
                <a:solidFill>
                  <a:srgbClr val="383737"/>
                </a:solidFill>
                <a:effectLst/>
              </a:rPr>
              <a:t>Procesbeschrijvingen kunnen ook volgens andere formats worden opgesteld.</a:t>
            </a:r>
          </a:p>
          <a:p>
            <a:pPr marL="0" indent="0">
              <a:buNone/>
            </a:pPr>
            <a:r>
              <a:rPr lang="nl-NL" sz="1600" b="0" i="0" dirty="0">
                <a:solidFill>
                  <a:srgbClr val="383737"/>
                </a:solidFill>
                <a:effectLst/>
              </a:rPr>
              <a:t>Aan jou de opdracht om samen met enkele medestudenten een van de twee alternatieven toe te passen:</a:t>
            </a:r>
          </a:p>
          <a:p>
            <a:r>
              <a:rPr lang="nl-NL" sz="1600" b="0" i="0" dirty="0">
                <a:solidFill>
                  <a:srgbClr val="383737"/>
                </a:solidFill>
                <a:effectLst/>
              </a:rPr>
              <a:t>Maak voor hetzelfde proces een flowchart volgens de </a:t>
            </a:r>
            <a:r>
              <a:rPr lang="nl-NL" sz="1600" b="1" i="0" dirty="0">
                <a:solidFill>
                  <a:srgbClr val="383737"/>
                </a:solidFill>
                <a:effectLst/>
              </a:rPr>
              <a:t>SIPOC-methode</a:t>
            </a:r>
            <a:r>
              <a:rPr lang="nl-NL" sz="1600" b="0" i="0" dirty="0">
                <a:solidFill>
                  <a:srgbClr val="383737"/>
                </a:solidFill>
                <a:effectLst/>
              </a:rPr>
              <a:t>. (p.87)</a:t>
            </a:r>
          </a:p>
          <a:p>
            <a:r>
              <a:rPr lang="nl-NL" sz="1600" b="0" i="0" dirty="0">
                <a:solidFill>
                  <a:srgbClr val="383737"/>
                </a:solidFill>
                <a:effectLst/>
              </a:rPr>
              <a:t>Maak voor hetzelfde proces een flowchart volgens de </a:t>
            </a:r>
            <a:r>
              <a:rPr lang="nl-NL" sz="1600" b="1" i="0" dirty="0" err="1">
                <a:solidFill>
                  <a:srgbClr val="383737"/>
                </a:solidFill>
                <a:effectLst/>
              </a:rPr>
              <a:t>Swimlane</a:t>
            </a:r>
            <a:r>
              <a:rPr lang="nl-NL" sz="1600" b="1" i="0" dirty="0">
                <a:solidFill>
                  <a:srgbClr val="383737"/>
                </a:solidFill>
                <a:effectLst/>
              </a:rPr>
              <a:t>-methode</a:t>
            </a:r>
            <a:r>
              <a:rPr lang="nl-NL" sz="1600" b="0" i="0" dirty="0">
                <a:solidFill>
                  <a:srgbClr val="383737"/>
                </a:solidFill>
                <a:effectLst/>
              </a:rPr>
              <a:t> (p. 85-86)</a:t>
            </a:r>
          </a:p>
          <a:p>
            <a:pPr marL="0" indent="0">
              <a:buNone/>
            </a:pPr>
            <a:r>
              <a:rPr lang="nl-NL" sz="1600" b="0" i="0" dirty="0">
                <a:solidFill>
                  <a:srgbClr val="383737"/>
                </a:solidFill>
                <a:effectLst/>
              </a:rPr>
              <a:t>Vul eventueel ontbrekende informatie zelf aan. Werk jouw flowchart </a:t>
            </a:r>
            <a:r>
              <a:rPr lang="nl-NL" sz="1600" b="0" i="1" dirty="0">
                <a:solidFill>
                  <a:srgbClr val="383737"/>
                </a:solidFill>
                <a:effectLst/>
              </a:rPr>
              <a:t>digitaal</a:t>
            </a:r>
            <a:r>
              <a:rPr lang="nl-NL" sz="1600" b="0" i="0" dirty="0">
                <a:solidFill>
                  <a:srgbClr val="383737"/>
                </a:solidFill>
                <a:effectLst/>
              </a:rPr>
              <a:t> uit en presenteer de resultaten plenair. Benadruk bij de presentatie de voordelen van de door jou uitgewerkte methode</a:t>
            </a:r>
          </a:p>
        </p:txBody>
      </p:sp>
      <p:sp>
        <p:nvSpPr>
          <p:cNvPr id="3" name="Titel 2"/>
          <p:cNvSpPr>
            <a:spLocks noGrp="1"/>
          </p:cNvSpPr>
          <p:nvPr>
            <p:ph type="title"/>
          </p:nvPr>
        </p:nvSpPr>
        <p:spPr/>
        <p:txBody>
          <a:bodyPr/>
          <a:lstStyle/>
          <a:p>
            <a:r>
              <a:rPr lang="nl-NL" dirty="0"/>
              <a:t>Procesbeschrijvingen toepassen</a:t>
            </a:r>
            <a:br>
              <a:rPr lang="nl-NL"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08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Procesbeschrijvingen toepassen</a:t>
            </a:r>
            <a:br>
              <a:rPr lang="nl-NL" dirty="0"/>
            </a:br>
            <a:r>
              <a:rPr lang="en-US" sz="1600" b="0" dirty="0" err="1">
                <a:solidFill>
                  <a:srgbClr val="231F20"/>
                </a:solidFill>
              </a:rPr>
              <a:t>Groepsopdracht</a:t>
            </a:r>
            <a:r>
              <a:rPr lang="en-US" sz="1600" b="0" dirty="0">
                <a:solidFill>
                  <a:srgbClr val="231F20"/>
                </a:solidFill>
              </a:rPr>
              <a:t>: SIPOC</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7">
            <a:extLst>
              <a:ext uri="{FF2B5EF4-FFF2-40B4-BE49-F238E27FC236}">
                <a16:creationId xmlns:a16="http://schemas.microsoft.com/office/drawing/2014/main" id="{AA3130BA-5029-4D1D-93F6-91B76D5A6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622" y="1079847"/>
            <a:ext cx="8420830" cy="4732430"/>
          </a:xfrm>
          <a:prstGeom prst="rect">
            <a:avLst/>
          </a:prstGeom>
        </p:spPr>
      </p:pic>
    </p:spTree>
    <p:extLst>
      <p:ext uri="{BB962C8B-B14F-4D97-AF65-F5344CB8AC3E}">
        <p14:creationId xmlns:p14="http://schemas.microsoft.com/office/powerpoint/2010/main" val="312213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Procesbeschrijvingen toepassen</a:t>
            </a:r>
            <a:br>
              <a:rPr lang="nl-NL" dirty="0"/>
            </a:br>
            <a:r>
              <a:rPr lang="en-US" sz="1600" b="0" dirty="0" err="1">
                <a:solidFill>
                  <a:srgbClr val="231F20"/>
                </a:solidFill>
              </a:rPr>
              <a:t>Groepsopdracht</a:t>
            </a:r>
            <a:r>
              <a:rPr lang="en-US" sz="1600" b="0" dirty="0">
                <a:solidFill>
                  <a:srgbClr val="231F20"/>
                </a:solidFill>
              </a:rPr>
              <a:t>: SWIMLANE </a:t>
            </a:r>
            <a:r>
              <a:rPr lang="en-US" sz="1600" b="0" dirty="0" err="1">
                <a:solidFill>
                  <a:srgbClr val="231F20"/>
                </a:solidFill>
              </a:rPr>
              <a:t>bestelproces</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23C2D213-3478-48D1-8B68-E23ED8A6EA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 t="5116" r="139" b="22310"/>
          <a:stretch/>
        </p:blipFill>
        <p:spPr>
          <a:xfrm>
            <a:off x="1584573" y="1026318"/>
            <a:ext cx="8640961" cy="3600401"/>
          </a:xfrm>
          <a:prstGeom prst="rect">
            <a:avLst/>
          </a:prstGeom>
        </p:spPr>
      </p:pic>
    </p:spTree>
    <p:extLst>
      <p:ext uri="{BB962C8B-B14F-4D97-AF65-F5344CB8AC3E}">
        <p14:creationId xmlns:p14="http://schemas.microsoft.com/office/powerpoint/2010/main" val="301412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a:xfrm>
            <a:off x="431729" y="1439887"/>
            <a:ext cx="10815190" cy="4464496"/>
          </a:xfrm>
        </p:spPr>
        <p:txBody>
          <a:bodyPr/>
          <a:lstStyle/>
          <a:p>
            <a:pPr marL="0" indent="0" algn="l">
              <a:buNone/>
            </a:pPr>
            <a:r>
              <a:rPr lang="nl-NL" sz="1600" b="1" i="0" dirty="0">
                <a:solidFill>
                  <a:srgbClr val="C00000"/>
                </a:solidFill>
                <a:effectLst/>
              </a:rPr>
              <a:t>Opdracht</a:t>
            </a:r>
          </a:p>
          <a:p>
            <a:pPr marL="0" indent="0" algn="l">
              <a:buNone/>
            </a:pPr>
            <a:r>
              <a:rPr lang="nl-NL" sz="1600" b="0" i="0" dirty="0">
                <a:solidFill>
                  <a:srgbClr val="383737"/>
                </a:solidFill>
                <a:effectLst/>
                <a:latin typeface="opensansregular"/>
              </a:rPr>
              <a:t>Kies een werkproces uit de organisatie waarvoor je werkt. Je beschrijft dit werkproces en werkt deze uit. </a:t>
            </a:r>
          </a:p>
          <a:p>
            <a:pPr algn="l">
              <a:buFont typeface="+mj-lt"/>
              <a:buAutoNum type="arabicPeriod"/>
            </a:pPr>
            <a:r>
              <a:rPr lang="nl-NL" sz="1600" b="0" i="0" dirty="0">
                <a:solidFill>
                  <a:srgbClr val="383737"/>
                </a:solidFill>
                <a:effectLst/>
                <a:latin typeface="opensansregular"/>
              </a:rPr>
              <a:t>Geef schematisch het </a:t>
            </a:r>
            <a:r>
              <a:rPr lang="nl-NL" sz="1600" b="1" i="0" dirty="0">
                <a:solidFill>
                  <a:srgbClr val="383737"/>
                </a:solidFill>
                <a:effectLst/>
                <a:latin typeface="opensansregular"/>
              </a:rPr>
              <a:t>hoofdproces</a:t>
            </a:r>
            <a:r>
              <a:rPr lang="nl-NL" sz="1600" b="0" i="0" dirty="0">
                <a:solidFill>
                  <a:srgbClr val="383737"/>
                </a:solidFill>
                <a:effectLst/>
                <a:latin typeface="opensansregular"/>
              </a:rPr>
              <a:t> aan waar het door jou gekozen werkproces een onderdeel van is.</a:t>
            </a:r>
          </a:p>
          <a:p>
            <a:pPr algn="l">
              <a:buFont typeface="+mj-lt"/>
              <a:buAutoNum type="arabicPeriod"/>
            </a:pPr>
            <a:r>
              <a:rPr lang="nl-NL" sz="1600" b="0" i="0" dirty="0">
                <a:solidFill>
                  <a:srgbClr val="383737"/>
                </a:solidFill>
                <a:effectLst/>
                <a:latin typeface="opensansregular"/>
              </a:rPr>
              <a:t>Bepaal de </a:t>
            </a:r>
            <a:r>
              <a:rPr lang="nl-NL" sz="1600" b="1" i="0" dirty="0">
                <a:solidFill>
                  <a:srgbClr val="383737"/>
                </a:solidFill>
                <a:effectLst/>
                <a:latin typeface="opensansregular"/>
              </a:rPr>
              <a:t>proceskenmerken</a:t>
            </a:r>
            <a:r>
              <a:rPr lang="nl-NL" sz="1600" b="0" i="0" dirty="0">
                <a:solidFill>
                  <a:srgbClr val="383737"/>
                </a:solidFill>
                <a:effectLst/>
                <a:latin typeface="opensansregular"/>
              </a:rPr>
              <a:t> van het werkproces en werk deze uit (zie 2.2.1 op </a:t>
            </a:r>
            <a:r>
              <a:rPr lang="nl-NL" sz="1600" b="1" i="0" dirty="0">
                <a:solidFill>
                  <a:srgbClr val="383737"/>
                </a:solidFill>
                <a:effectLst/>
                <a:latin typeface="opensansregular"/>
              </a:rPr>
              <a:t>pagina 81 </a:t>
            </a:r>
            <a:r>
              <a:rPr lang="nl-NL" sz="1600" b="0" i="0" dirty="0">
                <a:solidFill>
                  <a:srgbClr val="383737"/>
                </a:solidFill>
                <a:effectLst/>
                <a:latin typeface="opensansregular"/>
              </a:rPr>
              <a:t>van</a:t>
            </a:r>
            <a:r>
              <a:rPr lang="nl-NL" sz="1600" b="0" i="0" dirty="0">
                <a:solidFill>
                  <a:srgbClr val="0000FF"/>
                </a:solidFill>
                <a:effectLst/>
                <a:latin typeface="opensansregular"/>
              </a:rPr>
              <a:t> </a:t>
            </a:r>
            <a:r>
              <a:rPr lang="nl-NL" sz="1600" b="0" i="0" dirty="0">
                <a:solidFill>
                  <a:srgbClr val="383737"/>
                </a:solidFill>
                <a:effectLst/>
                <a:latin typeface="opensansregular"/>
              </a:rPr>
              <a:t>het boek </a:t>
            </a:r>
            <a:r>
              <a:rPr lang="nl-NL" sz="1600" b="0" i="1" dirty="0">
                <a:solidFill>
                  <a:srgbClr val="383737"/>
                </a:solidFill>
                <a:effectLst/>
                <a:latin typeface="opensansregular"/>
              </a:rPr>
              <a:t>Procesmanagement in de praktijk</a:t>
            </a:r>
            <a:r>
              <a:rPr lang="nl-NL" sz="1600" b="0" i="0" dirty="0">
                <a:solidFill>
                  <a:srgbClr val="383737"/>
                </a:solidFill>
                <a:effectLst/>
                <a:latin typeface="opensansregular"/>
              </a:rPr>
              <a:t>)</a:t>
            </a:r>
          </a:p>
          <a:p>
            <a:pPr algn="l">
              <a:buFont typeface="+mj-lt"/>
              <a:buAutoNum type="arabicPeriod"/>
            </a:pPr>
            <a:r>
              <a:rPr lang="nl-NL" sz="1600" b="0" i="0" dirty="0">
                <a:solidFill>
                  <a:schemeClr val="bg1">
                    <a:lumMod val="75000"/>
                  </a:schemeClr>
                </a:solidFill>
                <a:effectLst/>
                <a:latin typeface="opensansregular"/>
              </a:rPr>
              <a:t>Voer een </a:t>
            </a:r>
            <a:r>
              <a:rPr lang="nl-NL" sz="1600" b="1" i="0" dirty="0">
                <a:solidFill>
                  <a:schemeClr val="bg1">
                    <a:lumMod val="75000"/>
                  </a:schemeClr>
                </a:solidFill>
                <a:effectLst/>
                <a:latin typeface="opensansregular"/>
              </a:rPr>
              <a:t>risicoanalyse</a:t>
            </a:r>
            <a:r>
              <a:rPr lang="nl-NL" sz="1600" b="0" i="0" dirty="0">
                <a:solidFill>
                  <a:schemeClr val="bg1">
                    <a:lumMod val="75000"/>
                  </a:schemeClr>
                </a:solidFill>
                <a:effectLst/>
                <a:latin typeface="opensansregular"/>
              </a:rPr>
              <a:t> uit voor het betreffende werkproces, waarbij je minimaal drie risico's benoemt en uitwerkt. (</a:t>
            </a:r>
            <a:r>
              <a:rPr lang="nl-NL" sz="1600" b="1" i="0" dirty="0">
                <a:solidFill>
                  <a:schemeClr val="bg1">
                    <a:lumMod val="75000"/>
                  </a:schemeClr>
                </a:solidFill>
                <a:effectLst/>
                <a:latin typeface="opensansregular"/>
              </a:rPr>
              <a:t>pagina 75 </a:t>
            </a:r>
            <a:r>
              <a:rPr lang="nl-NL" sz="1600" b="0" i="0" dirty="0">
                <a:solidFill>
                  <a:schemeClr val="bg1">
                    <a:lumMod val="75000"/>
                  </a:schemeClr>
                </a:solidFill>
                <a:effectLst/>
                <a:latin typeface="opensansregular"/>
              </a:rPr>
              <a:t>van het boek </a:t>
            </a:r>
            <a:r>
              <a:rPr lang="nl-NL" sz="1600" b="0" i="1" dirty="0">
                <a:solidFill>
                  <a:schemeClr val="bg1">
                    <a:lumMod val="75000"/>
                  </a:schemeClr>
                </a:solidFill>
                <a:effectLst/>
                <a:latin typeface="opensansregular"/>
              </a:rPr>
              <a:t>Procesmanagement in de praktijk</a:t>
            </a:r>
            <a:r>
              <a:rPr lang="nl-NL" sz="1600" b="0" i="0" dirty="0">
                <a:solidFill>
                  <a:schemeClr val="bg1">
                    <a:lumMod val="75000"/>
                  </a:schemeClr>
                </a:solidFill>
                <a:effectLst/>
                <a:latin typeface="opensansregular"/>
              </a:rPr>
              <a:t>).</a:t>
            </a:r>
          </a:p>
          <a:p>
            <a:pPr algn="l">
              <a:buFont typeface="+mj-lt"/>
              <a:buAutoNum type="arabicPeriod"/>
            </a:pPr>
            <a:r>
              <a:rPr lang="nl-NL" sz="1600" b="0" i="0" dirty="0">
                <a:solidFill>
                  <a:schemeClr val="bg1">
                    <a:lumMod val="75000"/>
                  </a:schemeClr>
                </a:solidFill>
                <a:effectLst/>
                <a:latin typeface="opensansregular"/>
              </a:rPr>
              <a:t>Geef aan welke maatregelen je gaat treffen om de genoemde risico's te beheersen.</a:t>
            </a:r>
          </a:p>
          <a:p>
            <a:pPr algn="l">
              <a:buFont typeface="+mj-lt"/>
              <a:buAutoNum type="arabicPeriod"/>
            </a:pPr>
            <a:r>
              <a:rPr lang="nl-NL" sz="1600" b="0" i="0" dirty="0">
                <a:solidFill>
                  <a:srgbClr val="383737"/>
                </a:solidFill>
                <a:effectLst/>
                <a:latin typeface="opensansregular"/>
              </a:rPr>
              <a:t>Kies een </a:t>
            </a:r>
            <a:r>
              <a:rPr lang="nl-NL" sz="1600" b="0" i="1" dirty="0">
                <a:solidFill>
                  <a:srgbClr val="383737"/>
                </a:solidFill>
                <a:effectLst/>
                <a:latin typeface="opensansregular"/>
              </a:rPr>
              <a:t>format</a:t>
            </a:r>
            <a:r>
              <a:rPr lang="nl-NL" sz="1600" b="0" i="0" dirty="0">
                <a:solidFill>
                  <a:srgbClr val="383737"/>
                </a:solidFill>
                <a:effectLst/>
                <a:latin typeface="opensansregular"/>
              </a:rPr>
              <a:t> voor de procesbeschrijving en motiveer je keuze.</a:t>
            </a:r>
          </a:p>
          <a:p>
            <a:pPr algn="l">
              <a:buFont typeface="+mj-lt"/>
              <a:buAutoNum type="arabicPeriod"/>
            </a:pPr>
            <a:r>
              <a:rPr lang="nl-NL" sz="1600" b="0" i="0" dirty="0">
                <a:solidFill>
                  <a:srgbClr val="383737"/>
                </a:solidFill>
                <a:effectLst/>
                <a:latin typeface="opensansregular"/>
              </a:rPr>
              <a:t>Werk je werkproces uit volgens het gekozen format.</a:t>
            </a:r>
          </a:p>
        </p:txBody>
      </p:sp>
      <p:sp>
        <p:nvSpPr>
          <p:cNvPr id="3" name="Titel 2"/>
          <p:cNvSpPr>
            <a:spLocks noGrp="1"/>
          </p:cNvSpPr>
          <p:nvPr>
            <p:ph type="title"/>
          </p:nvPr>
        </p:nvSpPr>
        <p:spPr/>
        <p:txBody>
          <a:bodyPr/>
          <a:lstStyle/>
          <a:p>
            <a:r>
              <a:rPr lang="nl-NL" dirty="0"/>
              <a:t>Een proces ontwerpen</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73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Proces decompositie</a:t>
            </a:r>
            <a:br>
              <a:rPr lang="nl-NL" sz="3402" dirty="0">
                <a:solidFill>
                  <a:srgbClr val="FFC000"/>
                </a:solidFill>
                <a:effectLst>
                  <a:outerShdw blurRad="38100" dist="38100" dir="2700000" algn="tl">
                    <a:srgbClr val="000000">
                      <a:alpha val="43137"/>
                    </a:srgbClr>
                  </a:outerShdw>
                </a:effectLst>
                <a:latin typeface="Comic Sans MS" panose="030F0702030302020204" pitchFamily="66" charset="0"/>
              </a:rPr>
            </a:br>
            <a:endParaRPr lang="nl-NL" sz="1323"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2" name="Tijdelijke aanduiding voor voettekst 1">
            <a:extLst>
              <a:ext uri="{FF2B5EF4-FFF2-40B4-BE49-F238E27FC236}">
                <a16:creationId xmlns:a16="http://schemas.microsoft.com/office/drawing/2014/main" id="{75A1B801-D87F-42DB-A2B1-2B6E8F4290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Processen</a:t>
            </a:r>
          </a:p>
        </p:txBody>
      </p:sp>
      <p:sp>
        <p:nvSpPr>
          <p:cNvPr id="3" name="Tijdelijke aanduiding voor dianummer 2">
            <a:extLst>
              <a:ext uri="{FF2B5EF4-FFF2-40B4-BE49-F238E27FC236}">
                <a16:creationId xmlns:a16="http://schemas.microsoft.com/office/drawing/2014/main" id="{253BBF21-93B7-4552-A7C6-DB9C5DC7F2F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5E626-344A-4208-8044-C64B1A4C3BF3}" type="slidenum">
              <a:rPr kumimoji="0" lang="nl-NL"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nl-NL" sz="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Pijl: rechts 31">
            <a:extLst>
              <a:ext uri="{FF2B5EF4-FFF2-40B4-BE49-F238E27FC236}">
                <a16:creationId xmlns:a16="http://schemas.microsoft.com/office/drawing/2014/main" id="{2E366550-2D77-4A86-AD18-EAC8A61E5F40}"/>
              </a:ext>
            </a:extLst>
          </p:cNvPr>
          <p:cNvSpPr/>
          <p:nvPr/>
        </p:nvSpPr>
        <p:spPr>
          <a:xfrm>
            <a:off x="4239951" y="1802267"/>
            <a:ext cx="5312229" cy="272164"/>
          </a:xfrm>
          <a:prstGeom prst="rightArrow">
            <a:avLst/>
          </a:prstGeom>
          <a:gradFill flip="none" rotWithShape="1">
            <a:gsLst>
              <a:gs pos="0">
                <a:srgbClr val="E6AF00">
                  <a:shade val="30000"/>
                  <a:satMod val="115000"/>
                </a:srgbClr>
              </a:gs>
              <a:gs pos="50000">
                <a:srgbClr val="E6AF00">
                  <a:shade val="67500"/>
                  <a:satMod val="115000"/>
                </a:srgbClr>
              </a:gs>
              <a:gs pos="100000">
                <a:srgbClr val="E6AF00">
                  <a:shade val="100000"/>
                  <a:satMod val="115000"/>
                </a:srgbClr>
              </a:gs>
            </a:gsLst>
            <a:lin ang="0" scaled="1"/>
            <a:tileRect/>
          </a:gra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endParaRPr kumimoji="0" lang="nl-NL" sz="1701" b="0" i="0" u="none" strike="noStrike" kern="1200" cap="none" spc="0" normalizeH="0" baseline="0" noProof="0">
              <a:ln>
                <a:noFill/>
              </a:ln>
              <a:solidFill>
                <a:prstClr val="white"/>
              </a:solidFill>
              <a:effectLst/>
              <a:uLnTx/>
              <a:uFillTx/>
              <a:latin typeface="Calibri"/>
              <a:ea typeface="+mn-ea"/>
              <a:cs typeface="+mn-cs"/>
            </a:endParaRPr>
          </a:p>
        </p:txBody>
      </p:sp>
      <p:sp>
        <p:nvSpPr>
          <p:cNvPr id="33" name="Rechthoek 32">
            <a:extLst>
              <a:ext uri="{FF2B5EF4-FFF2-40B4-BE49-F238E27FC236}">
                <a16:creationId xmlns:a16="http://schemas.microsoft.com/office/drawing/2014/main" id="{DBDCD9CD-AF7E-488D-AD5D-188489E365A0}"/>
              </a:ext>
            </a:extLst>
          </p:cNvPr>
          <p:cNvSpPr/>
          <p:nvPr/>
        </p:nvSpPr>
        <p:spPr>
          <a:xfrm>
            <a:off x="4716237" y="1598144"/>
            <a:ext cx="1088654" cy="544327"/>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Doelen stellen</a:t>
            </a:r>
          </a:p>
        </p:txBody>
      </p:sp>
      <p:sp>
        <p:nvSpPr>
          <p:cNvPr id="34" name="Rechthoek 33">
            <a:extLst>
              <a:ext uri="{FF2B5EF4-FFF2-40B4-BE49-F238E27FC236}">
                <a16:creationId xmlns:a16="http://schemas.microsoft.com/office/drawing/2014/main" id="{71F82289-499A-461D-98B7-E8E5F87D555A}"/>
              </a:ext>
            </a:extLst>
          </p:cNvPr>
          <p:cNvSpPr/>
          <p:nvPr/>
        </p:nvSpPr>
        <p:spPr>
          <a:xfrm>
            <a:off x="7851157" y="1591675"/>
            <a:ext cx="1088654" cy="544327"/>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Proces bijstellen</a:t>
            </a:r>
          </a:p>
        </p:txBody>
      </p:sp>
      <p:sp>
        <p:nvSpPr>
          <p:cNvPr id="35" name="Rechthoek 34">
            <a:extLst>
              <a:ext uri="{FF2B5EF4-FFF2-40B4-BE49-F238E27FC236}">
                <a16:creationId xmlns:a16="http://schemas.microsoft.com/office/drawing/2014/main" id="{6DA63FC1-8D83-4BD2-8D04-73C98DC71F96}"/>
              </a:ext>
            </a:extLst>
          </p:cNvPr>
          <p:cNvSpPr/>
          <p:nvPr/>
        </p:nvSpPr>
        <p:spPr>
          <a:xfrm>
            <a:off x="6286217" y="1598144"/>
            <a:ext cx="1088654" cy="544327"/>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Indicatoren meten</a:t>
            </a:r>
          </a:p>
        </p:txBody>
      </p:sp>
      <p:sp>
        <p:nvSpPr>
          <p:cNvPr id="36" name="Tekstvak 35">
            <a:extLst>
              <a:ext uri="{FF2B5EF4-FFF2-40B4-BE49-F238E27FC236}">
                <a16:creationId xmlns:a16="http://schemas.microsoft.com/office/drawing/2014/main" id="{226D6298-B299-42D3-B576-011B6B70D7AC}"/>
              </a:ext>
            </a:extLst>
          </p:cNvPr>
          <p:cNvSpPr txBox="1"/>
          <p:nvPr/>
        </p:nvSpPr>
        <p:spPr>
          <a:xfrm>
            <a:off x="2421218" y="1783610"/>
            <a:ext cx="1371914" cy="295915"/>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323"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Bestuurlijk proces</a:t>
            </a:r>
          </a:p>
        </p:txBody>
      </p:sp>
      <p:sp>
        <p:nvSpPr>
          <p:cNvPr id="37" name="Pijl: rechts 36">
            <a:extLst>
              <a:ext uri="{FF2B5EF4-FFF2-40B4-BE49-F238E27FC236}">
                <a16:creationId xmlns:a16="http://schemas.microsoft.com/office/drawing/2014/main" id="{A24655CB-7C54-4765-AAE0-70D503E070F6}"/>
              </a:ext>
            </a:extLst>
          </p:cNvPr>
          <p:cNvSpPr/>
          <p:nvPr/>
        </p:nvSpPr>
        <p:spPr>
          <a:xfrm>
            <a:off x="4239951" y="2713892"/>
            <a:ext cx="5312229" cy="272164"/>
          </a:xfrm>
          <a:prstGeom prst="rightArrow">
            <a:avLst/>
          </a:prstGeom>
          <a:gradFill flip="none" rotWithShape="1">
            <a:gsLst>
              <a:gs pos="0">
                <a:srgbClr val="E6AF00">
                  <a:shade val="30000"/>
                  <a:satMod val="115000"/>
                </a:srgbClr>
              </a:gs>
              <a:gs pos="50000">
                <a:srgbClr val="E6AF00">
                  <a:shade val="67500"/>
                  <a:satMod val="115000"/>
                </a:srgbClr>
              </a:gs>
              <a:gs pos="100000">
                <a:srgbClr val="E6AF00">
                  <a:shade val="100000"/>
                  <a:satMod val="115000"/>
                </a:srgbClr>
              </a:gs>
            </a:gsLst>
            <a:lin ang="0" scaled="1"/>
            <a:tileRect/>
          </a:gra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endParaRPr kumimoji="0" lang="nl-NL" sz="1701" b="0" i="0" u="none" strike="noStrike" kern="1200" cap="none" spc="0" normalizeH="0" baseline="0" noProof="0">
              <a:ln>
                <a:noFill/>
              </a:ln>
              <a:solidFill>
                <a:prstClr val="white"/>
              </a:solidFill>
              <a:effectLst/>
              <a:uLnTx/>
              <a:uFillTx/>
              <a:latin typeface="Calibri"/>
              <a:ea typeface="+mn-ea"/>
              <a:cs typeface="+mn-cs"/>
            </a:endParaRPr>
          </a:p>
        </p:txBody>
      </p:sp>
      <p:sp>
        <p:nvSpPr>
          <p:cNvPr id="38" name="Rechthoek 37">
            <a:extLst>
              <a:ext uri="{FF2B5EF4-FFF2-40B4-BE49-F238E27FC236}">
                <a16:creationId xmlns:a16="http://schemas.microsoft.com/office/drawing/2014/main" id="{77335B92-408A-4A99-9B0C-2896F5FF30A9}"/>
              </a:ext>
            </a:extLst>
          </p:cNvPr>
          <p:cNvSpPr/>
          <p:nvPr/>
        </p:nvSpPr>
        <p:spPr>
          <a:xfrm>
            <a:off x="4716237" y="2509770"/>
            <a:ext cx="1088654" cy="544327"/>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Inkoop</a:t>
            </a:r>
          </a:p>
        </p:txBody>
      </p:sp>
      <p:sp>
        <p:nvSpPr>
          <p:cNvPr id="39" name="Rechthoek 38">
            <a:extLst>
              <a:ext uri="{FF2B5EF4-FFF2-40B4-BE49-F238E27FC236}">
                <a16:creationId xmlns:a16="http://schemas.microsoft.com/office/drawing/2014/main" id="{9AAC3B59-B8E8-412B-80DE-E22961186270}"/>
              </a:ext>
            </a:extLst>
          </p:cNvPr>
          <p:cNvSpPr/>
          <p:nvPr/>
        </p:nvSpPr>
        <p:spPr>
          <a:xfrm>
            <a:off x="7851157" y="2503301"/>
            <a:ext cx="1088654" cy="544327"/>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Verkoop</a:t>
            </a:r>
          </a:p>
        </p:txBody>
      </p:sp>
      <p:sp>
        <p:nvSpPr>
          <p:cNvPr id="40" name="Rechthoek 39">
            <a:extLst>
              <a:ext uri="{FF2B5EF4-FFF2-40B4-BE49-F238E27FC236}">
                <a16:creationId xmlns:a16="http://schemas.microsoft.com/office/drawing/2014/main" id="{6A8760B7-6185-4D42-B0E7-B649C45E67C8}"/>
              </a:ext>
            </a:extLst>
          </p:cNvPr>
          <p:cNvSpPr/>
          <p:nvPr/>
        </p:nvSpPr>
        <p:spPr>
          <a:xfrm>
            <a:off x="6286217" y="2509770"/>
            <a:ext cx="1088654" cy="544327"/>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Productie</a:t>
            </a:r>
          </a:p>
        </p:txBody>
      </p:sp>
      <p:sp>
        <p:nvSpPr>
          <p:cNvPr id="41" name="Tekstvak 40">
            <a:extLst>
              <a:ext uri="{FF2B5EF4-FFF2-40B4-BE49-F238E27FC236}">
                <a16:creationId xmlns:a16="http://schemas.microsoft.com/office/drawing/2014/main" id="{F02478A5-811A-48FB-8F57-33473B973C0B}"/>
              </a:ext>
            </a:extLst>
          </p:cNvPr>
          <p:cNvSpPr txBox="1"/>
          <p:nvPr/>
        </p:nvSpPr>
        <p:spPr>
          <a:xfrm>
            <a:off x="2650694" y="2695236"/>
            <a:ext cx="1035540" cy="295915"/>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323"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Hoofdproces</a:t>
            </a:r>
          </a:p>
        </p:txBody>
      </p:sp>
      <p:sp>
        <p:nvSpPr>
          <p:cNvPr id="44" name="Pijl: rechts 43">
            <a:extLst>
              <a:ext uri="{FF2B5EF4-FFF2-40B4-BE49-F238E27FC236}">
                <a16:creationId xmlns:a16="http://schemas.microsoft.com/office/drawing/2014/main" id="{6608A81F-E509-45AB-A938-2E0EB14A6473}"/>
              </a:ext>
            </a:extLst>
          </p:cNvPr>
          <p:cNvSpPr/>
          <p:nvPr/>
        </p:nvSpPr>
        <p:spPr>
          <a:xfrm>
            <a:off x="4239951" y="3678531"/>
            <a:ext cx="5312229" cy="272164"/>
          </a:xfrm>
          <a:prstGeom prst="rightArrow">
            <a:avLst/>
          </a:prstGeom>
          <a:gradFill flip="none" rotWithShape="1">
            <a:gsLst>
              <a:gs pos="0">
                <a:srgbClr val="E6AF00">
                  <a:shade val="30000"/>
                  <a:satMod val="115000"/>
                </a:srgbClr>
              </a:gs>
              <a:gs pos="50000">
                <a:srgbClr val="E6AF00">
                  <a:shade val="67500"/>
                  <a:satMod val="115000"/>
                </a:srgbClr>
              </a:gs>
              <a:gs pos="100000">
                <a:srgbClr val="E6AF00">
                  <a:shade val="100000"/>
                  <a:satMod val="115000"/>
                </a:srgbClr>
              </a:gs>
            </a:gsLst>
            <a:lin ang="0" scaled="1"/>
            <a:tileRect/>
          </a:gra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endParaRPr kumimoji="0" lang="nl-NL" sz="1701" b="0" i="0" u="none" strike="noStrike" kern="1200" cap="none" spc="0" normalizeH="0" baseline="0" noProof="0">
              <a:ln>
                <a:noFill/>
              </a:ln>
              <a:solidFill>
                <a:prstClr val="white"/>
              </a:solidFill>
              <a:effectLst/>
              <a:uLnTx/>
              <a:uFillTx/>
              <a:latin typeface="Calibri"/>
              <a:ea typeface="+mn-ea"/>
              <a:cs typeface="+mn-cs"/>
            </a:endParaRPr>
          </a:p>
        </p:txBody>
      </p:sp>
      <p:sp>
        <p:nvSpPr>
          <p:cNvPr id="45" name="Rechthoek 44">
            <a:extLst>
              <a:ext uri="{FF2B5EF4-FFF2-40B4-BE49-F238E27FC236}">
                <a16:creationId xmlns:a16="http://schemas.microsoft.com/office/drawing/2014/main" id="{EB9D6CD7-3D64-4A61-9540-7019230DE515}"/>
              </a:ext>
            </a:extLst>
          </p:cNvPr>
          <p:cNvSpPr/>
          <p:nvPr/>
        </p:nvSpPr>
        <p:spPr>
          <a:xfrm>
            <a:off x="4716237" y="3474409"/>
            <a:ext cx="1088654" cy="544327"/>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Werk</a:t>
            </a:r>
          </a:p>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voorbereiding</a:t>
            </a:r>
          </a:p>
        </p:txBody>
      </p:sp>
      <p:sp>
        <p:nvSpPr>
          <p:cNvPr id="46" name="Rechthoek 45">
            <a:extLst>
              <a:ext uri="{FF2B5EF4-FFF2-40B4-BE49-F238E27FC236}">
                <a16:creationId xmlns:a16="http://schemas.microsoft.com/office/drawing/2014/main" id="{C21A45EF-585E-4CBE-9F2A-E59B9AD31FC2}"/>
              </a:ext>
            </a:extLst>
          </p:cNvPr>
          <p:cNvSpPr/>
          <p:nvPr/>
        </p:nvSpPr>
        <p:spPr>
          <a:xfrm>
            <a:off x="7851157" y="3467940"/>
            <a:ext cx="1088654" cy="544327"/>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Controle</a:t>
            </a:r>
          </a:p>
        </p:txBody>
      </p:sp>
      <p:sp>
        <p:nvSpPr>
          <p:cNvPr id="47" name="Rechthoek 46">
            <a:extLst>
              <a:ext uri="{FF2B5EF4-FFF2-40B4-BE49-F238E27FC236}">
                <a16:creationId xmlns:a16="http://schemas.microsoft.com/office/drawing/2014/main" id="{73FA3565-BCD5-4E32-8CA4-0C28B4080569}"/>
              </a:ext>
            </a:extLst>
          </p:cNvPr>
          <p:cNvSpPr/>
          <p:nvPr/>
        </p:nvSpPr>
        <p:spPr>
          <a:xfrm>
            <a:off x="6286217" y="3474409"/>
            <a:ext cx="1088654" cy="544327"/>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Produceren</a:t>
            </a:r>
          </a:p>
        </p:txBody>
      </p:sp>
      <p:sp>
        <p:nvSpPr>
          <p:cNvPr id="48" name="Tekstvak 47">
            <a:extLst>
              <a:ext uri="{FF2B5EF4-FFF2-40B4-BE49-F238E27FC236}">
                <a16:creationId xmlns:a16="http://schemas.microsoft.com/office/drawing/2014/main" id="{37740174-909C-46CD-9027-724B79F42A94}"/>
              </a:ext>
            </a:extLst>
          </p:cNvPr>
          <p:cNvSpPr txBox="1"/>
          <p:nvPr/>
        </p:nvSpPr>
        <p:spPr>
          <a:xfrm>
            <a:off x="2677959" y="3659875"/>
            <a:ext cx="981423" cy="295915"/>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323"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Werkproces</a:t>
            </a:r>
          </a:p>
        </p:txBody>
      </p:sp>
      <p:sp>
        <p:nvSpPr>
          <p:cNvPr id="49" name="Rechthoek 48">
            <a:extLst>
              <a:ext uri="{FF2B5EF4-FFF2-40B4-BE49-F238E27FC236}">
                <a16:creationId xmlns:a16="http://schemas.microsoft.com/office/drawing/2014/main" id="{7D8165E9-789D-472B-A98B-8F18E391890B}"/>
              </a:ext>
            </a:extLst>
          </p:cNvPr>
          <p:cNvSpPr/>
          <p:nvPr/>
        </p:nvSpPr>
        <p:spPr>
          <a:xfrm>
            <a:off x="4727463" y="4382473"/>
            <a:ext cx="1088654" cy="544327"/>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Werkinstructie</a:t>
            </a:r>
          </a:p>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Instellingen</a:t>
            </a:r>
          </a:p>
        </p:txBody>
      </p:sp>
      <p:sp>
        <p:nvSpPr>
          <p:cNvPr id="50" name="Rechthoek 49">
            <a:extLst>
              <a:ext uri="{FF2B5EF4-FFF2-40B4-BE49-F238E27FC236}">
                <a16:creationId xmlns:a16="http://schemas.microsoft.com/office/drawing/2014/main" id="{C2DE484C-4EEB-4380-86A4-2A71D1A21D1E}"/>
              </a:ext>
            </a:extLst>
          </p:cNvPr>
          <p:cNvSpPr/>
          <p:nvPr/>
        </p:nvSpPr>
        <p:spPr>
          <a:xfrm>
            <a:off x="7862384" y="4376004"/>
            <a:ext cx="1088654" cy="544327"/>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Werkinstructie</a:t>
            </a:r>
          </a:p>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Controles</a:t>
            </a:r>
          </a:p>
        </p:txBody>
      </p:sp>
      <p:sp>
        <p:nvSpPr>
          <p:cNvPr id="51" name="Rechthoek 50">
            <a:extLst>
              <a:ext uri="{FF2B5EF4-FFF2-40B4-BE49-F238E27FC236}">
                <a16:creationId xmlns:a16="http://schemas.microsoft.com/office/drawing/2014/main" id="{4EF84EFE-FE62-49F3-8A63-D9093E4021BB}"/>
              </a:ext>
            </a:extLst>
          </p:cNvPr>
          <p:cNvSpPr/>
          <p:nvPr/>
        </p:nvSpPr>
        <p:spPr>
          <a:xfrm>
            <a:off x="6297443" y="4382473"/>
            <a:ext cx="1088654" cy="544327"/>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Werkinstructie</a:t>
            </a:r>
          </a:p>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Product maken</a:t>
            </a:r>
          </a:p>
        </p:txBody>
      </p:sp>
      <p:sp>
        <p:nvSpPr>
          <p:cNvPr id="52" name="Tekstvak 51">
            <a:extLst>
              <a:ext uri="{FF2B5EF4-FFF2-40B4-BE49-F238E27FC236}">
                <a16:creationId xmlns:a16="http://schemas.microsoft.com/office/drawing/2014/main" id="{2C2DFDD6-B6E4-4C83-AAD5-573C38E5E4DF}"/>
              </a:ext>
            </a:extLst>
          </p:cNvPr>
          <p:cNvSpPr txBox="1"/>
          <p:nvPr/>
        </p:nvSpPr>
        <p:spPr>
          <a:xfrm>
            <a:off x="2510585" y="4567939"/>
            <a:ext cx="1229567" cy="295915"/>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323"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Werkinstructies</a:t>
            </a:r>
          </a:p>
        </p:txBody>
      </p:sp>
      <p:sp>
        <p:nvSpPr>
          <p:cNvPr id="53" name="Pijl: rechts 52">
            <a:extLst>
              <a:ext uri="{FF2B5EF4-FFF2-40B4-BE49-F238E27FC236}">
                <a16:creationId xmlns:a16="http://schemas.microsoft.com/office/drawing/2014/main" id="{C8058162-2F95-42E4-9CB9-257A84E39BFE}"/>
              </a:ext>
            </a:extLst>
          </p:cNvPr>
          <p:cNvSpPr/>
          <p:nvPr/>
        </p:nvSpPr>
        <p:spPr>
          <a:xfrm>
            <a:off x="4239951" y="5556231"/>
            <a:ext cx="5312229" cy="272164"/>
          </a:xfrm>
          <a:prstGeom prst="rightArrow">
            <a:avLst/>
          </a:prstGeom>
          <a:gradFill flip="none" rotWithShape="1">
            <a:gsLst>
              <a:gs pos="0">
                <a:srgbClr val="E6AF00">
                  <a:shade val="30000"/>
                  <a:satMod val="115000"/>
                </a:srgbClr>
              </a:gs>
              <a:gs pos="50000">
                <a:srgbClr val="E6AF00">
                  <a:shade val="67500"/>
                  <a:satMod val="115000"/>
                </a:srgbClr>
              </a:gs>
              <a:gs pos="100000">
                <a:srgbClr val="E6AF00">
                  <a:shade val="100000"/>
                  <a:satMod val="115000"/>
                </a:srgbClr>
              </a:gs>
            </a:gsLst>
            <a:lin ang="0" scaled="1"/>
            <a:tileRect/>
          </a:gra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endParaRPr kumimoji="0" lang="nl-NL" sz="1701" b="0" i="0" u="none" strike="noStrike" kern="1200" cap="none" spc="0" normalizeH="0" baseline="0" noProof="0">
              <a:ln>
                <a:noFill/>
              </a:ln>
              <a:solidFill>
                <a:prstClr val="white"/>
              </a:solidFill>
              <a:effectLst/>
              <a:uLnTx/>
              <a:uFillTx/>
              <a:latin typeface="Calibri"/>
              <a:ea typeface="+mn-ea"/>
              <a:cs typeface="+mn-cs"/>
            </a:endParaRPr>
          </a:p>
        </p:txBody>
      </p:sp>
      <p:sp>
        <p:nvSpPr>
          <p:cNvPr id="54" name="Rechthoek 53">
            <a:extLst>
              <a:ext uri="{FF2B5EF4-FFF2-40B4-BE49-F238E27FC236}">
                <a16:creationId xmlns:a16="http://schemas.microsoft.com/office/drawing/2014/main" id="{9C949D5B-79D9-4F97-8937-8FD9329D574A}"/>
              </a:ext>
            </a:extLst>
          </p:cNvPr>
          <p:cNvSpPr/>
          <p:nvPr/>
        </p:nvSpPr>
        <p:spPr>
          <a:xfrm>
            <a:off x="4716237" y="5352108"/>
            <a:ext cx="1088654" cy="544327"/>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Werven</a:t>
            </a:r>
          </a:p>
        </p:txBody>
      </p:sp>
      <p:sp>
        <p:nvSpPr>
          <p:cNvPr id="55" name="Rechthoek 54">
            <a:extLst>
              <a:ext uri="{FF2B5EF4-FFF2-40B4-BE49-F238E27FC236}">
                <a16:creationId xmlns:a16="http://schemas.microsoft.com/office/drawing/2014/main" id="{9ED914FA-F68E-45F0-8FD0-032A5C3CB135}"/>
              </a:ext>
            </a:extLst>
          </p:cNvPr>
          <p:cNvSpPr/>
          <p:nvPr/>
        </p:nvSpPr>
        <p:spPr>
          <a:xfrm>
            <a:off x="7851157" y="5345639"/>
            <a:ext cx="1088654" cy="544327"/>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Contracteren</a:t>
            </a:r>
          </a:p>
        </p:txBody>
      </p:sp>
      <p:sp>
        <p:nvSpPr>
          <p:cNvPr id="56" name="Rechthoek 55">
            <a:extLst>
              <a:ext uri="{FF2B5EF4-FFF2-40B4-BE49-F238E27FC236}">
                <a16:creationId xmlns:a16="http://schemas.microsoft.com/office/drawing/2014/main" id="{E11A0B1B-FBDE-4C2B-BD54-469BD8978FB4}"/>
              </a:ext>
            </a:extLst>
          </p:cNvPr>
          <p:cNvSpPr/>
          <p:nvPr/>
        </p:nvSpPr>
        <p:spPr>
          <a:xfrm>
            <a:off x="6286217" y="5352108"/>
            <a:ext cx="1088654" cy="544327"/>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Selecteren</a:t>
            </a:r>
          </a:p>
        </p:txBody>
      </p:sp>
      <p:sp>
        <p:nvSpPr>
          <p:cNvPr id="57" name="Tekstvak 56">
            <a:extLst>
              <a:ext uri="{FF2B5EF4-FFF2-40B4-BE49-F238E27FC236}">
                <a16:creationId xmlns:a16="http://schemas.microsoft.com/office/drawing/2014/main" id="{69AAFEC0-0BD1-4EAF-8BE4-3DF18B6662ED}"/>
              </a:ext>
            </a:extLst>
          </p:cNvPr>
          <p:cNvSpPr txBox="1"/>
          <p:nvPr/>
        </p:nvSpPr>
        <p:spPr>
          <a:xfrm>
            <a:off x="2248545" y="5537574"/>
            <a:ext cx="1709955" cy="295915"/>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1323"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Ondersteunend proces</a:t>
            </a:r>
          </a:p>
        </p:txBody>
      </p:sp>
      <p:sp>
        <p:nvSpPr>
          <p:cNvPr id="60" name="Linkeraccolade 59">
            <a:extLst>
              <a:ext uri="{FF2B5EF4-FFF2-40B4-BE49-F238E27FC236}">
                <a16:creationId xmlns:a16="http://schemas.microsoft.com/office/drawing/2014/main" id="{819E9B10-C3B7-4F69-BEEA-215E395C6797}"/>
              </a:ext>
            </a:extLst>
          </p:cNvPr>
          <p:cNvSpPr/>
          <p:nvPr/>
        </p:nvSpPr>
        <p:spPr>
          <a:xfrm rot="5400000">
            <a:off x="6725819" y="1724242"/>
            <a:ext cx="189461" cy="3161412"/>
          </a:xfrm>
          <a:prstGeom prst="leftBrac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863885" rtl="0" eaLnBrk="1" fontAlgn="auto" latinLnBrk="0" hangingPunct="1">
              <a:lnSpc>
                <a:spcPct val="100000"/>
              </a:lnSpc>
              <a:spcBef>
                <a:spcPts val="0"/>
              </a:spcBef>
              <a:spcAft>
                <a:spcPts val="0"/>
              </a:spcAft>
              <a:buClrTx/>
              <a:buSzTx/>
              <a:buFontTx/>
              <a:buNone/>
              <a:tabLst/>
              <a:defRPr/>
            </a:pPr>
            <a:endParaRPr kumimoji="0" lang="nl-NL" sz="1701"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cxnSp>
        <p:nvCxnSpPr>
          <p:cNvPr id="61" name="Rechte verbindingslijn 60">
            <a:extLst>
              <a:ext uri="{FF2B5EF4-FFF2-40B4-BE49-F238E27FC236}">
                <a16:creationId xmlns:a16="http://schemas.microsoft.com/office/drawing/2014/main" id="{3BA743BE-CA67-4025-AB7E-C6DE9A3188A5}"/>
              </a:ext>
            </a:extLst>
          </p:cNvPr>
          <p:cNvCxnSpPr/>
          <p:nvPr/>
        </p:nvCxnSpPr>
        <p:spPr>
          <a:xfrm>
            <a:off x="8401256" y="4056202"/>
            <a:ext cx="0" cy="272164"/>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62" name="Rechte verbindingslijn 61">
            <a:extLst>
              <a:ext uri="{FF2B5EF4-FFF2-40B4-BE49-F238E27FC236}">
                <a16:creationId xmlns:a16="http://schemas.microsoft.com/office/drawing/2014/main" id="{F0D357E6-619E-4B09-8E19-D05542C8D432}"/>
              </a:ext>
            </a:extLst>
          </p:cNvPr>
          <p:cNvCxnSpPr/>
          <p:nvPr/>
        </p:nvCxnSpPr>
        <p:spPr>
          <a:xfrm>
            <a:off x="6830544" y="4046827"/>
            <a:ext cx="0" cy="272164"/>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63" name="Rechte verbindingslijn 62">
            <a:extLst>
              <a:ext uri="{FF2B5EF4-FFF2-40B4-BE49-F238E27FC236}">
                <a16:creationId xmlns:a16="http://schemas.microsoft.com/office/drawing/2014/main" id="{7B768900-A8CB-46F5-894B-A8302E78C6E0}"/>
              </a:ext>
            </a:extLst>
          </p:cNvPr>
          <p:cNvCxnSpPr/>
          <p:nvPr/>
        </p:nvCxnSpPr>
        <p:spPr>
          <a:xfrm>
            <a:off x="5239844" y="4056202"/>
            <a:ext cx="0" cy="272164"/>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sp>
        <p:nvSpPr>
          <p:cNvPr id="67" name="Tekstvak 66">
            <a:extLst>
              <a:ext uri="{FF2B5EF4-FFF2-40B4-BE49-F238E27FC236}">
                <a16:creationId xmlns:a16="http://schemas.microsoft.com/office/drawing/2014/main" id="{FAD8A47B-C9CA-482B-A5EF-B2CFFEE18F83}"/>
              </a:ext>
            </a:extLst>
          </p:cNvPr>
          <p:cNvSpPr txBox="1"/>
          <p:nvPr/>
        </p:nvSpPr>
        <p:spPr>
          <a:xfrm>
            <a:off x="4089290" y="2957192"/>
            <a:ext cx="686406" cy="324961"/>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756"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Materialen</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756"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Medewerker</a:t>
            </a:r>
          </a:p>
        </p:txBody>
      </p:sp>
      <p:sp>
        <p:nvSpPr>
          <p:cNvPr id="68" name="Tekstvak 67">
            <a:extLst>
              <a:ext uri="{FF2B5EF4-FFF2-40B4-BE49-F238E27FC236}">
                <a16:creationId xmlns:a16="http://schemas.microsoft.com/office/drawing/2014/main" id="{8548ECC4-11C6-46C7-97F4-F19E35C42362}"/>
              </a:ext>
            </a:extLst>
          </p:cNvPr>
          <p:cNvSpPr txBox="1"/>
          <p:nvPr/>
        </p:nvSpPr>
        <p:spPr>
          <a:xfrm>
            <a:off x="8903922" y="2935315"/>
            <a:ext cx="529312" cy="324961"/>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75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Kwaliteit</a:t>
            </a:r>
          </a:p>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75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Omzet</a:t>
            </a:r>
          </a:p>
        </p:txBody>
      </p:sp>
      <p:sp>
        <p:nvSpPr>
          <p:cNvPr id="69" name="Tekstvak 68">
            <a:extLst>
              <a:ext uri="{FF2B5EF4-FFF2-40B4-BE49-F238E27FC236}">
                <a16:creationId xmlns:a16="http://schemas.microsoft.com/office/drawing/2014/main" id="{D0CFAE5B-BF6D-451B-B144-C197322F965A}"/>
              </a:ext>
            </a:extLst>
          </p:cNvPr>
          <p:cNvSpPr txBox="1"/>
          <p:nvPr/>
        </p:nvSpPr>
        <p:spPr>
          <a:xfrm>
            <a:off x="4169568" y="5825434"/>
            <a:ext cx="534121" cy="20864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756"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Vacature</a:t>
            </a:r>
          </a:p>
        </p:txBody>
      </p:sp>
      <p:sp>
        <p:nvSpPr>
          <p:cNvPr id="70" name="Tekstvak 69">
            <a:extLst>
              <a:ext uri="{FF2B5EF4-FFF2-40B4-BE49-F238E27FC236}">
                <a16:creationId xmlns:a16="http://schemas.microsoft.com/office/drawing/2014/main" id="{E0574C9A-E731-4E52-A732-91D7B1C59C48}"/>
              </a:ext>
            </a:extLst>
          </p:cNvPr>
          <p:cNvSpPr txBox="1"/>
          <p:nvPr/>
        </p:nvSpPr>
        <p:spPr>
          <a:xfrm>
            <a:off x="8849463" y="5807132"/>
            <a:ext cx="684803" cy="324961"/>
          </a:xfrm>
          <a:prstGeom prst="rect">
            <a:avLst/>
          </a:prstGeom>
          <a:noFill/>
        </p:spPr>
        <p:txBody>
          <a:bodyPr wrap="none" rtlCol="0">
            <a:spAutoFit/>
          </a:bodyPr>
          <a:lstStyle/>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75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Nieuwe </a:t>
            </a:r>
          </a:p>
          <a:p>
            <a:pPr marL="0" marR="0" lvl="0" indent="0" algn="ctr" defTabSz="863885" rtl="0" eaLnBrk="1" fontAlgn="auto" latinLnBrk="0" hangingPunct="1">
              <a:lnSpc>
                <a:spcPct val="100000"/>
              </a:lnSpc>
              <a:spcBef>
                <a:spcPts val="0"/>
              </a:spcBef>
              <a:spcAft>
                <a:spcPts val="0"/>
              </a:spcAft>
              <a:buClrTx/>
              <a:buSzTx/>
              <a:buFontTx/>
              <a:buNone/>
              <a:tabLst/>
              <a:defRPr/>
            </a:pPr>
            <a:r>
              <a:rPr kumimoji="0" lang="nl-NL" sz="756"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medewerker</a:t>
            </a:r>
          </a:p>
        </p:txBody>
      </p:sp>
      <p:cxnSp>
        <p:nvCxnSpPr>
          <p:cNvPr id="8" name="Rechte verbindingslijn met pijl 7">
            <a:extLst>
              <a:ext uri="{FF2B5EF4-FFF2-40B4-BE49-F238E27FC236}">
                <a16:creationId xmlns:a16="http://schemas.microsoft.com/office/drawing/2014/main" id="{DEE31C7D-7366-4402-AA36-3F700261AE02}"/>
              </a:ext>
            </a:extLst>
          </p:cNvPr>
          <p:cNvCxnSpPr/>
          <p:nvPr/>
        </p:nvCxnSpPr>
        <p:spPr>
          <a:xfrm>
            <a:off x="2160940" y="1902690"/>
            <a:ext cx="0" cy="3904442"/>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43" name="Tekstvak 42">
            <a:extLst>
              <a:ext uri="{FF2B5EF4-FFF2-40B4-BE49-F238E27FC236}">
                <a16:creationId xmlns:a16="http://schemas.microsoft.com/office/drawing/2014/main" id="{F9C3231F-0C0A-4F45-8B67-AD53EF75C805}"/>
              </a:ext>
            </a:extLst>
          </p:cNvPr>
          <p:cNvSpPr txBox="1"/>
          <p:nvPr/>
        </p:nvSpPr>
        <p:spPr>
          <a:xfrm>
            <a:off x="9765225" y="6242418"/>
            <a:ext cx="542136"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Pag. 78</a:t>
            </a:r>
          </a:p>
        </p:txBody>
      </p:sp>
      <p:pic>
        <p:nvPicPr>
          <p:cNvPr id="58" name="Afbeelding 57" descr="Afbeelding met vliegtuig, zitten, groot, startbaan&#10;&#10;Automatisch gegenereerde beschrijving">
            <a:extLst>
              <a:ext uri="{FF2B5EF4-FFF2-40B4-BE49-F238E27FC236}">
                <a16:creationId xmlns:a16="http://schemas.microsoft.com/office/drawing/2014/main" id="{11732816-C4DA-4742-B933-0F881A1545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4157333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Stel per lesleerdoel een </a:t>
            </a:r>
            <a:r>
              <a:rPr lang="nl-NL" sz="1600" b="1" i="0" dirty="0">
                <a:solidFill>
                  <a:srgbClr val="383737"/>
                </a:solidFill>
                <a:effectLst/>
              </a:rPr>
              <a:t>open</a:t>
            </a:r>
            <a:r>
              <a:rPr lang="nl-NL" sz="1600" b="0" i="0" dirty="0">
                <a:solidFill>
                  <a:srgbClr val="383737"/>
                </a:solidFill>
                <a:effectLst/>
              </a:rPr>
              <a:t> examenvraag op. Werk ook de antwoorden op de vragen uit en geef aan waar in de leerstof het antwoord te vinden is. In de volgende les ga je deze examenvragen kort bespreken met je medestudenten. Belangrijk is dat de vragen aansluiten op de onderwerpen en leerdoelen van de betreffende les.</a:t>
            </a:r>
          </a:p>
          <a:p>
            <a:pPr marL="0" indent="0" algn="l">
              <a:buNone/>
            </a:pPr>
            <a:r>
              <a:rPr lang="nl-NL" sz="1600" b="0" i="0" dirty="0">
                <a:solidFill>
                  <a:srgbClr val="383737"/>
                </a:solidFill>
                <a:effectLst/>
              </a:rPr>
              <a:t>Je mag ook een korte </a:t>
            </a:r>
            <a:r>
              <a:rPr lang="nl-NL" sz="1600" b="0" i="1" dirty="0">
                <a:solidFill>
                  <a:srgbClr val="383737"/>
                </a:solidFill>
                <a:effectLst/>
              </a:rPr>
              <a:t>case</a:t>
            </a:r>
            <a:r>
              <a:rPr lang="nl-NL" sz="1600" b="0" i="0" dirty="0">
                <a:solidFill>
                  <a:srgbClr val="383737"/>
                </a:solidFill>
                <a:effectLst/>
              </a:rPr>
              <a:t> maken (situatiebeschrijving) en de vragen op deze case betrekking laten hebben.</a:t>
            </a:r>
          </a:p>
          <a:p>
            <a:pPr marL="0" indent="0" algn="l">
              <a:buNone/>
            </a:pPr>
            <a:r>
              <a:rPr lang="nl-NL" sz="1600" b="0" i="0" dirty="0">
                <a:solidFill>
                  <a:srgbClr val="383737"/>
                </a:solidFill>
                <a:effectLst/>
              </a:rPr>
              <a:t>Werk deze punten uit, met de vragen en antwoorden op een apart blad. Neem je uitwerkingen mee naar de volgende les en plaats je uitwerking ook als bericht aan medestudenten. Samen werk je zo aan een database met oefenvragen.</a:t>
            </a:r>
          </a:p>
        </p:txBody>
      </p:sp>
      <p:sp>
        <p:nvSpPr>
          <p:cNvPr id="3" name="Titel 2"/>
          <p:cNvSpPr>
            <a:spLocks noGrp="1"/>
          </p:cNvSpPr>
          <p:nvPr>
            <p:ph type="title"/>
          </p:nvPr>
        </p:nvSpPr>
        <p:spPr/>
        <p:txBody>
          <a:bodyPr/>
          <a:lstStyle/>
          <a:p>
            <a:r>
              <a:rPr lang="nl-NL" dirty="0"/>
              <a:t>Examenvragen opstellen</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89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3</a:t>
            </a:r>
            <a:endParaRPr lang="en-US" dirty="0"/>
          </a:p>
        </p:txBody>
      </p:sp>
      <p:sp>
        <p:nvSpPr>
          <p:cNvPr id="3" name="Ondertitel 2"/>
          <p:cNvSpPr>
            <a:spLocks noGrp="1"/>
          </p:cNvSpPr>
          <p:nvPr>
            <p:ph type="subTitle" idx="1"/>
          </p:nvPr>
        </p:nvSpPr>
        <p:spPr/>
        <p:txBody>
          <a:bodyPr/>
          <a:lstStyle/>
          <a:p>
            <a:r>
              <a:rPr lang="en-US"/>
              <a:t>Proces- en informatiemanagement</a:t>
            </a:r>
            <a:endParaRPr lang="en-US" b="1" i="1" dirty="0">
              <a:solidFill>
                <a:srgbClr val="C00000"/>
              </a:solidFill>
            </a:endParaRPr>
          </a:p>
        </p:txBody>
      </p:sp>
      <p:pic>
        <p:nvPicPr>
          <p:cNvPr id="4" name="Picture 3">
            <a:extLst>
              <a:ext uri="{FF2B5EF4-FFF2-40B4-BE49-F238E27FC236}">
                <a16:creationId xmlns:a16="http://schemas.microsoft.com/office/drawing/2014/main" id="{3771E974-EB48-4C60-9237-CD7E4BE346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descr="Afbeelding met klok&#10;&#10;Automatisch gegenereerde beschrijving">
            <a:extLst>
              <a:ext uri="{FF2B5EF4-FFF2-40B4-BE49-F238E27FC236}">
                <a16:creationId xmlns:a16="http://schemas.microsoft.com/office/drawing/2014/main" id="{496DC1D3-5D78-4E66-84C5-49435AD64E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557" y="4320207"/>
            <a:ext cx="822546" cy="822546"/>
          </a:xfrm>
          <a:prstGeom prst="rect">
            <a:avLst/>
          </a:prstGeom>
        </p:spPr>
      </p:pic>
      <p:pic>
        <p:nvPicPr>
          <p:cNvPr id="8" name="Afbeelding 7" descr="Afbeelding met klok&#10;&#10;Automatisch gegenereerde beschrijving">
            <a:extLst>
              <a:ext uri="{FF2B5EF4-FFF2-40B4-BE49-F238E27FC236}">
                <a16:creationId xmlns:a16="http://schemas.microsoft.com/office/drawing/2014/main" id="{D1ACB238-97A6-4764-B9C2-B57C075C4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755" y="4320207"/>
            <a:ext cx="822546" cy="822546"/>
          </a:xfrm>
          <a:prstGeom prst="rect">
            <a:avLst/>
          </a:prstGeom>
        </p:spPr>
      </p:pic>
      <p:pic>
        <p:nvPicPr>
          <p:cNvPr id="10" name="Afbeelding 9" descr="Afbeelding met klok&#10;&#10;Automatisch gegenereerde beschrijving">
            <a:extLst>
              <a:ext uri="{FF2B5EF4-FFF2-40B4-BE49-F238E27FC236}">
                <a16:creationId xmlns:a16="http://schemas.microsoft.com/office/drawing/2014/main" id="{5DE597C2-2F40-4A67-9B40-AD8515A9AD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1948" y="4320207"/>
            <a:ext cx="822546" cy="822546"/>
          </a:xfrm>
          <a:prstGeom prst="rect">
            <a:avLst/>
          </a:prstGeom>
        </p:spPr>
      </p:pic>
    </p:spTree>
    <p:extLst>
      <p:ext uri="{BB962C8B-B14F-4D97-AF65-F5344CB8AC3E}">
        <p14:creationId xmlns:p14="http://schemas.microsoft.com/office/powerpoint/2010/main" val="2661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nSpc>
                <a:spcPct val="100000"/>
              </a:lnSpc>
              <a:spcBef>
                <a:spcPts val="0"/>
              </a:spcBef>
              <a:buNone/>
            </a:pPr>
            <a:r>
              <a:rPr lang="nl-NL" sz="1600" dirty="0"/>
              <a:t>Na het bestuderen van de theorie en het afronden van deze les kun je:</a:t>
            </a:r>
          </a:p>
          <a:p>
            <a:pPr marL="457200" indent="-457200">
              <a:lnSpc>
                <a:spcPct val="100000"/>
              </a:lnSpc>
              <a:spcBef>
                <a:spcPts val="0"/>
              </a:spcBef>
              <a:buFont typeface="+mj-lt"/>
              <a:buAutoNum type="arabicPeriod"/>
            </a:pPr>
            <a:r>
              <a:rPr lang="nl-NL" sz="1600" dirty="0"/>
              <a:t>beschrijven hoe vanuit de organisatiestrategie </a:t>
            </a:r>
            <a:r>
              <a:rPr lang="nl-NL" sz="1600" i="1" dirty="0"/>
              <a:t>kritische succesfactoren </a:t>
            </a:r>
            <a:r>
              <a:rPr lang="nl-NL" sz="1600" dirty="0"/>
              <a:t>en de daarbij horende </a:t>
            </a:r>
            <a:r>
              <a:rPr lang="nl-NL" sz="1600" i="1" dirty="0"/>
              <a:t>prestatie-indicatoren </a:t>
            </a:r>
            <a:r>
              <a:rPr lang="nl-NL" sz="1600" dirty="0"/>
              <a:t>kunnen worden afgeleid. (4)</a:t>
            </a:r>
          </a:p>
          <a:p>
            <a:pPr marL="457200" indent="-457200">
              <a:lnSpc>
                <a:spcPct val="100000"/>
              </a:lnSpc>
              <a:spcBef>
                <a:spcPts val="0"/>
              </a:spcBef>
              <a:buFont typeface="+mj-lt"/>
              <a:buAutoNum type="arabicPeriod"/>
            </a:pPr>
            <a:r>
              <a:rPr lang="nl-NL" sz="1600" dirty="0"/>
              <a:t>voorbeelden geven van goed geformuleerde prestatie-indicatoren. (4)</a:t>
            </a:r>
          </a:p>
          <a:p>
            <a:pPr marL="457200" indent="-457200">
              <a:lnSpc>
                <a:spcPct val="100000"/>
              </a:lnSpc>
              <a:spcBef>
                <a:spcPts val="0"/>
              </a:spcBef>
              <a:buFont typeface="+mj-lt"/>
              <a:buAutoNum type="arabicPeriod"/>
            </a:pPr>
            <a:r>
              <a:rPr lang="nl-NL" sz="1600" dirty="0"/>
              <a:t>beschrijven hoe processen met behulp van gerichte informatie bestuurd kunnen worden. (4)</a:t>
            </a:r>
          </a:p>
          <a:p>
            <a:pPr marL="0" indent="0">
              <a:lnSpc>
                <a:spcPct val="100000"/>
              </a:lnSpc>
              <a:spcBef>
                <a:spcPts val="0"/>
              </a:spcBef>
              <a:buNone/>
            </a:pPr>
            <a:endParaRPr lang="nl-NL" sz="1200" dirty="0"/>
          </a:p>
          <a:p>
            <a:pPr marL="0" indent="0">
              <a:lnSpc>
                <a:spcPct val="100000"/>
              </a:lnSpc>
              <a:spcBef>
                <a:spcPts val="0"/>
              </a:spcBef>
              <a:buNone/>
            </a:pPr>
            <a:r>
              <a:rPr lang="nl-NL" sz="1200" b="1" dirty="0">
                <a:solidFill>
                  <a:srgbClr val="C00000"/>
                </a:solidFill>
              </a:rPr>
              <a:t>Voorbereiding</a:t>
            </a:r>
          </a:p>
          <a:p>
            <a:pPr marL="0" indent="342900"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Lees je </a:t>
            </a:r>
            <a:r>
              <a:rPr lang="nl-NL" sz="1200" b="1" i="0" dirty="0">
                <a:solidFill>
                  <a:srgbClr val="383737"/>
                </a:solidFill>
                <a:effectLst/>
                <a:latin typeface="opensansregular"/>
              </a:rPr>
              <a:t>hoofdstuk 3</a:t>
            </a:r>
            <a:r>
              <a:rPr lang="nl-NL" sz="1200" b="0" i="0" dirty="0">
                <a:solidFill>
                  <a:srgbClr val="383737"/>
                </a:solidFill>
                <a:effectLst/>
                <a:latin typeface="opensansregular"/>
              </a:rPr>
              <a:t>: Processen besturen uit het boek </a:t>
            </a:r>
            <a:r>
              <a:rPr lang="nl-NL" sz="1200" b="0" i="1" dirty="0">
                <a:solidFill>
                  <a:srgbClr val="383737"/>
                </a:solidFill>
                <a:effectLst/>
                <a:latin typeface="opensansregular"/>
              </a:rPr>
              <a:t>Procesmanagement in de praktijk. </a:t>
            </a:r>
          </a:p>
          <a:p>
            <a:pPr marL="0" indent="342900"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Maak je de opdrachten bij deze les</a:t>
            </a:r>
          </a:p>
          <a:p>
            <a:pPr marL="0" indent="0">
              <a:buNone/>
            </a:pPr>
            <a:endParaRPr lang="nl-NL" sz="1600" dirty="0"/>
          </a:p>
        </p:txBody>
      </p:sp>
      <p:sp>
        <p:nvSpPr>
          <p:cNvPr id="3" name="Titel 2"/>
          <p:cNvSpPr>
            <a:spLocks noGrp="1"/>
          </p:cNvSpPr>
          <p:nvPr>
            <p:ph type="title"/>
          </p:nvPr>
        </p:nvSpPr>
        <p:spPr/>
        <p:txBody>
          <a:bodyPr/>
          <a:lstStyle/>
          <a:p>
            <a:r>
              <a:rPr lang="en-US" dirty="0" err="1"/>
              <a:t>Lesleerdoelen</a:t>
            </a:r>
            <a:br>
              <a:rPr lang="en-US" dirty="0"/>
            </a:br>
            <a:r>
              <a:rPr lang="en-US" sz="1600" b="0" dirty="0">
                <a:solidFill>
                  <a:schemeClr val="tx1"/>
                </a:solidFill>
              </a:rPr>
              <a:t>les 3</a:t>
            </a:r>
          </a:p>
        </p:txBody>
      </p:sp>
      <p:pic>
        <p:nvPicPr>
          <p:cNvPr id="4" name="Picture 3">
            <a:extLst>
              <a:ext uri="{FF2B5EF4-FFF2-40B4-BE49-F238E27FC236}">
                <a16:creationId xmlns:a16="http://schemas.microsoft.com/office/drawing/2014/main" id="{674D35EB-E450-4B05-882F-EB392D1B30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91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a:xfrm>
            <a:off x="1584573" y="1439887"/>
            <a:ext cx="9662346" cy="4608512"/>
          </a:xfrm>
        </p:spPr>
        <p:txBody>
          <a:bodyPr/>
          <a:lstStyle/>
          <a:p>
            <a:pPr marL="0" indent="0">
              <a:buNone/>
            </a:pPr>
            <a:r>
              <a:rPr lang="nl-NL" sz="1600" dirty="0"/>
              <a:t>Les </a:t>
            </a:r>
            <a:r>
              <a:rPr lang="nl-NL" sz="1600" b="1" dirty="0">
                <a:solidFill>
                  <a:srgbClr val="C00000"/>
                </a:solidFill>
              </a:rPr>
              <a:t>1</a:t>
            </a:r>
            <a:r>
              <a:rPr lang="nl-NL" sz="1600" dirty="0"/>
              <a:t>: De organisatie als proces</a:t>
            </a:r>
            <a:endParaRPr lang="nl-NL" sz="1600" b="1" i="1" dirty="0">
              <a:solidFill>
                <a:srgbClr val="C00000"/>
              </a:solidFill>
            </a:endParaRPr>
          </a:p>
          <a:p>
            <a:pPr marL="0" indent="0">
              <a:buNone/>
            </a:pPr>
            <a:r>
              <a:rPr lang="nl-NL" sz="1600" dirty="0"/>
              <a:t>Les </a:t>
            </a:r>
            <a:r>
              <a:rPr lang="nl-NL" sz="1600" b="1" dirty="0">
                <a:solidFill>
                  <a:srgbClr val="C00000"/>
                </a:solidFill>
              </a:rPr>
              <a:t>2</a:t>
            </a:r>
            <a:r>
              <a:rPr lang="nl-NL" sz="1600" dirty="0"/>
              <a:t>: Maken van een procesontwerp</a:t>
            </a:r>
          </a:p>
          <a:p>
            <a:pPr marL="0" indent="0">
              <a:buNone/>
            </a:pPr>
            <a:r>
              <a:rPr lang="nl-NL" sz="1600" dirty="0"/>
              <a:t>Les </a:t>
            </a:r>
            <a:r>
              <a:rPr lang="nl-NL" sz="1600" b="1" dirty="0">
                <a:solidFill>
                  <a:srgbClr val="C00000"/>
                </a:solidFill>
              </a:rPr>
              <a:t>3</a:t>
            </a:r>
            <a:r>
              <a:rPr lang="nl-NL" sz="1600" dirty="0"/>
              <a:t>: Proces- en informatiemanagement</a:t>
            </a:r>
            <a:endParaRPr lang="nl-NL" sz="1600" b="1" i="1" dirty="0">
              <a:solidFill>
                <a:srgbClr val="C00000"/>
              </a:solidFill>
            </a:endParaRPr>
          </a:p>
          <a:p>
            <a:pPr marL="0" indent="0">
              <a:buNone/>
            </a:pPr>
            <a:r>
              <a:rPr lang="nl-NL" sz="1600" dirty="0"/>
              <a:t>Les </a:t>
            </a:r>
            <a:r>
              <a:rPr lang="nl-NL" sz="1600" b="1" dirty="0">
                <a:solidFill>
                  <a:srgbClr val="C00000"/>
                </a:solidFill>
              </a:rPr>
              <a:t>4</a:t>
            </a:r>
            <a:r>
              <a:rPr lang="nl-NL" sz="1600" dirty="0"/>
              <a:t>: Processen </a:t>
            </a:r>
            <a:r>
              <a:rPr lang="nl-NL" sz="1600" i="1" dirty="0"/>
              <a:t>analyseren</a:t>
            </a:r>
            <a:endParaRPr lang="nl-NL" sz="1600" b="1" i="1" dirty="0">
              <a:solidFill>
                <a:srgbClr val="C00000"/>
              </a:solidFill>
            </a:endParaRPr>
          </a:p>
          <a:p>
            <a:pPr marL="0" indent="0">
              <a:buNone/>
            </a:pPr>
            <a:r>
              <a:rPr lang="nl-NL" sz="1600" dirty="0"/>
              <a:t>Les </a:t>
            </a:r>
            <a:r>
              <a:rPr lang="nl-NL" sz="1600" b="1" dirty="0">
                <a:solidFill>
                  <a:srgbClr val="C00000"/>
                </a:solidFill>
              </a:rPr>
              <a:t>5</a:t>
            </a:r>
            <a:r>
              <a:rPr lang="nl-NL" sz="1600" dirty="0"/>
              <a:t>: Processen </a:t>
            </a:r>
            <a:r>
              <a:rPr lang="nl-NL" sz="1600" i="1" dirty="0"/>
              <a:t>optimaliseren</a:t>
            </a:r>
          </a:p>
          <a:p>
            <a:pPr marL="0" indent="0">
              <a:buNone/>
            </a:pPr>
            <a:r>
              <a:rPr lang="nl-NL" sz="1600" dirty="0"/>
              <a:t>Les </a:t>
            </a:r>
            <a:r>
              <a:rPr lang="nl-NL" sz="1600" b="1" dirty="0">
                <a:solidFill>
                  <a:srgbClr val="C00000"/>
                </a:solidFill>
              </a:rPr>
              <a:t>6</a:t>
            </a:r>
            <a:r>
              <a:rPr lang="nl-NL" sz="1600" dirty="0"/>
              <a:t>: </a:t>
            </a:r>
            <a:r>
              <a:rPr lang="nl-NL" sz="1600" dirty="0" err="1"/>
              <a:t>Lean</a:t>
            </a:r>
            <a:r>
              <a:rPr lang="nl-NL" sz="1600" dirty="0"/>
              <a:t>-principes toepassen</a:t>
            </a:r>
          </a:p>
          <a:p>
            <a:pPr marL="0" indent="0">
              <a:buNone/>
            </a:pPr>
            <a:endParaRPr lang="nl-NL" dirty="0"/>
          </a:p>
        </p:txBody>
      </p:sp>
      <p:sp>
        <p:nvSpPr>
          <p:cNvPr id="3" name="Titel 2"/>
          <p:cNvSpPr>
            <a:spLocks noGrp="1"/>
          </p:cNvSpPr>
          <p:nvPr>
            <p:ph type="title"/>
          </p:nvPr>
        </p:nvSpPr>
        <p:spPr/>
        <p:txBody>
          <a:bodyPr/>
          <a:lstStyle/>
          <a:p>
            <a:r>
              <a:rPr lang="en-US" dirty="0" err="1"/>
              <a:t>Introductie</a:t>
            </a:r>
            <a:br>
              <a:rPr lang="en-US" dirty="0"/>
            </a:br>
            <a:r>
              <a:rPr lang="en-US" sz="1600" b="0" dirty="0">
                <a:solidFill>
                  <a:srgbClr val="231F20"/>
                </a:solidFill>
              </a:rPr>
              <a:t>Lessen</a:t>
            </a:r>
          </a:p>
        </p:txBody>
      </p:sp>
      <p:pic>
        <p:nvPicPr>
          <p:cNvPr id="4" name="Picture 3">
            <a:extLst>
              <a:ext uri="{FF2B5EF4-FFF2-40B4-BE49-F238E27FC236}">
                <a16:creationId xmlns:a16="http://schemas.microsoft.com/office/drawing/2014/main" id="{96CE7A84-0946-4180-A3CA-6472F4CCF0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10" descr="Vooruit.jpg">
            <a:hlinkClick r:id="rId3" action="ppaction://hlinksldjump"/>
            <a:extLst>
              <a:ext uri="{FF2B5EF4-FFF2-40B4-BE49-F238E27FC236}">
                <a16:creationId xmlns:a16="http://schemas.microsoft.com/office/drawing/2014/main" id="{4ECF8008-7306-4C44-B33C-09FB478464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9" t="7827" r="13846" b="19862"/>
          <a:stretch/>
        </p:blipFill>
        <p:spPr bwMode="auto">
          <a:xfrm>
            <a:off x="1292488" y="1489764"/>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0" descr="Vooruit.jpg">
            <a:hlinkClick r:id="rId5" action="ppaction://hlinksldjump"/>
            <a:extLst>
              <a:ext uri="{FF2B5EF4-FFF2-40B4-BE49-F238E27FC236}">
                <a16:creationId xmlns:a16="http://schemas.microsoft.com/office/drawing/2014/main" id="{F6C81E89-1107-4D6D-A21F-DD267B8DC1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9" t="7827" r="13846" b="19862"/>
          <a:stretch/>
        </p:blipFill>
        <p:spPr bwMode="auto">
          <a:xfrm>
            <a:off x="1292488" y="1850635"/>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0" descr="Vooruit.jpg">
            <a:hlinkClick r:id="rId6" action="ppaction://hlinksldjump"/>
            <a:extLst>
              <a:ext uri="{FF2B5EF4-FFF2-40B4-BE49-F238E27FC236}">
                <a16:creationId xmlns:a16="http://schemas.microsoft.com/office/drawing/2014/main" id="{6CD8BC5E-F6AB-4D38-B38B-8CE5E14A10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9" t="7827" r="13846" b="19862"/>
          <a:stretch/>
        </p:blipFill>
        <p:spPr bwMode="auto">
          <a:xfrm>
            <a:off x="1292488" y="2211506"/>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10" descr="Vooruit.jpg">
            <a:hlinkClick r:id="rId7" action="ppaction://hlinksldjump"/>
            <a:extLst>
              <a:ext uri="{FF2B5EF4-FFF2-40B4-BE49-F238E27FC236}">
                <a16:creationId xmlns:a16="http://schemas.microsoft.com/office/drawing/2014/main" id="{7959DA30-99F0-497B-A7D3-A18FF0C575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9" t="7827" r="13846" b="19862"/>
          <a:stretch/>
        </p:blipFill>
        <p:spPr bwMode="auto">
          <a:xfrm>
            <a:off x="1292488" y="2572377"/>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descr="Vooruit.jpg">
            <a:hlinkClick r:id="rId8" action="ppaction://hlinksldjump"/>
            <a:extLst>
              <a:ext uri="{FF2B5EF4-FFF2-40B4-BE49-F238E27FC236}">
                <a16:creationId xmlns:a16="http://schemas.microsoft.com/office/drawing/2014/main" id="{0F0F1704-5CD4-4C64-BC79-B7F06C861A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9" t="7827" r="13846" b="19862"/>
          <a:stretch/>
        </p:blipFill>
        <p:spPr bwMode="auto">
          <a:xfrm>
            <a:off x="1292488" y="2933248"/>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0" descr="Vooruit.jpg">
            <a:hlinkClick r:id="rId9" action="ppaction://hlinksldjump"/>
            <a:extLst>
              <a:ext uri="{FF2B5EF4-FFF2-40B4-BE49-F238E27FC236}">
                <a16:creationId xmlns:a16="http://schemas.microsoft.com/office/drawing/2014/main" id="{98607225-3322-4BF9-B67F-E8C683CEC7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39" t="7827" r="13846" b="19862"/>
          <a:stretch/>
        </p:blipFill>
        <p:spPr bwMode="auto">
          <a:xfrm>
            <a:off x="1292488" y="3294118"/>
            <a:ext cx="255075" cy="24819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De bronafbeelding bekijken">
            <a:extLst>
              <a:ext uri="{FF2B5EF4-FFF2-40B4-BE49-F238E27FC236}">
                <a16:creationId xmlns:a16="http://schemas.microsoft.com/office/drawing/2014/main" id="{D8FCD1B4-30E3-4B07-844F-6E8EB1D05A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53325" y="4660096"/>
            <a:ext cx="2249464" cy="1441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46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a:xfrm>
            <a:off x="431729" y="1439887"/>
            <a:ext cx="10815190" cy="4464496"/>
          </a:xfrm>
        </p:spPr>
        <p:txBody>
          <a:bodyPr/>
          <a:lstStyle/>
          <a:p>
            <a:pPr marL="0" indent="0" algn="l">
              <a:buNone/>
            </a:pPr>
            <a:r>
              <a:rPr lang="nl-NL" sz="1600" b="1" i="0" dirty="0">
                <a:solidFill>
                  <a:srgbClr val="C00000"/>
                </a:solidFill>
                <a:effectLst/>
              </a:rPr>
              <a:t>Opdracht</a:t>
            </a:r>
          </a:p>
          <a:p>
            <a:pPr marL="0" indent="0" algn="l">
              <a:buNone/>
            </a:pPr>
            <a:r>
              <a:rPr lang="nl-NL" sz="1600" b="0" i="0" dirty="0">
                <a:solidFill>
                  <a:srgbClr val="383737"/>
                </a:solidFill>
                <a:effectLst/>
                <a:latin typeface="opensansregular"/>
              </a:rPr>
              <a:t>Kies een </a:t>
            </a:r>
            <a:r>
              <a:rPr lang="nl-NL" sz="1600" b="1" i="0" dirty="0">
                <a:solidFill>
                  <a:srgbClr val="383737"/>
                </a:solidFill>
                <a:effectLst/>
                <a:latin typeface="opensansregular"/>
              </a:rPr>
              <a:t>werkproces</a:t>
            </a:r>
            <a:r>
              <a:rPr lang="nl-NL" sz="1600" b="0" i="0" dirty="0">
                <a:solidFill>
                  <a:srgbClr val="383737"/>
                </a:solidFill>
                <a:effectLst/>
                <a:latin typeface="opensansregular"/>
              </a:rPr>
              <a:t> uit de organisatie waarvoor je werkt. Je beschrijft dit werkproces en werkt deze uit. </a:t>
            </a:r>
          </a:p>
          <a:p>
            <a:pPr algn="l">
              <a:buFont typeface="+mj-lt"/>
              <a:buAutoNum type="arabicPeriod"/>
            </a:pPr>
            <a:r>
              <a:rPr lang="nl-NL" sz="1600" b="0" i="0" dirty="0">
                <a:solidFill>
                  <a:srgbClr val="383737"/>
                </a:solidFill>
                <a:effectLst/>
                <a:latin typeface="opensansregular"/>
              </a:rPr>
              <a:t>Geef schematisch het </a:t>
            </a:r>
            <a:r>
              <a:rPr lang="nl-NL" sz="1600" b="1" i="0" dirty="0">
                <a:solidFill>
                  <a:srgbClr val="383737"/>
                </a:solidFill>
                <a:effectLst/>
                <a:latin typeface="opensansregular"/>
              </a:rPr>
              <a:t>hoofdproces</a:t>
            </a:r>
            <a:r>
              <a:rPr lang="nl-NL" sz="1600" b="0" i="0" dirty="0">
                <a:solidFill>
                  <a:srgbClr val="383737"/>
                </a:solidFill>
                <a:effectLst/>
                <a:latin typeface="opensansregular"/>
              </a:rPr>
              <a:t> aan waar het door jou gekozen werkproces een onderdeel van is.</a:t>
            </a:r>
          </a:p>
          <a:p>
            <a:pPr algn="l">
              <a:buFont typeface="+mj-lt"/>
              <a:buAutoNum type="arabicPeriod"/>
            </a:pPr>
            <a:r>
              <a:rPr lang="nl-NL" sz="1600" b="0" i="0" dirty="0">
                <a:solidFill>
                  <a:srgbClr val="383737"/>
                </a:solidFill>
                <a:effectLst/>
                <a:latin typeface="opensansregular"/>
              </a:rPr>
              <a:t>Bepaal de </a:t>
            </a:r>
            <a:r>
              <a:rPr lang="nl-NL" sz="1600" b="1" i="0" dirty="0">
                <a:solidFill>
                  <a:srgbClr val="383737"/>
                </a:solidFill>
                <a:effectLst/>
                <a:latin typeface="opensansregular"/>
              </a:rPr>
              <a:t>proceskenmerken</a:t>
            </a:r>
            <a:r>
              <a:rPr lang="nl-NL" sz="1600" b="0" i="0" dirty="0">
                <a:solidFill>
                  <a:srgbClr val="383737"/>
                </a:solidFill>
                <a:effectLst/>
                <a:latin typeface="opensansregular"/>
              </a:rPr>
              <a:t> van het werkproces en werk deze uit (zie 2.2.1 op </a:t>
            </a:r>
            <a:r>
              <a:rPr lang="nl-NL" sz="1600" b="1" i="0" dirty="0">
                <a:solidFill>
                  <a:srgbClr val="383737"/>
                </a:solidFill>
                <a:effectLst/>
                <a:latin typeface="opensansregular"/>
              </a:rPr>
              <a:t>pagina 81 </a:t>
            </a:r>
            <a:r>
              <a:rPr lang="nl-NL" sz="1600" b="0" i="0" dirty="0">
                <a:solidFill>
                  <a:srgbClr val="383737"/>
                </a:solidFill>
                <a:effectLst/>
                <a:latin typeface="opensansregular"/>
              </a:rPr>
              <a:t>van</a:t>
            </a:r>
            <a:r>
              <a:rPr lang="nl-NL" sz="1600" b="0" i="0" dirty="0">
                <a:solidFill>
                  <a:srgbClr val="0000FF"/>
                </a:solidFill>
                <a:effectLst/>
                <a:latin typeface="opensansregular"/>
              </a:rPr>
              <a:t> </a:t>
            </a:r>
            <a:r>
              <a:rPr lang="nl-NL" sz="1600" b="0" i="0" dirty="0">
                <a:solidFill>
                  <a:srgbClr val="383737"/>
                </a:solidFill>
                <a:effectLst/>
                <a:latin typeface="opensansregular"/>
              </a:rPr>
              <a:t>het boek </a:t>
            </a:r>
            <a:r>
              <a:rPr lang="nl-NL" sz="1600" b="0" i="1" dirty="0">
                <a:solidFill>
                  <a:srgbClr val="383737"/>
                </a:solidFill>
                <a:effectLst/>
                <a:latin typeface="opensansregular"/>
              </a:rPr>
              <a:t>Procesmanagement in de praktijk</a:t>
            </a:r>
            <a:r>
              <a:rPr lang="nl-NL" sz="1600" b="0" i="0" dirty="0">
                <a:solidFill>
                  <a:srgbClr val="383737"/>
                </a:solidFill>
                <a:effectLst/>
                <a:latin typeface="opensansregular"/>
              </a:rPr>
              <a:t>)</a:t>
            </a:r>
          </a:p>
          <a:p>
            <a:pPr algn="l">
              <a:buFont typeface="+mj-lt"/>
              <a:buAutoNum type="arabicPeriod"/>
            </a:pPr>
            <a:r>
              <a:rPr lang="nl-NL" sz="1600" b="0" i="0" dirty="0">
                <a:solidFill>
                  <a:schemeClr val="bg1">
                    <a:lumMod val="75000"/>
                  </a:schemeClr>
                </a:solidFill>
                <a:effectLst/>
                <a:latin typeface="opensansregular"/>
              </a:rPr>
              <a:t>Voer een </a:t>
            </a:r>
            <a:r>
              <a:rPr lang="nl-NL" sz="1600" b="1" i="0" dirty="0">
                <a:solidFill>
                  <a:schemeClr val="bg1">
                    <a:lumMod val="75000"/>
                  </a:schemeClr>
                </a:solidFill>
                <a:effectLst/>
                <a:latin typeface="opensansregular"/>
              </a:rPr>
              <a:t>risicoanalyse</a:t>
            </a:r>
            <a:r>
              <a:rPr lang="nl-NL" sz="1600" b="0" i="0" dirty="0">
                <a:solidFill>
                  <a:schemeClr val="bg1">
                    <a:lumMod val="75000"/>
                  </a:schemeClr>
                </a:solidFill>
                <a:effectLst/>
                <a:latin typeface="opensansregular"/>
              </a:rPr>
              <a:t> uit voor het betreffende werkproces, waarbij je minimaal drie risico's benoemt en uitwerkt. (</a:t>
            </a:r>
            <a:r>
              <a:rPr lang="nl-NL" sz="1600" b="1" i="0" dirty="0">
                <a:solidFill>
                  <a:schemeClr val="bg1">
                    <a:lumMod val="75000"/>
                  </a:schemeClr>
                </a:solidFill>
                <a:effectLst/>
                <a:latin typeface="opensansregular"/>
              </a:rPr>
              <a:t>pagina 75 </a:t>
            </a:r>
            <a:r>
              <a:rPr lang="nl-NL" sz="1600" b="0" i="0" dirty="0">
                <a:solidFill>
                  <a:schemeClr val="bg1">
                    <a:lumMod val="75000"/>
                  </a:schemeClr>
                </a:solidFill>
                <a:effectLst/>
                <a:latin typeface="opensansregular"/>
              </a:rPr>
              <a:t>van het boek </a:t>
            </a:r>
            <a:r>
              <a:rPr lang="nl-NL" sz="1600" b="0" i="1" dirty="0">
                <a:solidFill>
                  <a:schemeClr val="bg1">
                    <a:lumMod val="75000"/>
                  </a:schemeClr>
                </a:solidFill>
                <a:effectLst/>
                <a:latin typeface="opensansregular"/>
              </a:rPr>
              <a:t>Procesmanagement in de praktijk</a:t>
            </a:r>
            <a:r>
              <a:rPr lang="nl-NL" sz="1600" b="0" i="0" dirty="0">
                <a:solidFill>
                  <a:schemeClr val="bg1">
                    <a:lumMod val="75000"/>
                  </a:schemeClr>
                </a:solidFill>
                <a:effectLst/>
                <a:latin typeface="opensansregular"/>
              </a:rPr>
              <a:t>).</a:t>
            </a:r>
          </a:p>
          <a:p>
            <a:pPr algn="l">
              <a:buFont typeface="+mj-lt"/>
              <a:buAutoNum type="arabicPeriod"/>
            </a:pPr>
            <a:r>
              <a:rPr lang="nl-NL" sz="1600" b="0" i="0" dirty="0">
                <a:solidFill>
                  <a:schemeClr val="bg1">
                    <a:lumMod val="75000"/>
                  </a:schemeClr>
                </a:solidFill>
                <a:effectLst/>
                <a:latin typeface="opensansregular"/>
              </a:rPr>
              <a:t>Geef aan welke maatregelen je gaat treffen om de genoemde risico's te beheersen.</a:t>
            </a:r>
          </a:p>
          <a:p>
            <a:pPr algn="l">
              <a:buFont typeface="+mj-lt"/>
              <a:buAutoNum type="arabicPeriod"/>
            </a:pPr>
            <a:r>
              <a:rPr lang="nl-NL" sz="1600" b="0" i="0" dirty="0">
                <a:solidFill>
                  <a:srgbClr val="383737"/>
                </a:solidFill>
                <a:effectLst/>
                <a:latin typeface="opensansregular"/>
              </a:rPr>
              <a:t>Kies een </a:t>
            </a:r>
            <a:r>
              <a:rPr lang="nl-NL" sz="1600" b="0" i="1" dirty="0">
                <a:solidFill>
                  <a:srgbClr val="383737"/>
                </a:solidFill>
                <a:effectLst/>
                <a:latin typeface="opensansregular"/>
              </a:rPr>
              <a:t>format</a:t>
            </a:r>
            <a:r>
              <a:rPr lang="nl-NL" sz="1600" b="0" i="0" dirty="0">
                <a:solidFill>
                  <a:srgbClr val="383737"/>
                </a:solidFill>
                <a:effectLst/>
                <a:latin typeface="opensansregular"/>
              </a:rPr>
              <a:t> voor de procesbeschrijving en motiveer je keuze.</a:t>
            </a:r>
          </a:p>
          <a:p>
            <a:pPr algn="l">
              <a:buFont typeface="+mj-lt"/>
              <a:buAutoNum type="arabicPeriod"/>
            </a:pPr>
            <a:r>
              <a:rPr lang="nl-NL" sz="1600" b="0" i="0" dirty="0">
                <a:solidFill>
                  <a:srgbClr val="383737"/>
                </a:solidFill>
                <a:effectLst/>
                <a:latin typeface="opensansregular"/>
              </a:rPr>
              <a:t>Werk je werkproces uit volgens het gekozen format.</a:t>
            </a:r>
          </a:p>
        </p:txBody>
      </p:sp>
      <p:sp>
        <p:nvSpPr>
          <p:cNvPr id="3" name="Titel 2"/>
          <p:cNvSpPr>
            <a:spLocks noGrp="1"/>
          </p:cNvSpPr>
          <p:nvPr>
            <p:ph type="title"/>
          </p:nvPr>
        </p:nvSpPr>
        <p:spPr/>
        <p:txBody>
          <a:bodyPr/>
          <a:lstStyle/>
          <a:p>
            <a:r>
              <a:rPr lang="nl-NL" dirty="0"/>
              <a:t>Een proces ontwerpen</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les 2</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0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fbeelding 59" descr="Afbeelding met buiten, gras, man, veld&#10;&#10;Automatisch gegenereerde beschrijving">
            <a:extLst>
              <a:ext uri="{FF2B5EF4-FFF2-40B4-BE49-F238E27FC236}">
                <a16:creationId xmlns:a16="http://schemas.microsoft.com/office/drawing/2014/main" id="{0843358A-69FC-4389-A4E8-9F43153797A7}"/>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882" y="1"/>
            <a:ext cx="11520311" cy="6481488"/>
          </a:xfrm>
          <a:prstGeom prst="rect">
            <a:avLst/>
          </a:prstGeom>
        </p:spPr>
      </p:pic>
      <p:sp>
        <p:nvSpPr>
          <p:cNvPr id="4" name="Titel 3">
            <a:extLst>
              <a:ext uri="{FF2B5EF4-FFF2-40B4-BE49-F238E27FC236}">
                <a16:creationId xmlns:a16="http://schemas.microsoft.com/office/drawing/2014/main" id="{0A0216AC-B583-4EF9-A7D4-4DC309E6B9FC}"/>
              </a:ext>
            </a:extLst>
          </p:cNvPr>
          <p:cNvSpPr>
            <a:spLocks noGrp="1"/>
          </p:cNvSpPr>
          <p:nvPr>
            <p:ph type="title"/>
          </p:nvPr>
        </p:nvSpPr>
        <p:spPr/>
        <p:txBody>
          <a:bodyPr>
            <a:normAutofit/>
          </a:bodyPr>
          <a:lstStyle/>
          <a:p>
            <a:r>
              <a:rPr lang="nl-NL" dirty="0"/>
              <a:t>Strategieformulering</a:t>
            </a:r>
            <a:br>
              <a:rPr lang="nl-NL" dirty="0"/>
            </a:br>
            <a:r>
              <a:rPr lang="nl-NL" sz="1600" b="0" dirty="0">
                <a:solidFill>
                  <a:schemeClr val="tx1"/>
                </a:solidFill>
              </a:rPr>
              <a:t>Edmund </a:t>
            </a:r>
            <a:r>
              <a:rPr lang="nl-NL" sz="1600" b="0" dirty="0" err="1">
                <a:solidFill>
                  <a:schemeClr val="tx1"/>
                </a:solidFill>
              </a:rPr>
              <a:t>P.Learned</a:t>
            </a:r>
            <a:r>
              <a:rPr lang="nl-NL" sz="1600" b="0" dirty="0">
                <a:solidFill>
                  <a:schemeClr val="tx1"/>
                </a:solidFill>
              </a:rPr>
              <a:t>, </a:t>
            </a:r>
            <a:r>
              <a:rPr lang="nl-NL" sz="1600" b="0" dirty="0" err="1">
                <a:solidFill>
                  <a:schemeClr val="tx1"/>
                </a:solidFill>
              </a:rPr>
              <a:t>C.Roland</a:t>
            </a:r>
            <a:r>
              <a:rPr lang="nl-NL" sz="1600" b="0" dirty="0">
                <a:solidFill>
                  <a:schemeClr val="tx1"/>
                </a:solidFill>
              </a:rPr>
              <a:t> </a:t>
            </a:r>
            <a:r>
              <a:rPr lang="nl-NL" sz="1600" b="0" dirty="0" err="1">
                <a:solidFill>
                  <a:schemeClr val="tx1"/>
                </a:solidFill>
              </a:rPr>
              <a:t>Christensen</a:t>
            </a:r>
            <a:r>
              <a:rPr lang="nl-NL" sz="1600" b="0" dirty="0">
                <a:solidFill>
                  <a:schemeClr val="tx1"/>
                </a:solidFill>
              </a:rPr>
              <a:t>, Kenneth </a:t>
            </a:r>
            <a:r>
              <a:rPr lang="nl-NL" sz="1600" b="0" dirty="0" err="1">
                <a:solidFill>
                  <a:schemeClr val="tx1"/>
                </a:solidFill>
              </a:rPr>
              <a:t>R.Andrews</a:t>
            </a:r>
            <a:r>
              <a:rPr lang="nl-NL" sz="1600" b="0" dirty="0">
                <a:solidFill>
                  <a:schemeClr val="tx1"/>
                </a:solidFill>
              </a:rPr>
              <a:t>, William </a:t>
            </a:r>
            <a:r>
              <a:rPr lang="nl-NL" sz="1600" b="0" dirty="0" err="1">
                <a:solidFill>
                  <a:schemeClr val="tx1"/>
                </a:solidFill>
              </a:rPr>
              <a:t>D.Guth</a:t>
            </a:r>
            <a:r>
              <a:rPr lang="nl-NL" sz="1600" b="0" dirty="0">
                <a:solidFill>
                  <a:schemeClr val="tx1"/>
                </a:solidFill>
              </a:rPr>
              <a:t>, 1965</a:t>
            </a:r>
          </a:p>
        </p:txBody>
      </p:sp>
      <p:sp>
        <p:nvSpPr>
          <p:cNvPr id="6" name="Tekstvak 5">
            <a:extLst>
              <a:ext uri="{FF2B5EF4-FFF2-40B4-BE49-F238E27FC236}">
                <a16:creationId xmlns:a16="http://schemas.microsoft.com/office/drawing/2014/main" id="{DAE5E6B6-565E-41DC-959D-83510EA89A21}"/>
              </a:ext>
            </a:extLst>
          </p:cNvPr>
          <p:cNvSpPr txBox="1"/>
          <p:nvPr/>
        </p:nvSpPr>
        <p:spPr>
          <a:xfrm>
            <a:off x="9699482" y="6248944"/>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112</a:t>
            </a:r>
          </a:p>
        </p:txBody>
      </p:sp>
      <p:pic>
        <p:nvPicPr>
          <p:cNvPr id="7" name="Afbeelding 6">
            <a:extLst>
              <a:ext uri="{FF2B5EF4-FFF2-40B4-BE49-F238E27FC236}">
                <a16:creationId xmlns:a16="http://schemas.microsoft.com/office/drawing/2014/main" id="{D571139D-78B2-4FD1-BD85-F35B668B550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1639" t="3219" r="4663" b="4310"/>
          <a:stretch/>
        </p:blipFill>
        <p:spPr>
          <a:xfrm>
            <a:off x="139919" y="1539254"/>
            <a:ext cx="2164903" cy="3401667"/>
          </a:xfrm>
          <a:prstGeom prst="rect">
            <a:avLst/>
          </a:prstGeom>
          <a:ln>
            <a:noFill/>
          </a:ln>
          <a:effectLst/>
        </p:spPr>
      </p:pic>
      <p:sp>
        <p:nvSpPr>
          <p:cNvPr id="9" name="Rechthoek 8">
            <a:extLst>
              <a:ext uri="{FF2B5EF4-FFF2-40B4-BE49-F238E27FC236}">
                <a16:creationId xmlns:a16="http://schemas.microsoft.com/office/drawing/2014/main" id="{FE660FAC-DE7A-4A0A-AB74-FE3D0E7B5E79}"/>
              </a:ext>
            </a:extLst>
          </p:cNvPr>
          <p:cNvSpPr/>
          <p:nvPr/>
        </p:nvSpPr>
        <p:spPr>
          <a:xfrm>
            <a:off x="2698377" y="3343596"/>
            <a:ext cx="1360667" cy="50789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latin typeface="Calibri" panose="020F0502020204030204" pitchFamily="34" charset="0"/>
                <a:cs typeface="Calibri" panose="020F0502020204030204" pitchFamily="34" charset="0"/>
              </a:rPr>
              <a:t>1. Organisatie afbakenen</a:t>
            </a:r>
          </a:p>
        </p:txBody>
      </p:sp>
      <p:sp>
        <p:nvSpPr>
          <p:cNvPr id="11" name="Rechthoek 10">
            <a:extLst>
              <a:ext uri="{FF2B5EF4-FFF2-40B4-BE49-F238E27FC236}">
                <a16:creationId xmlns:a16="http://schemas.microsoft.com/office/drawing/2014/main" id="{5EA109E7-0FA0-4DB6-96A2-BF6D1717453B}"/>
              </a:ext>
            </a:extLst>
          </p:cNvPr>
          <p:cNvSpPr/>
          <p:nvPr/>
        </p:nvSpPr>
        <p:spPr>
          <a:xfrm>
            <a:off x="4161724" y="2507393"/>
            <a:ext cx="1360667" cy="50789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latin typeface="Calibri" panose="020F0502020204030204" pitchFamily="34" charset="0"/>
                <a:cs typeface="Calibri" panose="020F0502020204030204" pitchFamily="34" charset="0"/>
              </a:rPr>
              <a:t>2. Externe analyse maken</a:t>
            </a:r>
          </a:p>
        </p:txBody>
      </p:sp>
      <p:sp>
        <p:nvSpPr>
          <p:cNvPr id="12" name="Rechthoek 11">
            <a:extLst>
              <a:ext uri="{FF2B5EF4-FFF2-40B4-BE49-F238E27FC236}">
                <a16:creationId xmlns:a16="http://schemas.microsoft.com/office/drawing/2014/main" id="{577E966A-B904-4346-80DA-255F62B61ABF}"/>
              </a:ext>
            </a:extLst>
          </p:cNvPr>
          <p:cNvSpPr/>
          <p:nvPr/>
        </p:nvSpPr>
        <p:spPr>
          <a:xfrm>
            <a:off x="4161724" y="4124468"/>
            <a:ext cx="1360667" cy="50789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latin typeface="Calibri" panose="020F0502020204030204" pitchFamily="34" charset="0"/>
                <a:cs typeface="Calibri" panose="020F0502020204030204" pitchFamily="34" charset="0"/>
              </a:rPr>
              <a:t>3. Interne analyse maken</a:t>
            </a:r>
          </a:p>
        </p:txBody>
      </p:sp>
      <p:sp>
        <p:nvSpPr>
          <p:cNvPr id="13" name="Rechthoek 12">
            <a:extLst>
              <a:ext uri="{FF2B5EF4-FFF2-40B4-BE49-F238E27FC236}">
                <a16:creationId xmlns:a16="http://schemas.microsoft.com/office/drawing/2014/main" id="{6910326B-B012-491B-93D1-533F3EE6638C}"/>
              </a:ext>
            </a:extLst>
          </p:cNvPr>
          <p:cNvSpPr/>
          <p:nvPr/>
        </p:nvSpPr>
        <p:spPr>
          <a:xfrm>
            <a:off x="7271743" y="3343595"/>
            <a:ext cx="1360667" cy="50789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latin typeface="Calibri" panose="020F0502020204030204" pitchFamily="34" charset="0"/>
                <a:cs typeface="Calibri" panose="020F0502020204030204" pitchFamily="34" charset="0"/>
              </a:rPr>
              <a:t>4. Strategische keuze analyseren</a:t>
            </a:r>
          </a:p>
        </p:txBody>
      </p:sp>
      <p:sp>
        <p:nvSpPr>
          <p:cNvPr id="14" name="Rechthoek 13">
            <a:extLst>
              <a:ext uri="{FF2B5EF4-FFF2-40B4-BE49-F238E27FC236}">
                <a16:creationId xmlns:a16="http://schemas.microsoft.com/office/drawing/2014/main" id="{2BAF945F-CEEC-412F-9EBF-E33CB3CB81AA}"/>
              </a:ext>
            </a:extLst>
          </p:cNvPr>
          <p:cNvSpPr/>
          <p:nvPr/>
        </p:nvSpPr>
        <p:spPr>
          <a:xfrm>
            <a:off x="8895510" y="4132541"/>
            <a:ext cx="1360667" cy="50789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latin typeface="Calibri" panose="020F0502020204030204" pitchFamily="34" charset="0"/>
                <a:cs typeface="Calibri" panose="020F0502020204030204" pitchFamily="34" charset="0"/>
              </a:rPr>
              <a:t>6. Strategie implementeren</a:t>
            </a:r>
          </a:p>
        </p:txBody>
      </p:sp>
      <p:sp>
        <p:nvSpPr>
          <p:cNvPr id="15" name="Rechthoek 14">
            <a:extLst>
              <a:ext uri="{FF2B5EF4-FFF2-40B4-BE49-F238E27FC236}">
                <a16:creationId xmlns:a16="http://schemas.microsoft.com/office/drawing/2014/main" id="{48513CE3-03A8-4B10-BAF6-37CF2FBE93B9}"/>
              </a:ext>
            </a:extLst>
          </p:cNvPr>
          <p:cNvSpPr/>
          <p:nvPr/>
        </p:nvSpPr>
        <p:spPr>
          <a:xfrm>
            <a:off x="5620628" y="5473686"/>
            <a:ext cx="1360667" cy="50789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latin typeface="Calibri" panose="020F0502020204030204" pitchFamily="34" charset="0"/>
                <a:cs typeface="Calibri" panose="020F0502020204030204" pitchFamily="34" charset="0"/>
              </a:rPr>
              <a:t>7. Strategie evalueren</a:t>
            </a:r>
          </a:p>
        </p:txBody>
      </p:sp>
      <p:sp>
        <p:nvSpPr>
          <p:cNvPr id="16" name="Rechthoek 15">
            <a:extLst>
              <a:ext uri="{FF2B5EF4-FFF2-40B4-BE49-F238E27FC236}">
                <a16:creationId xmlns:a16="http://schemas.microsoft.com/office/drawing/2014/main" id="{8163EFAC-10E3-493A-A977-8E7225D8E74F}"/>
              </a:ext>
            </a:extLst>
          </p:cNvPr>
          <p:cNvSpPr/>
          <p:nvPr/>
        </p:nvSpPr>
        <p:spPr>
          <a:xfrm>
            <a:off x="5670285" y="3663954"/>
            <a:ext cx="1360667" cy="507892"/>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solidFill>
                  <a:srgbClr val="1F4E79"/>
                </a:solidFill>
                <a:latin typeface="Calibri" panose="020F0502020204030204" pitchFamily="34" charset="0"/>
                <a:cs typeface="Calibri" panose="020F0502020204030204" pitchFamily="34" charset="0"/>
              </a:rPr>
              <a:t>Sterkten</a:t>
            </a:r>
          </a:p>
          <a:p>
            <a:pPr algn="ctr"/>
            <a:r>
              <a:rPr lang="nl-NL" sz="1134" dirty="0">
                <a:solidFill>
                  <a:srgbClr val="1F4E79"/>
                </a:solidFill>
                <a:latin typeface="Calibri" panose="020F0502020204030204" pitchFamily="34" charset="0"/>
                <a:cs typeface="Calibri" panose="020F0502020204030204" pitchFamily="34" charset="0"/>
              </a:rPr>
              <a:t>&amp; Zwakten</a:t>
            </a:r>
          </a:p>
        </p:txBody>
      </p:sp>
      <p:sp>
        <p:nvSpPr>
          <p:cNvPr id="17" name="Rechthoek 16">
            <a:extLst>
              <a:ext uri="{FF2B5EF4-FFF2-40B4-BE49-F238E27FC236}">
                <a16:creationId xmlns:a16="http://schemas.microsoft.com/office/drawing/2014/main" id="{C8F661C8-9075-4922-9846-8A9AAA2CA5C5}"/>
              </a:ext>
            </a:extLst>
          </p:cNvPr>
          <p:cNvSpPr/>
          <p:nvPr/>
        </p:nvSpPr>
        <p:spPr>
          <a:xfrm>
            <a:off x="5670285" y="3036066"/>
            <a:ext cx="1360667" cy="507892"/>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solidFill>
                  <a:srgbClr val="1F4E79"/>
                </a:solidFill>
                <a:latin typeface="Calibri" panose="020F0502020204030204" pitchFamily="34" charset="0"/>
                <a:cs typeface="Calibri" panose="020F0502020204030204" pitchFamily="34" charset="0"/>
              </a:rPr>
              <a:t>Kansen </a:t>
            </a:r>
          </a:p>
          <a:p>
            <a:pPr algn="ctr"/>
            <a:r>
              <a:rPr lang="nl-NL" sz="1134" dirty="0">
                <a:solidFill>
                  <a:srgbClr val="1F4E79"/>
                </a:solidFill>
                <a:latin typeface="Calibri" panose="020F0502020204030204" pitchFamily="34" charset="0"/>
                <a:cs typeface="Calibri" panose="020F0502020204030204" pitchFamily="34" charset="0"/>
              </a:rPr>
              <a:t>&amp; Bedreigingen</a:t>
            </a:r>
          </a:p>
        </p:txBody>
      </p:sp>
      <p:sp>
        <p:nvSpPr>
          <p:cNvPr id="18" name="Rechthoek 17">
            <a:extLst>
              <a:ext uri="{FF2B5EF4-FFF2-40B4-BE49-F238E27FC236}">
                <a16:creationId xmlns:a16="http://schemas.microsoft.com/office/drawing/2014/main" id="{612E4B79-D029-4D48-A10E-883A4D28AC49}"/>
              </a:ext>
            </a:extLst>
          </p:cNvPr>
          <p:cNvSpPr/>
          <p:nvPr/>
        </p:nvSpPr>
        <p:spPr>
          <a:xfrm>
            <a:off x="4161724" y="4905341"/>
            <a:ext cx="1360667" cy="507892"/>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solidFill>
                  <a:srgbClr val="1F4E79"/>
                </a:solidFill>
                <a:latin typeface="Calibri" panose="020F0502020204030204" pitchFamily="34" charset="0"/>
                <a:cs typeface="Calibri" panose="020F0502020204030204" pitchFamily="34" charset="0"/>
              </a:rPr>
              <a:t>Organisatie analyse</a:t>
            </a:r>
          </a:p>
        </p:txBody>
      </p:sp>
      <p:sp>
        <p:nvSpPr>
          <p:cNvPr id="19" name="Rechthoek 18">
            <a:extLst>
              <a:ext uri="{FF2B5EF4-FFF2-40B4-BE49-F238E27FC236}">
                <a16:creationId xmlns:a16="http://schemas.microsoft.com/office/drawing/2014/main" id="{2ED00B6F-CE7A-49BD-B61C-A2FC42FB2BDF}"/>
              </a:ext>
            </a:extLst>
          </p:cNvPr>
          <p:cNvSpPr/>
          <p:nvPr/>
        </p:nvSpPr>
        <p:spPr>
          <a:xfrm>
            <a:off x="2698377" y="1544575"/>
            <a:ext cx="1360667" cy="507892"/>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solidFill>
                  <a:srgbClr val="1F4E79"/>
                </a:solidFill>
                <a:latin typeface="Calibri" panose="020F0502020204030204" pitchFamily="34" charset="0"/>
                <a:cs typeface="Calibri" panose="020F0502020204030204" pitchFamily="34" charset="0"/>
              </a:rPr>
              <a:t>Markt</a:t>
            </a:r>
          </a:p>
          <a:p>
            <a:pPr algn="ctr"/>
            <a:r>
              <a:rPr lang="nl-NL" sz="1134" dirty="0">
                <a:solidFill>
                  <a:srgbClr val="1F4E79"/>
                </a:solidFill>
                <a:latin typeface="Calibri" panose="020F0502020204030204" pitchFamily="34" charset="0"/>
                <a:cs typeface="Calibri" panose="020F0502020204030204" pitchFamily="34" charset="0"/>
              </a:rPr>
              <a:t>analyse</a:t>
            </a:r>
          </a:p>
        </p:txBody>
      </p:sp>
      <p:sp>
        <p:nvSpPr>
          <p:cNvPr id="20" name="Rechthoek 19">
            <a:extLst>
              <a:ext uri="{FF2B5EF4-FFF2-40B4-BE49-F238E27FC236}">
                <a16:creationId xmlns:a16="http://schemas.microsoft.com/office/drawing/2014/main" id="{8D534F9F-4081-4C7F-8553-C85ADB1F0789}"/>
              </a:ext>
            </a:extLst>
          </p:cNvPr>
          <p:cNvSpPr/>
          <p:nvPr/>
        </p:nvSpPr>
        <p:spPr>
          <a:xfrm>
            <a:off x="4161724" y="1544575"/>
            <a:ext cx="1360667" cy="507892"/>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solidFill>
                  <a:srgbClr val="1F4E79"/>
                </a:solidFill>
                <a:latin typeface="Calibri" panose="020F0502020204030204" pitchFamily="34" charset="0"/>
                <a:cs typeface="Calibri" panose="020F0502020204030204" pitchFamily="34" charset="0"/>
              </a:rPr>
              <a:t>Concurrentie</a:t>
            </a:r>
          </a:p>
          <a:p>
            <a:pPr algn="ctr"/>
            <a:r>
              <a:rPr lang="nl-NL" sz="1134" dirty="0">
                <a:solidFill>
                  <a:srgbClr val="1F4E79"/>
                </a:solidFill>
                <a:latin typeface="Calibri" panose="020F0502020204030204" pitchFamily="34" charset="0"/>
                <a:cs typeface="Calibri" panose="020F0502020204030204" pitchFamily="34" charset="0"/>
              </a:rPr>
              <a:t>analyse</a:t>
            </a:r>
          </a:p>
        </p:txBody>
      </p:sp>
      <p:sp>
        <p:nvSpPr>
          <p:cNvPr id="21" name="Rechthoek 20">
            <a:extLst>
              <a:ext uri="{FF2B5EF4-FFF2-40B4-BE49-F238E27FC236}">
                <a16:creationId xmlns:a16="http://schemas.microsoft.com/office/drawing/2014/main" id="{B3842C29-31D1-4C67-9B55-6A00E11CF76D}"/>
              </a:ext>
            </a:extLst>
          </p:cNvPr>
          <p:cNvSpPr/>
          <p:nvPr/>
        </p:nvSpPr>
        <p:spPr>
          <a:xfrm>
            <a:off x="5651796" y="1544575"/>
            <a:ext cx="1360667" cy="507892"/>
          </a:xfrm>
          <a:prstGeom prst="rect">
            <a:avLst/>
          </a:prstGeom>
          <a:solidFill>
            <a:schemeClr val="bg1">
              <a:lumMod val="7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err="1">
                <a:solidFill>
                  <a:srgbClr val="1F4E79"/>
                </a:solidFill>
                <a:latin typeface="Calibri" panose="020F0502020204030204" pitchFamily="34" charset="0"/>
                <a:cs typeface="Calibri" panose="020F0502020204030204" pitchFamily="34" charset="0"/>
              </a:rPr>
              <a:t>Omgevings</a:t>
            </a:r>
            <a:endParaRPr lang="nl-NL" sz="1134" dirty="0">
              <a:solidFill>
                <a:srgbClr val="1F4E79"/>
              </a:solidFill>
              <a:latin typeface="Calibri" panose="020F0502020204030204" pitchFamily="34" charset="0"/>
              <a:cs typeface="Calibri" panose="020F0502020204030204" pitchFamily="34" charset="0"/>
            </a:endParaRPr>
          </a:p>
          <a:p>
            <a:pPr algn="ctr"/>
            <a:r>
              <a:rPr lang="nl-NL" sz="1134" dirty="0">
                <a:solidFill>
                  <a:srgbClr val="1F4E79"/>
                </a:solidFill>
                <a:latin typeface="Calibri" panose="020F0502020204030204" pitchFamily="34" charset="0"/>
                <a:cs typeface="Calibri" panose="020F0502020204030204" pitchFamily="34" charset="0"/>
              </a:rPr>
              <a:t>analyse</a:t>
            </a:r>
          </a:p>
        </p:txBody>
      </p:sp>
      <p:cxnSp>
        <p:nvCxnSpPr>
          <p:cNvPr id="22" name="Rechte verbindingslijn met pijl 21">
            <a:extLst>
              <a:ext uri="{FF2B5EF4-FFF2-40B4-BE49-F238E27FC236}">
                <a16:creationId xmlns:a16="http://schemas.microsoft.com/office/drawing/2014/main" id="{D10AD021-6051-4AC0-A573-FC7F6D430ED5}"/>
              </a:ext>
            </a:extLst>
          </p:cNvPr>
          <p:cNvCxnSpPr/>
          <p:nvPr/>
        </p:nvCxnSpPr>
        <p:spPr>
          <a:xfrm>
            <a:off x="4842058" y="2065790"/>
            <a:ext cx="0" cy="441602"/>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52AD6EEB-149F-460E-9504-61A2CCBA4039}"/>
              </a:ext>
            </a:extLst>
          </p:cNvPr>
          <p:cNvCxnSpPr>
            <a:cxnSpLocks/>
          </p:cNvCxnSpPr>
          <p:nvPr/>
        </p:nvCxnSpPr>
        <p:spPr>
          <a:xfrm flipV="1">
            <a:off x="3378711" y="2761339"/>
            <a:ext cx="783014" cy="582256"/>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D0BC0B18-9348-4C19-A689-736BA1D9D3D8}"/>
              </a:ext>
            </a:extLst>
          </p:cNvPr>
          <p:cNvCxnSpPr>
            <a:cxnSpLocks/>
          </p:cNvCxnSpPr>
          <p:nvPr/>
        </p:nvCxnSpPr>
        <p:spPr>
          <a:xfrm>
            <a:off x="3378711" y="3851488"/>
            <a:ext cx="783014" cy="526927"/>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979B0387-BA99-4F6D-B191-6265034C0AA3}"/>
              </a:ext>
            </a:extLst>
          </p:cNvPr>
          <p:cNvCxnSpPr>
            <a:cxnSpLocks/>
          </p:cNvCxnSpPr>
          <p:nvPr/>
        </p:nvCxnSpPr>
        <p:spPr>
          <a:xfrm flipV="1">
            <a:off x="4842058" y="4632360"/>
            <a:ext cx="0" cy="272981"/>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4AF353A7-60F5-4363-84CD-9BAFD3F0C920}"/>
              </a:ext>
            </a:extLst>
          </p:cNvPr>
          <p:cNvCxnSpPr>
            <a:cxnSpLocks/>
          </p:cNvCxnSpPr>
          <p:nvPr/>
        </p:nvCxnSpPr>
        <p:spPr>
          <a:xfrm>
            <a:off x="6331053" y="2781114"/>
            <a:ext cx="4712" cy="269878"/>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F7ADB590-2850-483A-A9AC-4288B1D4F754}"/>
              </a:ext>
            </a:extLst>
          </p:cNvPr>
          <p:cNvCxnSpPr>
            <a:cxnSpLocks/>
          </p:cNvCxnSpPr>
          <p:nvPr/>
        </p:nvCxnSpPr>
        <p:spPr>
          <a:xfrm flipV="1">
            <a:off x="6340571" y="4171846"/>
            <a:ext cx="0" cy="204100"/>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A1481C6F-DB3C-431E-BEDF-2EED16C969DE}"/>
              </a:ext>
            </a:extLst>
          </p:cNvPr>
          <p:cNvCxnSpPr>
            <a:cxnSpLocks/>
          </p:cNvCxnSpPr>
          <p:nvPr/>
        </p:nvCxnSpPr>
        <p:spPr>
          <a:xfrm>
            <a:off x="7030952" y="3290012"/>
            <a:ext cx="240791" cy="307529"/>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3722C30F-CEEF-4BC8-8C2E-80130AF74DD9}"/>
              </a:ext>
            </a:extLst>
          </p:cNvPr>
          <p:cNvCxnSpPr>
            <a:cxnSpLocks/>
          </p:cNvCxnSpPr>
          <p:nvPr/>
        </p:nvCxnSpPr>
        <p:spPr>
          <a:xfrm flipV="1">
            <a:off x="7030952" y="3597541"/>
            <a:ext cx="240791" cy="300006"/>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56312299-067E-4574-A72F-9ABACE58E479}"/>
              </a:ext>
            </a:extLst>
          </p:cNvPr>
          <p:cNvCxnSpPr>
            <a:cxnSpLocks/>
          </p:cNvCxnSpPr>
          <p:nvPr/>
        </p:nvCxnSpPr>
        <p:spPr>
          <a:xfrm flipV="1">
            <a:off x="8632410" y="3596517"/>
            <a:ext cx="263101" cy="1024"/>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6D2A0C87-46ED-4EAC-B392-DE21F2DB32DF}"/>
              </a:ext>
            </a:extLst>
          </p:cNvPr>
          <p:cNvCxnSpPr>
            <a:cxnSpLocks/>
          </p:cNvCxnSpPr>
          <p:nvPr/>
        </p:nvCxnSpPr>
        <p:spPr>
          <a:xfrm>
            <a:off x="9575844" y="3800086"/>
            <a:ext cx="0" cy="324382"/>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32" name="Rechthoek 31">
            <a:extLst>
              <a:ext uri="{FF2B5EF4-FFF2-40B4-BE49-F238E27FC236}">
                <a16:creationId xmlns:a16="http://schemas.microsoft.com/office/drawing/2014/main" id="{C95B77C4-775F-4C8D-AADA-6A31DC318941}"/>
              </a:ext>
            </a:extLst>
          </p:cNvPr>
          <p:cNvSpPr/>
          <p:nvPr/>
        </p:nvSpPr>
        <p:spPr>
          <a:xfrm>
            <a:off x="8895510" y="3342570"/>
            <a:ext cx="1360667" cy="50789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latin typeface="Calibri" panose="020F0502020204030204" pitchFamily="34" charset="0"/>
                <a:cs typeface="Calibri" panose="020F0502020204030204" pitchFamily="34" charset="0"/>
              </a:rPr>
              <a:t>5. Strategie formuleren</a:t>
            </a:r>
          </a:p>
        </p:txBody>
      </p:sp>
      <p:cxnSp>
        <p:nvCxnSpPr>
          <p:cNvPr id="33" name="Rechte verbindingslijn met pijl 32">
            <a:extLst>
              <a:ext uri="{FF2B5EF4-FFF2-40B4-BE49-F238E27FC236}">
                <a16:creationId xmlns:a16="http://schemas.microsoft.com/office/drawing/2014/main" id="{169991A2-2731-4940-AE34-49456D50E7E5}"/>
              </a:ext>
            </a:extLst>
          </p:cNvPr>
          <p:cNvCxnSpPr>
            <a:cxnSpLocks/>
          </p:cNvCxnSpPr>
          <p:nvPr/>
        </p:nvCxnSpPr>
        <p:spPr>
          <a:xfrm flipH="1">
            <a:off x="6981295" y="5727632"/>
            <a:ext cx="2594548"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B29367E9-A403-4F83-8C5B-7E6F33289C83}"/>
              </a:ext>
            </a:extLst>
          </p:cNvPr>
          <p:cNvCxnSpPr>
            <a:cxnSpLocks/>
          </p:cNvCxnSpPr>
          <p:nvPr/>
        </p:nvCxnSpPr>
        <p:spPr>
          <a:xfrm>
            <a:off x="4638842" y="2337309"/>
            <a:ext cx="0" cy="170083"/>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A36A81A9-4086-474F-8D89-D857F794DE53}"/>
              </a:ext>
            </a:extLst>
          </p:cNvPr>
          <p:cNvCxnSpPr>
            <a:cxnSpLocks/>
          </p:cNvCxnSpPr>
          <p:nvPr/>
        </p:nvCxnSpPr>
        <p:spPr>
          <a:xfrm>
            <a:off x="5021197" y="2337309"/>
            <a:ext cx="0" cy="170083"/>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E859587C-B13F-4C6F-9877-9F25DBF61B94}"/>
              </a:ext>
            </a:extLst>
          </p:cNvPr>
          <p:cNvCxnSpPr>
            <a:cxnSpLocks/>
          </p:cNvCxnSpPr>
          <p:nvPr/>
        </p:nvCxnSpPr>
        <p:spPr>
          <a:xfrm rot="16200000">
            <a:off x="2607890" y="3515553"/>
            <a:ext cx="0" cy="170083"/>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DECFCEDB-82BD-48B0-BE97-C474E2F02114}"/>
              </a:ext>
            </a:extLst>
          </p:cNvPr>
          <p:cNvCxnSpPr>
            <a:cxnSpLocks/>
          </p:cNvCxnSpPr>
          <p:nvPr/>
        </p:nvCxnSpPr>
        <p:spPr>
          <a:xfrm flipH="1">
            <a:off x="2522849" y="5727633"/>
            <a:ext cx="3097780" cy="1391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1168990F-FD96-442A-BB8D-9D7CE58192D3}"/>
              </a:ext>
            </a:extLst>
          </p:cNvPr>
          <p:cNvCxnSpPr>
            <a:cxnSpLocks/>
          </p:cNvCxnSpPr>
          <p:nvPr/>
        </p:nvCxnSpPr>
        <p:spPr>
          <a:xfrm>
            <a:off x="2522849" y="3606446"/>
            <a:ext cx="0" cy="213111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659DB55D-ABC7-4C81-A925-C1B3FD272D71}"/>
              </a:ext>
            </a:extLst>
          </p:cNvPr>
          <p:cNvCxnSpPr>
            <a:cxnSpLocks/>
          </p:cNvCxnSpPr>
          <p:nvPr/>
        </p:nvCxnSpPr>
        <p:spPr>
          <a:xfrm>
            <a:off x="9575843" y="4640434"/>
            <a:ext cx="0" cy="1101109"/>
          </a:xfrm>
          <a:prstGeom prst="line">
            <a:avLst/>
          </a:prstGeom>
          <a:ln w="34925">
            <a:solidFill>
              <a:srgbClr val="FFFFFF"/>
            </a:solidFill>
            <a:headEnd type="oval" w="med" len="med"/>
            <a:tailEnd type="oval"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0327654A-5BCE-4C8A-A735-E5160CC28CF8}"/>
              </a:ext>
            </a:extLst>
          </p:cNvPr>
          <p:cNvCxnSpPr>
            <a:cxnSpLocks/>
          </p:cNvCxnSpPr>
          <p:nvPr/>
        </p:nvCxnSpPr>
        <p:spPr>
          <a:xfrm>
            <a:off x="5522391" y="4357660"/>
            <a:ext cx="809738" cy="6843"/>
          </a:xfrm>
          <a:prstGeom prst="line">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45C19ACC-AA0E-4773-BFAC-D83E8E893018}"/>
              </a:ext>
            </a:extLst>
          </p:cNvPr>
          <p:cNvCxnSpPr>
            <a:cxnSpLocks/>
          </p:cNvCxnSpPr>
          <p:nvPr/>
        </p:nvCxnSpPr>
        <p:spPr>
          <a:xfrm>
            <a:off x="5521314" y="2774270"/>
            <a:ext cx="809738" cy="6843"/>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AD770ADD-942E-4030-86BF-695F2244FA84}"/>
              </a:ext>
            </a:extLst>
          </p:cNvPr>
          <p:cNvCxnSpPr>
            <a:cxnSpLocks/>
          </p:cNvCxnSpPr>
          <p:nvPr/>
        </p:nvCxnSpPr>
        <p:spPr>
          <a:xfrm>
            <a:off x="5017132" y="2343010"/>
            <a:ext cx="1313920" cy="1502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1250A055-28B3-4732-A256-11F9D291616D}"/>
              </a:ext>
            </a:extLst>
          </p:cNvPr>
          <p:cNvCxnSpPr>
            <a:cxnSpLocks/>
          </p:cNvCxnSpPr>
          <p:nvPr/>
        </p:nvCxnSpPr>
        <p:spPr>
          <a:xfrm>
            <a:off x="3378711" y="2337309"/>
            <a:ext cx="1258100" cy="15684"/>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3ECDBB57-6734-4C85-A530-BD2D5CFB78FA}"/>
              </a:ext>
            </a:extLst>
          </p:cNvPr>
          <p:cNvCxnSpPr/>
          <p:nvPr/>
        </p:nvCxnSpPr>
        <p:spPr>
          <a:xfrm flipV="1">
            <a:off x="3378711" y="2039144"/>
            <a:ext cx="0" cy="313849"/>
          </a:xfrm>
          <a:prstGeom prst="line">
            <a:avLst/>
          </a:prstGeom>
          <a:ln w="34925">
            <a:solidFill>
              <a:srgbClr val="FFFFFF"/>
            </a:solidFill>
            <a:headEnd type="oval" w="med" len="med"/>
            <a:tailEnd type="oval"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09E67FB0-EDA5-497C-A41A-B27D6C9E4294}"/>
              </a:ext>
            </a:extLst>
          </p:cNvPr>
          <p:cNvCxnSpPr/>
          <p:nvPr/>
        </p:nvCxnSpPr>
        <p:spPr>
          <a:xfrm flipV="1">
            <a:off x="6297183" y="2056433"/>
            <a:ext cx="0" cy="313849"/>
          </a:xfrm>
          <a:prstGeom prst="line">
            <a:avLst/>
          </a:prstGeom>
          <a:ln w="34925">
            <a:solidFill>
              <a:srgbClr val="FFFFFF"/>
            </a:solidFill>
            <a:headEnd type="oval" w="med" len="med"/>
            <a:tailEnd type="oval"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46" name="Tekstvak 45">
            <a:extLst>
              <a:ext uri="{FF2B5EF4-FFF2-40B4-BE49-F238E27FC236}">
                <a16:creationId xmlns:a16="http://schemas.microsoft.com/office/drawing/2014/main" id="{A0A277F8-4EAF-48DC-8B70-11407722FF7A}"/>
              </a:ext>
            </a:extLst>
          </p:cNvPr>
          <p:cNvSpPr txBox="1"/>
          <p:nvPr/>
        </p:nvSpPr>
        <p:spPr>
          <a:xfrm>
            <a:off x="5938322" y="1353190"/>
            <a:ext cx="748923" cy="237757"/>
          </a:xfrm>
          <a:prstGeom prst="rect">
            <a:avLst/>
          </a:prstGeom>
          <a:noFill/>
        </p:spPr>
        <p:txBody>
          <a:bodyPr wrap="none" rtlCol="0">
            <a:spAutoFit/>
          </a:bodyPr>
          <a:lstStyle/>
          <a:p>
            <a:r>
              <a:rPr lang="nl-NL" sz="945" dirty="0">
                <a:latin typeface="Calibri" panose="020F0502020204030204" pitchFamily="34" charset="0"/>
                <a:cs typeface="Calibri" panose="020F0502020204030204" pitchFamily="34" charset="0"/>
              </a:rPr>
              <a:t>D.E.</a:t>
            </a:r>
            <a:r>
              <a:rPr lang="nl-NL" sz="945" b="1" dirty="0">
                <a:latin typeface="Calibri" panose="020F0502020204030204" pitchFamily="34" charset="0"/>
                <a:cs typeface="Calibri" panose="020F0502020204030204" pitchFamily="34" charset="0"/>
              </a:rPr>
              <a:t>P.E.S.T.</a:t>
            </a:r>
          </a:p>
        </p:txBody>
      </p:sp>
      <p:sp>
        <p:nvSpPr>
          <p:cNvPr id="47" name="Tekstvak 46">
            <a:extLst>
              <a:ext uri="{FF2B5EF4-FFF2-40B4-BE49-F238E27FC236}">
                <a16:creationId xmlns:a16="http://schemas.microsoft.com/office/drawing/2014/main" id="{2328576B-14BE-4E31-B111-3F26C1ECBC65}"/>
              </a:ext>
            </a:extLst>
          </p:cNvPr>
          <p:cNvSpPr txBox="1"/>
          <p:nvPr/>
        </p:nvSpPr>
        <p:spPr>
          <a:xfrm>
            <a:off x="4304927" y="5420984"/>
            <a:ext cx="906017" cy="237757"/>
          </a:xfrm>
          <a:prstGeom prst="rect">
            <a:avLst/>
          </a:prstGeom>
          <a:noFill/>
        </p:spPr>
        <p:txBody>
          <a:bodyPr wrap="none" rtlCol="0">
            <a:spAutoFit/>
          </a:bodyPr>
          <a:lstStyle/>
          <a:p>
            <a:r>
              <a:rPr lang="nl-NL" sz="945" dirty="0">
                <a:latin typeface="Calibri" panose="020F0502020204030204" pitchFamily="34" charset="0"/>
                <a:cs typeface="Calibri" panose="020F0502020204030204" pitchFamily="34" charset="0"/>
              </a:rPr>
              <a:t>7S of DOR-ESH</a:t>
            </a:r>
          </a:p>
        </p:txBody>
      </p:sp>
      <p:sp>
        <p:nvSpPr>
          <p:cNvPr id="48" name="Tekstvak 47">
            <a:extLst>
              <a:ext uri="{FF2B5EF4-FFF2-40B4-BE49-F238E27FC236}">
                <a16:creationId xmlns:a16="http://schemas.microsoft.com/office/drawing/2014/main" id="{AD660B62-2544-4AAD-8867-CDF7649FA856}"/>
              </a:ext>
            </a:extLst>
          </p:cNvPr>
          <p:cNvSpPr txBox="1"/>
          <p:nvPr/>
        </p:nvSpPr>
        <p:spPr>
          <a:xfrm>
            <a:off x="5748310" y="5941050"/>
            <a:ext cx="1112805" cy="383182"/>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Planning &amp; Control</a:t>
            </a:r>
          </a:p>
          <a:p>
            <a:pPr algn="ctr"/>
            <a:r>
              <a:rPr lang="nl-NL" sz="945" dirty="0">
                <a:latin typeface="Calibri" panose="020F0502020204030204" pitchFamily="34" charset="0"/>
                <a:cs typeface="Calibri" panose="020F0502020204030204" pitchFamily="34" charset="0"/>
              </a:rPr>
              <a:t>cyclus</a:t>
            </a:r>
          </a:p>
        </p:txBody>
      </p:sp>
      <p:sp>
        <p:nvSpPr>
          <p:cNvPr id="49" name="Tekstvak 48">
            <a:extLst>
              <a:ext uri="{FF2B5EF4-FFF2-40B4-BE49-F238E27FC236}">
                <a16:creationId xmlns:a16="http://schemas.microsoft.com/office/drawing/2014/main" id="{25A7CC7D-135B-4A24-9DCF-8FCE1625ACE9}"/>
              </a:ext>
            </a:extLst>
          </p:cNvPr>
          <p:cNvSpPr txBox="1"/>
          <p:nvPr/>
        </p:nvSpPr>
        <p:spPr>
          <a:xfrm>
            <a:off x="7152717" y="3827773"/>
            <a:ext cx="1689886" cy="383182"/>
          </a:xfrm>
          <a:prstGeom prst="rect">
            <a:avLst/>
          </a:prstGeom>
          <a:noFill/>
        </p:spPr>
        <p:txBody>
          <a:bodyPr wrap="none" rtlCol="0">
            <a:spAutoFit/>
          </a:bodyPr>
          <a:lstStyle/>
          <a:p>
            <a:pPr marL="171450" indent="-171450">
              <a:buFont typeface="Courier New" panose="02070309020205020404" pitchFamily="49" charset="0"/>
              <a:buChar char="o"/>
            </a:pPr>
            <a:r>
              <a:rPr lang="nl-NL" sz="945" dirty="0">
                <a:latin typeface="Calibri" panose="020F0502020204030204" pitchFamily="34" charset="0"/>
                <a:cs typeface="Calibri" panose="020F0502020204030204" pitchFamily="34" charset="0"/>
              </a:rPr>
              <a:t>Raming Ongewijzigd Beleid</a:t>
            </a:r>
          </a:p>
          <a:p>
            <a:pPr marL="171450" indent="-171450">
              <a:buFont typeface="Courier New" panose="02070309020205020404" pitchFamily="49" charset="0"/>
              <a:buChar char="o"/>
            </a:pPr>
            <a:r>
              <a:rPr lang="nl-NL" sz="945" dirty="0">
                <a:latin typeface="Calibri" panose="020F0502020204030204" pitchFamily="34" charset="0"/>
                <a:cs typeface="Calibri" panose="020F0502020204030204" pitchFamily="34" charset="0"/>
              </a:rPr>
              <a:t>Confrontatiematrix</a:t>
            </a:r>
          </a:p>
        </p:txBody>
      </p:sp>
      <p:pic>
        <p:nvPicPr>
          <p:cNvPr id="50" name="Afbeelding 49">
            <a:extLst>
              <a:ext uri="{FF2B5EF4-FFF2-40B4-BE49-F238E27FC236}">
                <a16:creationId xmlns:a16="http://schemas.microsoft.com/office/drawing/2014/main" id="{19059092-8542-4908-91B5-B73CB82DD8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320" t="3948" r="20222" b="8648"/>
          <a:stretch/>
        </p:blipFill>
        <p:spPr>
          <a:xfrm>
            <a:off x="8409444" y="1559033"/>
            <a:ext cx="404041" cy="588520"/>
          </a:xfrm>
          <a:prstGeom prst="rect">
            <a:avLst/>
          </a:prstGeom>
        </p:spPr>
      </p:pic>
      <p:sp>
        <p:nvSpPr>
          <p:cNvPr id="51" name="Rechthoek 50">
            <a:extLst>
              <a:ext uri="{FF2B5EF4-FFF2-40B4-BE49-F238E27FC236}">
                <a16:creationId xmlns:a16="http://schemas.microsoft.com/office/drawing/2014/main" id="{287BF84D-6671-42D2-8210-B205058AA7A3}"/>
              </a:ext>
            </a:extLst>
          </p:cNvPr>
          <p:cNvSpPr/>
          <p:nvPr/>
        </p:nvSpPr>
        <p:spPr>
          <a:xfrm>
            <a:off x="7996657" y="2152000"/>
            <a:ext cx="1271502" cy="354071"/>
          </a:xfrm>
          <a:prstGeom prst="rect">
            <a:avLst/>
          </a:prstGeom>
        </p:spPr>
        <p:txBody>
          <a:bodyPr wrap="none">
            <a:spAutoFit/>
          </a:bodyPr>
          <a:lstStyle/>
          <a:p>
            <a:pPr algn="ctr"/>
            <a:r>
              <a:rPr lang="nl-NL" sz="945" dirty="0">
                <a:latin typeface="Calibri" panose="020F0502020204030204" pitchFamily="34" charset="0"/>
                <a:cs typeface="Calibri" panose="020F0502020204030204" pitchFamily="34" charset="0"/>
              </a:rPr>
              <a:t>Francis J </a:t>
            </a:r>
            <a:r>
              <a:rPr lang="nl-NL" sz="945" dirty="0" err="1">
                <a:latin typeface="Calibri" panose="020F0502020204030204" pitchFamily="34" charset="0"/>
                <a:cs typeface="Calibri" panose="020F0502020204030204" pitchFamily="34" charset="0"/>
              </a:rPr>
              <a:t>Aguilar</a:t>
            </a:r>
            <a:r>
              <a:rPr lang="nl-NL" sz="945" dirty="0">
                <a:latin typeface="Calibri" panose="020F0502020204030204" pitchFamily="34" charset="0"/>
                <a:cs typeface="Calibri" panose="020F0502020204030204" pitchFamily="34" charset="0"/>
              </a:rPr>
              <a:t>, 1967</a:t>
            </a:r>
          </a:p>
          <a:p>
            <a:pPr algn="ctr"/>
            <a:r>
              <a:rPr lang="nl-NL" sz="756" dirty="0">
                <a:latin typeface="Calibri" panose="020F0502020204030204" pitchFamily="34" charset="0"/>
                <a:cs typeface="Calibri" panose="020F0502020204030204" pitchFamily="34" charset="0"/>
              </a:rPr>
              <a:t>1932-2013</a:t>
            </a:r>
          </a:p>
        </p:txBody>
      </p:sp>
      <p:sp>
        <p:nvSpPr>
          <p:cNvPr id="52" name="Tekstvak 51">
            <a:extLst>
              <a:ext uri="{FF2B5EF4-FFF2-40B4-BE49-F238E27FC236}">
                <a16:creationId xmlns:a16="http://schemas.microsoft.com/office/drawing/2014/main" id="{D3E01D26-0250-40F7-97D4-2D779CC1F73D}"/>
              </a:ext>
            </a:extLst>
          </p:cNvPr>
          <p:cNvSpPr txBox="1"/>
          <p:nvPr/>
        </p:nvSpPr>
        <p:spPr>
          <a:xfrm>
            <a:off x="8348340" y="1351942"/>
            <a:ext cx="551754" cy="237757"/>
          </a:xfrm>
          <a:prstGeom prst="rect">
            <a:avLst/>
          </a:prstGeom>
          <a:noFill/>
        </p:spPr>
        <p:txBody>
          <a:bodyPr wrap="none" rtlCol="0">
            <a:spAutoFit/>
          </a:bodyPr>
          <a:lstStyle/>
          <a:p>
            <a:r>
              <a:rPr lang="nl-NL" sz="945" b="1" dirty="0">
                <a:latin typeface="Calibri" panose="020F0502020204030204" pitchFamily="34" charset="0"/>
                <a:cs typeface="Calibri" panose="020F0502020204030204" pitchFamily="34" charset="0"/>
              </a:rPr>
              <a:t>P.E.S.T</a:t>
            </a:r>
            <a:r>
              <a:rPr lang="nl-NL" sz="945" dirty="0">
                <a:latin typeface="Calibri" panose="020F0502020204030204" pitchFamily="34" charset="0"/>
                <a:cs typeface="Calibri" panose="020F0502020204030204" pitchFamily="34" charset="0"/>
              </a:rPr>
              <a:t>.</a:t>
            </a:r>
          </a:p>
        </p:txBody>
      </p:sp>
      <p:cxnSp>
        <p:nvCxnSpPr>
          <p:cNvPr id="53" name="Rechte verbindingslijn 52">
            <a:extLst>
              <a:ext uri="{FF2B5EF4-FFF2-40B4-BE49-F238E27FC236}">
                <a16:creationId xmlns:a16="http://schemas.microsoft.com/office/drawing/2014/main" id="{33951C48-C0DD-40DB-A4BA-917251488683}"/>
              </a:ext>
            </a:extLst>
          </p:cNvPr>
          <p:cNvCxnSpPr>
            <a:cxnSpLocks/>
          </p:cNvCxnSpPr>
          <p:nvPr/>
        </p:nvCxnSpPr>
        <p:spPr>
          <a:xfrm>
            <a:off x="7115143" y="1761593"/>
            <a:ext cx="1233197" cy="0"/>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20F0A701-6ADA-4A66-B881-78515CE564E3}"/>
              </a:ext>
            </a:extLst>
          </p:cNvPr>
          <p:cNvSpPr/>
          <p:nvPr/>
        </p:nvSpPr>
        <p:spPr>
          <a:xfrm>
            <a:off x="7791626" y="1185023"/>
            <a:ext cx="1636987" cy="208647"/>
          </a:xfrm>
          <a:prstGeom prst="rect">
            <a:avLst/>
          </a:prstGeom>
        </p:spPr>
        <p:txBody>
          <a:bodyPr wrap="none">
            <a:spAutoFit/>
          </a:bodyPr>
          <a:lstStyle/>
          <a:p>
            <a:r>
              <a:rPr lang="nl-NL" sz="756" dirty="0">
                <a:latin typeface="Calibri" panose="020F0502020204030204" pitchFamily="34" charset="0"/>
                <a:cs typeface="Calibri" panose="020F0502020204030204" pitchFamily="34" charset="0"/>
              </a:rPr>
              <a:t>‘</a:t>
            </a:r>
            <a:r>
              <a:rPr lang="nl-NL" sz="756" i="1" dirty="0">
                <a:latin typeface="Calibri" panose="020F0502020204030204" pitchFamily="34" charset="0"/>
                <a:cs typeface="Calibri" panose="020F0502020204030204" pitchFamily="34" charset="0"/>
              </a:rPr>
              <a:t>Scanning </a:t>
            </a:r>
            <a:r>
              <a:rPr lang="nl-NL" sz="756" i="1" dirty="0" err="1">
                <a:latin typeface="Calibri" panose="020F0502020204030204" pitchFamily="34" charset="0"/>
                <a:cs typeface="Calibri" panose="020F0502020204030204" pitchFamily="34" charset="0"/>
              </a:rPr>
              <a:t>the</a:t>
            </a:r>
            <a:r>
              <a:rPr lang="nl-NL" sz="756" i="1" dirty="0">
                <a:latin typeface="Calibri" panose="020F0502020204030204" pitchFamily="34" charset="0"/>
                <a:cs typeface="Calibri" panose="020F0502020204030204" pitchFamily="34" charset="0"/>
              </a:rPr>
              <a:t> Business Environment</a:t>
            </a:r>
            <a:r>
              <a:rPr lang="nl-NL" sz="756" dirty="0">
                <a:latin typeface="Calibri" panose="020F0502020204030204" pitchFamily="34" charset="0"/>
                <a:cs typeface="Calibri" panose="020F0502020204030204" pitchFamily="34" charset="0"/>
              </a:rPr>
              <a:t>’</a:t>
            </a:r>
          </a:p>
        </p:txBody>
      </p:sp>
      <p:pic>
        <p:nvPicPr>
          <p:cNvPr id="55" name="Afbeelding 54">
            <a:extLst>
              <a:ext uri="{FF2B5EF4-FFF2-40B4-BE49-F238E27FC236}">
                <a16:creationId xmlns:a16="http://schemas.microsoft.com/office/drawing/2014/main" id="{2AFAD3C1-9FA5-405A-808A-971FC2D0A9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2603" y="1968112"/>
            <a:ext cx="153722" cy="181392"/>
          </a:xfrm>
          <a:prstGeom prst="rect">
            <a:avLst/>
          </a:prstGeom>
        </p:spPr>
      </p:pic>
      <p:pic>
        <p:nvPicPr>
          <p:cNvPr id="56" name="Afbeelding 55" descr="Afbeelding met object, tekening, teken, geparkeerd&#10;&#10;Automatisch gegenereerde beschrijving">
            <a:extLst>
              <a:ext uri="{FF2B5EF4-FFF2-40B4-BE49-F238E27FC236}">
                <a16:creationId xmlns:a16="http://schemas.microsoft.com/office/drawing/2014/main" id="{E02CEA07-508E-4772-9A65-DF2F66DF55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1719" y="2922475"/>
            <a:ext cx="493409" cy="493409"/>
          </a:xfrm>
          <a:prstGeom prst="rect">
            <a:avLst/>
          </a:prstGeom>
        </p:spPr>
      </p:pic>
      <p:pic>
        <p:nvPicPr>
          <p:cNvPr id="57" name="Afbeelding 56">
            <a:extLst>
              <a:ext uri="{FF2B5EF4-FFF2-40B4-BE49-F238E27FC236}">
                <a16:creationId xmlns:a16="http://schemas.microsoft.com/office/drawing/2014/main" id="{7D546BA5-EC30-4C26-8AAA-48E6EF736A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6807" y="4785854"/>
            <a:ext cx="840955" cy="857525"/>
          </a:xfrm>
          <a:prstGeom prst="rect">
            <a:avLst/>
          </a:prstGeom>
          <a:ln>
            <a:noFill/>
          </a:ln>
          <a:effectLst/>
        </p:spPr>
      </p:pic>
      <p:pic>
        <p:nvPicPr>
          <p:cNvPr id="58" name="Afbeelding 57" descr="Afbeelding met vliegtuig, zitten, groot, startbaan&#10;&#10;Automatisch gegenereerde beschrijving">
            <a:extLst>
              <a:ext uri="{FF2B5EF4-FFF2-40B4-BE49-F238E27FC236}">
                <a16:creationId xmlns:a16="http://schemas.microsoft.com/office/drawing/2014/main" id="{3CA038FB-6A52-4A20-A62A-FD3D022FDB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59" name="Afbeelding 58">
            <a:extLst>
              <a:ext uri="{FF2B5EF4-FFF2-40B4-BE49-F238E27FC236}">
                <a16:creationId xmlns:a16="http://schemas.microsoft.com/office/drawing/2014/main" id="{2D76BD44-4B4F-472C-974C-7CE19FD7FA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563" t="18490" r="4423" b="21480"/>
          <a:stretch/>
        </p:blipFill>
        <p:spPr>
          <a:xfrm>
            <a:off x="62743" y="5338821"/>
            <a:ext cx="2306143" cy="777621"/>
          </a:xfrm>
          <a:prstGeom prst="rect">
            <a:avLst/>
          </a:prstGeom>
        </p:spPr>
      </p:pic>
      <p:pic>
        <p:nvPicPr>
          <p:cNvPr id="61" name="Picture 3">
            <a:extLst>
              <a:ext uri="{FF2B5EF4-FFF2-40B4-BE49-F238E27FC236}">
                <a16:creationId xmlns:a16="http://schemas.microsoft.com/office/drawing/2014/main" id="{70B90A67-F337-456B-8D95-FE8B9B1E9C9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ijdelijke aanduiding voor voettekst 61">
            <a:extLst>
              <a:ext uri="{FF2B5EF4-FFF2-40B4-BE49-F238E27FC236}">
                <a16:creationId xmlns:a16="http://schemas.microsoft.com/office/drawing/2014/main" id="{964B3FC1-6D88-48FA-AE41-FA7A3024802A}"/>
              </a:ext>
            </a:extLst>
          </p:cNvPr>
          <p:cNvSpPr>
            <a:spLocks noGrp="1"/>
          </p:cNvSpPr>
          <p:nvPr>
            <p:ph type="ftr" sz="quarter" idx="11"/>
          </p:nvPr>
        </p:nvSpPr>
        <p:spPr/>
        <p:txBody>
          <a:bodyPr/>
          <a:lstStyle/>
          <a:p>
            <a:r>
              <a:rPr lang="nl-NL"/>
              <a:t>Processen</a:t>
            </a:r>
          </a:p>
        </p:txBody>
      </p:sp>
      <p:sp>
        <p:nvSpPr>
          <p:cNvPr id="63" name="Tijdelijke aanduiding voor dianummer 62">
            <a:extLst>
              <a:ext uri="{FF2B5EF4-FFF2-40B4-BE49-F238E27FC236}">
                <a16:creationId xmlns:a16="http://schemas.microsoft.com/office/drawing/2014/main" id="{08D2D8E8-E30E-4548-AB33-531DF0997C57}"/>
              </a:ext>
            </a:extLst>
          </p:cNvPr>
          <p:cNvSpPr>
            <a:spLocks noGrp="1"/>
          </p:cNvSpPr>
          <p:nvPr>
            <p:ph type="sldNum" sz="quarter" idx="12"/>
          </p:nvPr>
        </p:nvSpPr>
        <p:spPr/>
        <p:txBody>
          <a:bodyPr/>
          <a:lstStyle/>
          <a:p>
            <a:fld id="{76022968-2107-43EC-8FC0-5D78783708AF}" type="slidenum">
              <a:rPr lang="nl-NL" smtClean="0"/>
              <a:t>51</a:t>
            </a:fld>
            <a:endParaRPr lang="nl-NL"/>
          </a:p>
        </p:txBody>
      </p:sp>
      <p:sp>
        <p:nvSpPr>
          <p:cNvPr id="2" name="Rechthoek 1">
            <a:extLst>
              <a:ext uri="{FF2B5EF4-FFF2-40B4-BE49-F238E27FC236}">
                <a16:creationId xmlns:a16="http://schemas.microsoft.com/office/drawing/2014/main" id="{5B1E31D2-7E5F-46BE-A3AC-7BCE78C17B8A}"/>
              </a:ext>
            </a:extLst>
          </p:cNvPr>
          <p:cNvSpPr/>
          <p:nvPr/>
        </p:nvSpPr>
        <p:spPr>
          <a:xfrm>
            <a:off x="10452867" y="3342570"/>
            <a:ext cx="929290" cy="507892"/>
          </a:xfrm>
          <a:prstGeom prst="rect">
            <a:avLst/>
          </a:prstGeom>
          <a:solidFill>
            <a:srgbClr val="92D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KSF’s</a:t>
            </a:r>
            <a:endParaRPr lang="nl-NL" sz="1134"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65" name="Rechte verbindingslijn met pijl 64">
            <a:extLst>
              <a:ext uri="{FF2B5EF4-FFF2-40B4-BE49-F238E27FC236}">
                <a16:creationId xmlns:a16="http://schemas.microsoft.com/office/drawing/2014/main" id="{176B76CA-59A9-4010-827A-9F0D2A218E6B}"/>
              </a:ext>
            </a:extLst>
          </p:cNvPr>
          <p:cNvCxnSpPr>
            <a:cxnSpLocks/>
          </p:cNvCxnSpPr>
          <p:nvPr/>
        </p:nvCxnSpPr>
        <p:spPr>
          <a:xfrm flipV="1">
            <a:off x="10243651" y="3612656"/>
            <a:ext cx="263101" cy="1024"/>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pic>
        <p:nvPicPr>
          <p:cNvPr id="3" name="Afbeelding 2" descr="Afbeelding met tekening&#10;&#10;Automatisch gegenereerde beschrijving">
            <a:extLst>
              <a:ext uri="{FF2B5EF4-FFF2-40B4-BE49-F238E27FC236}">
                <a16:creationId xmlns:a16="http://schemas.microsoft.com/office/drawing/2014/main" id="{7D54D6D7-F210-4196-872F-3E65164A70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7211" y="3408346"/>
            <a:ext cx="341718" cy="341718"/>
          </a:xfrm>
          <a:prstGeom prst="ellipse">
            <a:avLst/>
          </a:prstGeom>
        </p:spPr>
      </p:pic>
      <p:pic>
        <p:nvPicPr>
          <p:cNvPr id="5" name="Afbeelding 4">
            <a:extLst>
              <a:ext uri="{FF2B5EF4-FFF2-40B4-BE49-F238E27FC236}">
                <a16:creationId xmlns:a16="http://schemas.microsoft.com/office/drawing/2014/main" id="{B791A6EC-54C3-4765-9D34-C9CD1A31431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harpenSoften amount="50000"/>
                    </a14:imgEffect>
                    <a14:imgEffect>
                      <a14:colorTemperature colorTemp="11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5938" t="4489" r="25696" b="5105"/>
          <a:stretch/>
        </p:blipFill>
        <p:spPr>
          <a:xfrm>
            <a:off x="2502067" y="3361267"/>
            <a:ext cx="445462" cy="434175"/>
          </a:xfrm>
          <a:prstGeom prst="rect">
            <a:avLst/>
          </a:prstGeom>
        </p:spPr>
      </p:pic>
      <p:sp>
        <p:nvSpPr>
          <p:cNvPr id="8" name="Tekstvak 7">
            <a:extLst>
              <a:ext uri="{FF2B5EF4-FFF2-40B4-BE49-F238E27FC236}">
                <a16:creationId xmlns:a16="http://schemas.microsoft.com/office/drawing/2014/main" id="{C9D46B0D-B2DF-4644-AC08-90AE67700849}"/>
              </a:ext>
            </a:extLst>
          </p:cNvPr>
          <p:cNvSpPr txBox="1"/>
          <p:nvPr/>
        </p:nvSpPr>
        <p:spPr>
          <a:xfrm>
            <a:off x="2770248" y="3854317"/>
            <a:ext cx="1191352"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Strategische ambitie</a:t>
            </a:r>
          </a:p>
        </p:txBody>
      </p:sp>
      <p:sp>
        <p:nvSpPr>
          <p:cNvPr id="10" name="Tekstvak 9">
            <a:extLst>
              <a:ext uri="{FF2B5EF4-FFF2-40B4-BE49-F238E27FC236}">
                <a16:creationId xmlns:a16="http://schemas.microsoft.com/office/drawing/2014/main" id="{CB645A78-2F6B-45BD-AE9F-5110CF1EF6E2}"/>
              </a:ext>
            </a:extLst>
          </p:cNvPr>
          <p:cNvSpPr txBox="1"/>
          <p:nvPr/>
        </p:nvSpPr>
        <p:spPr>
          <a:xfrm>
            <a:off x="5662439" y="2536869"/>
            <a:ext cx="522900" cy="237757"/>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Trends</a:t>
            </a:r>
          </a:p>
        </p:txBody>
      </p:sp>
      <p:sp>
        <p:nvSpPr>
          <p:cNvPr id="71" name="Tekstvak 70">
            <a:extLst>
              <a:ext uri="{FF2B5EF4-FFF2-40B4-BE49-F238E27FC236}">
                <a16:creationId xmlns:a16="http://schemas.microsoft.com/office/drawing/2014/main" id="{342BA467-EB99-45C0-83FE-10DF352E05A8}"/>
              </a:ext>
            </a:extLst>
          </p:cNvPr>
          <p:cNvSpPr txBox="1"/>
          <p:nvPr/>
        </p:nvSpPr>
        <p:spPr>
          <a:xfrm>
            <a:off x="5522747" y="4351277"/>
            <a:ext cx="859531" cy="383182"/>
          </a:xfrm>
          <a:prstGeom prst="rect">
            <a:avLst/>
          </a:prstGeom>
          <a:noFill/>
        </p:spPr>
        <p:txBody>
          <a:bodyPr wrap="none" rtlCol="0">
            <a:spAutoFit/>
          </a:bodyPr>
          <a:lstStyle/>
          <a:p>
            <a:pPr algn="ctr"/>
            <a:r>
              <a:rPr lang="nl-NL" sz="945" dirty="0">
                <a:latin typeface="Calibri" panose="020F0502020204030204" pitchFamily="34" charset="0"/>
                <a:cs typeface="Calibri" panose="020F0502020204030204" pitchFamily="34" charset="0"/>
              </a:rPr>
              <a:t>Bezittingen &amp;</a:t>
            </a:r>
          </a:p>
          <a:p>
            <a:pPr algn="ctr"/>
            <a:r>
              <a:rPr lang="nl-NL" sz="945" dirty="0">
                <a:latin typeface="Calibri" panose="020F0502020204030204" pitchFamily="34" charset="0"/>
                <a:cs typeface="Calibri" panose="020F0502020204030204" pitchFamily="34" charset="0"/>
              </a:rPr>
              <a:t>vaardigheden</a:t>
            </a:r>
          </a:p>
        </p:txBody>
      </p:sp>
    </p:spTree>
    <p:extLst>
      <p:ext uri="{BB962C8B-B14F-4D97-AF65-F5344CB8AC3E}">
        <p14:creationId xmlns:p14="http://schemas.microsoft.com/office/powerpoint/2010/main" val="2762802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B8E6A-D361-453A-B018-DF6E85302C84}"/>
              </a:ext>
            </a:extLst>
          </p:cNvPr>
          <p:cNvSpPr>
            <a:spLocks noGrp="1"/>
          </p:cNvSpPr>
          <p:nvPr>
            <p:ph type="title"/>
          </p:nvPr>
        </p:nvSpPr>
        <p:spPr/>
        <p:txBody>
          <a:bodyPr>
            <a:normAutofit/>
          </a:bodyPr>
          <a:lstStyle/>
          <a:p>
            <a:r>
              <a:rPr lang="nl-NL" dirty="0"/>
              <a:t>Kritische Succes Factoren</a:t>
            </a:r>
            <a:br>
              <a:rPr lang="nl-NL" dirty="0"/>
            </a:br>
            <a:r>
              <a:rPr lang="nl-NL" sz="1600" b="0" dirty="0">
                <a:solidFill>
                  <a:schemeClr val="tx1"/>
                </a:solidFill>
              </a:rPr>
              <a:t>Drs. André de Waal, , </a:t>
            </a:r>
            <a:r>
              <a:rPr lang="nl-NL" sz="1600" b="0" dirty="0" err="1">
                <a:solidFill>
                  <a:schemeClr val="tx1"/>
                </a:solidFill>
              </a:rPr>
              <a:t>Ph.D</a:t>
            </a:r>
            <a:r>
              <a:rPr lang="nl-NL" sz="1600" b="0" dirty="0">
                <a:solidFill>
                  <a:schemeClr val="tx1"/>
                </a:solidFill>
              </a:rPr>
              <a:t>., MSc, MBA &amp; Drs. Henk Bulthuis, 1995 </a:t>
            </a:r>
          </a:p>
        </p:txBody>
      </p:sp>
      <p:sp>
        <p:nvSpPr>
          <p:cNvPr id="3" name="Tijdelijke aanduiding voor voettekst 2">
            <a:extLst>
              <a:ext uri="{FF2B5EF4-FFF2-40B4-BE49-F238E27FC236}">
                <a16:creationId xmlns:a16="http://schemas.microsoft.com/office/drawing/2014/main" id="{8D1D566C-D8BF-47D8-96F3-A05EB15DC4D7}"/>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156DBDE3-0229-4EC2-AC6A-13D4D4C1F8DC}"/>
              </a:ext>
            </a:extLst>
          </p:cNvPr>
          <p:cNvSpPr>
            <a:spLocks noGrp="1"/>
          </p:cNvSpPr>
          <p:nvPr>
            <p:ph type="sldNum" sz="quarter" idx="12"/>
          </p:nvPr>
        </p:nvSpPr>
        <p:spPr/>
        <p:txBody>
          <a:bodyPr/>
          <a:lstStyle/>
          <a:p>
            <a:pPr algn="r" defTabSz="864017">
              <a:defRPr/>
            </a:pPr>
            <a:fld id="{BD2C07DF-3CF3-41EE-A18E-119FE81334F7}" type="slidenum">
              <a:rPr lang="nl-NL" sz="1134">
                <a:solidFill>
                  <a:prstClr val="black">
                    <a:tint val="75000"/>
                  </a:prstClr>
                </a:solidFill>
                <a:latin typeface="Calibri" panose="020F0502020204030204"/>
              </a:rPr>
              <a:pPr algn="r" defTabSz="864017">
                <a:defRPr/>
              </a:pPr>
              <a:t>52</a:t>
            </a:fld>
            <a:endParaRPr lang="nl-NL" sz="1134">
              <a:solidFill>
                <a:prstClr val="black">
                  <a:tint val="75000"/>
                </a:prstClr>
              </a:solidFill>
              <a:latin typeface="Calibri" panose="020F0502020204030204"/>
            </a:endParaRPr>
          </a:p>
        </p:txBody>
      </p:sp>
      <p:pic>
        <p:nvPicPr>
          <p:cNvPr id="5" name="Afbeelding 4">
            <a:extLst>
              <a:ext uri="{FF2B5EF4-FFF2-40B4-BE49-F238E27FC236}">
                <a16:creationId xmlns:a16="http://schemas.microsoft.com/office/drawing/2014/main" id="{5091E6C2-C5CF-40F5-8997-647148191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2405" y="126526"/>
            <a:ext cx="958000" cy="1217797"/>
          </a:xfrm>
          <a:prstGeom prst="rect">
            <a:avLst/>
          </a:prstGeom>
        </p:spPr>
      </p:pic>
      <p:sp>
        <p:nvSpPr>
          <p:cNvPr id="6" name="Gelijkbenige driehoek 5">
            <a:extLst>
              <a:ext uri="{FF2B5EF4-FFF2-40B4-BE49-F238E27FC236}">
                <a16:creationId xmlns:a16="http://schemas.microsoft.com/office/drawing/2014/main" id="{1492BCD2-13F8-4222-9401-2AF7A81A1256}"/>
              </a:ext>
            </a:extLst>
          </p:cNvPr>
          <p:cNvSpPr/>
          <p:nvPr/>
        </p:nvSpPr>
        <p:spPr>
          <a:xfrm>
            <a:off x="2761670" y="1327590"/>
            <a:ext cx="7166311" cy="3701327"/>
          </a:xfrm>
          <a:prstGeom prst="triangle">
            <a:avLst/>
          </a:prstGeom>
          <a:gradFill>
            <a:gsLst>
              <a:gs pos="0">
                <a:srgbClr val="92D050"/>
              </a:gs>
              <a:gs pos="74000">
                <a:srgbClr val="00B050"/>
              </a:gs>
              <a:gs pos="83000">
                <a:srgbClr val="329C24"/>
              </a:gs>
              <a:gs pos="100000">
                <a:srgbClr val="2C6919"/>
              </a:gs>
            </a:gsLst>
            <a:lin ang="5400000" scaled="1"/>
          </a:gra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cxnSp>
        <p:nvCxnSpPr>
          <p:cNvPr id="7" name="Rechte verbindingslijn 6">
            <a:extLst>
              <a:ext uri="{FF2B5EF4-FFF2-40B4-BE49-F238E27FC236}">
                <a16:creationId xmlns:a16="http://schemas.microsoft.com/office/drawing/2014/main" id="{EFD9CBA0-1A59-4109-8221-7A3620A5B20F}"/>
              </a:ext>
            </a:extLst>
          </p:cNvPr>
          <p:cNvCxnSpPr>
            <a:cxnSpLocks/>
          </p:cNvCxnSpPr>
          <p:nvPr/>
        </p:nvCxnSpPr>
        <p:spPr>
          <a:xfrm>
            <a:off x="5455392" y="2183268"/>
            <a:ext cx="17788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5A9499D7-5EA1-4725-B5B3-8768E5EABF9B}"/>
              </a:ext>
            </a:extLst>
          </p:cNvPr>
          <p:cNvCxnSpPr>
            <a:cxnSpLocks/>
          </p:cNvCxnSpPr>
          <p:nvPr/>
        </p:nvCxnSpPr>
        <p:spPr>
          <a:xfrm>
            <a:off x="4633723" y="3076938"/>
            <a:ext cx="344762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E565BCB-88E2-4773-98E1-48E4F17DCD98}"/>
              </a:ext>
            </a:extLst>
          </p:cNvPr>
          <p:cNvCxnSpPr>
            <a:cxnSpLocks/>
          </p:cNvCxnSpPr>
          <p:nvPr/>
        </p:nvCxnSpPr>
        <p:spPr>
          <a:xfrm>
            <a:off x="3396984" y="4322150"/>
            <a:ext cx="59211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2BC3D834-9E12-4B5F-911F-10E23B2C9776}"/>
              </a:ext>
            </a:extLst>
          </p:cNvPr>
          <p:cNvCxnSpPr>
            <a:cxnSpLocks/>
          </p:cNvCxnSpPr>
          <p:nvPr/>
        </p:nvCxnSpPr>
        <p:spPr>
          <a:xfrm flipH="1" flipV="1">
            <a:off x="6344826" y="3076939"/>
            <a:ext cx="33884" cy="12452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E534C84A-4710-4D40-9777-467C38573CE6}"/>
              </a:ext>
            </a:extLst>
          </p:cNvPr>
          <p:cNvSpPr txBox="1"/>
          <p:nvPr/>
        </p:nvSpPr>
        <p:spPr>
          <a:xfrm>
            <a:off x="3745516" y="4447014"/>
            <a:ext cx="5232523" cy="441339"/>
          </a:xfrm>
          <a:prstGeom prst="rect">
            <a:avLst/>
          </a:prstGeom>
          <a:noFill/>
        </p:spPr>
        <p:txBody>
          <a:bodyPr wrap="none" rtlCol="0">
            <a:spAutoFit/>
          </a:bodyPr>
          <a:lstStyle/>
          <a:p>
            <a:pPr algn="ct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Operationele </a:t>
            </a:r>
            <a:r>
              <a:rPr lang="nl-NL" sz="1323" dirty="0" err="1">
                <a:solidFill>
                  <a:prstClr val="white"/>
                </a:solidFill>
                <a:effectLst>
                  <a:outerShdw blurRad="38100" dist="38100" dir="2700000" algn="tl">
                    <a:srgbClr val="000000">
                      <a:alpha val="43137"/>
                    </a:srgbClr>
                  </a:outerShdw>
                </a:effectLst>
                <a:latin typeface="Calibri" panose="020F0502020204030204"/>
              </a:rPr>
              <a:t>KSF’s</a:t>
            </a:r>
            <a:endParaRPr lang="nl-NL" sz="1323" dirty="0">
              <a:solidFill>
                <a:prstClr val="white"/>
              </a:solidFill>
              <a:effectLst>
                <a:outerShdw blurRad="38100" dist="38100" dir="2700000" algn="tl">
                  <a:srgbClr val="000000">
                    <a:alpha val="43137"/>
                  </a:srgbClr>
                </a:outerShdw>
              </a:effectLst>
              <a:latin typeface="Calibri" panose="020F0502020204030204"/>
            </a:endParaRPr>
          </a:p>
          <a:p>
            <a:pPr algn="ctr" defTabSz="864017">
              <a:defRPr/>
            </a:pPr>
            <a:r>
              <a:rPr lang="nl-NL" sz="945" dirty="0">
                <a:solidFill>
                  <a:schemeClr val="bg1"/>
                </a:solidFill>
                <a:latin typeface="Calibri" panose="020F0502020204030204"/>
              </a:rPr>
              <a:t>v</a:t>
            </a:r>
            <a:r>
              <a:rPr lang="nl-NL" sz="945" dirty="0" err="1">
                <a:solidFill>
                  <a:schemeClr val="bg1"/>
                </a:solidFill>
                <a:latin typeface="Calibri" panose="020F0502020204030204"/>
              </a:rPr>
              <a:t>an</a:t>
            </a:r>
            <a:r>
              <a:rPr lang="nl-NL" sz="945" dirty="0">
                <a:solidFill>
                  <a:schemeClr val="bg1"/>
                </a:solidFill>
                <a:latin typeface="Calibri" panose="020F0502020204030204"/>
              </a:rPr>
              <a:t> groot belang voor het volgen van de bedrijfsactiviteiten die altijd goed moeten worden uitgevoerd</a:t>
            </a:r>
          </a:p>
        </p:txBody>
      </p:sp>
      <p:sp>
        <p:nvSpPr>
          <p:cNvPr id="12" name="Tekstvak 11">
            <a:extLst>
              <a:ext uri="{FF2B5EF4-FFF2-40B4-BE49-F238E27FC236}">
                <a16:creationId xmlns:a16="http://schemas.microsoft.com/office/drawing/2014/main" id="{3DE9F79F-0E13-4634-83F1-3A652713D905}"/>
              </a:ext>
            </a:extLst>
          </p:cNvPr>
          <p:cNvSpPr txBox="1"/>
          <p:nvPr/>
        </p:nvSpPr>
        <p:spPr>
          <a:xfrm>
            <a:off x="6023083" y="1755492"/>
            <a:ext cx="622286"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Missie</a:t>
            </a:r>
          </a:p>
        </p:txBody>
      </p:sp>
      <p:sp>
        <p:nvSpPr>
          <p:cNvPr id="13" name="Tekstvak 12">
            <a:extLst>
              <a:ext uri="{FF2B5EF4-FFF2-40B4-BE49-F238E27FC236}">
                <a16:creationId xmlns:a16="http://schemas.microsoft.com/office/drawing/2014/main" id="{A6B42F29-C4B8-4738-8272-A62A6240ADF8}"/>
              </a:ext>
            </a:extLst>
          </p:cNvPr>
          <p:cNvSpPr txBox="1"/>
          <p:nvPr/>
        </p:nvSpPr>
        <p:spPr>
          <a:xfrm>
            <a:off x="6719092" y="3283068"/>
            <a:ext cx="1361271" cy="935769"/>
          </a:xfrm>
          <a:prstGeom prst="rect">
            <a:avLst/>
          </a:prstGeom>
          <a:noFill/>
        </p:spPr>
        <p:txBody>
          <a:bodyPr wrap="none" rtlCol="0">
            <a:spAutoFit/>
          </a:bodyPr>
          <a:lstStyle/>
          <a:p>
            <a:pPr algn="ct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Functionele</a:t>
            </a:r>
          </a:p>
          <a:p>
            <a:pPr algn="ctr" defTabSz="864017">
              <a:defRPr/>
            </a:pPr>
            <a:r>
              <a:rPr lang="nl-NL" sz="1323" dirty="0" err="1">
                <a:solidFill>
                  <a:prstClr val="white"/>
                </a:solidFill>
                <a:effectLst>
                  <a:outerShdw blurRad="38100" dist="38100" dir="2700000" algn="tl">
                    <a:srgbClr val="000000">
                      <a:alpha val="43137"/>
                    </a:srgbClr>
                  </a:outerShdw>
                </a:effectLst>
                <a:latin typeface="Calibri" panose="020F0502020204030204"/>
              </a:rPr>
              <a:t>KSF’s</a:t>
            </a:r>
            <a:endParaRPr lang="nl-NL" sz="1323" dirty="0">
              <a:solidFill>
                <a:prstClr val="white"/>
              </a:solidFill>
              <a:effectLst>
                <a:outerShdw blurRad="38100" dist="38100" dir="2700000" algn="tl">
                  <a:srgbClr val="000000">
                    <a:alpha val="43137"/>
                  </a:srgbClr>
                </a:outerShdw>
              </a:effectLst>
              <a:latin typeface="Calibri" panose="020F0502020204030204"/>
            </a:endParaRPr>
          </a:p>
          <a:p>
            <a:pPr algn="ctr" defTabSz="864017">
              <a:defRPr/>
            </a:pPr>
            <a:r>
              <a:rPr lang="nl-NL" sz="945" dirty="0">
                <a:solidFill>
                  <a:prstClr val="black"/>
                </a:solidFill>
                <a:latin typeface="Calibri" panose="020F0502020204030204"/>
              </a:rPr>
              <a:t>Ondersteunend aan het</a:t>
            </a:r>
          </a:p>
          <a:p>
            <a:pPr algn="ctr" defTabSz="864017">
              <a:defRPr/>
            </a:pPr>
            <a:r>
              <a:rPr lang="nl-NL" sz="945" dirty="0">
                <a:solidFill>
                  <a:prstClr val="black"/>
                </a:solidFill>
                <a:latin typeface="Calibri" panose="020F0502020204030204"/>
              </a:rPr>
              <a:t> succesvol uitvoeren </a:t>
            </a:r>
          </a:p>
          <a:p>
            <a:pPr algn="ctr" defTabSz="864017">
              <a:defRPr/>
            </a:pPr>
            <a:r>
              <a:rPr lang="nl-NL" sz="945" dirty="0">
                <a:solidFill>
                  <a:prstClr val="black"/>
                </a:solidFill>
                <a:latin typeface="Calibri" panose="020F0502020204030204"/>
              </a:rPr>
              <a:t>van de strategie</a:t>
            </a:r>
          </a:p>
        </p:txBody>
      </p:sp>
      <p:sp>
        <p:nvSpPr>
          <p:cNvPr id="14" name="Tekstvak 13">
            <a:extLst>
              <a:ext uri="{FF2B5EF4-FFF2-40B4-BE49-F238E27FC236}">
                <a16:creationId xmlns:a16="http://schemas.microsoft.com/office/drawing/2014/main" id="{A1470D79-141F-4B3D-94DA-2AC599134D92}"/>
              </a:ext>
            </a:extLst>
          </p:cNvPr>
          <p:cNvSpPr txBox="1"/>
          <p:nvPr/>
        </p:nvSpPr>
        <p:spPr>
          <a:xfrm>
            <a:off x="4565895" y="3331308"/>
            <a:ext cx="1604928" cy="790345"/>
          </a:xfrm>
          <a:prstGeom prst="rect">
            <a:avLst/>
          </a:prstGeom>
          <a:noFill/>
        </p:spPr>
        <p:txBody>
          <a:bodyPr wrap="none" rtlCol="0">
            <a:spAutoFit/>
          </a:bodyPr>
          <a:lstStyle/>
          <a:p>
            <a:pPr algn="ct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Strategische</a:t>
            </a:r>
          </a:p>
          <a:p>
            <a:pPr algn="ctr" defTabSz="864017">
              <a:defRPr/>
            </a:pPr>
            <a:r>
              <a:rPr lang="nl-NL" sz="1323" dirty="0" err="1">
                <a:solidFill>
                  <a:prstClr val="white"/>
                </a:solidFill>
                <a:effectLst>
                  <a:outerShdw blurRad="38100" dist="38100" dir="2700000" algn="tl">
                    <a:srgbClr val="000000">
                      <a:alpha val="43137"/>
                    </a:srgbClr>
                  </a:outerShdw>
                </a:effectLst>
                <a:latin typeface="Calibri" panose="020F0502020204030204"/>
              </a:rPr>
              <a:t>KSF’s</a:t>
            </a:r>
            <a:endParaRPr lang="nl-NL" sz="1323" dirty="0">
              <a:solidFill>
                <a:prstClr val="white"/>
              </a:solidFill>
              <a:effectLst>
                <a:outerShdw blurRad="38100" dist="38100" dir="2700000" algn="tl">
                  <a:srgbClr val="000000">
                    <a:alpha val="43137"/>
                  </a:srgbClr>
                </a:outerShdw>
              </a:effectLst>
              <a:latin typeface="Calibri" panose="020F0502020204030204"/>
            </a:endParaRPr>
          </a:p>
          <a:p>
            <a:pPr algn="ctr" defTabSz="864017">
              <a:defRPr/>
            </a:pPr>
            <a:r>
              <a:rPr lang="nl-NL" sz="945" dirty="0">
                <a:solidFill>
                  <a:prstClr val="black"/>
                </a:solidFill>
                <a:latin typeface="Calibri" panose="020F0502020204030204"/>
              </a:rPr>
              <a:t>Cruciaal voor de continuïteit </a:t>
            </a:r>
          </a:p>
          <a:p>
            <a:pPr algn="ctr" defTabSz="864017">
              <a:defRPr/>
            </a:pPr>
            <a:r>
              <a:rPr lang="nl-NL" sz="945" dirty="0">
                <a:solidFill>
                  <a:prstClr val="black"/>
                </a:solidFill>
                <a:latin typeface="Calibri" panose="020F0502020204030204"/>
              </a:rPr>
              <a:t>van de gehele organisatie</a:t>
            </a:r>
          </a:p>
        </p:txBody>
      </p:sp>
      <p:sp>
        <p:nvSpPr>
          <p:cNvPr id="15" name="Tekstvak 14">
            <a:extLst>
              <a:ext uri="{FF2B5EF4-FFF2-40B4-BE49-F238E27FC236}">
                <a16:creationId xmlns:a16="http://schemas.microsoft.com/office/drawing/2014/main" id="{0FDEEF58-07AA-4FED-A013-11CF274480AB}"/>
              </a:ext>
            </a:extLst>
          </p:cNvPr>
          <p:cNvSpPr txBox="1"/>
          <p:nvPr/>
        </p:nvSpPr>
        <p:spPr>
          <a:xfrm>
            <a:off x="5890548" y="2484694"/>
            <a:ext cx="798167" cy="295915"/>
          </a:xfrm>
          <a:prstGeom prst="rect">
            <a:avLst/>
          </a:prstGeom>
          <a:noFill/>
        </p:spPr>
        <p:txBody>
          <a:bodyPr wrap="none" rtlCol="0">
            <a:spAutoFit/>
          </a:bodyPr>
          <a:lstStyle/>
          <a:p>
            <a:pPr defTabSz="864017">
              <a:defRPr/>
            </a:pPr>
            <a:r>
              <a:rPr lang="nl-NL" sz="1323" dirty="0">
                <a:solidFill>
                  <a:prstClr val="white"/>
                </a:solidFill>
                <a:effectLst>
                  <a:outerShdw blurRad="38100" dist="38100" dir="2700000" algn="tl">
                    <a:srgbClr val="000000">
                      <a:alpha val="43137"/>
                    </a:srgbClr>
                  </a:outerShdw>
                </a:effectLst>
                <a:latin typeface="Calibri" panose="020F0502020204030204"/>
              </a:rPr>
              <a:t>Strategie</a:t>
            </a:r>
          </a:p>
        </p:txBody>
      </p:sp>
      <p:sp>
        <p:nvSpPr>
          <p:cNvPr id="16" name="Pijl: vijfhoek 15">
            <a:extLst>
              <a:ext uri="{FF2B5EF4-FFF2-40B4-BE49-F238E27FC236}">
                <a16:creationId xmlns:a16="http://schemas.microsoft.com/office/drawing/2014/main" id="{005D8157-2D81-4C8F-AA4F-6E4042F8B500}"/>
              </a:ext>
            </a:extLst>
          </p:cNvPr>
          <p:cNvSpPr/>
          <p:nvPr/>
        </p:nvSpPr>
        <p:spPr>
          <a:xfrm rot="5400000">
            <a:off x="6157811" y="2091394"/>
            <a:ext cx="351540" cy="290808"/>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7" name="Pijl: vijfhoek 16">
            <a:extLst>
              <a:ext uri="{FF2B5EF4-FFF2-40B4-BE49-F238E27FC236}">
                <a16:creationId xmlns:a16="http://schemas.microsoft.com/office/drawing/2014/main" id="{4EB61ED1-DF25-425A-88C2-C5DCD0B54EA0}"/>
              </a:ext>
            </a:extLst>
          </p:cNvPr>
          <p:cNvSpPr/>
          <p:nvPr/>
        </p:nvSpPr>
        <p:spPr>
          <a:xfrm rot="5400000">
            <a:off x="7203897" y="4271151"/>
            <a:ext cx="351540" cy="290808"/>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8" name="Pijl: vijfhoek 17">
            <a:extLst>
              <a:ext uri="{FF2B5EF4-FFF2-40B4-BE49-F238E27FC236}">
                <a16:creationId xmlns:a16="http://schemas.microsoft.com/office/drawing/2014/main" id="{3790E7CA-3106-47D8-A25E-1796C8D7C733}"/>
              </a:ext>
            </a:extLst>
          </p:cNvPr>
          <p:cNvSpPr/>
          <p:nvPr/>
        </p:nvSpPr>
        <p:spPr>
          <a:xfrm rot="5400000">
            <a:off x="5241502" y="3010135"/>
            <a:ext cx="351540" cy="290808"/>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9" name="Pijl: vijfhoek 18">
            <a:extLst>
              <a:ext uri="{FF2B5EF4-FFF2-40B4-BE49-F238E27FC236}">
                <a16:creationId xmlns:a16="http://schemas.microsoft.com/office/drawing/2014/main" id="{8977950C-940E-4901-ACED-7912A4C71B3A}"/>
              </a:ext>
            </a:extLst>
          </p:cNvPr>
          <p:cNvSpPr/>
          <p:nvPr/>
        </p:nvSpPr>
        <p:spPr>
          <a:xfrm>
            <a:off x="6185998" y="3522067"/>
            <a:ext cx="351540" cy="290808"/>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20" name="Rechthoek: afgeronde hoeken 19">
            <a:extLst>
              <a:ext uri="{FF2B5EF4-FFF2-40B4-BE49-F238E27FC236}">
                <a16:creationId xmlns:a16="http://schemas.microsoft.com/office/drawing/2014/main" id="{3F05978D-D30B-4245-A33D-D24C0C5E228B}"/>
              </a:ext>
            </a:extLst>
          </p:cNvPr>
          <p:cNvSpPr/>
          <p:nvPr/>
        </p:nvSpPr>
        <p:spPr>
          <a:xfrm>
            <a:off x="2634759" y="5559634"/>
            <a:ext cx="7423169" cy="681463"/>
          </a:xfrm>
          <a:prstGeom prst="roundRect">
            <a:avLst/>
          </a:prstGeom>
          <a:noFill/>
        </p:spPr>
        <p:txBody>
          <a:bodyPr wrap="square">
            <a:spAutoFit/>
          </a:bodyPr>
          <a:lstStyle/>
          <a:p>
            <a:pPr algn="ctr" defTabSz="864017">
              <a:defRPr/>
            </a:pPr>
            <a:r>
              <a:rPr lang="en-US" sz="1134" dirty="0">
                <a:solidFill>
                  <a:prstClr val="black"/>
                </a:solidFill>
                <a:latin typeface="Calibri" panose="020F0502020204030204" pitchFamily="34" charset="0"/>
                <a:cs typeface="Calibri" panose="020F0502020204030204" pitchFamily="34" charset="0"/>
              </a:rPr>
              <a:t>De </a:t>
            </a:r>
            <a:r>
              <a:rPr lang="en-US" sz="1134" b="1" dirty="0" err="1">
                <a:solidFill>
                  <a:prstClr val="black"/>
                </a:solidFill>
                <a:latin typeface="Calibri" panose="020F0502020204030204" pitchFamily="34" charset="0"/>
                <a:cs typeface="Calibri" panose="020F0502020204030204" pitchFamily="34" charset="0"/>
              </a:rPr>
              <a:t>strategische</a:t>
            </a:r>
            <a:r>
              <a:rPr lang="en-US" sz="1134" b="1" dirty="0">
                <a:solidFill>
                  <a:prstClr val="black"/>
                </a:solidFill>
                <a:latin typeface="Calibri" panose="020F0502020204030204" pitchFamily="34" charset="0"/>
                <a:cs typeface="Calibri" panose="020F0502020204030204" pitchFamily="34" charset="0"/>
              </a:rPr>
              <a:t> KSF’s </a:t>
            </a:r>
            <a:r>
              <a:rPr lang="en-US" sz="1134" dirty="0" err="1">
                <a:solidFill>
                  <a:prstClr val="black"/>
                </a:solidFill>
                <a:latin typeface="Calibri" panose="020F0502020204030204" pitchFamily="34" charset="0"/>
                <a:cs typeface="Calibri" panose="020F0502020204030204" pitchFamily="34" charset="0"/>
              </a:rPr>
              <a:t>zijn</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cruciaal</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voor</a:t>
            </a:r>
            <a:r>
              <a:rPr lang="en-US" sz="1134" dirty="0">
                <a:solidFill>
                  <a:prstClr val="black"/>
                </a:solidFill>
                <a:latin typeface="Calibri" panose="020F0502020204030204" pitchFamily="34" charset="0"/>
                <a:cs typeface="Calibri" panose="020F0502020204030204" pitchFamily="34" charset="0"/>
              </a:rPr>
              <a:t> de </a:t>
            </a:r>
            <a:r>
              <a:rPr lang="en-US" sz="1134" dirty="0" err="1">
                <a:solidFill>
                  <a:prstClr val="black"/>
                </a:solidFill>
                <a:latin typeface="Calibri" panose="020F0502020204030204" pitchFamily="34" charset="0"/>
                <a:cs typeface="Calibri" panose="020F0502020204030204" pitchFamily="34" charset="0"/>
              </a:rPr>
              <a:t>continuitesuccesvol</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uitvoeren</a:t>
            </a:r>
            <a:r>
              <a:rPr lang="en-US" sz="1134" dirty="0">
                <a:solidFill>
                  <a:prstClr val="black"/>
                </a:solidFill>
                <a:latin typeface="Calibri" panose="020F0502020204030204" pitchFamily="34" charset="0"/>
                <a:cs typeface="Calibri" panose="020F0502020204030204" pitchFamily="34" charset="0"/>
              </a:rPr>
              <a:t> van de </a:t>
            </a:r>
            <a:r>
              <a:rPr lang="en-US" sz="1134" dirty="0" err="1">
                <a:solidFill>
                  <a:prstClr val="black"/>
                </a:solidFill>
                <a:latin typeface="Calibri" panose="020F0502020204030204" pitchFamily="34" charset="0"/>
                <a:cs typeface="Calibri" panose="020F0502020204030204" pitchFamily="34" charset="0"/>
              </a:rPr>
              <a:t>strategie</a:t>
            </a:r>
            <a:r>
              <a:rPr lang="en-US" sz="1134" dirty="0">
                <a:solidFill>
                  <a:prstClr val="black"/>
                </a:solidFill>
                <a:latin typeface="Calibri" panose="020F0502020204030204" pitchFamily="34" charset="0"/>
                <a:cs typeface="Calibri" panose="020F0502020204030204" pitchFamily="34" charset="0"/>
              </a:rPr>
              <a:t>.  </a:t>
            </a:r>
          </a:p>
          <a:p>
            <a:pPr algn="ctr" defTabSz="864017">
              <a:defRPr/>
            </a:pPr>
            <a:r>
              <a:rPr lang="en-US" sz="1134" b="1" dirty="0" err="1">
                <a:solidFill>
                  <a:prstClr val="black"/>
                </a:solidFill>
                <a:latin typeface="Calibri" panose="020F0502020204030204" pitchFamily="34" charset="0"/>
                <a:cs typeface="Calibri" panose="020F0502020204030204" pitchFamily="34" charset="0"/>
              </a:rPr>
              <a:t>Operationele</a:t>
            </a:r>
            <a:r>
              <a:rPr lang="en-US" sz="1134" b="1" dirty="0">
                <a:solidFill>
                  <a:prstClr val="black"/>
                </a:solidFill>
                <a:latin typeface="Calibri" panose="020F0502020204030204" pitchFamily="34" charset="0"/>
                <a:cs typeface="Calibri" panose="020F0502020204030204" pitchFamily="34" charset="0"/>
              </a:rPr>
              <a:t> KSF’s </a:t>
            </a:r>
            <a:r>
              <a:rPr lang="en-US" sz="1134" dirty="0" err="1">
                <a:solidFill>
                  <a:prstClr val="black"/>
                </a:solidFill>
                <a:latin typeface="Calibri" panose="020F0502020204030204" pitchFamily="34" charset="0"/>
                <a:cs typeface="Calibri" panose="020F0502020204030204" pitchFamily="34" charset="0"/>
              </a:rPr>
              <a:t>zijn</a:t>
            </a:r>
            <a:r>
              <a:rPr lang="en-US" sz="1134" dirty="0">
                <a:solidFill>
                  <a:prstClr val="black"/>
                </a:solidFill>
                <a:latin typeface="Calibri" panose="020F0502020204030204" pitchFamily="34" charset="0"/>
                <a:cs typeface="Calibri" panose="020F0502020204030204" pitchFamily="34" charset="0"/>
              </a:rPr>
              <a:t> van </a:t>
            </a:r>
            <a:r>
              <a:rPr lang="en-US" sz="1134" dirty="0" err="1">
                <a:solidFill>
                  <a:prstClr val="black"/>
                </a:solidFill>
                <a:latin typeface="Calibri" panose="020F0502020204030204" pitchFamily="34" charset="0"/>
                <a:cs typeface="Calibri" panose="020F0502020204030204" pitchFamily="34" charset="0"/>
              </a:rPr>
              <a:t>groot</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belang</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voor</a:t>
            </a:r>
            <a:r>
              <a:rPr lang="en-US" sz="1134" dirty="0">
                <a:solidFill>
                  <a:prstClr val="black"/>
                </a:solidFill>
                <a:latin typeface="Calibri" panose="020F0502020204030204" pitchFamily="34" charset="0"/>
                <a:cs typeface="Calibri" panose="020F0502020204030204" pitchFamily="34" charset="0"/>
              </a:rPr>
              <a:t> het </a:t>
            </a:r>
            <a:r>
              <a:rPr lang="en-US" sz="1134" dirty="0" err="1">
                <a:solidFill>
                  <a:prstClr val="black"/>
                </a:solidFill>
                <a:latin typeface="Calibri" panose="020F0502020204030204" pitchFamily="34" charset="0"/>
                <a:cs typeface="Calibri" panose="020F0502020204030204" pitchFamily="34" charset="0"/>
              </a:rPr>
              <a:t>volgen</a:t>
            </a:r>
            <a:r>
              <a:rPr lang="en-US" sz="1134" dirty="0">
                <a:solidFill>
                  <a:prstClr val="black"/>
                </a:solidFill>
                <a:latin typeface="Calibri" panose="020F0502020204030204" pitchFamily="34" charset="0"/>
                <a:cs typeface="Calibri" panose="020F0502020204030204" pitchFamily="34" charset="0"/>
              </a:rPr>
              <a:t> van de </a:t>
            </a:r>
            <a:r>
              <a:rPr lang="en-US" sz="1134" dirty="0" err="1">
                <a:solidFill>
                  <a:prstClr val="black"/>
                </a:solidFill>
                <a:latin typeface="Calibri" panose="020F0502020204030204" pitchFamily="34" charset="0"/>
                <a:cs typeface="Calibri" panose="020F0502020204030204" pitchFamily="34" charset="0"/>
              </a:rPr>
              <a:t>bedrijfsactiviteiten</a:t>
            </a:r>
            <a:r>
              <a:rPr lang="en-US" sz="1134" dirty="0">
                <a:solidFill>
                  <a:prstClr val="black"/>
                </a:solidFill>
                <a:latin typeface="Calibri" panose="020F0502020204030204" pitchFamily="34" charset="0"/>
                <a:cs typeface="Calibri" panose="020F0502020204030204" pitchFamily="34" charset="0"/>
              </a:rPr>
              <a:t> van de </a:t>
            </a:r>
            <a:r>
              <a:rPr lang="en-US" sz="1134" dirty="0" err="1">
                <a:solidFill>
                  <a:prstClr val="black"/>
                </a:solidFill>
                <a:latin typeface="Calibri" panose="020F0502020204030204" pitchFamily="34" charset="0"/>
                <a:cs typeface="Calibri" panose="020F0502020204030204" pitchFamily="34" charset="0"/>
              </a:rPr>
              <a:t>gehele</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organisatie</a:t>
            </a:r>
            <a:endParaRPr lang="en-US" sz="1134" dirty="0">
              <a:solidFill>
                <a:prstClr val="black"/>
              </a:solidFill>
              <a:latin typeface="Calibri" panose="020F0502020204030204" pitchFamily="34" charset="0"/>
              <a:cs typeface="Calibri" panose="020F0502020204030204" pitchFamily="34" charset="0"/>
            </a:endParaRPr>
          </a:p>
          <a:p>
            <a:pPr algn="ctr" defTabSz="864017">
              <a:defRPr/>
            </a:pPr>
            <a:r>
              <a:rPr lang="en-US" sz="1134" dirty="0">
                <a:solidFill>
                  <a:prstClr val="black"/>
                </a:solidFill>
                <a:latin typeface="Calibri" panose="020F0502020204030204" pitchFamily="34" charset="0"/>
                <a:cs typeface="Calibri" panose="020F0502020204030204" pitchFamily="34" charset="0"/>
              </a:rPr>
              <a:t>De </a:t>
            </a:r>
            <a:r>
              <a:rPr lang="en-US" sz="1134" b="1" dirty="0" err="1">
                <a:solidFill>
                  <a:prstClr val="black"/>
                </a:solidFill>
                <a:latin typeface="Calibri" panose="020F0502020204030204" pitchFamily="34" charset="0"/>
                <a:cs typeface="Calibri" panose="020F0502020204030204" pitchFamily="34" charset="0"/>
              </a:rPr>
              <a:t>functionele</a:t>
            </a:r>
            <a:r>
              <a:rPr lang="en-US" sz="1134" b="1" dirty="0">
                <a:solidFill>
                  <a:prstClr val="black"/>
                </a:solidFill>
                <a:latin typeface="Calibri" panose="020F0502020204030204" pitchFamily="34" charset="0"/>
                <a:cs typeface="Calibri" panose="020F0502020204030204" pitchFamily="34" charset="0"/>
              </a:rPr>
              <a:t> KSF’s </a:t>
            </a:r>
            <a:r>
              <a:rPr lang="en-US" sz="1134" dirty="0" err="1">
                <a:solidFill>
                  <a:prstClr val="black"/>
                </a:solidFill>
                <a:latin typeface="Calibri" panose="020F0502020204030204" pitchFamily="34" charset="0"/>
                <a:cs typeface="Calibri" panose="020F0502020204030204" pitchFamily="34" charset="0"/>
              </a:rPr>
              <a:t>zijn</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ondersteunend</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aan</a:t>
            </a:r>
            <a:r>
              <a:rPr lang="en-US" sz="1134" dirty="0">
                <a:solidFill>
                  <a:prstClr val="black"/>
                </a:solidFill>
                <a:latin typeface="Calibri" panose="020F0502020204030204" pitchFamily="34" charset="0"/>
                <a:cs typeface="Calibri" panose="020F0502020204030204" pitchFamily="34" charset="0"/>
              </a:rPr>
              <a:t> het die </a:t>
            </a:r>
            <a:r>
              <a:rPr lang="en-US" sz="1134" dirty="0" err="1">
                <a:solidFill>
                  <a:prstClr val="black"/>
                </a:solidFill>
                <a:latin typeface="Calibri" panose="020F0502020204030204" pitchFamily="34" charset="0"/>
                <a:cs typeface="Calibri" panose="020F0502020204030204" pitchFamily="34" charset="0"/>
              </a:rPr>
              <a:t>altijd</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goed</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moeten</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worden</a:t>
            </a:r>
            <a:r>
              <a:rPr lang="en-US" sz="1134" dirty="0">
                <a:solidFill>
                  <a:prstClr val="black"/>
                </a:solidFill>
                <a:latin typeface="Calibri" panose="020F0502020204030204" pitchFamily="34" charset="0"/>
                <a:cs typeface="Calibri" panose="020F0502020204030204" pitchFamily="34" charset="0"/>
              </a:rPr>
              <a:t> </a:t>
            </a:r>
            <a:r>
              <a:rPr lang="en-US" sz="1134" dirty="0" err="1">
                <a:solidFill>
                  <a:prstClr val="black"/>
                </a:solidFill>
                <a:latin typeface="Calibri" panose="020F0502020204030204" pitchFamily="34" charset="0"/>
                <a:cs typeface="Calibri" panose="020F0502020204030204" pitchFamily="34" charset="0"/>
              </a:rPr>
              <a:t>uitgevoerd</a:t>
            </a:r>
            <a:r>
              <a:rPr lang="en-US" sz="1134" dirty="0">
                <a:solidFill>
                  <a:prstClr val="black"/>
                </a:solidFill>
                <a:latin typeface="Calibri" panose="020F0502020204030204" pitchFamily="34" charset="0"/>
                <a:cs typeface="Calibri" panose="020F0502020204030204" pitchFamily="34" charset="0"/>
              </a:rPr>
              <a:t>.</a:t>
            </a:r>
            <a:endParaRPr lang="nl-NL" sz="1134" dirty="0">
              <a:solidFill>
                <a:prstClr val="black"/>
              </a:solidFill>
              <a:latin typeface="Calibri" panose="020F0502020204030204" pitchFamily="34" charset="0"/>
              <a:cs typeface="Calibri" panose="020F0502020204030204" pitchFamily="34" charset="0"/>
            </a:endParaRPr>
          </a:p>
        </p:txBody>
      </p:sp>
      <p:pic>
        <p:nvPicPr>
          <p:cNvPr id="21" name="Afbeelding 20">
            <a:extLst>
              <a:ext uri="{FF2B5EF4-FFF2-40B4-BE49-F238E27FC236}">
                <a16:creationId xmlns:a16="http://schemas.microsoft.com/office/drawing/2014/main" id="{E091C0D2-7561-4730-B5E5-104B5F16557F}"/>
              </a:ext>
            </a:extLst>
          </p:cNvPr>
          <p:cNvPicPr>
            <a:picLocks noChangeAspect="1"/>
          </p:cNvPicPr>
          <p:nvPr/>
        </p:nvPicPr>
        <p:blipFill rotWithShape="1">
          <a:blip r:embed="rId4">
            <a:extLst>
              <a:ext uri="{28A0092B-C50C-407E-A947-70E740481C1C}">
                <a14:useLocalDpi xmlns:a14="http://schemas.microsoft.com/office/drawing/2010/main" val="0"/>
              </a:ext>
            </a:extLst>
          </a:blip>
          <a:srcRect r="5664" b="1322"/>
          <a:stretch/>
        </p:blipFill>
        <p:spPr>
          <a:xfrm>
            <a:off x="113491" y="1539254"/>
            <a:ext cx="2167997" cy="3401667"/>
          </a:xfrm>
          <a:prstGeom prst="rect">
            <a:avLst/>
          </a:prstGeom>
          <a:ln>
            <a:noFill/>
          </a:ln>
          <a:effectLst/>
        </p:spPr>
      </p:pic>
      <p:pic>
        <p:nvPicPr>
          <p:cNvPr id="22" name="Afbeelding 21" descr="De bronafbeelding bekijken">
            <a:extLst>
              <a:ext uri="{FF2B5EF4-FFF2-40B4-BE49-F238E27FC236}">
                <a16:creationId xmlns:a16="http://schemas.microsoft.com/office/drawing/2014/main" id="{747B2930-2025-4812-AC8D-6F3241E0DE00}"/>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6708982" y="2319941"/>
            <a:ext cx="397574" cy="397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Afbeelding 22" descr="Afbeelding met persoon, man, binnen, glimlachen&#10;&#10;Automatisch gegenereerde beschrijving">
            <a:extLst>
              <a:ext uri="{FF2B5EF4-FFF2-40B4-BE49-F238E27FC236}">
                <a16:creationId xmlns:a16="http://schemas.microsoft.com/office/drawing/2014/main" id="{EED95001-5CAB-4E6D-90E3-DE6F594D79E5}"/>
              </a:ext>
            </a:extLst>
          </p:cNvPr>
          <p:cNvPicPr>
            <a:picLocks noChangeAspect="1"/>
          </p:cNvPicPr>
          <p:nvPr/>
        </p:nvPicPr>
        <p:blipFill rotWithShape="1">
          <a:blip r:embed="rId6">
            <a:extLst>
              <a:ext uri="{28A0092B-C50C-407E-A947-70E740481C1C}">
                <a14:useLocalDpi xmlns:a14="http://schemas.microsoft.com/office/drawing/2010/main" val="0"/>
              </a:ext>
            </a:extLst>
          </a:blip>
          <a:srcRect l="10191" t="5799" r="18425"/>
          <a:stretch/>
        </p:blipFill>
        <p:spPr>
          <a:xfrm>
            <a:off x="8885560" y="126526"/>
            <a:ext cx="922811" cy="1217797"/>
          </a:xfrm>
          <a:prstGeom prst="rect">
            <a:avLst/>
          </a:prstGeom>
        </p:spPr>
      </p:pic>
      <p:pic>
        <p:nvPicPr>
          <p:cNvPr id="24" name="Afbeelding 23" descr="Afbeelding met tekening&#10;&#10;Automatisch gegenereerde beschrijving">
            <a:extLst>
              <a:ext uri="{FF2B5EF4-FFF2-40B4-BE49-F238E27FC236}">
                <a16:creationId xmlns:a16="http://schemas.microsoft.com/office/drawing/2014/main" id="{3430ECD2-0E39-4AC5-BD96-55DC450C5D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13" t="5125" r="3521" b="8975"/>
          <a:stretch/>
        </p:blipFill>
        <p:spPr>
          <a:xfrm>
            <a:off x="342761" y="5580076"/>
            <a:ext cx="1521736" cy="640578"/>
          </a:xfrm>
          <a:prstGeom prst="rect">
            <a:avLst/>
          </a:prstGeom>
        </p:spPr>
      </p:pic>
      <p:sp>
        <p:nvSpPr>
          <p:cNvPr id="27" name="Rechthoek 26">
            <a:extLst>
              <a:ext uri="{FF2B5EF4-FFF2-40B4-BE49-F238E27FC236}">
                <a16:creationId xmlns:a16="http://schemas.microsoft.com/office/drawing/2014/main" id="{C2FC9C0F-EEEF-44A4-8141-300BB17569F7}"/>
              </a:ext>
            </a:extLst>
          </p:cNvPr>
          <p:cNvSpPr/>
          <p:nvPr/>
        </p:nvSpPr>
        <p:spPr>
          <a:xfrm>
            <a:off x="5390305" y="2738047"/>
            <a:ext cx="1802096" cy="237757"/>
          </a:xfrm>
          <a:prstGeom prst="rect">
            <a:avLst/>
          </a:prstGeom>
        </p:spPr>
        <p:txBody>
          <a:bodyPr wrap="none">
            <a:spAutoFit/>
          </a:bodyPr>
          <a:lstStyle/>
          <a:p>
            <a:pPr defTabSz="864017">
              <a:defRPr/>
            </a:pPr>
            <a:r>
              <a:rPr lang="nl-NL" sz="945" dirty="0">
                <a:solidFill>
                  <a:prstClr val="black"/>
                </a:solidFill>
                <a:latin typeface="Calibri" panose="020F0502020204030204"/>
              </a:rPr>
              <a:t>Vertaal strategie in </a:t>
            </a:r>
            <a:r>
              <a:rPr lang="nl-NL" sz="945" dirty="0" err="1">
                <a:solidFill>
                  <a:prstClr val="black"/>
                </a:solidFill>
                <a:latin typeface="Calibri" panose="020F0502020204030204"/>
              </a:rPr>
              <a:t>KSF’s</a:t>
            </a:r>
            <a:r>
              <a:rPr lang="nl-NL" sz="945" dirty="0">
                <a:solidFill>
                  <a:prstClr val="black"/>
                </a:solidFill>
                <a:latin typeface="Calibri" panose="020F0502020204030204"/>
              </a:rPr>
              <a:t> &amp; </a:t>
            </a:r>
            <a:r>
              <a:rPr lang="nl-NL" sz="945" dirty="0" err="1">
                <a:solidFill>
                  <a:prstClr val="black"/>
                </a:solidFill>
                <a:latin typeface="Calibri" panose="020F0502020204030204"/>
              </a:rPr>
              <a:t>KPI’s</a:t>
            </a:r>
            <a:r>
              <a:rPr lang="nl-NL" sz="945" dirty="0">
                <a:solidFill>
                  <a:prstClr val="black"/>
                </a:solidFill>
                <a:latin typeface="Calibri" panose="020F0502020204030204"/>
              </a:rPr>
              <a:t>.</a:t>
            </a:r>
          </a:p>
        </p:txBody>
      </p:sp>
      <p:pic>
        <p:nvPicPr>
          <p:cNvPr id="26" name="Afbeelding 25" descr="Afbeelding met meubels, tafel, licht&#10;&#10;Automatisch gegenereerde beschrijving">
            <a:extLst>
              <a:ext uri="{FF2B5EF4-FFF2-40B4-BE49-F238E27FC236}">
                <a16:creationId xmlns:a16="http://schemas.microsoft.com/office/drawing/2014/main" id="{9E094C45-8291-40F9-9C39-8DB7C0D8B8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4534" y="3259503"/>
            <a:ext cx="488877" cy="488877"/>
          </a:xfrm>
          <a:prstGeom prst="rect">
            <a:avLst/>
          </a:prstGeom>
        </p:spPr>
      </p:pic>
      <p:pic>
        <p:nvPicPr>
          <p:cNvPr id="28" name="Afbeelding 27" descr="Afbeelding met meubels, tafel, licht&#10;&#10;Automatisch gegenereerde beschrijving">
            <a:extLst>
              <a:ext uri="{FF2B5EF4-FFF2-40B4-BE49-F238E27FC236}">
                <a16:creationId xmlns:a16="http://schemas.microsoft.com/office/drawing/2014/main" id="{19141410-D347-4546-8A0D-897915A94E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4867" y="3282567"/>
            <a:ext cx="488877" cy="488877"/>
          </a:xfrm>
          <a:prstGeom prst="rect">
            <a:avLst/>
          </a:prstGeom>
        </p:spPr>
      </p:pic>
      <p:pic>
        <p:nvPicPr>
          <p:cNvPr id="29" name="Afbeelding 28" descr="Afbeelding met meubels, tafel, licht&#10;&#10;Automatisch gegenereerde beschrijving">
            <a:extLst>
              <a:ext uri="{FF2B5EF4-FFF2-40B4-BE49-F238E27FC236}">
                <a16:creationId xmlns:a16="http://schemas.microsoft.com/office/drawing/2014/main" id="{D5BDDF2A-51FD-4E3A-A660-C954579715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238" y="4238555"/>
            <a:ext cx="488877" cy="488877"/>
          </a:xfrm>
          <a:prstGeom prst="rect">
            <a:avLst/>
          </a:prstGeom>
        </p:spPr>
      </p:pic>
      <p:pic>
        <p:nvPicPr>
          <p:cNvPr id="31" name="Afbeelding 30" descr="Afbeelding met tekening&#10;&#10;Automatisch gegenereerde beschrijving">
            <a:extLst>
              <a:ext uri="{FF2B5EF4-FFF2-40B4-BE49-F238E27FC236}">
                <a16:creationId xmlns:a16="http://schemas.microsoft.com/office/drawing/2014/main" id="{53178DDB-B8B7-4092-BB3A-B40E01FDF6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65994" y="1368395"/>
            <a:ext cx="341718" cy="341718"/>
          </a:xfrm>
          <a:prstGeom prst="ellipse">
            <a:avLst/>
          </a:prstGeom>
        </p:spPr>
      </p:pic>
      <p:pic>
        <p:nvPicPr>
          <p:cNvPr id="32" name="Afbeelding 31">
            <a:extLst>
              <a:ext uri="{FF2B5EF4-FFF2-40B4-BE49-F238E27FC236}">
                <a16:creationId xmlns:a16="http://schemas.microsoft.com/office/drawing/2014/main" id="{A0253E03-CA1F-4DC7-B741-BE62B3000DA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colorTemperature colorTemp="11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5938" t="4489" r="25696" b="5105"/>
          <a:stretch/>
        </p:blipFill>
        <p:spPr>
          <a:xfrm>
            <a:off x="6110850" y="1321316"/>
            <a:ext cx="445462" cy="434175"/>
          </a:xfrm>
          <a:prstGeom prst="rect">
            <a:avLst/>
          </a:prstGeom>
        </p:spPr>
      </p:pic>
      <p:sp>
        <p:nvSpPr>
          <p:cNvPr id="33" name="Tekstvak 32">
            <a:extLst>
              <a:ext uri="{FF2B5EF4-FFF2-40B4-BE49-F238E27FC236}">
                <a16:creationId xmlns:a16="http://schemas.microsoft.com/office/drawing/2014/main" id="{806EF93D-A89C-4916-BC01-ADCC89266628}"/>
              </a:ext>
            </a:extLst>
          </p:cNvPr>
          <p:cNvSpPr txBox="1"/>
          <p:nvPr/>
        </p:nvSpPr>
        <p:spPr>
          <a:xfrm>
            <a:off x="9699482" y="6232902"/>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120</a:t>
            </a:r>
          </a:p>
        </p:txBody>
      </p:sp>
      <p:pic>
        <p:nvPicPr>
          <p:cNvPr id="34" name="Afbeelding 33" descr="Afbeelding met vliegtuig, zitten, groot, startbaan&#10;&#10;Automatisch gegenereerde beschrijving">
            <a:extLst>
              <a:ext uri="{FF2B5EF4-FFF2-40B4-BE49-F238E27FC236}">
                <a16:creationId xmlns:a16="http://schemas.microsoft.com/office/drawing/2014/main" id="{AB49332E-5E3D-4478-ACF2-DD9754F57E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701917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89B379-CA3F-4459-8274-1E69A0839BC1}"/>
              </a:ext>
            </a:extLst>
          </p:cNvPr>
          <p:cNvSpPr>
            <a:spLocks noGrp="1"/>
          </p:cNvSpPr>
          <p:nvPr>
            <p:ph type="title"/>
          </p:nvPr>
        </p:nvSpPr>
        <p:spPr/>
        <p:txBody>
          <a:bodyPr/>
          <a:lstStyle/>
          <a:p>
            <a:r>
              <a:rPr lang="nl-NL" dirty="0"/>
              <a:t>Effectieve besturing &gt; Meetplan</a:t>
            </a:r>
          </a:p>
        </p:txBody>
      </p:sp>
      <p:sp>
        <p:nvSpPr>
          <p:cNvPr id="3" name="Tekstvak 2">
            <a:extLst>
              <a:ext uri="{FF2B5EF4-FFF2-40B4-BE49-F238E27FC236}">
                <a16:creationId xmlns:a16="http://schemas.microsoft.com/office/drawing/2014/main" id="{0AA53BB7-6B27-4F12-B313-5238FA2452A0}"/>
              </a:ext>
            </a:extLst>
          </p:cNvPr>
          <p:cNvSpPr txBox="1"/>
          <p:nvPr/>
        </p:nvSpPr>
        <p:spPr>
          <a:xfrm>
            <a:off x="9611815" y="6237514"/>
            <a:ext cx="80663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124 e.v.</a:t>
            </a:r>
          </a:p>
        </p:txBody>
      </p:sp>
      <p:sp>
        <p:nvSpPr>
          <p:cNvPr id="4" name="Rechthoek 3">
            <a:extLst>
              <a:ext uri="{FF2B5EF4-FFF2-40B4-BE49-F238E27FC236}">
                <a16:creationId xmlns:a16="http://schemas.microsoft.com/office/drawing/2014/main" id="{7C9A0630-6017-4B7B-B62B-71E91A2B3882}"/>
              </a:ext>
            </a:extLst>
          </p:cNvPr>
          <p:cNvSpPr/>
          <p:nvPr/>
        </p:nvSpPr>
        <p:spPr>
          <a:xfrm>
            <a:off x="1331095" y="2371395"/>
            <a:ext cx="2072449" cy="680409"/>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885">
              <a:defRPr/>
            </a:pPr>
            <a:r>
              <a:rPr lang="nl-NL" sz="1134" dirty="0">
                <a:solidFill>
                  <a:prstClr val="white"/>
                </a:solidFill>
                <a:effectLst>
                  <a:outerShdw blurRad="38100" dist="38100" dir="2700000" algn="tl">
                    <a:srgbClr val="000000">
                      <a:alpha val="43137"/>
                    </a:srgbClr>
                  </a:outerShdw>
                </a:effectLst>
              </a:rPr>
              <a:t>Organisatiestrategie</a:t>
            </a:r>
          </a:p>
          <a:p>
            <a:pPr algn="ctr" defTabSz="863885">
              <a:defRPr/>
            </a:pPr>
            <a:r>
              <a:rPr lang="nl-NL" sz="1134" dirty="0">
                <a:solidFill>
                  <a:prstClr val="white"/>
                </a:solidFill>
                <a:effectLst>
                  <a:outerShdw blurRad="38100" dist="38100" dir="2700000" algn="tl">
                    <a:srgbClr val="000000">
                      <a:alpha val="43137"/>
                    </a:srgbClr>
                  </a:outerShdw>
                </a:effectLst>
              </a:rPr>
              <a:t>bepalen</a:t>
            </a:r>
          </a:p>
        </p:txBody>
      </p:sp>
      <p:sp>
        <p:nvSpPr>
          <p:cNvPr id="5" name="Rechthoek 4">
            <a:extLst>
              <a:ext uri="{FF2B5EF4-FFF2-40B4-BE49-F238E27FC236}">
                <a16:creationId xmlns:a16="http://schemas.microsoft.com/office/drawing/2014/main" id="{4CE7A84D-1AFA-4B6E-A346-089CFD7FE8D0}"/>
              </a:ext>
            </a:extLst>
          </p:cNvPr>
          <p:cNvSpPr/>
          <p:nvPr/>
        </p:nvSpPr>
        <p:spPr>
          <a:xfrm>
            <a:off x="3743739" y="2369118"/>
            <a:ext cx="2072449" cy="680409"/>
          </a:xfrm>
          <a:prstGeom prst="rect">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885">
              <a:defRPr/>
            </a:pPr>
            <a:r>
              <a:rPr lang="nl-NL" sz="1134" dirty="0">
                <a:solidFill>
                  <a:prstClr val="white"/>
                </a:solidFill>
                <a:effectLst>
                  <a:outerShdw blurRad="38100" dist="38100" dir="2700000" algn="tl">
                    <a:srgbClr val="000000">
                      <a:alpha val="43137"/>
                    </a:srgbClr>
                  </a:outerShdw>
                </a:effectLst>
              </a:rPr>
              <a:t>Procesdoelen</a:t>
            </a:r>
          </a:p>
          <a:p>
            <a:pPr algn="ctr" defTabSz="863885">
              <a:defRPr/>
            </a:pPr>
            <a:r>
              <a:rPr lang="nl-NL" sz="1134" dirty="0">
                <a:solidFill>
                  <a:prstClr val="white"/>
                </a:solidFill>
                <a:effectLst>
                  <a:outerShdw blurRad="38100" dist="38100" dir="2700000" algn="tl">
                    <a:srgbClr val="000000">
                      <a:alpha val="43137"/>
                    </a:srgbClr>
                  </a:outerShdw>
                </a:effectLst>
              </a:rPr>
              <a:t>formuleren</a:t>
            </a:r>
          </a:p>
        </p:txBody>
      </p:sp>
      <p:sp>
        <p:nvSpPr>
          <p:cNvPr id="6" name="Rechthoek 5">
            <a:extLst>
              <a:ext uri="{FF2B5EF4-FFF2-40B4-BE49-F238E27FC236}">
                <a16:creationId xmlns:a16="http://schemas.microsoft.com/office/drawing/2014/main" id="{AB620D44-BF0E-4A2F-93F1-34D63A27D021}"/>
              </a:ext>
            </a:extLst>
          </p:cNvPr>
          <p:cNvSpPr/>
          <p:nvPr/>
        </p:nvSpPr>
        <p:spPr>
          <a:xfrm>
            <a:off x="6081821" y="2369118"/>
            <a:ext cx="2072449" cy="680409"/>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885">
              <a:defRPr/>
            </a:pPr>
            <a:r>
              <a:rPr lang="nl-NL" sz="1134" dirty="0">
                <a:solidFill>
                  <a:prstClr val="white"/>
                </a:solidFill>
                <a:effectLst>
                  <a:outerShdw blurRad="38100" dist="38100" dir="2700000" algn="tl">
                    <a:srgbClr val="000000">
                      <a:alpha val="43137"/>
                    </a:srgbClr>
                  </a:outerShdw>
                </a:effectLst>
              </a:rPr>
              <a:t>Stuurinformatie</a:t>
            </a:r>
          </a:p>
          <a:p>
            <a:pPr algn="ctr" defTabSz="863885">
              <a:defRPr/>
            </a:pPr>
            <a:r>
              <a:rPr lang="nl-NL" sz="1134" dirty="0">
                <a:solidFill>
                  <a:prstClr val="white"/>
                </a:solidFill>
                <a:effectLst>
                  <a:outerShdw blurRad="38100" dist="38100" dir="2700000" algn="tl">
                    <a:srgbClr val="000000">
                      <a:alpha val="43137"/>
                    </a:srgbClr>
                  </a:outerShdw>
                </a:effectLst>
              </a:rPr>
              <a:t>genereren</a:t>
            </a:r>
          </a:p>
        </p:txBody>
      </p:sp>
      <p:sp>
        <p:nvSpPr>
          <p:cNvPr id="7" name="Rechthoek 6">
            <a:extLst>
              <a:ext uri="{FF2B5EF4-FFF2-40B4-BE49-F238E27FC236}">
                <a16:creationId xmlns:a16="http://schemas.microsoft.com/office/drawing/2014/main" id="{EA650AD7-798A-4775-BC65-9FA422AC3ABF}"/>
              </a:ext>
            </a:extLst>
          </p:cNvPr>
          <p:cNvSpPr/>
          <p:nvPr/>
        </p:nvSpPr>
        <p:spPr>
          <a:xfrm>
            <a:off x="8419904" y="2354438"/>
            <a:ext cx="2072449" cy="680409"/>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3885">
              <a:defRPr/>
            </a:pPr>
            <a:r>
              <a:rPr lang="nl-NL" sz="1134" dirty="0">
                <a:solidFill>
                  <a:prstClr val="white"/>
                </a:solidFill>
                <a:effectLst>
                  <a:outerShdw blurRad="38100" dist="38100" dir="2700000" algn="tl">
                    <a:srgbClr val="000000">
                      <a:alpha val="43137"/>
                    </a:srgbClr>
                  </a:outerShdw>
                </a:effectLst>
              </a:rPr>
              <a:t>Procesbesturing</a:t>
            </a:r>
          </a:p>
        </p:txBody>
      </p:sp>
      <p:sp>
        <p:nvSpPr>
          <p:cNvPr id="8" name="Pijl: rechts 7">
            <a:extLst>
              <a:ext uri="{FF2B5EF4-FFF2-40B4-BE49-F238E27FC236}">
                <a16:creationId xmlns:a16="http://schemas.microsoft.com/office/drawing/2014/main" id="{A830DEFE-7103-4836-BC26-ECE4A7722175}"/>
              </a:ext>
            </a:extLst>
          </p:cNvPr>
          <p:cNvSpPr/>
          <p:nvPr/>
        </p:nvSpPr>
        <p:spPr>
          <a:xfrm>
            <a:off x="8149607" y="2505067"/>
            <a:ext cx="452984" cy="379151"/>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endParaRPr>
          </a:p>
        </p:txBody>
      </p:sp>
      <p:sp>
        <p:nvSpPr>
          <p:cNvPr id="9" name="Pijl: rechts 8">
            <a:extLst>
              <a:ext uri="{FF2B5EF4-FFF2-40B4-BE49-F238E27FC236}">
                <a16:creationId xmlns:a16="http://schemas.microsoft.com/office/drawing/2014/main" id="{8F80FC82-A64C-4ED1-9E35-3BA21AF2351A}"/>
              </a:ext>
            </a:extLst>
          </p:cNvPr>
          <p:cNvSpPr/>
          <p:nvPr/>
        </p:nvSpPr>
        <p:spPr>
          <a:xfrm>
            <a:off x="5816188" y="2547875"/>
            <a:ext cx="452984" cy="379151"/>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endParaRPr>
          </a:p>
        </p:txBody>
      </p:sp>
      <p:sp>
        <p:nvSpPr>
          <p:cNvPr id="10" name="Pijl: rechts 9">
            <a:extLst>
              <a:ext uri="{FF2B5EF4-FFF2-40B4-BE49-F238E27FC236}">
                <a16:creationId xmlns:a16="http://schemas.microsoft.com/office/drawing/2014/main" id="{81420EC7-80A5-440C-9DB2-97541BAC17AD}"/>
              </a:ext>
            </a:extLst>
          </p:cNvPr>
          <p:cNvSpPr/>
          <p:nvPr/>
        </p:nvSpPr>
        <p:spPr>
          <a:xfrm>
            <a:off x="3379685" y="2547876"/>
            <a:ext cx="452984" cy="379151"/>
          </a:xfrm>
          <a:prstGeom prst="rightArrow">
            <a:avLst/>
          </a:prstGeom>
          <a:solidFill>
            <a:schemeClr val="bg1"/>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endParaRPr>
          </a:p>
        </p:txBody>
      </p:sp>
      <p:pic>
        <p:nvPicPr>
          <p:cNvPr id="11" name="Afbeelding 10">
            <a:extLst>
              <a:ext uri="{FF2B5EF4-FFF2-40B4-BE49-F238E27FC236}">
                <a16:creationId xmlns:a16="http://schemas.microsoft.com/office/drawing/2014/main" id="{D32873FC-7052-4F2A-8CE3-140ED7462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90204" y="1295341"/>
            <a:ext cx="1260351" cy="1252534"/>
          </a:xfrm>
          <a:prstGeom prst="rect">
            <a:avLst/>
          </a:prstGeom>
        </p:spPr>
      </p:pic>
      <p:sp>
        <p:nvSpPr>
          <p:cNvPr id="13" name="Tekstvak 12">
            <a:extLst>
              <a:ext uri="{FF2B5EF4-FFF2-40B4-BE49-F238E27FC236}">
                <a16:creationId xmlns:a16="http://schemas.microsoft.com/office/drawing/2014/main" id="{732B9566-912F-4AB3-8A98-B992C759994D}"/>
              </a:ext>
            </a:extLst>
          </p:cNvPr>
          <p:cNvSpPr txBox="1"/>
          <p:nvPr/>
        </p:nvSpPr>
        <p:spPr>
          <a:xfrm>
            <a:off x="3985414" y="3156788"/>
            <a:ext cx="1797287" cy="528606"/>
          </a:xfrm>
          <a:prstGeom prst="rect">
            <a:avLst/>
          </a:prstGeom>
          <a:noFill/>
        </p:spPr>
        <p:txBody>
          <a:bodyPr wrap="none" rtlCol="0">
            <a:spAutoFit/>
          </a:bodyPr>
          <a:lstStyle/>
          <a:p>
            <a:pPr marL="162003" indent="-162003">
              <a:buFont typeface="Courier New" panose="02070309020205020404" pitchFamily="49" charset="0"/>
              <a:buChar char="o"/>
            </a:pPr>
            <a:r>
              <a:rPr lang="nl-NL" sz="945" b="1" i="1" dirty="0"/>
              <a:t>Kritische succesfactoren</a:t>
            </a:r>
          </a:p>
          <a:p>
            <a:pPr marL="162003" indent="-162003">
              <a:buFont typeface="Courier New" panose="02070309020205020404" pitchFamily="49" charset="0"/>
              <a:buChar char="o"/>
            </a:pPr>
            <a:r>
              <a:rPr lang="nl-NL" sz="945" dirty="0"/>
              <a:t>Kritische bedrijfsprocessen</a:t>
            </a:r>
          </a:p>
          <a:p>
            <a:pPr marL="162003" indent="-162003">
              <a:buFont typeface="Courier New" panose="02070309020205020404" pitchFamily="49" charset="0"/>
              <a:buChar char="o"/>
            </a:pPr>
            <a:r>
              <a:rPr lang="nl-NL" sz="945" b="1" i="1" dirty="0"/>
              <a:t>Prestatie-indicatoren</a:t>
            </a:r>
          </a:p>
        </p:txBody>
      </p:sp>
      <p:sp>
        <p:nvSpPr>
          <p:cNvPr id="14" name="Tekstvak 13">
            <a:extLst>
              <a:ext uri="{FF2B5EF4-FFF2-40B4-BE49-F238E27FC236}">
                <a16:creationId xmlns:a16="http://schemas.microsoft.com/office/drawing/2014/main" id="{169E91E5-D67F-45C4-96C7-68CA4B79BA1E}"/>
              </a:ext>
            </a:extLst>
          </p:cNvPr>
          <p:cNvSpPr txBox="1"/>
          <p:nvPr/>
        </p:nvSpPr>
        <p:spPr>
          <a:xfrm>
            <a:off x="6229267" y="3164633"/>
            <a:ext cx="2031325" cy="1110304"/>
          </a:xfrm>
          <a:prstGeom prst="rect">
            <a:avLst/>
          </a:prstGeom>
          <a:noFill/>
        </p:spPr>
        <p:txBody>
          <a:bodyPr wrap="none" rtlCol="0">
            <a:spAutoFit/>
          </a:bodyPr>
          <a:lstStyle/>
          <a:p>
            <a:pPr marL="162003" indent="-162003">
              <a:buFont typeface="Courier New" panose="02070309020205020404" pitchFamily="49" charset="0"/>
              <a:buChar char="o"/>
            </a:pPr>
            <a:r>
              <a:rPr lang="nl-NL" sz="945" dirty="0"/>
              <a:t>Streefwaarde</a:t>
            </a:r>
          </a:p>
          <a:p>
            <a:pPr marL="162003" indent="-162003">
              <a:buFont typeface="Courier New" panose="02070309020205020404" pitchFamily="49" charset="0"/>
              <a:buChar char="o"/>
            </a:pPr>
            <a:r>
              <a:rPr lang="nl-NL" sz="945" dirty="0"/>
              <a:t>Wordt de indicator al gemeten?</a:t>
            </a:r>
          </a:p>
          <a:p>
            <a:pPr marL="162003" indent="-162003">
              <a:buFont typeface="Courier New" panose="02070309020205020404" pitchFamily="49" charset="0"/>
              <a:buChar char="o"/>
            </a:pPr>
            <a:r>
              <a:rPr lang="nl-NL" sz="945" dirty="0"/>
              <a:t>Bron van de informatie</a:t>
            </a:r>
          </a:p>
          <a:p>
            <a:pPr marL="162003" indent="-162003">
              <a:buFont typeface="Courier New" panose="02070309020205020404" pitchFamily="49" charset="0"/>
              <a:buChar char="o"/>
            </a:pPr>
            <a:r>
              <a:rPr lang="nl-NL" sz="945" dirty="0"/>
              <a:t>Meetfrequentie</a:t>
            </a:r>
          </a:p>
          <a:p>
            <a:pPr marL="162003" indent="-162003">
              <a:buFont typeface="Courier New" panose="02070309020205020404" pitchFamily="49" charset="0"/>
              <a:buChar char="o"/>
            </a:pPr>
            <a:r>
              <a:rPr lang="nl-NL" sz="945" dirty="0"/>
              <a:t>Meetinstrument</a:t>
            </a:r>
          </a:p>
          <a:p>
            <a:pPr marL="162003" indent="-162003">
              <a:buFont typeface="Courier New" panose="02070309020205020404" pitchFamily="49" charset="0"/>
              <a:buChar char="o"/>
            </a:pPr>
            <a:r>
              <a:rPr lang="nl-NL" sz="945" dirty="0"/>
              <a:t>Wie verzorgt de meting</a:t>
            </a:r>
          </a:p>
          <a:p>
            <a:pPr marL="162003" indent="-162003">
              <a:buFont typeface="Courier New" panose="02070309020205020404" pitchFamily="49" charset="0"/>
              <a:buChar char="o"/>
            </a:pPr>
            <a:r>
              <a:rPr lang="nl-NL" sz="945" dirty="0"/>
              <a:t>Rapportagevorm</a:t>
            </a:r>
          </a:p>
        </p:txBody>
      </p:sp>
      <p:sp>
        <p:nvSpPr>
          <p:cNvPr id="15" name="Rechteraccolade 14">
            <a:extLst>
              <a:ext uri="{FF2B5EF4-FFF2-40B4-BE49-F238E27FC236}">
                <a16:creationId xmlns:a16="http://schemas.microsoft.com/office/drawing/2014/main" id="{90F33322-EC8D-4640-9F29-329330D6EAC8}"/>
              </a:ext>
            </a:extLst>
          </p:cNvPr>
          <p:cNvSpPr/>
          <p:nvPr/>
        </p:nvSpPr>
        <p:spPr>
          <a:xfrm rot="5400000">
            <a:off x="4670989" y="1076705"/>
            <a:ext cx="498778" cy="7077638"/>
          </a:xfrm>
          <a:prstGeom prst="rightBrac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701"/>
          </a:p>
        </p:txBody>
      </p:sp>
      <p:sp>
        <p:nvSpPr>
          <p:cNvPr id="16" name="Tekstvak 15">
            <a:extLst>
              <a:ext uri="{FF2B5EF4-FFF2-40B4-BE49-F238E27FC236}">
                <a16:creationId xmlns:a16="http://schemas.microsoft.com/office/drawing/2014/main" id="{7B657D56-A397-48AC-9DE8-CD55B3506863}"/>
              </a:ext>
            </a:extLst>
          </p:cNvPr>
          <p:cNvSpPr txBox="1"/>
          <p:nvPr/>
        </p:nvSpPr>
        <p:spPr>
          <a:xfrm>
            <a:off x="4468848" y="4930494"/>
            <a:ext cx="1024639" cy="325025"/>
          </a:xfrm>
          <a:prstGeom prst="rect">
            <a:avLst/>
          </a:prstGeom>
          <a:noFill/>
        </p:spPr>
        <p:txBody>
          <a:bodyPr wrap="none" rtlCol="0">
            <a:spAutoFit/>
          </a:bodyPr>
          <a:lstStyle/>
          <a:p>
            <a:r>
              <a:rPr lang="nl-NL" sz="1512" b="1" dirty="0"/>
              <a:t>Meetplan</a:t>
            </a:r>
          </a:p>
        </p:txBody>
      </p:sp>
      <p:pic>
        <p:nvPicPr>
          <p:cNvPr id="17" name="Afbeelding 16">
            <a:extLst>
              <a:ext uri="{FF2B5EF4-FFF2-40B4-BE49-F238E27FC236}">
                <a16:creationId xmlns:a16="http://schemas.microsoft.com/office/drawing/2014/main" id="{901E6A51-5F1B-4F3E-AB0B-AB6177B23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2737" y="4780946"/>
            <a:ext cx="1860728" cy="616184"/>
          </a:xfrm>
          <a:prstGeom prst="rect">
            <a:avLst/>
          </a:prstGeom>
        </p:spPr>
      </p:pic>
      <p:sp>
        <p:nvSpPr>
          <p:cNvPr id="19" name="Tekstvak 18">
            <a:extLst>
              <a:ext uri="{FF2B5EF4-FFF2-40B4-BE49-F238E27FC236}">
                <a16:creationId xmlns:a16="http://schemas.microsoft.com/office/drawing/2014/main" id="{EC0C1D6D-0846-4C1E-8985-EF65923DFB84}"/>
              </a:ext>
            </a:extLst>
          </p:cNvPr>
          <p:cNvSpPr txBox="1"/>
          <p:nvPr/>
        </p:nvSpPr>
        <p:spPr>
          <a:xfrm>
            <a:off x="1597264" y="3164633"/>
            <a:ext cx="1462260" cy="237757"/>
          </a:xfrm>
          <a:prstGeom prst="rect">
            <a:avLst/>
          </a:prstGeom>
          <a:noFill/>
        </p:spPr>
        <p:txBody>
          <a:bodyPr wrap="none" rtlCol="0">
            <a:spAutoFit/>
          </a:bodyPr>
          <a:lstStyle/>
          <a:p>
            <a:r>
              <a:rPr lang="nl-NL" sz="945" b="1" i="1" dirty="0"/>
              <a:t>SMART doelstellingen</a:t>
            </a:r>
          </a:p>
        </p:txBody>
      </p:sp>
      <p:pic>
        <p:nvPicPr>
          <p:cNvPr id="24" name="Afbeelding 23" descr="Afbeelding met schermafbeelding&#10;&#10;Automatisch gegenereerde beschrijving">
            <a:extLst>
              <a:ext uri="{FF2B5EF4-FFF2-40B4-BE49-F238E27FC236}">
                <a16:creationId xmlns:a16="http://schemas.microsoft.com/office/drawing/2014/main" id="{17A1F1F0-79E0-47D3-AC7D-AD381A704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094" y="3635515"/>
            <a:ext cx="2072449" cy="665040"/>
          </a:xfrm>
          <a:prstGeom prst="rect">
            <a:avLst/>
          </a:prstGeom>
        </p:spPr>
      </p:pic>
      <p:pic>
        <p:nvPicPr>
          <p:cNvPr id="25" name="Afbeelding 24">
            <a:extLst>
              <a:ext uri="{FF2B5EF4-FFF2-40B4-BE49-F238E27FC236}">
                <a16:creationId xmlns:a16="http://schemas.microsoft.com/office/drawing/2014/main" id="{9592FDE3-D1CB-45F0-A07B-BEDB96CA691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25938" t="4489" r="25696" b="5105"/>
          <a:stretch/>
        </p:blipFill>
        <p:spPr>
          <a:xfrm>
            <a:off x="2024800" y="1701439"/>
            <a:ext cx="685038" cy="667679"/>
          </a:xfrm>
          <a:prstGeom prst="rect">
            <a:avLst/>
          </a:prstGeom>
        </p:spPr>
      </p:pic>
      <p:pic>
        <p:nvPicPr>
          <p:cNvPr id="26" name="Afbeelding 25" descr="Afbeelding met vliegtuig, zitten, groot, startbaan&#10;&#10;Automatisch gegenereerde beschrijving">
            <a:extLst>
              <a:ext uri="{FF2B5EF4-FFF2-40B4-BE49-F238E27FC236}">
                <a16:creationId xmlns:a16="http://schemas.microsoft.com/office/drawing/2014/main" id="{4C329D46-B3B9-4357-A99F-3BD4CE7E4A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27" name="Picture 3">
            <a:extLst>
              <a:ext uri="{FF2B5EF4-FFF2-40B4-BE49-F238E27FC236}">
                <a16:creationId xmlns:a16="http://schemas.microsoft.com/office/drawing/2014/main" id="{9C9490D6-CDC3-403D-8C93-4DD8DF612A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jdelijke aanduiding voor voettekst 27">
            <a:extLst>
              <a:ext uri="{FF2B5EF4-FFF2-40B4-BE49-F238E27FC236}">
                <a16:creationId xmlns:a16="http://schemas.microsoft.com/office/drawing/2014/main" id="{DAC8C23E-DE23-45F7-8DE8-47BB86112615}"/>
              </a:ext>
            </a:extLst>
          </p:cNvPr>
          <p:cNvSpPr>
            <a:spLocks noGrp="1"/>
          </p:cNvSpPr>
          <p:nvPr>
            <p:ph type="ftr" sz="quarter" idx="11"/>
          </p:nvPr>
        </p:nvSpPr>
        <p:spPr/>
        <p:txBody>
          <a:bodyPr/>
          <a:lstStyle/>
          <a:p>
            <a:r>
              <a:rPr lang="nl-NL"/>
              <a:t>Processen</a:t>
            </a:r>
          </a:p>
        </p:txBody>
      </p:sp>
      <p:sp>
        <p:nvSpPr>
          <p:cNvPr id="30" name="Tijdelijke aanduiding voor dianummer 29">
            <a:extLst>
              <a:ext uri="{FF2B5EF4-FFF2-40B4-BE49-F238E27FC236}">
                <a16:creationId xmlns:a16="http://schemas.microsoft.com/office/drawing/2014/main" id="{AD0CE003-406A-4242-A477-4AC358602D80}"/>
              </a:ext>
            </a:extLst>
          </p:cNvPr>
          <p:cNvSpPr>
            <a:spLocks noGrp="1"/>
          </p:cNvSpPr>
          <p:nvPr>
            <p:ph type="sldNum" sz="quarter" idx="12"/>
          </p:nvPr>
        </p:nvSpPr>
        <p:spPr/>
        <p:txBody>
          <a:bodyPr/>
          <a:lstStyle/>
          <a:p>
            <a:fld id="{76022968-2107-43EC-8FC0-5D78783708AF}" type="slidenum">
              <a:rPr lang="nl-NL" smtClean="0"/>
              <a:t>53</a:t>
            </a:fld>
            <a:endParaRPr lang="nl-NL"/>
          </a:p>
        </p:txBody>
      </p:sp>
      <p:pic>
        <p:nvPicPr>
          <p:cNvPr id="49" name="Afbeelding 48">
            <a:extLst>
              <a:ext uri="{FF2B5EF4-FFF2-40B4-BE49-F238E27FC236}">
                <a16:creationId xmlns:a16="http://schemas.microsoft.com/office/drawing/2014/main" id="{5F31DB5D-D0E3-4CEE-A4E0-FF9A548E8755}"/>
              </a:ext>
            </a:extLst>
          </p:cNvPr>
          <p:cNvPicPr>
            <a:picLocks noChangeAspect="1"/>
          </p:cNvPicPr>
          <p:nvPr/>
        </p:nvPicPr>
        <p:blipFill>
          <a:blip r:embed="rId10"/>
          <a:stretch>
            <a:fillRect/>
          </a:stretch>
        </p:blipFill>
        <p:spPr>
          <a:xfrm>
            <a:off x="8344671" y="3043066"/>
            <a:ext cx="2361213" cy="2078927"/>
          </a:xfrm>
          <a:prstGeom prst="rect">
            <a:avLst/>
          </a:prstGeom>
        </p:spPr>
      </p:pic>
      <p:pic>
        <p:nvPicPr>
          <p:cNvPr id="31" name="Afbeelding 30" descr="Afbeelding met klok&#10;&#10;Automatisch gegenereerde beschrijving">
            <a:extLst>
              <a:ext uri="{FF2B5EF4-FFF2-40B4-BE49-F238E27FC236}">
                <a16:creationId xmlns:a16="http://schemas.microsoft.com/office/drawing/2014/main" id="{8A1CD015-8FAD-4BF9-AC2A-4EEFEE76EB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77602" y="3776650"/>
            <a:ext cx="482591" cy="482591"/>
          </a:xfrm>
          <a:prstGeom prst="rect">
            <a:avLst/>
          </a:prstGeom>
        </p:spPr>
      </p:pic>
      <p:pic>
        <p:nvPicPr>
          <p:cNvPr id="32" name="Afbeelding 31" descr="Afbeelding met klok&#10;&#10;Automatisch gegenereerde beschrijving">
            <a:extLst>
              <a:ext uri="{FF2B5EF4-FFF2-40B4-BE49-F238E27FC236}">
                <a16:creationId xmlns:a16="http://schemas.microsoft.com/office/drawing/2014/main" id="{5E577999-883D-4AAD-B0B8-161B4B4464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09460" y="3767503"/>
            <a:ext cx="482591" cy="482591"/>
          </a:xfrm>
          <a:prstGeom prst="rect">
            <a:avLst/>
          </a:prstGeom>
        </p:spPr>
      </p:pic>
      <p:pic>
        <p:nvPicPr>
          <p:cNvPr id="33" name="Afbeelding 32" descr="Afbeelding met klok&#10;&#10;Automatisch gegenereerde beschrijving">
            <a:extLst>
              <a:ext uri="{FF2B5EF4-FFF2-40B4-BE49-F238E27FC236}">
                <a16:creationId xmlns:a16="http://schemas.microsoft.com/office/drawing/2014/main" id="{12C471CE-A28C-487B-8A58-9F7D500966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3434" y="3767503"/>
            <a:ext cx="482591" cy="482591"/>
          </a:xfrm>
          <a:prstGeom prst="rect">
            <a:avLst/>
          </a:prstGeom>
        </p:spPr>
      </p:pic>
      <p:pic>
        <p:nvPicPr>
          <p:cNvPr id="35" name="Afbeelding 34" descr="Afbeelding met klok&#10;&#10;Automatisch gegenereerde beschrijving">
            <a:extLst>
              <a:ext uri="{FF2B5EF4-FFF2-40B4-BE49-F238E27FC236}">
                <a16:creationId xmlns:a16="http://schemas.microsoft.com/office/drawing/2014/main" id="{228B57C5-8762-4F25-A544-F70641D213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02847" y="1723424"/>
            <a:ext cx="777230" cy="777230"/>
          </a:xfrm>
          <a:prstGeom prst="rect">
            <a:avLst/>
          </a:prstGeom>
        </p:spPr>
      </p:pic>
      <p:pic>
        <p:nvPicPr>
          <p:cNvPr id="37" name="Afbeelding 36" descr="Afbeelding met kamer, voedsel, teken&#10;&#10;Automatisch gegenereerde beschrijving">
            <a:hlinkClick r:id="" action="ppaction://noaction"/>
            <a:extLst>
              <a:ext uri="{FF2B5EF4-FFF2-40B4-BE49-F238E27FC236}">
                <a16:creationId xmlns:a16="http://schemas.microsoft.com/office/drawing/2014/main" id="{57DA230B-1805-45D8-BA64-05B007FF50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37102" y="505497"/>
            <a:ext cx="1289081" cy="763532"/>
          </a:xfrm>
          <a:prstGeom prst="rect">
            <a:avLst/>
          </a:prstGeom>
        </p:spPr>
      </p:pic>
      <p:pic>
        <p:nvPicPr>
          <p:cNvPr id="38" name="Afbeelding 37" descr="Afbeelding met fiets, zitten, klok, vasthouden&#10;&#10;Automatisch gegenereerde beschrijving">
            <a:extLst>
              <a:ext uri="{FF2B5EF4-FFF2-40B4-BE49-F238E27FC236}">
                <a16:creationId xmlns:a16="http://schemas.microsoft.com/office/drawing/2014/main" id="{5EBB67F3-98BF-42E3-8AE0-DA063A824E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43124" y="1689027"/>
            <a:ext cx="764306" cy="767364"/>
          </a:xfrm>
          <a:prstGeom prst="rect">
            <a:avLst/>
          </a:prstGeom>
        </p:spPr>
      </p:pic>
    </p:spTree>
    <p:extLst>
      <p:ext uri="{BB962C8B-B14F-4D97-AF65-F5344CB8AC3E}">
        <p14:creationId xmlns:p14="http://schemas.microsoft.com/office/powerpoint/2010/main" val="2612378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D0371D-B80C-40E1-A119-51B845BD3384}"/>
              </a:ext>
            </a:extLst>
          </p:cNvPr>
          <p:cNvSpPr>
            <a:spLocks noGrp="1"/>
          </p:cNvSpPr>
          <p:nvPr>
            <p:ph type="title"/>
          </p:nvPr>
        </p:nvSpPr>
        <p:spPr/>
        <p:txBody>
          <a:bodyPr/>
          <a:lstStyle/>
          <a:p>
            <a:r>
              <a:rPr lang="nl-NL" dirty="0"/>
              <a:t>Afleiden van Prestatie-indicatoren</a:t>
            </a:r>
            <a:br>
              <a:rPr lang="nl-NL" dirty="0"/>
            </a:br>
            <a:r>
              <a:rPr lang="nl-NL" sz="1600" b="0" dirty="0">
                <a:solidFill>
                  <a:schemeClr val="tx1"/>
                </a:solidFill>
              </a:rPr>
              <a:t>Hugo Hendriks</a:t>
            </a:r>
          </a:p>
        </p:txBody>
      </p:sp>
      <p:cxnSp>
        <p:nvCxnSpPr>
          <p:cNvPr id="4" name="Rechte verbindingslijn met pijl 3">
            <a:extLst>
              <a:ext uri="{FF2B5EF4-FFF2-40B4-BE49-F238E27FC236}">
                <a16:creationId xmlns:a16="http://schemas.microsoft.com/office/drawing/2014/main" id="{B4310C30-1794-4448-8695-3CB32D1A36E6}"/>
              </a:ext>
            </a:extLst>
          </p:cNvPr>
          <p:cNvCxnSpPr>
            <a:cxnSpLocks/>
          </p:cNvCxnSpPr>
          <p:nvPr/>
        </p:nvCxnSpPr>
        <p:spPr>
          <a:xfrm>
            <a:off x="6773339" y="2182424"/>
            <a:ext cx="1020613" cy="2506561"/>
          </a:xfrm>
          <a:prstGeom prst="straightConnector1">
            <a:avLst/>
          </a:prstGeom>
          <a:noFill/>
          <a:ln w="34925" cap="flat" cmpd="sng" algn="ctr">
            <a:solidFill>
              <a:srgbClr val="FFFFFF"/>
            </a:solidFill>
            <a:prstDash val="sys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 name="Rechte verbindingslijn met pijl 4">
            <a:extLst>
              <a:ext uri="{FF2B5EF4-FFF2-40B4-BE49-F238E27FC236}">
                <a16:creationId xmlns:a16="http://schemas.microsoft.com/office/drawing/2014/main" id="{440CD91C-4C50-41D8-9B0D-AC6DDF250AA9}"/>
              </a:ext>
            </a:extLst>
          </p:cNvPr>
          <p:cNvCxnSpPr/>
          <p:nvPr/>
        </p:nvCxnSpPr>
        <p:spPr>
          <a:xfrm flipH="1">
            <a:off x="3949642" y="2208104"/>
            <a:ext cx="1122675" cy="2480879"/>
          </a:xfrm>
          <a:prstGeom prst="straightConnector1">
            <a:avLst/>
          </a:prstGeom>
          <a:noFill/>
          <a:ln w="34925" cap="flat" cmpd="sng" algn="ctr">
            <a:solidFill>
              <a:srgbClr val="FFFFFF"/>
            </a:solidFill>
            <a:prstDash val="sys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6" name="Rechthoek 5">
            <a:extLst>
              <a:ext uri="{FF2B5EF4-FFF2-40B4-BE49-F238E27FC236}">
                <a16:creationId xmlns:a16="http://schemas.microsoft.com/office/drawing/2014/main" id="{10E6E280-9E9C-4CF5-B092-6AFC60036EB7}"/>
              </a:ext>
            </a:extLst>
          </p:cNvPr>
          <p:cNvSpPr/>
          <p:nvPr/>
        </p:nvSpPr>
        <p:spPr>
          <a:xfrm>
            <a:off x="4596031" y="1527696"/>
            <a:ext cx="2687615" cy="680409"/>
          </a:xfrm>
          <a:prstGeom prst="rect">
            <a:avLst/>
          </a:prstGeom>
          <a:solidFill>
            <a:srgbClr val="C00000"/>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512"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Organisatiestrategie</a:t>
            </a:r>
          </a:p>
        </p:txBody>
      </p:sp>
      <p:sp>
        <p:nvSpPr>
          <p:cNvPr id="7" name="Rechthoek 6">
            <a:extLst>
              <a:ext uri="{FF2B5EF4-FFF2-40B4-BE49-F238E27FC236}">
                <a16:creationId xmlns:a16="http://schemas.microsoft.com/office/drawing/2014/main" id="{0FA80658-C107-4761-9A9E-64AB370F9394}"/>
              </a:ext>
            </a:extLst>
          </p:cNvPr>
          <p:cNvSpPr/>
          <p:nvPr/>
        </p:nvSpPr>
        <p:spPr>
          <a:xfrm>
            <a:off x="4237099" y="2600330"/>
            <a:ext cx="3405478" cy="680409"/>
          </a:xfrm>
          <a:prstGeom prst="rect">
            <a:avLst/>
          </a:prstGeom>
          <a:solidFill>
            <a:srgbClr val="00B050"/>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512"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Kritische Succesfactoren</a:t>
            </a:r>
          </a:p>
        </p:txBody>
      </p:sp>
      <p:sp>
        <p:nvSpPr>
          <p:cNvPr id="8" name="Rechthoek 7">
            <a:extLst>
              <a:ext uri="{FF2B5EF4-FFF2-40B4-BE49-F238E27FC236}">
                <a16:creationId xmlns:a16="http://schemas.microsoft.com/office/drawing/2014/main" id="{45E8B6CB-D328-4EA7-B2E3-A6244B9CAEED}"/>
              </a:ext>
            </a:extLst>
          </p:cNvPr>
          <p:cNvSpPr/>
          <p:nvPr/>
        </p:nvSpPr>
        <p:spPr>
          <a:xfrm>
            <a:off x="3949642" y="3636963"/>
            <a:ext cx="3980392" cy="680409"/>
          </a:xfrm>
          <a:prstGeom prst="rect">
            <a:avLst/>
          </a:prstGeom>
          <a:solidFill>
            <a:srgbClr val="0070C0"/>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512"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Kritische  bedrijfsprocessen </a:t>
            </a:r>
          </a:p>
        </p:txBody>
      </p:sp>
      <p:sp>
        <p:nvSpPr>
          <p:cNvPr id="9" name="Rechthoek 8">
            <a:extLst>
              <a:ext uri="{FF2B5EF4-FFF2-40B4-BE49-F238E27FC236}">
                <a16:creationId xmlns:a16="http://schemas.microsoft.com/office/drawing/2014/main" id="{32F93B0E-81D1-477C-A097-C239179E2AA4}"/>
              </a:ext>
            </a:extLst>
          </p:cNvPr>
          <p:cNvSpPr/>
          <p:nvPr/>
        </p:nvSpPr>
        <p:spPr>
          <a:xfrm>
            <a:off x="3575417" y="4688983"/>
            <a:ext cx="4728842" cy="680409"/>
          </a:xfrm>
          <a:prstGeom prst="rect">
            <a:avLst/>
          </a:prstGeom>
          <a:solidFill>
            <a:srgbClr val="EC9520"/>
          </a:solidFill>
          <a:ln w="25400" cap="flat" cmpd="sng" algn="ctr">
            <a:noFill/>
            <a:prstDash val="solid"/>
          </a:ln>
          <a:effectLst>
            <a:innerShdw blurRad="63500" dist="50800" dir="13500000">
              <a:prstClr val="black">
                <a:alpha val="50000"/>
              </a:prstClr>
            </a:innerShdw>
          </a:effectLst>
        </p:spPr>
        <p:txBody>
          <a:bodyPr rtlCol="0" anchor="ctr"/>
          <a:lstStyle/>
          <a:p>
            <a:pPr algn="ctr" defTabSz="863885">
              <a:defRPr/>
            </a:pPr>
            <a:r>
              <a:rPr lang="nl-NL" sz="1512"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Prestatie-indicatoren</a:t>
            </a:r>
          </a:p>
        </p:txBody>
      </p:sp>
      <p:pic>
        <p:nvPicPr>
          <p:cNvPr id="13" name="Afbeelding 12">
            <a:extLst>
              <a:ext uri="{FF2B5EF4-FFF2-40B4-BE49-F238E27FC236}">
                <a16:creationId xmlns:a16="http://schemas.microsoft.com/office/drawing/2014/main" id="{A546952D-1BE1-4103-AA79-1581B1B984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925" y="5515906"/>
            <a:ext cx="798825" cy="798825"/>
          </a:xfrm>
          <a:prstGeom prst="rect">
            <a:avLst/>
          </a:prstGeom>
        </p:spPr>
      </p:pic>
      <p:pic>
        <p:nvPicPr>
          <p:cNvPr id="14" name="Afbeelding 13">
            <a:extLst>
              <a:ext uri="{FF2B5EF4-FFF2-40B4-BE49-F238E27FC236}">
                <a16:creationId xmlns:a16="http://schemas.microsoft.com/office/drawing/2014/main" id="{1C8BE63A-1440-421D-A5FC-4931B5BAB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1357" y="143743"/>
            <a:ext cx="1217797" cy="1217797"/>
          </a:xfrm>
          <a:prstGeom prst="rect">
            <a:avLst/>
          </a:prstGeom>
        </p:spPr>
      </p:pic>
      <p:pic>
        <p:nvPicPr>
          <p:cNvPr id="15" name="Afbeelding 14" descr="Afbeelding met vliegtuig, zitten, groot, startbaan&#10;&#10;Automatisch gegenereerde beschrijving">
            <a:extLst>
              <a:ext uri="{FF2B5EF4-FFF2-40B4-BE49-F238E27FC236}">
                <a16:creationId xmlns:a16="http://schemas.microsoft.com/office/drawing/2014/main" id="{B2EE4E3B-9D5E-4BD1-8F32-43BC1C11C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99" y="1521885"/>
            <a:ext cx="2403477" cy="3401667"/>
          </a:xfrm>
          <a:prstGeom prst="rect">
            <a:avLst/>
          </a:prstGeom>
          <a:ln>
            <a:noFill/>
          </a:ln>
          <a:effectLst/>
        </p:spPr>
      </p:pic>
      <p:pic>
        <p:nvPicPr>
          <p:cNvPr id="17" name="Picture 3">
            <a:extLst>
              <a:ext uri="{FF2B5EF4-FFF2-40B4-BE49-F238E27FC236}">
                <a16:creationId xmlns:a16="http://schemas.microsoft.com/office/drawing/2014/main" id="{78DC2F47-0554-4D43-A59D-8B6AB1616B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jdelijke aanduiding voor voettekst 17">
            <a:extLst>
              <a:ext uri="{FF2B5EF4-FFF2-40B4-BE49-F238E27FC236}">
                <a16:creationId xmlns:a16="http://schemas.microsoft.com/office/drawing/2014/main" id="{AC8D1521-A721-418A-B80A-5AD5CBC4DE10}"/>
              </a:ext>
            </a:extLst>
          </p:cNvPr>
          <p:cNvSpPr>
            <a:spLocks noGrp="1"/>
          </p:cNvSpPr>
          <p:nvPr>
            <p:ph type="ftr" sz="quarter" idx="11"/>
          </p:nvPr>
        </p:nvSpPr>
        <p:spPr/>
        <p:txBody>
          <a:bodyPr/>
          <a:lstStyle/>
          <a:p>
            <a:r>
              <a:rPr lang="nl-NL"/>
              <a:t>Processen</a:t>
            </a:r>
          </a:p>
        </p:txBody>
      </p:sp>
      <p:sp>
        <p:nvSpPr>
          <p:cNvPr id="19" name="Tijdelijke aanduiding voor dianummer 18">
            <a:extLst>
              <a:ext uri="{FF2B5EF4-FFF2-40B4-BE49-F238E27FC236}">
                <a16:creationId xmlns:a16="http://schemas.microsoft.com/office/drawing/2014/main" id="{CD651297-B1C4-43E5-AEE7-D9CF7DD8FB9B}"/>
              </a:ext>
            </a:extLst>
          </p:cNvPr>
          <p:cNvSpPr>
            <a:spLocks noGrp="1"/>
          </p:cNvSpPr>
          <p:nvPr>
            <p:ph type="sldNum" sz="quarter" idx="12"/>
          </p:nvPr>
        </p:nvSpPr>
        <p:spPr/>
        <p:txBody>
          <a:bodyPr/>
          <a:lstStyle/>
          <a:p>
            <a:fld id="{76022968-2107-43EC-8FC0-5D78783708AF}" type="slidenum">
              <a:rPr lang="nl-NL" smtClean="0"/>
              <a:t>54</a:t>
            </a:fld>
            <a:endParaRPr lang="nl-NL"/>
          </a:p>
        </p:txBody>
      </p:sp>
      <p:pic>
        <p:nvPicPr>
          <p:cNvPr id="20" name="Afbeelding 19" descr="Afbeelding met meubels, tafel, licht&#10;&#10;Automatisch gegenereerde beschrijving">
            <a:extLst>
              <a:ext uri="{FF2B5EF4-FFF2-40B4-BE49-F238E27FC236}">
                <a16:creationId xmlns:a16="http://schemas.microsoft.com/office/drawing/2014/main" id="{D6D68E7B-BE8F-4B3E-9A8A-304B1A7498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1063" y="2733230"/>
            <a:ext cx="488877" cy="488877"/>
          </a:xfrm>
          <a:prstGeom prst="rect">
            <a:avLst/>
          </a:prstGeom>
        </p:spPr>
      </p:pic>
      <p:sp>
        <p:nvSpPr>
          <p:cNvPr id="21" name="Tekstvak 20">
            <a:extLst>
              <a:ext uri="{FF2B5EF4-FFF2-40B4-BE49-F238E27FC236}">
                <a16:creationId xmlns:a16="http://schemas.microsoft.com/office/drawing/2014/main" id="{91DC55C2-A45D-442E-9220-06AED6867EB3}"/>
              </a:ext>
            </a:extLst>
          </p:cNvPr>
          <p:cNvSpPr txBox="1"/>
          <p:nvPr/>
        </p:nvSpPr>
        <p:spPr>
          <a:xfrm>
            <a:off x="9734768" y="6253556"/>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122</a:t>
            </a:r>
          </a:p>
        </p:txBody>
      </p:sp>
      <p:pic>
        <p:nvPicPr>
          <p:cNvPr id="22" name="Afbeelding 21" descr="Afbeelding met vliegtuig, zitten, groot, startbaan&#10;&#10;Automatisch gegenereerde beschrijving">
            <a:extLst>
              <a:ext uri="{FF2B5EF4-FFF2-40B4-BE49-F238E27FC236}">
                <a16:creationId xmlns:a16="http://schemas.microsoft.com/office/drawing/2014/main" id="{3B5BFB9C-83E4-4988-A9AF-CA61D6C376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16" name="Afbeelding 15" descr="Afbeelding met klok&#10;&#10;Automatisch gegenereerde beschrijving">
            <a:extLst>
              <a:ext uri="{FF2B5EF4-FFF2-40B4-BE49-F238E27FC236}">
                <a16:creationId xmlns:a16="http://schemas.microsoft.com/office/drawing/2014/main" id="{35CCB0B5-A763-4761-9873-ADB314FCF5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5501" y="5138088"/>
            <a:ext cx="777230" cy="777230"/>
          </a:xfrm>
          <a:prstGeom prst="rect">
            <a:avLst/>
          </a:prstGeom>
        </p:spPr>
      </p:pic>
      <p:pic>
        <p:nvPicPr>
          <p:cNvPr id="23" name="Afbeelding 22" descr="Afbeelding met klok&#10;&#10;Automatisch gegenereerde beschrijving">
            <a:extLst>
              <a:ext uri="{FF2B5EF4-FFF2-40B4-BE49-F238E27FC236}">
                <a16:creationId xmlns:a16="http://schemas.microsoft.com/office/drawing/2014/main" id="{6081C62D-FE5B-499D-AFA9-FA730133C1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1223" y="5138088"/>
            <a:ext cx="777230" cy="777230"/>
          </a:xfrm>
          <a:prstGeom prst="rect">
            <a:avLst/>
          </a:prstGeom>
        </p:spPr>
      </p:pic>
      <p:pic>
        <p:nvPicPr>
          <p:cNvPr id="24" name="Afbeelding 23" descr="Afbeelding met klok&#10;&#10;Automatisch gegenereerde beschrijving">
            <a:extLst>
              <a:ext uri="{FF2B5EF4-FFF2-40B4-BE49-F238E27FC236}">
                <a16:creationId xmlns:a16="http://schemas.microsoft.com/office/drawing/2014/main" id="{E199F7DC-7945-4D39-B595-F252DC6292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5445" y="5138088"/>
            <a:ext cx="777230" cy="777230"/>
          </a:xfrm>
          <a:prstGeom prst="rect">
            <a:avLst/>
          </a:prstGeom>
        </p:spPr>
      </p:pic>
    </p:spTree>
    <p:extLst>
      <p:ext uri="{BB962C8B-B14F-4D97-AF65-F5344CB8AC3E}">
        <p14:creationId xmlns:p14="http://schemas.microsoft.com/office/powerpoint/2010/main" val="1851176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552F2-CD25-4BB6-8090-B2D3BC46342D}"/>
              </a:ext>
            </a:extLst>
          </p:cNvPr>
          <p:cNvSpPr>
            <a:spLocks noGrp="1"/>
          </p:cNvSpPr>
          <p:nvPr>
            <p:ph type="title"/>
          </p:nvPr>
        </p:nvSpPr>
        <p:spPr/>
        <p:txBody>
          <a:bodyPr/>
          <a:lstStyle/>
          <a:p>
            <a:r>
              <a:rPr lang="nl-NL" dirty="0"/>
              <a:t>Prestatie-indicatoren</a:t>
            </a:r>
            <a:br>
              <a:rPr lang="nl-NL" dirty="0"/>
            </a:br>
            <a:r>
              <a:rPr lang="nl-NL" sz="1600" b="0" dirty="0">
                <a:solidFill>
                  <a:schemeClr val="tx1"/>
                </a:solidFill>
              </a:rPr>
              <a:t>Drs. Daan </a:t>
            </a:r>
            <a:r>
              <a:rPr lang="nl-NL" sz="1600" b="0" dirty="0" err="1">
                <a:solidFill>
                  <a:schemeClr val="tx1"/>
                </a:solidFill>
              </a:rPr>
              <a:t>Dorr</a:t>
            </a:r>
            <a:endParaRPr lang="nl-NL" sz="1600" b="0" dirty="0">
              <a:solidFill>
                <a:schemeClr val="tx1"/>
              </a:solidFill>
            </a:endParaRPr>
          </a:p>
        </p:txBody>
      </p:sp>
      <p:sp>
        <p:nvSpPr>
          <p:cNvPr id="3" name="Tijdelijke aanduiding voor voettekst 2">
            <a:extLst>
              <a:ext uri="{FF2B5EF4-FFF2-40B4-BE49-F238E27FC236}">
                <a16:creationId xmlns:a16="http://schemas.microsoft.com/office/drawing/2014/main" id="{4462BBE4-14C4-46A2-95F9-BD532A3B34E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DB7FAA52-8E7B-4E8B-98E9-14FF1858857A}"/>
              </a:ext>
            </a:extLst>
          </p:cNvPr>
          <p:cNvSpPr>
            <a:spLocks noGrp="1"/>
          </p:cNvSpPr>
          <p:nvPr>
            <p:ph type="sldNum" sz="quarter" idx="12"/>
          </p:nvPr>
        </p:nvSpPr>
        <p:spPr/>
        <p:txBody>
          <a:bodyPr/>
          <a:lstStyle/>
          <a:p>
            <a:pPr algn="r" defTabSz="864017">
              <a:defRPr/>
            </a:pPr>
            <a:fld id="{BD2C07DF-3CF3-41EE-A18E-119FE81334F7}" type="slidenum">
              <a:rPr lang="nl-NL" sz="1134">
                <a:solidFill>
                  <a:prstClr val="black">
                    <a:tint val="75000"/>
                  </a:prstClr>
                </a:solidFill>
                <a:latin typeface="Calibri" panose="020F0502020204030204"/>
              </a:rPr>
              <a:pPr algn="r" defTabSz="864017">
                <a:defRPr/>
              </a:pPr>
              <a:t>55</a:t>
            </a:fld>
            <a:endParaRPr lang="nl-NL" sz="1134">
              <a:solidFill>
                <a:prstClr val="black">
                  <a:tint val="75000"/>
                </a:prstClr>
              </a:solidFill>
              <a:latin typeface="Calibri" panose="020F0502020204030204"/>
            </a:endParaRPr>
          </a:p>
        </p:txBody>
      </p:sp>
      <p:sp>
        <p:nvSpPr>
          <p:cNvPr id="5" name="Rectangle 3">
            <a:extLst>
              <a:ext uri="{FF2B5EF4-FFF2-40B4-BE49-F238E27FC236}">
                <a16:creationId xmlns:a16="http://schemas.microsoft.com/office/drawing/2014/main" id="{A16FF9F1-6E67-4ECC-93AD-54E40AC3F92B}"/>
              </a:ext>
            </a:extLst>
          </p:cNvPr>
          <p:cNvSpPr txBox="1">
            <a:spLocks noRot="1" noChangeArrowheads="1"/>
          </p:cNvSpPr>
          <p:nvPr/>
        </p:nvSpPr>
        <p:spPr>
          <a:xfrm>
            <a:off x="2611942" y="1531768"/>
            <a:ext cx="6979599" cy="1063381"/>
          </a:xfrm>
          <a:prstGeom prst="rect">
            <a:avLst/>
          </a:prstGeom>
        </p:spPr>
        <p:txBody>
          <a:bodyPr vert="horz" lIns="86389" tIns="43195" rIns="86389" bIns="43195"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863885">
              <a:spcBef>
                <a:spcPts val="0"/>
              </a:spcBef>
              <a:buNone/>
              <a:defRPr/>
            </a:pPr>
            <a:r>
              <a:rPr lang="nl-NL" sz="1323" dirty="0">
                <a:solidFill>
                  <a:prstClr val="black"/>
                </a:solidFill>
                <a:latin typeface="Calibri" panose="020F0502020204030204" pitchFamily="34" charset="0"/>
                <a:cs typeface="Calibri" panose="020F0502020204030204" pitchFamily="34" charset="0"/>
              </a:rPr>
              <a:t>PI = een </a:t>
            </a:r>
            <a:r>
              <a:rPr lang="nl-NL" sz="1323" b="1" dirty="0">
                <a:solidFill>
                  <a:prstClr val="black"/>
                </a:solidFill>
                <a:latin typeface="Calibri" panose="020F0502020204030204" pitchFamily="34" charset="0"/>
                <a:cs typeface="Calibri" panose="020F0502020204030204" pitchFamily="34" charset="0"/>
              </a:rPr>
              <a:t>meetbare grootheid </a:t>
            </a:r>
            <a:r>
              <a:rPr lang="nl-NL" sz="1323" dirty="0">
                <a:solidFill>
                  <a:prstClr val="black"/>
                </a:solidFill>
                <a:latin typeface="Calibri" panose="020F0502020204030204" pitchFamily="34" charset="0"/>
                <a:cs typeface="Calibri" panose="020F0502020204030204" pitchFamily="34" charset="0"/>
              </a:rPr>
              <a:t>die informatie geeft over het functioneren van een bepaald proces en de mate waarin gestelde doelen worden bereikt.</a:t>
            </a:r>
          </a:p>
          <a:p>
            <a:pPr marL="323957" indent="-323957" defTabSz="863885">
              <a:spcBef>
                <a:spcPts val="0"/>
              </a:spcBef>
              <a:defRPr/>
            </a:pPr>
            <a:endParaRPr lang="en-US" sz="1323" dirty="0">
              <a:solidFill>
                <a:prstClr val="black"/>
              </a:solidFill>
              <a:latin typeface="Calibri" panose="020F0502020204030204" pitchFamily="34" charset="0"/>
              <a:cs typeface="Calibri" panose="020F0502020204030204" pitchFamily="34" charset="0"/>
            </a:endParaRPr>
          </a:p>
          <a:p>
            <a:pPr marL="0" indent="0" defTabSz="863885">
              <a:spcBef>
                <a:spcPts val="0"/>
              </a:spcBef>
              <a:buNone/>
              <a:defRPr/>
            </a:pPr>
            <a:r>
              <a:rPr lang="en-US" sz="1323" dirty="0" err="1">
                <a:solidFill>
                  <a:prstClr val="black"/>
                </a:solidFill>
                <a:latin typeface="Calibri" panose="020F0502020204030204" pitchFamily="34" charset="0"/>
                <a:cs typeface="Calibri" panose="020F0502020204030204" pitchFamily="34" charset="0"/>
              </a:rPr>
              <a:t>Een</a:t>
            </a:r>
            <a:r>
              <a:rPr lang="en-US" sz="1323" dirty="0">
                <a:solidFill>
                  <a:prstClr val="black"/>
                </a:solidFill>
                <a:latin typeface="Calibri" panose="020F0502020204030204" pitchFamily="34" charset="0"/>
                <a:cs typeface="Calibri" panose="020F0502020204030204" pitchFamily="34" charset="0"/>
              </a:rPr>
              <a:t> PI </a:t>
            </a:r>
            <a:r>
              <a:rPr lang="en-US" sz="1323" dirty="0" err="1">
                <a:solidFill>
                  <a:prstClr val="black"/>
                </a:solidFill>
                <a:latin typeface="Calibri" panose="020F0502020204030204" pitchFamily="34" charset="0"/>
                <a:cs typeface="Calibri" panose="020F0502020204030204" pitchFamily="34" charset="0"/>
              </a:rPr>
              <a:t>bestaat</a:t>
            </a:r>
            <a:r>
              <a:rPr lang="en-US" sz="1323" dirty="0">
                <a:solidFill>
                  <a:prstClr val="black"/>
                </a:solidFill>
                <a:latin typeface="Calibri" panose="020F0502020204030204" pitchFamily="34" charset="0"/>
                <a:cs typeface="Calibri" panose="020F0502020204030204" pitchFamily="34" charset="0"/>
              </a:rPr>
              <a:t> </a:t>
            </a:r>
            <a:r>
              <a:rPr lang="en-US" sz="1323" dirty="0" err="1">
                <a:solidFill>
                  <a:prstClr val="black"/>
                </a:solidFill>
                <a:latin typeface="Calibri" panose="020F0502020204030204" pitchFamily="34" charset="0"/>
                <a:cs typeface="Calibri" panose="020F0502020204030204" pitchFamily="34" charset="0"/>
              </a:rPr>
              <a:t>uit</a:t>
            </a:r>
            <a:r>
              <a:rPr lang="en-US" sz="1323" dirty="0">
                <a:solidFill>
                  <a:prstClr val="black"/>
                </a:solidFill>
                <a:latin typeface="Calibri" panose="020F0502020204030204" pitchFamily="34" charset="0"/>
                <a:cs typeface="Calibri" panose="020F0502020204030204" pitchFamily="34" charset="0"/>
              </a:rPr>
              <a:t> </a:t>
            </a:r>
            <a:r>
              <a:rPr lang="en-US" sz="1323" dirty="0" err="1">
                <a:solidFill>
                  <a:prstClr val="black"/>
                </a:solidFill>
                <a:latin typeface="Calibri" panose="020F0502020204030204" pitchFamily="34" charset="0"/>
                <a:cs typeface="Calibri" panose="020F0502020204030204" pitchFamily="34" charset="0"/>
              </a:rPr>
              <a:t>een</a:t>
            </a:r>
            <a:r>
              <a:rPr lang="en-US" sz="1323" dirty="0">
                <a:solidFill>
                  <a:prstClr val="black"/>
                </a:solidFill>
                <a:latin typeface="Calibri" panose="020F0502020204030204" pitchFamily="34" charset="0"/>
                <a:cs typeface="Calibri" panose="020F0502020204030204" pitchFamily="34" charset="0"/>
              </a:rPr>
              <a:t> </a:t>
            </a:r>
            <a:r>
              <a:rPr lang="en-US" sz="1323" b="1" dirty="0" err="1">
                <a:solidFill>
                  <a:srgbClr val="C00000"/>
                </a:solidFill>
                <a:latin typeface="Calibri" panose="020F0502020204030204" pitchFamily="34" charset="0"/>
                <a:cs typeface="Calibri" panose="020F0502020204030204" pitchFamily="34" charset="0"/>
              </a:rPr>
              <a:t>maatstaf</a:t>
            </a:r>
            <a:r>
              <a:rPr lang="en-US" sz="1323" dirty="0">
                <a:solidFill>
                  <a:srgbClr val="C00000"/>
                </a:solidFill>
                <a:latin typeface="Calibri" panose="020F0502020204030204" pitchFamily="34" charset="0"/>
                <a:cs typeface="Calibri" panose="020F0502020204030204" pitchFamily="34" charset="0"/>
              </a:rPr>
              <a:t> </a:t>
            </a:r>
            <a:r>
              <a:rPr lang="en-US" sz="1323" dirty="0">
                <a:solidFill>
                  <a:prstClr val="black"/>
                </a:solidFill>
                <a:latin typeface="Calibri" panose="020F0502020204030204" pitchFamily="34" charset="0"/>
                <a:cs typeface="Calibri" panose="020F0502020204030204" pitchFamily="34" charset="0"/>
              </a:rPr>
              <a:t>[= </a:t>
            </a:r>
            <a:r>
              <a:rPr lang="en-US" sz="1323" dirty="0" err="1">
                <a:solidFill>
                  <a:prstClr val="black"/>
                </a:solidFill>
                <a:latin typeface="Calibri" panose="020F0502020204030204" pitchFamily="34" charset="0"/>
                <a:cs typeface="Calibri" panose="020F0502020204030204" pitchFamily="34" charset="0"/>
              </a:rPr>
              <a:t>dat</a:t>
            </a:r>
            <a:r>
              <a:rPr lang="en-US" sz="1323" dirty="0">
                <a:solidFill>
                  <a:prstClr val="black"/>
                </a:solidFill>
                <a:latin typeface="Calibri" panose="020F0502020204030204" pitchFamily="34" charset="0"/>
                <a:cs typeface="Calibri" panose="020F0502020204030204" pitchFamily="34" charset="0"/>
              </a:rPr>
              <a:t> wat </a:t>
            </a:r>
            <a:r>
              <a:rPr lang="en-US" sz="1323" dirty="0" err="1">
                <a:solidFill>
                  <a:prstClr val="black"/>
                </a:solidFill>
                <a:latin typeface="Calibri" panose="020F0502020204030204" pitchFamily="34" charset="0"/>
                <a:cs typeface="Calibri" panose="020F0502020204030204" pitchFamily="34" charset="0"/>
              </a:rPr>
              <a:t>gemeten</a:t>
            </a:r>
            <a:r>
              <a:rPr lang="en-US" sz="1323" dirty="0">
                <a:solidFill>
                  <a:prstClr val="black"/>
                </a:solidFill>
                <a:latin typeface="Calibri" panose="020F0502020204030204" pitchFamily="34" charset="0"/>
                <a:cs typeface="Calibri" panose="020F0502020204030204" pitchFamily="34" charset="0"/>
              </a:rPr>
              <a:t> </a:t>
            </a:r>
            <a:r>
              <a:rPr lang="en-US" sz="1323" dirty="0" err="1">
                <a:solidFill>
                  <a:prstClr val="black"/>
                </a:solidFill>
                <a:latin typeface="Calibri" panose="020F0502020204030204" pitchFamily="34" charset="0"/>
                <a:cs typeface="Calibri" panose="020F0502020204030204" pitchFamily="34" charset="0"/>
              </a:rPr>
              <a:t>gaat</a:t>
            </a:r>
            <a:r>
              <a:rPr lang="en-US" sz="1323" dirty="0">
                <a:solidFill>
                  <a:prstClr val="black"/>
                </a:solidFill>
                <a:latin typeface="Calibri" panose="020F0502020204030204" pitchFamily="34" charset="0"/>
                <a:cs typeface="Calibri" panose="020F0502020204030204" pitchFamily="34" charset="0"/>
              </a:rPr>
              <a:t> </a:t>
            </a:r>
            <a:r>
              <a:rPr lang="en-US" sz="1323" dirty="0" err="1">
                <a:solidFill>
                  <a:prstClr val="black"/>
                </a:solidFill>
                <a:latin typeface="Calibri" panose="020F0502020204030204" pitchFamily="34" charset="0"/>
                <a:cs typeface="Calibri" panose="020F0502020204030204" pitchFamily="34" charset="0"/>
              </a:rPr>
              <a:t>worden</a:t>
            </a:r>
            <a:r>
              <a:rPr lang="en-US" sz="1323" dirty="0">
                <a:solidFill>
                  <a:prstClr val="black"/>
                </a:solidFill>
                <a:latin typeface="Calibri" panose="020F0502020204030204" pitchFamily="34" charset="0"/>
                <a:cs typeface="Calibri" panose="020F0502020204030204" pitchFamily="34" charset="0"/>
              </a:rPr>
              <a:t>] en </a:t>
            </a:r>
            <a:r>
              <a:rPr lang="en-US" sz="1323" dirty="0" err="1">
                <a:solidFill>
                  <a:prstClr val="black"/>
                </a:solidFill>
                <a:latin typeface="Calibri" panose="020F0502020204030204" pitchFamily="34" charset="0"/>
                <a:cs typeface="Calibri" panose="020F0502020204030204" pitchFamily="34" charset="0"/>
              </a:rPr>
              <a:t>een</a:t>
            </a:r>
            <a:r>
              <a:rPr lang="en-US" sz="1323" dirty="0">
                <a:solidFill>
                  <a:prstClr val="black"/>
                </a:solidFill>
                <a:latin typeface="Calibri" panose="020F0502020204030204" pitchFamily="34" charset="0"/>
                <a:cs typeface="Calibri" panose="020F0502020204030204" pitchFamily="34" charset="0"/>
              </a:rPr>
              <a:t> </a:t>
            </a:r>
            <a:r>
              <a:rPr lang="en-US" sz="1323" b="1" dirty="0">
                <a:solidFill>
                  <a:srgbClr val="C00000"/>
                </a:solidFill>
                <a:latin typeface="Calibri" panose="020F0502020204030204" pitchFamily="34" charset="0"/>
                <a:cs typeface="Calibri" panose="020F0502020204030204" pitchFamily="34" charset="0"/>
              </a:rPr>
              <a:t>norm</a:t>
            </a:r>
            <a:r>
              <a:rPr lang="en-US" sz="1323" dirty="0">
                <a:solidFill>
                  <a:srgbClr val="C00000"/>
                </a:solidFill>
                <a:latin typeface="Calibri" panose="020F0502020204030204" pitchFamily="34" charset="0"/>
                <a:cs typeface="Calibri" panose="020F0502020204030204" pitchFamily="34" charset="0"/>
              </a:rPr>
              <a:t> </a:t>
            </a:r>
            <a:r>
              <a:rPr lang="en-US" sz="1323" dirty="0">
                <a:solidFill>
                  <a:prstClr val="black"/>
                </a:solidFill>
                <a:latin typeface="Calibri" panose="020F0502020204030204" pitchFamily="34" charset="0"/>
                <a:cs typeface="Calibri" panose="020F0502020204030204" pitchFamily="34" charset="0"/>
              </a:rPr>
              <a:t>(= </a:t>
            </a:r>
            <a:r>
              <a:rPr lang="en-US" sz="1323" dirty="0" err="1">
                <a:solidFill>
                  <a:prstClr val="black"/>
                </a:solidFill>
                <a:latin typeface="Calibri" panose="020F0502020204030204" pitchFamily="34" charset="0"/>
                <a:cs typeface="Calibri" panose="020F0502020204030204" pitchFamily="34" charset="0"/>
              </a:rPr>
              <a:t>targetwaarde</a:t>
            </a:r>
            <a:r>
              <a:rPr lang="en-US" sz="1323" dirty="0">
                <a:solidFill>
                  <a:prstClr val="black"/>
                </a:solidFill>
                <a:latin typeface="Calibri" panose="020F0502020204030204" pitchFamily="34" charset="0"/>
                <a:cs typeface="Calibri" panose="020F0502020204030204" pitchFamily="34" charset="0"/>
              </a:rPr>
              <a:t>)</a:t>
            </a:r>
            <a:endParaRPr lang="nl-NL" sz="1323" dirty="0">
              <a:solidFill>
                <a:prstClr val="black"/>
              </a:solidFill>
              <a:latin typeface="Calibri" panose="020F0502020204030204" pitchFamily="34" charset="0"/>
              <a:cs typeface="Calibri" panose="020F0502020204030204" pitchFamily="34" charset="0"/>
            </a:endParaRPr>
          </a:p>
          <a:p>
            <a:pPr marL="323957" indent="-323957" defTabSz="863885">
              <a:lnSpc>
                <a:spcPct val="90000"/>
              </a:lnSpc>
              <a:buNone/>
              <a:defRPr/>
            </a:pPr>
            <a:endParaRPr lang="nl-NL" altLang="nl-NL" sz="1512" dirty="0">
              <a:solidFill>
                <a:prstClr val="black"/>
              </a:solidFill>
              <a:latin typeface="Comic Sans MS" panose="030F0702030302020204" pitchFamily="66" charset="0"/>
              <a:cs typeface="Times New Roman" pitchFamily="18" charset="0"/>
            </a:endParaRPr>
          </a:p>
        </p:txBody>
      </p:sp>
      <p:pic>
        <p:nvPicPr>
          <p:cNvPr id="6" name="Afbeelding 42" descr="3164133089_b353598006.jpg">
            <a:extLst>
              <a:ext uri="{FF2B5EF4-FFF2-40B4-BE49-F238E27FC236}">
                <a16:creationId xmlns:a16="http://schemas.microsoft.com/office/drawing/2014/main" id="{15720EA6-1229-4AF1-BB87-E4E4BF4EF94A}"/>
              </a:ext>
            </a:extLst>
          </p:cNvPr>
          <p:cNvPicPr>
            <a:picLocks noChangeAspect="1"/>
          </p:cNvPicPr>
          <p:nvPr/>
        </p:nvPicPr>
        <p:blipFill>
          <a:blip r:embed="rId3" cstate="print"/>
          <a:srcRect/>
          <a:stretch>
            <a:fillRect/>
          </a:stretch>
        </p:blipFill>
        <p:spPr bwMode="auto">
          <a:xfrm>
            <a:off x="7274638" y="3236587"/>
            <a:ext cx="1552583" cy="948530"/>
          </a:xfrm>
          <a:prstGeom prst="roundRect">
            <a:avLst/>
          </a:prstGeom>
          <a:noFill/>
          <a:ln w="9525">
            <a:noFill/>
            <a:miter lim="800000"/>
            <a:headEnd/>
            <a:tailEnd/>
          </a:ln>
        </p:spPr>
      </p:pic>
      <p:pic>
        <p:nvPicPr>
          <p:cNvPr id="7" name="Afbeelding 6" descr="meetlint.jpg">
            <a:extLst>
              <a:ext uri="{FF2B5EF4-FFF2-40B4-BE49-F238E27FC236}">
                <a16:creationId xmlns:a16="http://schemas.microsoft.com/office/drawing/2014/main" id="{2E83EA3D-9E9C-4DB0-B431-E5A8773C7610}"/>
              </a:ext>
            </a:extLst>
          </p:cNvPr>
          <p:cNvPicPr>
            <a:picLocks noChangeAspect="1"/>
          </p:cNvPicPr>
          <p:nvPr/>
        </p:nvPicPr>
        <p:blipFill>
          <a:blip r:embed="rId4" cstate="print"/>
          <a:stretch>
            <a:fillRect/>
          </a:stretch>
        </p:blipFill>
        <p:spPr>
          <a:xfrm>
            <a:off x="5477412" y="3240088"/>
            <a:ext cx="1552583" cy="945031"/>
          </a:xfrm>
          <a:prstGeom prst="roundRect">
            <a:avLst/>
          </a:prstGeom>
        </p:spPr>
      </p:pic>
      <p:sp>
        <p:nvSpPr>
          <p:cNvPr id="8" name="Afgeronde rechthoek 8">
            <a:extLst>
              <a:ext uri="{FF2B5EF4-FFF2-40B4-BE49-F238E27FC236}">
                <a16:creationId xmlns:a16="http://schemas.microsoft.com/office/drawing/2014/main" id="{F7266503-B746-4109-90EF-1119E7A12929}"/>
              </a:ext>
            </a:extLst>
          </p:cNvPr>
          <p:cNvSpPr/>
          <p:nvPr/>
        </p:nvSpPr>
        <p:spPr bwMode="auto">
          <a:xfrm>
            <a:off x="3348868" y="3218920"/>
            <a:ext cx="1485050" cy="1005355"/>
          </a:xfrm>
          <a:prstGeom prst="rect">
            <a:avLst/>
          </a:prstGeom>
          <a:solidFill>
            <a:schemeClr val="bg1">
              <a:lumMod val="50000"/>
            </a:schemeClr>
          </a:solidFill>
          <a:ln w="34925">
            <a:noFill/>
            <a:headEnd type="none" w="med" len="med"/>
            <a:tailEnd type="none" w="med" len="med"/>
          </a:ln>
          <a:effectLst>
            <a:innerShdw blurRad="63500" dist="50800" dir="13500000">
              <a:prstClr val="black">
                <a:alpha val="50000"/>
              </a:prstClr>
            </a:innerShdw>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lIns="86389" tIns="43195" rIns="86389" bIns="43195"/>
          <a:lstStyle/>
          <a:p>
            <a:pPr defTabSz="863885">
              <a:defRPr/>
            </a:pPr>
            <a:endParaRPr lang="nl-NL" sz="1701" b="1" dirty="0">
              <a:solidFill>
                <a:srgbClr val="FFC000"/>
              </a:solidFill>
              <a:latin typeface="Calibri" panose="020F0502020204030204"/>
            </a:endParaRPr>
          </a:p>
        </p:txBody>
      </p:sp>
      <p:sp>
        <p:nvSpPr>
          <p:cNvPr id="9" name="Afgeronde rechthoek 9">
            <a:extLst>
              <a:ext uri="{FF2B5EF4-FFF2-40B4-BE49-F238E27FC236}">
                <a16:creationId xmlns:a16="http://schemas.microsoft.com/office/drawing/2014/main" id="{5212F597-D1A8-46D7-B73C-83924E0EC5E9}"/>
              </a:ext>
            </a:extLst>
          </p:cNvPr>
          <p:cNvSpPr/>
          <p:nvPr/>
        </p:nvSpPr>
        <p:spPr bwMode="auto">
          <a:xfrm>
            <a:off x="5477412" y="3240087"/>
            <a:ext cx="1552583" cy="937851"/>
          </a:xfrm>
          <a:prstGeom prst="rect">
            <a:avLst/>
          </a:prstGeom>
          <a:solidFill>
            <a:schemeClr val="accent6">
              <a:lumMod val="50000"/>
            </a:schemeClr>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B prst="softRound"/>
          </a:sp3d>
        </p:spPr>
        <p:style>
          <a:lnRef idx="0">
            <a:schemeClr val="accent3"/>
          </a:lnRef>
          <a:fillRef idx="3">
            <a:schemeClr val="accent3"/>
          </a:fillRef>
          <a:effectRef idx="3">
            <a:schemeClr val="accent3"/>
          </a:effectRef>
          <a:fontRef idx="minor">
            <a:schemeClr val="lt1"/>
          </a:fontRef>
        </p:style>
        <p:txBody>
          <a:bodyPr lIns="86389" tIns="43195" rIns="86389" bIns="43195"/>
          <a:lstStyle/>
          <a:p>
            <a:pPr defTabSz="863885">
              <a:defRPr/>
            </a:pPr>
            <a:endParaRPr lang="nl-NL" sz="1701" b="1" dirty="0">
              <a:solidFill>
                <a:srgbClr val="4F81BD">
                  <a:lumMod val="40000"/>
                  <a:lumOff val="60000"/>
                </a:srgbClr>
              </a:solidFill>
              <a:latin typeface="Calibri" panose="020F0502020204030204"/>
            </a:endParaRPr>
          </a:p>
        </p:txBody>
      </p:sp>
      <p:sp>
        <p:nvSpPr>
          <p:cNvPr id="10" name="Afgeronde rechthoek 10">
            <a:extLst>
              <a:ext uri="{FF2B5EF4-FFF2-40B4-BE49-F238E27FC236}">
                <a16:creationId xmlns:a16="http://schemas.microsoft.com/office/drawing/2014/main" id="{0BE2832D-A226-423F-AB19-71CB1EB5C3C5}"/>
              </a:ext>
            </a:extLst>
          </p:cNvPr>
          <p:cNvSpPr/>
          <p:nvPr/>
        </p:nvSpPr>
        <p:spPr bwMode="auto">
          <a:xfrm>
            <a:off x="7274638" y="3236587"/>
            <a:ext cx="1552583" cy="941351"/>
          </a:xfrm>
          <a:prstGeom prst="rect">
            <a:avLst/>
          </a:prstGeom>
          <a:solidFill>
            <a:schemeClr val="bg1">
              <a:lumMod val="50000"/>
            </a:schemeClr>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B prst="softRound"/>
          </a:sp3d>
        </p:spPr>
        <p:style>
          <a:lnRef idx="0">
            <a:schemeClr val="accent3"/>
          </a:lnRef>
          <a:fillRef idx="3">
            <a:schemeClr val="accent3"/>
          </a:fillRef>
          <a:effectRef idx="3">
            <a:schemeClr val="accent3"/>
          </a:effectRef>
          <a:fontRef idx="minor">
            <a:schemeClr val="lt1"/>
          </a:fontRef>
        </p:style>
        <p:txBody>
          <a:bodyPr lIns="86389" tIns="43195" rIns="86389" bIns="43195"/>
          <a:lstStyle/>
          <a:p>
            <a:pPr defTabSz="863885">
              <a:defRPr/>
            </a:pPr>
            <a:endParaRPr lang="nl-NL" sz="1323" i="1" dirty="0">
              <a:solidFill>
                <a:srgbClr val="4F81BD">
                  <a:lumMod val="40000"/>
                  <a:lumOff val="60000"/>
                </a:srgbClr>
              </a:solidFill>
              <a:latin typeface="Calibri" panose="020F0502020204030204"/>
            </a:endParaRPr>
          </a:p>
          <a:p>
            <a:pPr defTabSz="863885">
              <a:defRPr/>
            </a:pPr>
            <a:endParaRPr lang="nl-NL" sz="1323" i="1" dirty="0">
              <a:solidFill>
                <a:srgbClr val="4F81BD">
                  <a:lumMod val="40000"/>
                  <a:lumOff val="60000"/>
                </a:srgbClr>
              </a:solidFill>
              <a:latin typeface="Calibri" panose="020F0502020204030204"/>
            </a:endParaRPr>
          </a:p>
          <a:p>
            <a:pPr algn="ctr" defTabSz="863885">
              <a:defRPr/>
            </a:pPr>
            <a:r>
              <a:rPr lang="nl-NL" sz="1323" dirty="0">
                <a:solidFill>
                  <a:srgbClr val="FFC000"/>
                </a:solidFill>
                <a:latin typeface="Calibri" panose="020F0502020204030204"/>
              </a:rPr>
              <a:t>targetwaarde </a:t>
            </a:r>
          </a:p>
        </p:txBody>
      </p:sp>
      <p:sp>
        <p:nvSpPr>
          <p:cNvPr id="11" name="PIJL-RECHTS 11">
            <a:extLst>
              <a:ext uri="{FF2B5EF4-FFF2-40B4-BE49-F238E27FC236}">
                <a16:creationId xmlns:a16="http://schemas.microsoft.com/office/drawing/2014/main" id="{E676F665-932C-44F7-ACC1-187B6D16326C}"/>
              </a:ext>
            </a:extLst>
          </p:cNvPr>
          <p:cNvSpPr/>
          <p:nvPr/>
        </p:nvSpPr>
        <p:spPr bwMode="auto">
          <a:xfrm>
            <a:off x="4901253" y="3261438"/>
            <a:ext cx="643828" cy="817180"/>
          </a:xfrm>
          <a:prstGeom prst="rightArrow">
            <a:avLst/>
          </a:prstGeom>
          <a:solidFill>
            <a:schemeClr val="tx2">
              <a:lumMod val="75000"/>
            </a:schemeClr>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0">
            <a:schemeClr val="accent6"/>
          </a:lnRef>
          <a:fillRef idx="3">
            <a:schemeClr val="accent6"/>
          </a:fillRef>
          <a:effectRef idx="3">
            <a:schemeClr val="accent6"/>
          </a:effectRef>
          <a:fontRef idx="minor">
            <a:schemeClr val="lt1"/>
          </a:fontRef>
        </p:style>
        <p:txBody>
          <a:bodyPr lIns="86389" tIns="43195" rIns="86389" bIns="43195"/>
          <a:lstStyle/>
          <a:p>
            <a:pPr defTabSz="863885">
              <a:defRPr/>
            </a:pPr>
            <a:endParaRPr lang="nl-NL" sz="1701">
              <a:solidFill>
                <a:prstClr val="white"/>
              </a:solidFill>
              <a:latin typeface="Calibri" panose="020F0502020204030204"/>
            </a:endParaRPr>
          </a:p>
        </p:txBody>
      </p:sp>
      <p:sp>
        <p:nvSpPr>
          <p:cNvPr id="12" name="Rechthoek 11">
            <a:extLst>
              <a:ext uri="{FF2B5EF4-FFF2-40B4-BE49-F238E27FC236}">
                <a16:creationId xmlns:a16="http://schemas.microsoft.com/office/drawing/2014/main" id="{B9D339E9-68D0-4D05-A0F2-88ED810498EE}"/>
              </a:ext>
            </a:extLst>
          </p:cNvPr>
          <p:cNvSpPr/>
          <p:nvPr/>
        </p:nvSpPr>
        <p:spPr>
          <a:xfrm>
            <a:off x="6913382" y="3268588"/>
            <a:ext cx="464609" cy="7852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6389" tIns="43195" rIns="86389" bIns="43195">
            <a:spAutoFit/>
          </a:bodyPr>
          <a:lstStyle/>
          <a:p>
            <a:pPr defTabSz="863885">
              <a:defRPr/>
            </a:pPr>
            <a:r>
              <a:rPr lang="nl-NL" sz="4536" b="1" dirty="0">
                <a:ln w="17780" cmpd="sng">
                  <a:solidFill>
                    <a:srgbClr val="4F81BD">
                      <a:tint val="3000"/>
                    </a:srgbClr>
                  </a:solidFill>
                  <a:prstDash val="solid"/>
                  <a:miter lim="800000"/>
                </a:ln>
                <a:solidFill>
                  <a:srgbClr val="FF0000"/>
                </a:solidFill>
                <a:effectLst>
                  <a:outerShdw blurRad="55000" dist="50800" dir="5400000" algn="tl">
                    <a:srgbClr val="000000">
                      <a:alpha val="33000"/>
                    </a:srgbClr>
                  </a:outerShdw>
                </a:effectLst>
                <a:latin typeface="Calibri" panose="020F0502020204030204"/>
              </a:rPr>
              <a:t>+</a:t>
            </a:r>
          </a:p>
        </p:txBody>
      </p:sp>
      <p:sp>
        <p:nvSpPr>
          <p:cNvPr id="13" name="Rechthoek 12">
            <a:extLst>
              <a:ext uri="{FF2B5EF4-FFF2-40B4-BE49-F238E27FC236}">
                <a16:creationId xmlns:a16="http://schemas.microsoft.com/office/drawing/2014/main" id="{1F82E528-36F6-4CC4-82D0-935EDF2F0EDF}"/>
              </a:ext>
            </a:extLst>
          </p:cNvPr>
          <p:cNvSpPr/>
          <p:nvPr/>
        </p:nvSpPr>
        <p:spPr>
          <a:xfrm>
            <a:off x="5863211" y="3293423"/>
            <a:ext cx="786621" cy="290816"/>
          </a:xfrm>
          <a:prstGeom prst="rect">
            <a:avLst/>
          </a:prstGeom>
          <a:noFill/>
        </p:spPr>
        <p:txBody>
          <a:bodyPr wrap="none" lIns="86389" tIns="43195" rIns="86389" bIns="43195">
            <a:spAutoFit/>
          </a:bodyPr>
          <a:lstStyle/>
          <a:p>
            <a:pPr algn="ctr" defTabSz="863885">
              <a:defRPr/>
            </a:pPr>
            <a:r>
              <a:rPr lang="nl-NL" sz="1323" dirty="0">
                <a:solidFill>
                  <a:prstClr val="white"/>
                </a:solidFill>
                <a:latin typeface="Calibri" panose="020F0502020204030204"/>
              </a:rPr>
              <a:t>Maatstaf</a:t>
            </a:r>
          </a:p>
        </p:txBody>
      </p:sp>
      <p:sp>
        <p:nvSpPr>
          <p:cNvPr id="14" name="Rechthoek 13">
            <a:extLst>
              <a:ext uri="{FF2B5EF4-FFF2-40B4-BE49-F238E27FC236}">
                <a16:creationId xmlns:a16="http://schemas.microsoft.com/office/drawing/2014/main" id="{FC39729A-B116-4FAD-BC92-2F68C097962A}"/>
              </a:ext>
            </a:extLst>
          </p:cNvPr>
          <p:cNvSpPr/>
          <p:nvPr/>
        </p:nvSpPr>
        <p:spPr>
          <a:xfrm>
            <a:off x="7697762" y="3293423"/>
            <a:ext cx="568805" cy="290816"/>
          </a:xfrm>
          <a:prstGeom prst="rect">
            <a:avLst/>
          </a:prstGeom>
          <a:noFill/>
        </p:spPr>
        <p:txBody>
          <a:bodyPr wrap="none" lIns="86389" tIns="43195" rIns="86389" bIns="43195">
            <a:spAutoFit/>
          </a:bodyPr>
          <a:lstStyle/>
          <a:p>
            <a:pPr algn="ctr" defTabSz="863885">
              <a:defRPr/>
            </a:pPr>
            <a:r>
              <a:rPr lang="nl-NL" sz="1323" dirty="0">
                <a:solidFill>
                  <a:prstClr val="white"/>
                </a:solidFill>
                <a:latin typeface="Calibri" panose="020F0502020204030204"/>
              </a:rPr>
              <a:t>Norm</a:t>
            </a:r>
          </a:p>
        </p:txBody>
      </p:sp>
      <p:sp>
        <p:nvSpPr>
          <p:cNvPr id="15" name="Rechthoek 14">
            <a:extLst>
              <a:ext uri="{FF2B5EF4-FFF2-40B4-BE49-F238E27FC236}">
                <a16:creationId xmlns:a16="http://schemas.microsoft.com/office/drawing/2014/main" id="{B5A30F58-B5E1-4E75-B4FD-698CFA51AABF}"/>
              </a:ext>
            </a:extLst>
          </p:cNvPr>
          <p:cNvSpPr/>
          <p:nvPr/>
        </p:nvSpPr>
        <p:spPr>
          <a:xfrm>
            <a:off x="4909228" y="3268589"/>
            <a:ext cx="464609" cy="7852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86389" tIns="43195" rIns="86389" bIns="43195">
            <a:spAutoFit/>
          </a:bodyPr>
          <a:lstStyle/>
          <a:p>
            <a:pPr defTabSz="863885">
              <a:defRPr/>
            </a:pPr>
            <a:r>
              <a:rPr lang="nl-NL" sz="4536" b="1" dirty="0">
                <a:ln w="17780" cmpd="sng">
                  <a:solidFill>
                    <a:srgbClr val="4F81BD">
                      <a:tint val="3000"/>
                    </a:srgbClr>
                  </a:solidFill>
                  <a:prstDash val="solid"/>
                  <a:miter lim="800000"/>
                </a:ln>
                <a:solidFill>
                  <a:srgbClr val="FF0000"/>
                </a:solidFill>
                <a:effectLst>
                  <a:outerShdw blurRad="55000" dist="50800" dir="5400000" algn="tl">
                    <a:srgbClr val="000000">
                      <a:alpha val="33000"/>
                    </a:srgbClr>
                  </a:outerShdw>
                </a:effectLst>
                <a:latin typeface="Calibri" panose="020F0502020204030204"/>
              </a:rPr>
              <a:t>=</a:t>
            </a:r>
          </a:p>
        </p:txBody>
      </p:sp>
      <p:sp>
        <p:nvSpPr>
          <p:cNvPr id="16" name="Rechthoek 15">
            <a:extLst>
              <a:ext uri="{FF2B5EF4-FFF2-40B4-BE49-F238E27FC236}">
                <a16:creationId xmlns:a16="http://schemas.microsoft.com/office/drawing/2014/main" id="{C36064D4-69D0-4F79-AB67-1E0388E50529}"/>
              </a:ext>
            </a:extLst>
          </p:cNvPr>
          <p:cNvSpPr/>
          <p:nvPr/>
        </p:nvSpPr>
        <p:spPr>
          <a:xfrm>
            <a:off x="3671715" y="3293423"/>
            <a:ext cx="790148" cy="290816"/>
          </a:xfrm>
          <a:prstGeom prst="rect">
            <a:avLst/>
          </a:prstGeom>
          <a:noFill/>
        </p:spPr>
        <p:txBody>
          <a:bodyPr wrap="none" lIns="86389" tIns="43195" rIns="86389" bIns="43195">
            <a:spAutoFit/>
          </a:bodyPr>
          <a:lstStyle/>
          <a:p>
            <a:pPr algn="ctr" defTabSz="863885">
              <a:defRPr/>
            </a:pPr>
            <a:r>
              <a:rPr lang="nl-NL" sz="1323" dirty="0">
                <a:solidFill>
                  <a:prstClr val="white"/>
                </a:solidFill>
                <a:latin typeface="Calibri" panose="020F0502020204030204"/>
              </a:rPr>
              <a:t>Indicator</a:t>
            </a:r>
          </a:p>
        </p:txBody>
      </p:sp>
      <p:sp>
        <p:nvSpPr>
          <p:cNvPr id="17" name="Tekstvak 16">
            <a:extLst>
              <a:ext uri="{FF2B5EF4-FFF2-40B4-BE49-F238E27FC236}">
                <a16:creationId xmlns:a16="http://schemas.microsoft.com/office/drawing/2014/main" id="{2BF87C78-C87D-4375-BD79-BFE608ADE857}"/>
              </a:ext>
            </a:extLst>
          </p:cNvPr>
          <p:cNvSpPr txBox="1"/>
          <p:nvPr/>
        </p:nvSpPr>
        <p:spPr>
          <a:xfrm>
            <a:off x="6316030" y="2854126"/>
            <a:ext cx="1326838" cy="325025"/>
          </a:xfrm>
          <a:prstGeom prst="rect">
            <a:avLst/>
          </a:prstGeom>
          <a:noFill/>
        </p:spPr>
        <p:txBody>
          <a:bodyPr wrap="none" rtlCol="0">
            <a:spAutoFit/>
          </a:bodyPr>
          <a:lstStyle/>
          <a:p>
            <a:pPr defTabSz="863885">
              <a:defRPr/>
            </a:pPr>
            <a:r>
              <a:rPr lang="nl-NL" sz="1512" b="1" dirty="0">
                <a:solidFill>
                  <a:srgbClr val="C00000"/>
                </a:solidFill>
                <a:latin typeface="Calibri" panose="020F0502020204030204"/>
              </a:rPr>
              <a:t>indicatorscore</a:t>
            </a:r>
          </a:p>
        </p:txBody>
      </p:sp>
      <p:pic>
        <p:nvPicPr>
          <p:cNvPr id="20" name="Afbeelding 19">
            <a:extLst>
              <a:ext uri="{FF2B5EF4-FFF2-40B4-BE49-F238E27FC236}">
                <a16:creationId xmlns:a16="http://schemas.microsoft.com/office/drawing/2014/main" id="{E2277275-F2EC-41E8-AB5F-57D4FE5AC0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94" t="10101" r="16810" b="25850"/>
          <a:stretch/>
        </p:blipFill>
        <p:spPr>
          <a:xfrm>
            <a:off x="8623972" y="143743"/>
            <a:ext cx="988871" cy="1292633"/>
          </a:xfrm>
          <a:prstGeom prst="rect">
            <a:avLst/>
          </a:prstGeom>
        </p:spPr>
      </p:pic>
      <p:sp>
        <p:nvSpPr>
          <p:cNvPr id="21" name="Rectangle 1">
            <a:extLst>
              <a:ext uri="{FF2B5EF4-FFF2-40B4-BE49-F238E27FC236}">
                <a16:creationId xmlns:a16="http://schemas.microsoft.com/office/drawing/2014/main" id="{3765EEC3-85A1-4C24-9868-A6EAE379BB6B}"/>
              </a:ext>
            </a:extLst>
          </p:cNvPr>
          <p:cNvSpPr>
            <a:spLocks noChangeArrowheads="1"/>
          </p:cNvSpPr>
          <p:nvPr/>
        </p:nvSpPr>
        <p:spPr bwMode="auto">
          <a:xfrm>
            <a:off x="2988775" y="5636751"/>
            <a:ext cx="5544525" cy="436240"/>
          </a:xfrm>
          <a:prstGeom prst="rect">
            <a:avLst/>
          </a:prstGeom>
          <a:noFill/>
          <a:ln w="9525">
            <a:noFill/>
            <a:miter lim="800000"/>
            <a:headEnd/>
            <a:tailEnd/>
          </a:ln>
          <a:effectLst/>
        </p:spPr>
        <p:txBody>
          <a:bodyPr vert="horz" wrap="none" lIns="86389" tIns="43195" rIns="86389" bIns="43195" numCol="1" anchor="ctr" anchorCtr="0" compatLnSpc="1">
            <a:prstTxWarp prst="textNoShape">
              <a:avLst/>
            </a:prstTxWarp>
            <a:spAutoFit/>
          </a:bodyPr>
          <a:lstStyle/>
          <a:p>
            <a:pPr algn="ctr" defTabSz="863885" fontAlgn="base">
              <a:spcBef>
                <a:spcPct val="0"/>
              </a:spcBef>
              <a:spcAft>
                <a:spcPct val="0"/>
              </a:spcAft>
              <a:tabLst>
                <a:tab pos="215971" algn="l"/>
              </a:tabLst>
              <a:defRPr/>
            </a:pPr>
            <a:r>
              <a:rPr lang="en-GB" sz="945" dirty="0">
                <a:solidFill>
                  <a:prstClr val="black"/>
                </a:solidFill>
                <a:latin typeface="Comic Sans MS" panose="030F0702030302020204" pitchFamily="66" charset="0"/>
                <a:ea typeface="Times New Roman" pitchFamily="18" charset="0"/>
                <a:cs typeface="Arial" pitchFamily="34" charset="0"/>
              </a:rPr>
              <a:t>‘</a:t>
            </a:r>
            <a:r>
              <a:rPr lang="en-GB" sz="1323" dirty="0">
                <a:solidFill>
                  <a:srgbClr val="EEECE1">
                    <a:lumMod val="50000"/>
                  </a:srgbClr>
                </a:solidFill>
                <a:latin typeface="Segoe Script" panose="030B0504020000000003" pitchFamily="66" charset="0"/>
                <a:ea typeface="Times New Roman" pitchFamily="18" charset="0"/>
                <a:cs typeface="Arial" pitchFamily="34" charset="0"/>
              </a:rPr>
              <a:t>A process which cannot be measured cannot be improved</a:t>
            </a:r>
            <a:r>
              <a:rPr lang="en-GB" sz="945" dirty="0">
                <a:solidFill>
                  <a:srgbClr val="EEECE1">
                    <a:lumMod val="50000"/>
                  </a:srgbClr>
                </a:solidFill>
                <a:latin typeface="Comic Sans MS" panose="030F0702030302020204" pitchFamily="66" charset="0"/>
                <a:ea typeface="Times New Roman" pitchFamily="18" charset="0"/>
                <a:cs typeface="Arial" pitchFamily="34" charset="0"/>
              </a:rPr>
              <a:t>' </a:t>
            </a:r>
          </a:p>
          <a:p>
            <a:pPr algn="ctr" defTabSz="863885" fontAlgn="base">
              <a:spcBef>
                <a:spcPct val="0"/>
              </a:spcBef>
              <a:spcAft>
                <a:spcPct val="0"/>
              </a:spcAft>
              <a:tabLst>
                <a:tab pos="215971" algn="l"/>
              </a:tabLst>
              <a:defRPr/>
            </a:pPr>
            <a:r>
              <a:rPr lang="en-GB" sz="945" dirty="0">
                <a:solidFill>
                  <a:srgbClr val="EEECE1">
                    <a:lumMod val="50000"/>
                  </a:srgbClr>
                </a:solidFill>
                <a:latin typeface="Calibri" panose="020F0502020204030204" pitchFamily="34" charset="0"/>
                <a:ea typeface="Times New Roman" pitchFamily="18" charset="0"/>
                <a:cs typeface="Calibri" panose="020F0502020204030204" pitchFamily="34" charset="0"/>
              </a:rPr>
              <a:t>Deschamps &amp; </a:t>
            </a:r>
            <a:r>
              <a:rPr lang="en-GB" sz="945" dirty="0" err="1">
                <a:solidFill>
                  <a:srgbClr val="EEECE1">
                    <a:lumMod val="50000"/>
                  </a:srgbClr>
                </a:solidFill>
                <a:latin typeface="Calibri" panose="020F0502020204030204" pitchFamily="34" charset="0"/>
                <a:ea typeface="Times New Roman" pitchFamily="18" charset="0"/>
                <a:cs typeface="Calibri" panose="020F0502020204030204" pitchFamily="34" charset="0"/>
              </a:rPr>
              <a:t>Nayak</a:t>
            </a:r>
            <a:endParaRPr lang="en-GB" sz="945" dirty="0">
              <a:solidFill>
                <a:srgbClr val="EEECE1">
                  <a:lumMod val="50000"/>
                </a:srgbClr>
              </a:solidFill>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EA48F40D-61CF-4210-BF19-984C8CBED784}"/>
              </a:ext>
            </a:extLst>
          </p:cNvPr>
          <p:cNvSpPr txBox="1"/>
          <p:nvPr/>
        </p:nvSpPr>
        <p:spPr>
          <a:xfrm>
            <a:off x="9699482" y="6200818"/>
            <a:ext cx="603050" cy="237757"/>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Pag. 122</a:t>
            </a:r>
          </a:p>
        </p:txBody>
      </p:sp>
      <p:pic>
        <p:nvPicPr>
          <p:cNvPr id="23" name="Afbeelding 22" descr="Afbeelding met vliegtuig, zitten, groot, startbaan&#10;&#10;Automatisch gegenereerde beschrijving">
            <a:extLst>
              <a:ext uri="{FF2B5EF4-FFF2-40B4-BE49-F238E27FC236}">
                <a16:creationId xmlns:a16="http://schemas.microsoft.com/office/drawing/2014/main" id="{99A5CB2A-93A4-48D8-AE9C-EE50286A1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24" name="Afbeelding 23">
            <a:extLst>
              <a:ext uri="{FF2B5EF4-FFF2-40B4-BE49-F238E27FC236}">
                <a16:creationId xmlns:a16="http://schemas.microsoft.com/office/drawing/2014/main" id="{B1083F39-3708-406D-B1FB-7223F4B902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3001" y="4996715"/>
            <a:ext cx="1860728" cy="616184"/>
          </a:xfrm>
          <a:prstGeom prst="rect">
            <a:avLst/>
          </a:prstGeom>
        </p:spPr>
      </p:pic>
      <p:pic>
        <p:nvPicPr>
          <p:cNvPr id="25" name="Afbeelding 24">
            <a:extLst>
              <a:ext uri="{FF2B5EF4-FFF2-40B4-BE49-F238E27FC236}">
                <a16:creationId xmlns:a16="http://schemas.microsoft.com/office/drawing/2014/main" id="{8ED46193-FAF1-4977-A614-0DACBBEDB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83" y="1539254"/>
            <a:ext cx="2250769" cy="3401667"/>
          </a:xfrm>
          <a:prstGeom prst="rect">
            <a:avLst/>
          </a:prstGeom>
          <a:ln>
            <a:noFill/>
          </a:ln>
          <a:effectLst/>
        </p:spPr>
      </p:pic>
      <p:pic>
        <p:nvPicPr>
          <p:cNvPr id="29" name="Afbeelding 28" descr="Afbeelding met klok&#10;&#10;Automatisch gegenereerde beschrijving">
            <a:extLst>
              <a:ext uri="{FF2B5EF4-FFF2-40B4-BE49-F238E27FC236}">
                <a16:creationId xmlns:a16="http://schemas.microsoft.com/office/drawing/2014/main" id="{0986BCB4-5AD1-4BB1-A195-331B12CDCC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8690" y="3563885"/>
            <a:ext cx="589407" cy="589407"/>
          </a:xfrm>
          <a:prstGeom prst="rect">
            <a:avLst/>
          </a:prstGeom>
        </p:spPr>
      </p:pic>
    </p:spTree>
    <p:extLst>
      <p:ext uri="{BB962C8B-B14F-4D97-AF65-F5344CB8AC3E}">
        <p14:creationId xmlns:p14="http://schemas.microsoft.com/office/powerpoint/2010/main" val="2091782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Op </a:t>
            </a:r>
            <a:r>
              <a:rPr lang="nl-NL" sz="1600" b="1" i="0" dirty="0">
                <a:solidFill>
                  <a:srgbClr val="383737"/>
                </a:solidFill>
                <a:effectLst/>
              </a:rPr>
              <a:t>pagina 116 </a:t>
            </a:r>
            <a:r>
              <a:rPr lang="nl-NL" sz="1600" b="0" i="0" dirty="0">
                <a:solidFill>
                  <a:srgbClr val="383737"/>
                </a:solidFill>
                <a:effectLst/>
              </a:rPr>
              <a:t>in het boek </a:t>
            </a:r>
            <a:r>
              <a:rPr lang="nl-NL" sz="1600" b="0" i="1" dirty="0">
                <a:solidFill>
                  <a:srgbClr val="383737"/>
                </a:solidFill>
                <a:effectLst/>
              </a:rPr>
              <a:t>Procesmanagement in de praktijk </a:t>
            </a:r>
            <a:r>
              <a:rPr lang="nl-NL" sz="1600" b="0" i="0" dirty="0">
                <a:solidFill>
                  <a:srgbClr val="383737"/>
                </a:solidFill>
                <a:effectLst/>
              </a:rPr>
              <a:t>wordt uitgelegd hoe doelstellingen geformuleerd moeten worden en wat de betekenis is van het acroniem SMART.</a:t>
            </a:r>
          </a:p>
          <a:p>
            <a:pPr marL="0" indent="0" algn="l">
              <a:buNone/>
            </a:pPr>
            <a:r>
              <a:rPr lang="nl-NL" sz="1600" b="0" i="0" dirty="0">
                <a:solidFill>
                  <a:srgbClr val="383737"/>
                </a:solidFill>
                <a:effectLst/>
              </a:rPr>
              <a:t>Geef commentaar op de onderstaande uitspraak.</a:t>
            </a:r>
          </a:p>
          <a:p>
            <a:pPr marL="0" indent="0" algn="l">
              <a:buNone/>
            </a:pPr>
            <a:endParaRPr lang="nl-NL" sz="1600" b="0" i="0" dirty="0">
              <a:solidFill>
                <a:srgbClr val="383737"/>
              </a:solidFill>
              <a:effectLst/>
            </a:endParaRPr>
          </a:p>
          <a:p>
            <a:pPr marL="0" indent="0" algn="l">
              <a:buNone/>
            </a:pPr>
            <a:r>
              <a:rPr lang="nl-NL" sz="1600" b="0" i="0" dirty="0">
                <a:solidFill>
                  <a:srgbClr val="383737"/>
                </a:solidFill>
                <a:effectLst/>
              </a:rPr>
              <a:t>"</a:t>
            </a:r>
            <a:r>
              <a:rPr lang="nl-NL" sz="1600" b="0" i="1" dirty="0">
                <a:solidFill>
                  <a:srgbClr val="383737"/>
                </a:solidFill>
                <a:effectLst/>
              </a:rPr>
              <a:t>De doelstelling is om de klantenklachten terug te brengen</a:t>
            </a:r>
            <a:r>
              <a:rPr lang="nl-NL" sz="1600" b="0" i="0" dirty="0">
                <a:solidFill>
                  <a:srgbClr val="383737"/>
                </a:solidFill>
                <a:effectLst/>
              </a:rPr>
              <a:t>"</a:t>
            </a:r>
          </a:p>
          <a:p>
            <a:pPr marL="0" indent="0" algn="l">
              <a:buNone/>
            </a:pPr>
            <a:endParaRPr lang="nl-NL" sz="1600" b="0" i="0" dirty="0">
              <a:solidFill>
                <a:srgbClr val="383737"/>
              </a:solidFill>
              <a:effectLst/>
            </a:endParaRPr>
          </a:p>
          <a:p>
            <a:pPr algn="l"/>
            <a:r>
              <a:rPr lang="nl-NL" sz="1600" b="0" i="0" dirty="0">
                <a:solidFill>
                  <a:srgbClr val="383737"/>
                </a:solidFill>
                <a:effectLst/>
              </a:rPr>
              <a:t>Is deze uitspraak SMART?</a:t>
            </a:r>
          </a:p>
          <a:p>
            <a:pPr algn="l"/>
            <a:r>
              <a:rPr lang="nl-NL" sz="1600" b="0" i="0" dirty="0">
                <a:solidFill>
                  <a:srgbClr val="383737"/>
                </a:solidFill>
                <a:effectLst/>
              </a:rPr>
              <a:t>Waarom wel/niet? Motiveer je antwoord.</a:t>
            </a:r>
          </a:p>
          <a:p>
            <a:pPr algn="l"/>
            <a:r>
              <a:rPr lang="nl-NL" sz="1600" b="0" i="0" dirty="0">
                <a:solidFill>
                  <a:srgbClr val="383737"/>
                </a:solidFill>
                <a:effectLst/>
              </a:rPr>
              <a:t>Herformuleer de doelstelling </a:t>
            </a:r>
            <a:r>
              <a:rPr lang="nl-NL" sz="1600" b="0" i="0" dirty="0" err="1">
                <a:solidFill>
                  <a:srgbClr val="383737"/>
                </a:solidFill>
                <a:effectLst/>
              </a:rPr>
              <a:t>SMARTer</a:t>
            </a:r>
            <a:r>
              <a:rPr lang="nl-NL" sz="1600" b="0" i="0" dirty="0">
                <a:solidFill>
                  <a:srgbClr val="383737"/>
                </a:solidFill>
                <a:effectLst/>
              </a:rPr>
              <a:t>. </a:t>
            </a:r>
          </a:p>
          <a:p>
            <a:pPr marL="0" indent="0" algn="l">
              <a:buNone/>
            </a:pPr>
            <a:r>
              <a:rPr lang="nl-NL" sz="1600" b="0" i="0" dirty="0">
                <a:solidFill>
                  <a:srgbClr val="383737"/>
                </a:solidFill>
                <a:effectLst/>
              </a:rPr>
              <a:t>Werk deze opdracht uit op 1/2 A4’tje. Upload je bevindingen via e-Connect. Reageer ook op de bijdragen van je medestudenten.</a:t>
            </a:r>
          </a:p>
        </p:txBody>
      </p:sp>
      <p:sp>
        <p:nvSpPr>
          <p:cNvPr id="3" name="Titel 2"/>
          <p:cNvSpPr>
            <a:spLocks noGrp="1"/>
          </p:cNvSpPr>
          <p:nvPr>
            <p:ph type="title"/>
          </p:nvPr>
        </p:nvSpPr>
        <p:spPr/>
        <p:txBody>
          <a:bodyPr/>
          <a:lstStyle/>
          <a:p>
            <a:r>
              <a:rPr lang="nl-NL" dirty="0"/>
              <a:t>Hoe </a:t>
            </a:r>
            <a:r>
              <a:rPr lang="nl-NL" dirty="0" err="1"/>
              <a:t>smarter</a:t>
            </a:r>
            <a:r>
              <a:rPr lang="nl-NL" dirty="0"/>
              <a:t> hoe beter!</a:t>
            </a:r>
            <a:br>
              <a:rPr lang="nl-NL"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Pag.116</a:t>
            </a:r>
          </a:p>
        </p:txBody>
      </p:sp>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394013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Interview de directeur of een lid van het management van je organisatie. Achterhaal en bespreek tijdens het interview:</a:t>
            </a:r>
          </a:p>
          <a:p>
            <a:pPr algn="l"/>
            <a:r>
              <a:rPr lang="nl-NL" sz="1600" b="0" i="0" dirty="0">
                <a:solidFill>
                  <a:srgbClr val="383737"/>
                </a:solidFill>
                <a:effectLst/>
              </a:rPr>
              <a:t>de </a:t>
            </a:r>
            <a:r>
              <a:rPr lang="nl-NL" sz="1600" b="1" i="0" dirty="0">
                <a:solidFill>
                  <a:srgbClr val="383737"/>
                </a:solidFill>
                <a:effectLst/>
              </a:rPr>
              <a:t>missie </a:t>
            </a:r>
            <a:r>
              <a:rPr lang="nl-NL" sz="1600" b="0" i="0" dirty="0">
                <a:solidFill>
                  <a:srgbClr val="383737"/>
                </a:solidFill>
                <a:effectLst/>
              </a:rPr>
              <a:t>van de organisatie (</a:t>
            </a:r>
            <a:r>
              <a:rPr lang="nl-NL" sz="1600" b="0" i="1" dirty="0">
                <a:solidFill>
                  <a:srgbClr val="383737"/>
                </a:solidFill>
                <a:effectLst/>
              </a:rPr>
              <a:t>waartoe is de organisatie op aarde?</a:t>
            </a:r>
            <a:r>
              <a:rPr lang="nl-NL" sz="1600" b="0" i="0" dirty="0">
                <a:solidFill>
                  <a:srgbClr val="383737"/>
                </a:solidFill>
                <a:effectLst/>
              </a:rPr>
              <a:t>);</a:t>
            </a:r>
          </a:p>
          <a:p>
            <a:pPr algn="l"/>
            <a:r>
              <a:rPr lang="nl-NL" sz="1600" b="0" i="0" dirty="0">
                <a:solidFill>
                  <a:srgbClr val="383737"/>
                </a:solidFill>
                <a:effectLst/>
              </a:rPr>
              <a:t>de </a:t>
            </a:r>
            <a:r>
              <a:rPr lang="nl-NL" sz="1600" b="1" i="0" dirty="0">
                <a:solidFill>
                  <a:srgbClr val="383737"/>
                </a:solidFill>
                <a:effectLst/>
              </a:rPr>
              <a:t>visie</a:t>
            </a:r>
            <a:r>
              <a:rPr lang="nl-NL" sz="1600" b="0" i="0" dirty="0">
                <a:solidFill>
                  <a:srgbClr val="383737"/>
                </a:solidFill>
                <a:effectLst/>
              </a:rPr>
              <a:t> van de organisatie (</a:t>
            </a:r>
            <a:r>
              <a:rPr lang="nl-NL" sz="1600" b="0" i="1" dirty="0">
                <a:solidFill>
                  <a:srgbClr val="383737"/>
                </a:solidFill>
                <a:effectLst/>
              </a:rPr>
              <a:t>de droom: waar wil de organisatie over 5 jaar zijn?</a:t>
            </a:r>
            <a:r>
              <a:rPr lang="nl-NL" sz="1600" b="0" i="0" dirty="0">
                <a:solidFill>
                  <a:srgbClr val="383737"/>
                </a:solidFill>
                <a:effectLst/>
              </a:rPr>
              <a:t>);</a:t>
            </a:r>
          </a:p>
          <a:p>
            <a:pPr algn="l"/>
            <a:r>
              <a:rPr lang="nl-NL" sz="1600" b="0" i="0" dirty="0">
                <a:solidFill>
                  <a:srgbClr val="383737"/>
                </a:solidFill>
                <a:effectLst/>
              </a:rPr>
              <a:t>de </a:t>
            </a:r>
            <a:r>
              <a:rPr lang="nl-NL" sz="1600" b="1" i="0" dirty="0">
                <a:solidFill>
                  <a:srgbClr val="383737"/>
                </a:solidFill>
                <a:effectLst/>
              </a:rPr>
              <a:t>strategie</a:t>
            </a:r>
            <a:r>
              <a:rPr lang="nl-NL" sz="1600" b="0" i="0" dirty="0">
                <a:solidFill>
                  <a:srgbClr val="383737"/>
                </a:solidFill>
                <a:effectLst/>
              </a:rPr>
              <a:t> van de organisatie (</a:t>
            </a:r>
            <a:r>
              <a:rPr lang="nl-NL" sz="1600" b="0" i="1" dirty="0">
                <a:solidFill>
                  <a:srgbClr val="383737"/>
                </a:solidFill>
                <a:effectLst/>
              </a:rPr>
              <a:t>Hoe probeert de organisatie de missie en visie te realiseren? Welke keuzes zijn er gemaakt, bijvoorbeeld de laagste kosten, de beste producten, focus op wat de klant wil en dergelijke</a:t>
            </a:r>
            <a:r>
              <a:rPr lang="nl-NL" sz="1600" b="0" i="0" dirty="0">
                <a:solidFill>
                  <a:srgbClr val="383737"/>
                </a:solidFill>
                <a:effectLst/>
              </a:rPr>
              <a:t>);</a:t>
            </a:r>
          </a:p>
          <a:p>
            <a:pPr algn="l"/>
            <a:r>
              <a:rPr lang="nl-NL" sz="1600" b="0" i="0" dirty="0">
                <a:solidFill>
                  <a:srgbClr val="383737"/>
                </a:solidFill>
                <a:effectLst/>
              </a:rPr>
              <a:t>de uit de strategie voortvloeiende </a:t>
            </a:r>
            <a:r>
              <a:rPr lang="nl-NL" sz="1600" b="1" i="0" dirty="0">
                <a:solidFill>
                  <a:srgbClr val="383737"/>
                </a:solidFill>
                <a:effectLst/>
              </a:rPr>
              <a:t>kritische succesfactoren </a:t>
            </a:r>
            <a:r>
              <a:rPr lang="nl-NL" sz="1600" b="0" i="0" dirty="0">
                <a:solidFill>
                  <a:srgbClr val="383737"/>
                </a:solidFill>
                <a:effectLst/>
              </a:rPr>
              <a:t>(</a:t>
            </a:r>
            <a:r>
              <a:rPr lang="nl-NL" sz="1600" b="0" i="1" dirty="0">
                <a:solidFill>
                  <a:srgbClr val="383737"/>
                </a:solidFill>
                <a:effectLst/>
              </a:rPr>
              <a:t>Waarin wil de organisatie zich onderscheiden van de concurrentie? Waar wil de organisatie goed in zijn?)</a:t>
            </a:r>
          </a:p>
          <a:p>
            <a:pPr marL="0" indent="0" algn="l">
              <a:buNone/>
            </a:pPr>
            <a:r>
              <a:rPr lang="nl-NL" sz="1600" b="0" i="0" dirty="0">
                <a:solidFill>
                  <a:srgbClr val="383737"/>
                </a:solidFill>
                <a:effectLst/>
              </a:rPr>
              <a:t>Probeer op basis van het bovenstaande te weten te komen waaraan de uitkomsten van de processen moeten voldoen. Wanneer dragen processen bij aan het succes van de organisatie? Wat zijn daarin de belangrijkste criteria?</a:t>
            </a:r>
          </a:p>
          <a:p>
            <a:pPr marL="0" indent="0" algn="l">
              <a:buNone/>
            </a:pPr>
            <a:r>
              <a:rPr lang="nl-NL" sz="1600" b="0" i="0" dirty="0">
                <a:solidFill>
                  <a:srgbClr val="383737"/>
                </a:solidFill>
                <a:effectLst/>
              </a:rPr>
              <a:t>Vergelijk de resultaten uit het interview met je uitwerking van de opdracht tijdens de les: De 4 V's toegepast van de eerste les. Is de procesinrichting in lijn met het organisatiebeleid?</a:t>
            </a:r>
          </a:p>
          <a:p>
            <a:pPr marL="0" indent="0" algn="l">
              <a:buNone/>
            </a:pPr>
            <a:r>
              <a:rPr lang="nl-NL" sz="1600" b="0" i="0" dirty="0">
                <a:solidFill>
                  <a:srgbClr val="383737"/>
                </a:solidFill>
                <a:effectLst/>
              </a:rPr>
              <a:t>Werk deze punten uit op 2 A4’tjes. Neem je uitwerkingen mee naar de les</a:t>
            </a:r>
          </a:p>
        </p:txBody>
      </p:sp>
      <p:sp>
        <p:nvSpPr>
          <p:cNvPr id="3" name="Titel 2"/>
          <p:cNvSpPr>
            <a:spLocks noGrp="1"/>
          </p:cNvSpPr>
          <p:nvPr>
            <p:ph type="title"/>
          </p:nvPr>
        </p:nvSpPr>
        <p:spPr/>
        <p:txBody>
          <a:bodyPr/>
          <a:lstStyle/>
          <a:p>
            <a:r>
              <a:rPr lang="nl-NL" dirty="0"/>
              <a:t>Missie, visie, strategie</a:t>
            </a:r>
            <a:br>
              <a:rPr lang="nl-NL"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Pag.122</a:t>
            </a:r>
          </a:p>
        </p:txBody>
      </p:sp>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148621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1" i="0" dirty="0">
                <a:solidFill>
                  <a:srgbClr val="C00000"/>
                </a:solidFill>
                <a:effectLst/>
              </a:rPr>
              <a:t>Opdracht 1</a:t>
            </a:r>
            <a:r>
              <a:rPr lang="nl-NL" sz="1600" b="0" i="0" dirty="0">
                <a:solidFill>
                  <a:srgbClr val="383737"/>
                </a:solidFill>
                <a:effectLst/>
              </a:rPr>
              <a:t>:</a:t>
            </a:r>
          </a:p>
          <a:p>
            <a:pPr marL="0" indent="0" algn="l">
              <a:buNone/>
            </a:pPr>
            <a:r>
              <a:rPr lang="nl-NL" sz="1600" b="0" i="0" dirty="0">
                <a:solidFill>
                  <a:srgbClr val="383737"/>
                </a:solidFill>
                <a:effectLst/>
              </a:rPr>
              <a:t>Een organisatie heeft vastgesteld dat innovatie erg belangrijk is in de markt waarin ze opereert. Een belangrijke kritische succesfactor voor haar is dan ook </a:t>
            </a:r>
            <a:r>
              <a:rPr lang="nl-NL" sz="1600" b="1" i="0" dirty="0">
                <a:solidFill>
                  <a:srgbClr val="383737"/>
                </a:solidFill>
                <a:effectLst/>
              </a:rPr>
              <a:t>innovatief vermogen</a:t>
            </a:r>
            <a:r>
              <a:rPr lang="nl-NL" sz="1600" b="0" i="0" dirty="0">
                <a:solidFill>
                  <a:srgbClr val="383737"/>
                </a:solidFill>
                <a:effectLst/>
              </a:rPr>
              <a:t>. </a:t>
            </a:r>
          </a:p>
          <a:p>
            <a:pPr marL="0" indent="0" algn="l">
              <a:buNone/>
            </a:pPr>
            <a:r>
              <a:rPr lang="nl-NL" sz="1600" b="0" i="0" dirty="0">
                <a:solidFill>
                  <a:srgbClr val="383737"/>
                </a:solidFill>
                <a:effectLst/>
              </a:rPr>
              <a:t>Formuleer voor deze succesfactor </a:t>
            </a:r>
            <a:r>
              <a:rPr lang="nl-NL" sz="1600" b="0" i="1" dirty="0">
                <a:solidFill>
                  <a:srgbClr val="383737"/>
                </a:solidFill>
                <a:effectLst/>
              </a:rPr>
              <a:t>twee prestatie-indicatoren </a:t>
            </a:r>
            <a:r>
              <a:rPr lang="nl-NL" sz="1600" b="0" i="0" dirty="0">
                <a:solidFill>
                  <a:srgbClr val="383737"/>
                </a:solidFill>
                <a:effectLst/>
              </a:rPr>
              <a:t>met de bijbehorende streefwaarde. Zorg er hierbij voor dat deze SMART is geformuleerd. Probeer eerst goed te definiëren wat het begrip SMART inhoudt.</a:t>
            </a:r>
          </a:p>
          <a:p>
            <a:pPr marL="0" indent="0" algn="l">
              <a:buNone/>
            </a:pPr>
            <a:r>
              <a:rPr lang="nl-NL" sz="1600" b="0" i="0" dirty="0">
                <a:solidFill>
                  <a:srgbClr val="383737"/>
                </a:solidFill>
                <a:effectLst/>
              </a:rPr>
              <a:t>Ontwerp ook een </a:t>
            </a:r>
            <a:r>
              <a:rPr lang="nl-NL" sz="1600" b="0" i="1" dirty="0">
                <a:solidFill>
                  <a:srgbClr val="383737"/>
                </a:solidFill>
                <a:effectLst/>
              </a:rPr>
              <a:t>meetplan</a:t>
            </a:r>
            <a:r>
              <a:rPr lang="nl-NL" sz="1600" b="0" i="0" dirty="0">
                <a:solidFill>
                  <a:srgbClr val="383737"/>
                </a:solidFill>
                <a:effectLst/>
              </a:rPr>
              <a:t> voor de indicatoren overeenkomstig </a:t>
            </a:r>
            <a:r>
              <a:rPr lang="nl-NL" sz="1600" b="1" i="0" dirty="0">
                <a:solidFill>
                  <a:srgbClr val="C00000"/>
                </a:solidFill>
                <a:effectLst/>
              </a:rPr>
              <a:t>tabel 3.10</a:t>
            </a:r>
            <a:r>
              <a:rPr lang="nl-NL" sz="1600" b="0" i="0" dirty="0">
                <a:solidFill>
                  <a:srgbClr val="383737"/>
                </a:solidFill>
                <a:effectLst/>
              </a:rPr>
              <a:t> op </a:t>
            </a:r>
            <a:r>
              <a:rPr lang="nl-NL" sz="1600" b="1" i="0" dirty="0">
                <a:solidFill>
                  <a:srgbClr val="383737"/>
                </a:solidFill>
                <a:effectLst/>
              </a:rPr>
              <a:t>pagina 127</a:t>
            </a:r>
            <a:r>
              <a:rPr lang="nl-NL" sz="1600" b="0" i="0" dirty="0">
                <a:solidFill>
                  <a:srgbClr val="383737"/>
                </a:solidFill>
                <a:effectLst/>
              </a:rPr>
              <a:t> in het boek Procesmanagement in de praktijk</a:t>
            </a:r>
          </a:p>
          <a:p>
            <a:pPr marL="0" indent="0" algn="l">
              <a:buNone/>
            </a:pPr>
            <a:r>
              <a:rPr lang="nl-NL" sz="1600" b="1" i="0" dirty="0">
                <a:solidFill>
                  <a:srgbClr val="C00000"/>
                </a:solidFill>
                <a:effectLst/>
              </a:rPr>
              <a:t>Opdracht 2</a:t>
            </a:r>
            <a:r>
              <a:rPr lang="nl-NL" sz="1600" b="0" i="0" dirty="0">
                <a:solidFill>
                  <a:srgbClr val="383737"/>
                </a:solidFill>
                <a:effectLst/>
              </a:rPr>
              <a:t>:</a:t>
            </a:r>
          </a:p>
          <a:p>
            <a:pPr marL="0" indent="0" algn="l">
              <a:buNone/>
            </a:pPr>
            <a:r>
              <a:rPr lang="nl-NL" sz="1600" b="0" i="0" dirty="0">
                <a:solidFill>
                  <a:srgbClr val="383737"/>
                </a:solidFill>
                <a:effectLst/>
              </a:rPr>
              <a:t>Een organisatie heeft vastgesteld dat efficiency erg belangrijk is in de markt waarin ze opereert. Een belangrijke kritische succesfactor voor haar is dan ook </a:t>
            </a:r>
            <a:r>
              <a:rPr lang="nl-NL" sz="1600" b="1" i="0" dirty="0">
                <a:solidFill>
                  <a:srgbClr val="383737"/>
                </a:solidFill>
                <a:effectLst/>
              </a:rPr>
              <a:t>kostenbeheersing</a:t>
            </a:r>
            <a:r>
              <a:rPr lang="nl-NL" sz="1600" b="0" i="0" dirty="0">
                <a:solidFill>
                  <a:srgbClr val="383737"/>
                </a:solidFill>
                <a:effectLst/>
              </a:rPr>
              <a:t>.</a:t>
            </a:r>
          </a:p>
          <a:p>
            <a:pPr marL="0" indent="0" algn="l">
              <a:buNone/>
            </a:pPr>
            <a:r>
              <a:rPr lang="nl-NL" sz="1600" b="0" i="0" dirty="0">
                <a:solidFill>
                  <a:srgbClr val="383737"/>
                </a:solidFill>
                <a:effectLst/>
              </a:rPr>
              <a:t>Formuleer voor deze succesfactor </a:t>
            </a:r>
            <a:r>
              <a:rPr lang="nl-NL" sz="1600" b="0" i="1" dirty="0">
                <a:solidFill>
                  <a:srgbClr val="383737"/>
                </a:solidFill>
                <a:effectLst/>
              </a:rPr>
              <a:t>twee prestatie-indicatoren </a:t>
            </a:r>
            <a:r>
              <a:rPr lang="nl-NL" sz="1600" b="0" i="0" dirty="0">
                <a:solidFill>
                  <a:srgbClr val="383737"/>
                </a:solidFill>
                <a:effectLst/>
              </a:rPr>
              <a:t>met de bijbehorende streefwaarde. Zorg er hierbij voor dat deze SMART is geformuleerd. Probeer eerst goed te definiëren wat het begrip inhoudt.</a:t>
            </a:r>
          </a:p>
          <a:p>
            <a:pPr marL="0" indent="0" algn="l">
              <a:buNone/>
            </a:pPr>
            <a:r>
              <a:rPr lang="nl-NL" sz="1600" b="0" i="0" dirty="0">
                <a:solidFill>
                  <a:srgbClr val="383737"/>
                </a:solidFill>
                <a:effectLst/>
              </a:rPr>
              <a:t>Ontwerp ook een meetplan voor de indicatoren overeenkomstig </a:t>
            </a:r>
            <a:r>
              <a:rPr lang="nl-NL" sz="1600" b="1" i="0" dirty="0">
                <a:solidFill>
                  <a:srgbClr val="C00000"/>
                </a:solidFill>
                <a:effectLst/>
              </a:rPr>
              <a:t>tabel 3.10 </a:t>
            </a:r>
            <a:r>
              <a:rPr lang="nl-NL" sz="1600" b="0" i="0" dirty="0">
                <a:solidFill>
                  <a:srgbClr val="383737"/>
                </a:solidFill>
                <a:effectLst/>
              </a:rPr>
              <a:t>op </a:t>
            </a:r>
            <a:r>
              <a:rPr lang="nl-NL" sz="1600" b="1" i="0" dirty="0">
                <a:solidFill>
                  <a:srgbClr val="383737"/>
                </a:solidFill>
                <a:effectLst/>
              </a:rPr>
              <a:t>pagina 127 </a:t>
            </a:r>
            <a:r>
              <a:rPr lang="nl-NL" sz="1600" b="0" i="0" dirty="0">
                <a:solidFill>
                  <a:srgbClr val="383737"/>
                </a:solidFill>
                <a:effectLst/>
              </a:rPr>
              <a:t>in het boek </a:t>
            </a:r>
            <a:r>
              <a:rPr lang="nl-NL" sz="1600" b="0" i="1" dirty="0">
                <a:solidFill>
                  <a:srgbClr val="383737"/>
                </a:solidFill>
                <a:effectLst/>
              </a:rPr>
              <a:t>Procesmanagement in de praktijk</a:t>
            </a:r>
            <a:r>
              <a:rPr lang="nl-NL" sz="1600" b="0" i="0" dirty="0">
                <a:solidFill>
                  <a:srgbClr val="383737"/>
                </a:solidFill>
                <a:effectLst/>
              </a:rPr>
              <a:t>.</a:t>
            </a:r>
          </a:p>
        </p:txBody>
      </p:sp>
      <p:sp>
        <p:nvSpPr>
          <p:cNvPr id="3" name="Titel 2"/>
          <p:cNvSpPr>
            <a:spLocks noGrp="1"/>
          </p:cNvSpPr>
          <p:nvPr>
            <p:ph type="title"/>
          </p:nvPr>
        </p:nvSpPr>
        <p:spPr/>
        <p:txBody>
          <a:bodyPr/>
          <a:lstStyle/>
          <a:p>
            <a:r>
              <a:rPr lang="nl-NL" dirty="0"/>
              <a:t>Opstellen van prestatie-indicatoren</a:t>
            </a:r>
            <a:br>
              <a:rPr lang="nl-NL"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Pag.127</a:t>
            </a:r>
          </a:p>
        </p:txBody>
      </p:sp>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25984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just">
              <a:buNone/>
            </a:pPr>
            <a:r>
              <a:rPr lang="nl-NL" sz="1600" b="0" i="0" dirty="0">
                <a:solidFill>
                  <a:srgbClr val="383737"/>
                </a:solidFill>
                <a:effectLst/>
              </a:rPr>
              <a:t>In deze opdracht ga je onderzoeken met welke </a:t>
            </a:r>
            <a:r>
              <a:rPr lang="nl-NL" sz="1600" b="1" i="0" dirty="0">
                <a:solidFill>
                  <a:srgbClr val="383737"/>
                </a:solidFill>
                <a:effectLst/>
              </a:rPr>
              <a:t>informatieprocessen</a:t>
            </a:r>
            <a:r>
              <a:rPr lang="nl-NL" sz="1600" b="0" i="0" dirty="0">
                <a:solidFill>
                  <a:srgbClr val="383737"/>
                </a:solidFill>
                <a:effectLst/>
              </a:rPr>
              <a:t> in je organisatie worden bestuurd.</a:t>
            </a:r>
            <a:br>
              <a:rPr lang="nl-NL" sz="1600" b="0" i="0" dirty="0">
                <a:solidFill>
                  <a:srgbClr val="383737"/>
                </a:solidFill>
                <a:effectLst/>
              </a:rPr>
            </a:br>
            <a:r>
              <a:rPr lang="nl-NL" sz="1600" b="0" i="0" dirty="0">
                <a:solidFill>
                  <a:srgbClr val="383737"/>
                </a:solidFill>
                <a:effectLst/>
              </a:rPr>
              <a:t>Beschouw het primaire proces van je organisatie. Geef vervolgens aan (eventueel in een overzichtelijke tabel) welke informatie rondom het proces wordt verzameld om het proces te besturen. Beperk je hierbij tot de tien meest belangrijke issues. Beantwoord vervolgens de volgende vragen voor drie van de benoemde issues:</a:t>
            </a:r>
          </a:p>
          <a:p>
            <a:pPr algn="just">
              <a:buFont typeface="+mj-lt"/>
              <a:buAutoNum type="arabicPeriod"/>
            </a:pPr>
            <a:r>
              <a:rPr lang="nl-NL" sz="1600" b="0" i="0" dirty="0">
                <a:solidFill>
                  <a:srgbClr val="383737"/>
                </a:solidFill>
                <a:effectLst/>
              </a:rPr>
              <a:t>Wat is de informatiebron?</a:t>
            </a:r>
          </a:p>
          <a:p>
            <a:pPr algn="just">
              <a:buFont typeface="+mj-lt"/>
              <a:buAutoNum type="arabicPeriod"/>
            </a:pPr>
            <a:r>
              <a:rPr lang="nl-NL" sz="1600" b="0" i="0" dirty="0">
                <a:solidFill>
                  <a:srgbClr val="383737"/>
                </a:solidFill>
                <a:effectLst/>
              </a:rPr>
              <a:t>Wie verzamelt deze informatie?</a:t>
            </a:r>
          </a:p>
          <a:p>
            <a:pPr algn="just">
              <a:buFont typeface="+mj-lt"/>
              <a:buAutoNum type="arabicPeriod"/>
            </a:pPr>
            <a:r>
              <a:rPr lang="nl-NL" sz="1600" b="0" i="0" dirty="0">
                <a:solidFill>
                  <a:srgbClr val="383737"/>
                </a:solidFill>
                <a:effectLst/>
              </a:rPr>
              <a:t>Hoe vaak wordt deze informatie verzameld?</a:t>
            </a:r>
          </a:p>
          <a:p>
            <a:pPr algn="just">
              <a:buFont typeface="+mj-lt"/>
              <a:buAutoNum type="arabicPeriod"/>
            </a:pPr>
            <a:r>
              <a:rPr lang="nl-NL" sz="1600" b="0" i="0" dirty="0">
                <a:solidFill>
                  <a:srgbClr val="383737"/>
                </a:solidFill>
                <a:effectLst/>
              </a:rPr>
              <a:t>Wordt deze informatie centraal of decentraal verzameld?</a:t>
            </a:r>
          </a:p>
          <a:p>
            <a:pPr algn="just">
              <a:buFont typeface="+mj-lt"/>
              <a:buAutoNum type="arabicPeriod"/>
            </a:pPr>
            <a:r>
              <a:rPr lang="nl-NL" sz="1600" b="0" i="0" dirty="0">
                <a:solidFill>
                  <a:srgbClr val="383737"/>
                </a:solidFill>
                <a:effectLst/>
              </a:rPr>
              <a:t>Welke ondersteunende software/programmatuur wordt hierbij gebruikt?</a:t>
            </a:r>
          </a:p>
          <a:p>
            <a:pPr algn="just">
              <a:buFont typeface="+mj-lt"/>
              <a:buAutoNum type="arabicPeriod"/>
            </a:pPr>
            <a:r>
              <a:rPr lang="nl-NL" sz="1600" b="0" i="0" dirty="0">
                <a:solidFill>
                  <a:srgbClr val="383737"/>
                </a:solidFill>
                <a:effectLst/>
              </a:rPr>
              <a:t>Hoe wordt deze informatie gepubliceerd?</a:t>
            </a:r>
          </a:p>
          <a:p>
            <a:pPr algn="just">
              <a:buFont typeface="+mj-lt"/>
              <a:buAutoNum type="arabicPeriod"/>
            </a:pPr>
            <a:r>
              <a:rPr lang="nl-NL" sz="1600" b="0" i="0" dirty="0">
                <a:solidFill>
                  <a:srgbClr val="383737"/>
                </a:solidFill>
                <a:effectLst/>
              </a:rPr>
              <a:t>Wat wordt er met de informatie gedaan?</a:t>
            </a:r>
          </a:p>
          <a:p>
            <a:pPr marL="0" indent="0" algn="just">
              <a:buNone/>
            </a:pPr>
            <a:r>
              <a:rPr lang="nl-NL" sz="1600" b="0" i="0" dirty="0">
                <a:solidFill>
                  <a:srgbClr val="383737"/>
                </a:solidFill>
                <a:effectLst/>
              </a:rPr>
              <a:t>Werk deze punten uit op 2 A4’tjes. Neem je uitwerkingen mee naar de volgende les. Neem ook eventuele tabellen en grafieken mee als voorbeeld van hetgeen wordt gepubliceerd</a:t>
            </a:r>
          </a:p>
        </p:txBody>
      </p:sp>
      <p:sp>
        <p:nvSpPr>
          <p:cNvPr id="3" name="Titel 2"/>
          <p:cNvSpPr>
            <a:spLocks noGrp="1"/>
          </p:cNvSpPr>
          <p:nvPr>
            <p:ph type="title"/>
          </p:nvPr>
        </p:nvSpPr>
        <p:spPr/>
        <p:txBody>
          <a:bodyPr/>
          <a:lstStyle/>
          <a:p>
            <a:r>
              <a:rPr lang="nl-NL" dirty="0"/>
              <a:t>Stuurinformatie</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Pag.127</a:t>
            </a:r>
          </a:p>
        </p:txBody>
      </p:sp>
    </p:spTree>
    <p:extLst>
      <p:ext uri="{BB962C8B-B14F-4D97-AF65-F5344CB8AC3E}">
        <p14:creationId xmlns:p14="http://schemas.microsoft.com/office/powerpoint/2010/main" val="150755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r>
              <a:rPr lang="nl-NL" sz="1600" dirty="0"/>
              <a:t>Hendriks, H. (2019). ‘</a:t>
            </a:r>
            <a:r>
              <a:rPr lang="nl-NL" sz="1600" i="1" dirty="0"/>
              <a:t>Procesmanagement in de praktijk’</a:t>
            </a:r>
            <a:r>
              <a:rPr lang="nl-NL" sz="1600" dirty="0"/>
              <a:t>. Hilversum: Concept uitgeefgroep.</a:t>
            </a:r>
          </a:p>
          <a:p>
            <a:r>
              <a:rPr lang="nl-NL" sz="1600" dirty="0"/>
              <a:t>Downloads bij de lessen.</a:t>
            </a:r>
          </a:p>
          <a:p>
            <a:r>
              <a:rPr lang="nl-NL" sz="1600" dirty="0"/>
              <a:t>Online leeromgeving. </a:t>
            </a:r>
          </a:p>
        </p:txBody>
      </p:sp>
      <p:sp>
        <p:nvSpPr>
          <p:cNvPr id="3" name="Titel 2"/>
          <p:cNvSpPr>
            <a:spLocks noGrp="1"/>
          </p:cNvSpPr>
          <p:nvPr>
            <p:ph type="title"/>
          </p:nvPr>
        </p:nvSpPr>
        <p:spPr/>
        <p:txBody>
          <a:bodyPr/>
          <a:lstStyle/>
          <a:p>
            <a:r>
              <a:rPr lang="en-US" dirty="0" err="1"/>
              <a:t>Introductie</a:t>
            </a:r>
            <a:br>
              <a:rPr lang="en-US" dirty="0"/>
            </a:br>
            <a:r>
              <a:rPr lang="en-US" sz="1600" b="0" dirty="0" err="1">
                <a:solidFill>
                  <a:srgbClr val="231F20"/>
                </a:solidFill>
              </a:rPr>
              <a:t>Lesmateriaal</a:t>
            </a:r>
            <a:endParaRPr lang="en-US" sz="1600" b="0" dirty="0">
              <a:solidFill>
                <a:srgbClr val="231F20"/>
              </a:solidFill>
            </a:endParaRPr>
          </a:p>
        </p:txBody>
      </p:sp>
      <p:pic>
        <p:nvPicPr>
          <p:cNvPr id="10" name="Picture 3">
            <a:extLst>
              <a:ext uri="{FF2B5EF4-FFF2-40B4-BE49-F238E27FC236}">
                <a16:creationId xmlns:a16="http://schemas.microsoft.com/office/drawing/2014/main" id="{2D46EF3D-F4F8-4AEB-9D5C-CD2A6CFF9F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descr="Afbeelding met vliegtuig, zitten, groot, startbaan&#10;&#10;Automatisch gegenereerde beschrijving">
            <a:extLst>
              <a:ext uri="{FF2B5EF4-FFF2-40B4-BE49-F238E27FC236}">
                <a16:creationId xmlns:a16="http://schemas.microsoft.com/office/drawing/2014/main" id="{FEAA62E0-2D6F-48A9-9AA4-B1070FA01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461" y="2547133"/>
            <a:ext cx="2543611" cy="3600000"/>
          </a:xfrm>
          <a:prstGeom prst="rect">
            <a:avLst/>
          </a:prstGeom>
          <a:ln>
            <a:noFill/>
          </a:ln>
          <a:effectLst/>
        </p:spPr>
      </p:pic>
      <p:sp>
        <p:nvSpPr>
          <p:cNvPr id="5" name="Tekstvak 4">
            <a:hlinkClick r:id="rId5"/>
            <a:extLst>
              <a:ext uri="{FF2B5EF4-FFF2-40B4-BE49-F238E27FC236}">
                <a16:creationId xmlns:a16="http://schemas.microsoft.com/office/drawing/2014/main" id="{AB4B0F9A-A38E-449C-8396-D859E440A8BC}"/>
              </a:ext>
            </a:extLst>
          </p:cNvPr>
          <p:cNvSpPr txBox="1"/>
          <p:nvPr/>
        </p:nvSpPr>
        <p:spPr>
          <a:xfrm>
            <a:off x="8718208" y="5782749"/>
            <a:ext cx="154882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70C0"/>
                </a:solidFill>
                <a:effectLst/>
                <a:uLnTx/>
                <a:uFillTx/>
                <a:latin typeface="Calibri" panose="020F0502020204030204"/>
                <a:ea typeface="+mn-ea"/>
                <a:cs typeface="+mn-cs"/>
              </a:rPr>
              <a:t>www.procesverbeteren.nl</a:t>
            </a:r>
          </a:p>
        </p:txBody>
      </p:sp>
      <p:pic>
        <p:nvPicPr>
          <p:cNvPr id="11" name="Afbeelding 10">
            <a:hlinkClick r:id="" action="ppaction://noaction"/>
            <a:extLst>
              <a:ext uri="{FF2B5EF4-FFF2-40B4-BE49-F238E27FC236}">
                <a16:creationId xmlns:a16="http://schemas.microsoft.com/office/drawing/2014/main" id="{EC56ACFC-FB01-4E0C-84F9-10B857FE5C14}"/>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8370719" y="3493064"/>
            <a:ext cx="2243800" cy="2268982"/>
          </a:xfrm>
          <a:prstGeom prst="ellipse">
            <a:avLst/>
          </a:prstGeom>
        </p:spPr>
      </p:pic>
    </p:spTree>
    <p:extLst>
      <p:ext uri="{BB962C8B-B14F-4D97-AF65-F5344CB8AC3E}">
        <p14:creationId xmlns:p14="http://schemas.microsoft.com/office/powerpoint/2010/main" val="378638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84549-784F-44A3-88B6-9261AD15B0DF}"/>
              </a:ext>
            </a:extLst>
          </p:cNvPr>
          <p:cNvSpPr>
            <a:spLocks noGrp="1"/>
          </p:cNvSpPr>
          <p:nvPr>
            <p:ph type="title"/>
          </p:nvPr>
        </p:nvSpPr>
        <p:spPr/>
        <p:txBody>
          <a:bodyPr/>
          <a:lstStyle/>
          <a:p>
            <a:r>
              <a:rPr lang="nl-NL" dirty="0"/>
              <a:t>Meetplan</a:t>
            </a:r>
            <a:br>
              <a:rPr lang="nl-NL" dirty="0"/>
            </a:br>
            <a:endParaRPr lang="nl-NL" sz="1512" dirty="0"/>
          </a:p>
        </p:txBody>
      </p:sp>
      <p:sp>
        <p:nvSpPr>
          <p:cNvPr id="3" name="Tijdelijke aanduiding voor voettekst 2">
            <a:extLst>
              <a:ext uri="{FF2B5EF4-FFF2-40B4-BE49-F238E27FC236}">
                <a16:creationId xmlns:a16="http://schemas.microsoft.com/office/drawing/2014/main" id="{862BB33F-990B-4211-9F98-D851896CF905}"/>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FD4E3702-D7AB-46A3-85A3-CA457460DE4C}"/>
              </a:ext>
            </a:extLst>
          </p:cNvPr>
          <p:cNvSpPr>
            <a:spLocks noGrp="1"/>
          </p:cNvSpPr>
          <p:nvPr>
            <p:ph type="sldNum" sz="quarter" idx="12"/>
          </p:nvPr>
        </p:nvSpPr>
        <p:spPr/>
        <p:txBody>
          <a:bodyPr/>
          <a:lstStyle/>
          <a:p>
            <a:pPr algn="r" defTabSz="864017">
              <a:defRPr/>
            </a:pPr>
            <a:fld id="{76022968-2107-43EC-8FC0-5D78783708AF}" type="slidenum">
              <a:rPr lang="nl-NL" sz="1134">
                <a:solidFill>
                  <a:prstClr val="black">
                    <a:tint val="75000"/>
                  </a:prstClr>
                </a:solidFill>
                <a:latin typeface="Calibri" panose="020F0502020204030204"/>
              </a:rPr>
              <a:pPr algn="r" defTabSz="864017">
                <a:defRPr/>
              </a:pPr>
              <a:t>60</a:t>
            </a:fld>
            <a:endParaRPr lang="nl-NL" sz="1134">
              <a:solidFill>
                <a:prstClr val="black">
                  <a:tint val="75000"/>
                </a:prstClr>
              </a:solidFill>
              <a:latin typeface="Calibri" panose="020F0502020204030204"/>
            </a:endParaRPr>
          </a:p>
        </p:txBody>
      </p:sp>
      <p:sp>
        <p:nvSpPr>
          <p:cNvPr id="7" name="Tekstvak 6">
            <a:extLst>
              <a:ext uri="{FF2B5EF4-FFF2-40B4-BE49-F238E27FC236}">
                <a16:creationId xmlns:a16="http://schemas.microsoft.com/office/drawing/2014/main" id="{719AC28C-1D55-4D32-AF80-E75028008D03}"/>
              </a:ext>
            </a:extLst>
          </p:cNvPr>
          <p:cNvSpPr txBox="1"/>
          <p:nvPr/>
        </p:nvSpPr>
        <p:spPr>
          <a:xfrm>
            <a:off x="9734768" y="6242418"/>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127</a:t>
            </a:r>
          </a:p>
        </p:txBody>
      </p:sp>
      <p:pic>
        <p:nvPicPr>
          <p:cNvPr id="13" name="Afbeelding 12">
            <a:extLst>
              <a:ext uri="{FF2B5EF4-FFF2-40B4-BE49-F238E27FC236}">
                <a16:creationId xmlns:a16="http://schemas.microsoft.com/office/drawing/2014/main" id="{3783817E-27EC-40A2-A7B0-CE6F1B7ACF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8426" y="5648239"/>
            <a:ext cx="1860728" cy="616184"/>
          </a:xfrm>
          <a:prstGeom prst="rect">
            <a:avLst/>
          </a:prstGeom>
        </p:spPr>
      </p:pic>
      <p:graphicFrame>
        <p:nvGraphicFramePr>
          <p:cNvPr id="14" name="Tabel 14">
            <a:extLst>
              <a:ext uri="{FF2B5EF4-FFF2-40B4-BE49-F238E27FC236}">
                <a16:creationId xmlns:a16="http://schemas.microsoft.com/office/drawing/2014/main" id="{FD94A11C-130B-4079-B6CA-E254F2358106}"/>
              </a:ext>
            </a:extLst>
          </p:cNvPr>
          <p:cNvGraphicFramePr>
            <a:graphicFrameLocks noGrp="1"/>
          </p:cNvGraphicFramePr>
          <p:nvPr>
            <p:extLst>
              <p:ext uri="{D42A27DB-BD31-4B8C-83A1-F6EECF244321}">
                <p14:modId xmlns:p14="http://schemas.microsoft.com/office/powerpoint/2010/main" val="3138896637"/>
              </p:ext>
            </p:extLst>
          </p:nvPr>
        </p:nvGraphicFramePr>
        <p:xfrm>
          <a:off x="2722712" y="1557876"/>
          <a:ext cx="8078884" cy="4060914"/>
        </p:xfrm>
        <a:graphic>
          <a:graphicData uri="http://schemas.openxmlformats.org/drawingml/2006/table">
            <a:tbl>
              <a:tblPr firstRow="1" bandRow="1">
                <a:tableStyleId>{5C22544A-7EE6-4342-B048-85BDC9FD1C3A}</a:tableStyleId>
              </a:tblPr>
              <a:tblGrid>
                <a:gridCol w="2489695">
                  <a:extLst>
                    <a:ext uri="{9D8B030D-6E8A-4147-A177-3AD203B41FA5}">
                      <a16:colId xmlns:a16="http://schemas.microsoft.com/office/drawing/2014/main" val="793190282"/>
                    </a:ext>
                  </a:extLst>
                </a:gridCol>
                <a:gridCol w="2264897">
                  <a:extLst>
                    <a:ext uri="{9D8B030D-6E8A-4147-A177-3AD203B41FA5}">
                      <a16:colId xmlns:a16="http://schemas.microsoft.com/office/drawing/2014/main" val="2921885087"/>
                    </a:ext>
                  </a:extLst>
                </a:gridCol>
                <a:gridCol w="1812125">
                  <a:extLst>
                    <a:ext uri="{9D8B030D-6E8A-4147-A177-3AD203B41FA5}">
                      <a16:colId xmlns:a16="http://schemas.microsoft.com/office/drawing/2014/main" val="1559818765"/>
                    </a:ext>
                  </a:extLst>
                </a:gridCol>
                <a:gridCol w="1512167">
                  <a:extLst>
                    <a:ext uri="{9D8B030D-6E8A-4147-A177-3AD203B41FA5}">
                      <a16:colId xmlns:a16="http://schemas.microsoft.com/office/drawing/2014/main" val="2538632735"/>
                    </a:ext>
                  </a:extLst>
                </a:gridCol>
              </a:tblGrid>
              <a:tr h="345609">
                <a:tc>
                  <a:txBody>
                    <a:bodyPr/>
                    <a:lstStyle/>
                    <a:p>
                      <a:r>
                        <a:rPr lang="nl-NL" sz="1700" dirty="0"/>
                        <a:t>PI</a:t>
                      </a:r>
                    </a:p>
                  </a:txBody>
                  <a:tcPr marL="86402" marR="86402" marT="43201" marB="43201">
                    <a:solidFill>
                      <a:schemeClr val="accent1">
                        <a:lumMod val="75000"/>
                      </a:schemeClr>
                    </a:solidFill>
                  </a:tcPr>
                </a:tc>
                <a:tc>
                  <a:txBody>
                    <a:bodyPr/>
                    <a:lstStyle/>
                    <a:p>
                      <a:r>
                        <a:rPr lang="nl-NL" sz="1700" dirty="0"/>
                        <a:t>1</a:t>
                      </a:r>
                    </a:p>
                  </a:txBody>
                  <a:tcPr marL="86402" marR="86402" marT="43201" marB="43201">
                    <a:solidFill>
                      <a:srgbClr val="92D050"/>
                    </a:solidFill>
                  </a:tcPr>
                </a:tc>
                <a:tc>
                  <a:txBody>
                    <a:bodyPr/>
                    <a:lstStyle/>
                    <a:p>
                      <a:r>
                        <a:rPr lang="nl-NL" sz="1700" dirty="0"/>
                        <a:t>2</a:t>
                      </a:r>
                    </a:p>
                  </a:txBody>
                  <a:tcPr marL="86402" marR="86402" marT="43201" marB="43201">
                    <a:solidFill>
                      <a:srgbClr val="EC9520"/>
                    </a:solidFill>
                  </a:tcPr>
                </a:tc>
                <a:tc>
                  <a:txBody>
                    <a:bodyPr/>
                    <a:lstStyle/>
                    <a:p>
                      <a:r>
                        <a:rPr lang="nl-NL" sz="1700" dirty="0"/>
                        <a:t>3</a:t>
                      </a:r>
                    </a:p>
                  </a:txBody>
                  <a:tcPr marL="86402" marR="86402" marT="43201" marB="43201">
                    <a:solidFill>
                      <a:srgbClr val="00B0F0"/>
                    </a:solidFill>
                  </a:tcPr>
                </a:tc>
                <a:extLst>
                  <a:ext uri="{0D108BD9-81ED-4DB2-BD59-A6C34878D82A}">
                    <a16:rowId xmlns:a16="http://schemas.microsoft.com/office/drawing/2014/main" val="1117180605"/>
                  </a:ext>
                </a:extLst>
              </a:tr>
              <a:tr h="547215">
                <a:tc>
                  <a:txBody>
                    <a:bodyPr/>
                    <a:lstStyle/>
                    <a:p>
                      <a:r>
                        <a:rPr lang="nl-NL" sz="1500" dirty="0">
                          <a:solidFill>
                            <a:schemeClr val="bg1"/>
                          </a:solidFill>
                        </a:rPr>
                        <a:t>Procesdoel</a:t>
                      </a:r>
                    </a:p>
                  </a:txBody>
                  <a:tcPr marL="86402" marR="86402" marT="43201" marB="43201">
                    <a:solidFill>
                      <a:schemeClr val="accent1">
                        <a:lumMod val="75000"/>
                      </a:schemeClr>
                    </a:solidFill>
                  </a:tcPr>
                </a:tc>
                <a:tc>
                  <a:txBody>
                    <a:bodyPr/>
                    <a:lstStyle/>
                    <a:p>
                      <a:r>
                        <a:rPr lang="nl-NL" sz="1500" dirty="0">
                          <a:solidFill>
                            <a:schemeClr val="bg1"/>
                          </a:solidFill>
                        </a:rPr>
                        <a:t>Klanttevredenheid &gt; 8</a:t>
                      </a:r>
                    </a:p>
                  </a:txBody>
                  <a:tcPr marL="86402" marR="86402" marT="43201" marB="43201">
                    <a:solidFill>
                      <a:schemeClr val="accent1">
                        <a:lumMod val="75000"/>
                      </a:schemeClr>
                    </a:solidFill>
                  </a:tcPr>
                </a:tc>
                <a:tc>
                  <a:txBody>
                    <a:bodyPr/>
                    <a:lstStyle/>
                    <a:p>
                      <a:r>
                        <a:rPr lang="nl-NL" sz="1500" dirty="0">
                          <a:solidFill>
                            <a:schemeClr val="bg1"/>
                          </a:solidFill>
                        </a:rPr>
                        <a:t>…..</a:t>
                      </a:r>
                    </a:p>
                  </a:txBody>
                  <a:tcPr marL="86402" marR="86402" marT="43201" marB="43201">
                    <a:solidFill>
                      <a:schemeClr val="accent1">
                        <a:lumMod val="75000"/>
                      </a:schemeClr>
                    </a:solidFill>
                  </a:tcPr>
                </a:tc>
                <a:tc>
                  <a:txBody>
                    <a:bodyPr/>
                    <a:lstStyle/>
                    <a:p>
                      <a:r>
                        <a:rPr lang="nl-NL" sz="1500" dirty="0">
                          <a:solidFill>
                            <a:schemeClr val="bg1"/>
                          </a:solidFill>
                        </a:rPr>
                        <a:t>…..</a:t>
                      </a:r>
                    </a:p>
                  </a:txBody>
                  <a:tcPr marL="86402" marR="86402" marT="43201" marB="43201">
                    <a:solidFill>
                      <a:schemeClr val="accent1">
                        <a:lumMod val="75000"/>
                      </a:schemeClr>
                    </a:solidFill>
                  </a:tcPr>
                </a:tc>
                <a:extLst>
                  <a:ext uri="{0D108BD9-81ED-4DB2-BD59-A6C34878D82A}">
                    <a16:rowId xmlns:a16="http://schemas.microsoft.com/office/drawing/2014/main" val="2656440104"/>
                  </a:ext>
                </a:extLst>
              </a:tr>
              <a:tr h="316809">
                <a:tc>
                  <a:txBody>
                    <a:bodyPr/>
                    <a:lstStyle/>
                    <a:p>
                      <a:r>
                        <a:rPr lang="nl-NL" sz="1500" dirty="0"/>
                        <a:t>KSF?</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232076209"/>
                  </a:ext>
                </a:extLst>
              </a:tr>
              <a:tr h="316809">
                <a:tc>
                  <a:txBody>
                    <a:bodyPr/>
                    <a:lstStyle/>
                    <a:p>
                      <a:r>
                        <a:rPr lang="nl-NL" sz="1500" dirty="0"/>
                        <a:t>Kritisch bedrijfsproces?</a:t>
                      </a:r>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extLst>
                  <a:ext uri="{0D108BD9-81ED-4DB2-BD59-A6C34878D82A}">
                    <a16:rowId xmlns:a16="http://schemas.microsoft.com/office/drawing/2014/main" val="2241644938"/>
                  </a:ext>
                </a:extLst>
              </a:tr>
              <a:tr h="316809">
                <a:tc>
                  <a:txBody>
                    <a:bodyPr/>
                    <a:lstStyle/>
                    <a:p>
                      <a:r>
                        <a:rPr lang="nl-NL" sz="1500" dirty="0"/>
                        <a:t>Prestatie-indicator?</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717823006"/>
                  </a:ext>
                </a:extLst>
              </a:tr>
              <a:tr h="316809">
                <a:tc>
                  <a:txBody>
                    <a:bodyPr/>
                    <a:lstStyle/>
                    <a:p>
                      <a:r>
                        <a:rPr lang="nl-NL" sz="1500" dirty="0"/>
                        <a:t>Streefwaarde?</a:t>
                      </a:r>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extLst>
                  <a:ext uri="{0D108BD9-81ED-4DB2-BD59-A6C34878D82A}">
                    <a16:rowId xmlns:a16="http://schemas.microsoft.com/office/drawing/2014/main" val="3396819388"/>
                  </a:ext>
                </a:extLst>
              </a:tr>
              <a:tr h="316809">
                <a:tc>
                  <a:txBody>
                    <a:bodyPr/>
                    <a:lstStyle/>
                    <a:p>
                      <a:r>
                        <a:rPr lang="nl-NL" sz="1500" dirty="0"/>
                        <a:t>Wordt het al gemeten?</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25221140"/>
                  </a:ext>
                </a:extLst>
              </a:tr>
              <a:tr h="316809">
                <a:tc>
                  <a:txBody>
                    <a:bodyPr/>
                    <a:lstStyle/>
                    <a:p>
                      <a:r>
                        <a:rPr lang="nl-NL" sz="1500" dirty="0"/>
                        <a:t>Bron van de informatie?</a:t>
                      </a:r>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extLst>
                  <a:ext uri="{0D108BD9-81ED-4DB2-BD59-A6C34878D82A}">
                    <a16:rowId xmlns:a16="http://schemas.microsoft.com/office/drawing/2014/main" val="2718912367"/>
                  </a:ext>
                </a:extLst>
              </a:tr>
              <a:tr h="316809">
                <a:tc>
                  <a:txBody>
                    <a:bodyPr/>
                    <a:lstStyle/>
                    <a:p>
                      <a:r>
                        <a:rPr lang="nl-NL" sz="1500" dirty="0"/>
                        <a:t>Meetfrequentie?</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1032444379"/>
                  </a:ext>
                </a:extLst>
              </a:tr>
              <a:tr h="316809">
                <a:tc>
                  <a:txBody>
                    <a:bodyPr/>
                    <a:lstStyle/>
                    <a:p>
                      <a:r>
                        <a:rPr lang="nl-NL" sz="1500" dirty="0"/>
                        <a:t>Meetinstrument?</a:t>
                      </a:r>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extLst>
                  <a:ext uri="{0D108BD9-81ED-4DB2-BD59-A6C34878D82A}">
                    <a16:rowId xmlns:a16="http://schemas.microsoft.com/office/drawing/2014/main" val="1156550126"/>
                  </a:ext>
                </a:extLst>
              </a:tr>
              <a:tr h="316809">
                <a:tc>
                  <a:txBody>
                    <a:bodyPr/>
                    <a:lstStyle/>
                    <a:p>
                      <a:r>
                        <a:rPr lang="nl-NL" sz="1500" dirty="0"/>
                        <a:t>Wie meet?</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3214739106"/>
                  </a:ext>
                </a:extLst>
              </a:tr>
              <a:tr h="316809">
                <a:tc>
                  <a:txBody>
                    <a:bodyPr/>
                    <a:lstStyle/>
                    <a:p>
                      <a:r>
                        <a:rPr lang="nl-NL" sz="1500" dirty="0"/>
                        <a:t>Soort</a:t>
                      </a:r>
                    </a:p>
                  </a:txBody>
                  <a:tcPr marL="86402" marR="86402" marT="43201" marB="43201"/>
                </a:tc>
                <a:tc>
                  <a:txBody>
                    <a:bodyPr/>
                    <a:lstStyle/>
                    <a:p>
                      <a:endParaRPr lang="nl-NL" sz="1500"/>
                    </a:p>
                  </a:txBody>
                  <a:tcPr marL="86402" marR="86402" marT="43201" marB="43201"/>
                </a:tc>
                <a:tc>
                  <a:txBody>
                    <a:bodyPr/>
                    <a:lstStyle/>
                    <a:p>
                      <a:endParaRPr lang="nl-NL" sz="1500" dirty="0"/>
                    </a:p>
                  </a:txBody>
                  <a:tcPr marL="86402" marR="86402" marT="43201" marB="43201"/>
                </a:tc>
                <a:tc>
                  <a:txBody>
                    <a:bodyPr/>
                    <a:lstStyle/>
                    <a:p>
                      <a:endParaRPr lang="nl-NL" sz="1500" dirty="0"/>
                    </a:p>
                  </a:txBody>
                  <a:tcPr marL="86402" marR="86402" marT="43201" marB="43201"/>
                </a:tc>
                <a:extLst>
                  <a:ext uri="{0D108BD9-81ED-4DB2-BD59-A6C34878D82A}">
                    <a16:rowId xmlns:a16="http://schemas.microsoft.com/office/drawing/2014/main" val="3675416110"/>
                  </a:ext>
                </a:extLst>
              </a:tr>
            </a:tbl>
          </a:graphicData>
        </a:graphic>
      </p:graphicFrame>
      <p:pic>
        <p:nvPicPr>
          <p:cNvPr id="15" name="Picture 2" descr="De bronafbeelding bekijken">
            <a:extLst>
              <a:ext uri="{FF2B5EF4-FFF2-40B4-BE49-F238E27FC236}">
                <a16:creationId xmlns:a16="http://schemas.microsoft.com/office/drawing/2014/main" id="{FD29F86A-323B-4AFD-951E-03625B206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59" y="1539254"/>
            <a:ext cx="2314059" cy="34016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aan van Beek, Managing director">
            <a:extLst>
              <a:ext uri="{FF2B5EF4-FFF2-40B4-BE49-F238E27FC236}">
                <a16:creationId xmlns:a16="http://schemas.microsoft.com/office/drawing/2014/main" id="{BA7F4E98-AC57-4BC8-8D3B-7F53C5A24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1357" y="266100"/>
            <a:ext cx="1291602" cy="1217797"/>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9E9F0E8D-66F1-49B8-9141-93CAA7D292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189" y="5485797"/>
            <a:ext cx="746559" cy="818726"/>
          </a:xfrm>
          <a:prstGeom prst="rect">
            <a:avLst/>
          </a:prstGeom>
        </p:spPr>
      </p:pic>
      <p:pic>
        <p:nvPicPr>
          <p:cNvPr id="9" name="Afbeelding 8" descr="Afbeelding met vliegtuig, zitten, groot, startbaan&#10;&#10;Automatisch gegenereerde beschrijving">
            <a:extLst>
              <a:ext uri="{FF2B5EF4-FFF2-40B4-BE49-F238E27FC236}">
                <a16:creationId xmlns:a16="http://schemas.microsoft.com/office/drawing/2014/main" id="{2B037367-B5A0-48A2-B206-E6219C20A0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551920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rPr>
              <a:t>Stel per lesleerdoel een </a:t>
            </a:r>
            <a:r>
              <a:rPr lang="nl-NL" sz="1600" b="1" i="0" dirty="0">
                <a:solidFill>
                  <a:srgbClr val="383737"/>
                </a:solidFill>
                <a:effectLst/>
              </a:rPr>
              <a:t>open</a:t>
            </a:r>
            <a:r>
              <a:rPr lang="nl-NL" sz="1600" b="0" i="0" dirty="0">
                <a:solidFill>
                  <a:srgbClr val="383737"/>
                </a:solidFill>
                <a:effectLst/>
              </a:rPr>
              <a:t> examenvraag op. Werk ook de antwoorden op de vragen uit en geef aan waar in de leerstof het antwoord te vinden is. In de volgende les ga je deze examenvragen kort bespreken met je medestudenten. Belangrijk is dat de vragen aansluiten op de onderwerpen en leerdoelen van de betreffende les.</a:t>
            </a:r>
          </a:p>
          <a:p>
            <a:pPr marL="0" indent="0" algn="l">
              <a:buNone/>
            </a:pPr>
            <a:r>
              <a:rPr lang="nl-NL" sz="1600" b="0" i="0" dirty="0">
                <a:solidFill>
                  <a:srgbClr val="383737"/>
                </a:solidFill>
                <a:effectLst/>
              </a:rPr>
              <a:t>Je mag ook een korte </a:t>
            </a:r>
            <a:r>
              <a:rPr lang="nl-NL" sz="1600" b="0" i="1" dirty="0">
                <a:solidFill>
                  <a:srgbClr val="383737"/>
                </a:solidFill>
                <a:effectLst/>
              </a:rPr>
              <a:t>case</a:t>
            </a:r>
            <a:r>
              <a:rPr lang="nl-NL" sz="1600" b="0" i="0" dirty="0">
                <a:solidFill>
                  <a:srgbClr val="383737"/>
                </a:solidFill>
                <a:effectLst/>
              </a:rPr>
              <a:t> maken (situatiebeschrijving) en de vragen op deze case betrekking laten hebben.</a:t>
            </a:r>
          </a:p>
          <a:p>
            <a:pPr marL="0" indent="0" algn="l">
              <a:buNone/>
            </a:pPr>
            <a:r>
              <a:rPr lang="nl-NL" sz="1600" b="0" i="0" dirty="0">
                <a:solidFill>
                  <a:srgbClr val="383737"/>
                </a:solidFill>
                <a:effectLst/>
              </a:rPr>
              <a:t>Werk deze punten uit, met de vragen en antwoorden op een apart blad. Neem je uitwerkingen mee naar de volgende les en plaats je uitwerking ook als bericht aan medestudenten. Samen werk je zo aan een database met oefenvragen.</a:t>
            </a:r>
          </a:p>
        </p:txBody>
      </p:sp>
      <p:sp>
        <p:nvSpPr>
          <p:cNvPr id="3" name="Titel 2"/>
          <p:cNvSpPr>
            <a:spLocks noGrp="1"/>
          </p:cNvSpPr>
          <p:nvPr>
            <p:ph type="title"/>
          </p:nvPr>
        </p:nvSpPr>
        <p:spPr/>
        <p:txBody>
          <a:bodyPr/>
          <a:lstStyle/>
          <a:p>
            <a:r>
              <a:rPr lang="nl-NL" dirty="0"/>
              <a:t>Examenvragen opstellen</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de les</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82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4</a:t>
            </a:r>
            <a:endParaRPr lang="en-US" dirty="0"/>
          </a:p>
        </p:txBody>
      </p:sp>
      <p:sp>
        <p:nvSpPr>
          <p:cNvPr id="3" name="Ondertitel 2"/>
          <p:cNvSpPr>
            <a:spLocks noGrp="1"/>
          </p:cNvSpPr>
          <p:nvPr>
            <p:ph type="subTitle" idx="1"/>
          </p:nvPr>
        </p:nvSpPr>
        <p:spPr/>
        <p:txBody>
          <a:bodyPr/>
          <a:lstStyle/>
          <a:p>
            <a:r>
              <a:rPr lang="en-US"/>
              <a:t>Processen analyseren</a:t>
            </a:r>
            <a:endParaRPr lang="en-US" b="1" i="1" dirty="0">
              <a:solidFill>
                <a:srgbClr val="C00000"/>
              </a:solidFill>
            </a:endParaRPr>
          </a:p>
        </p:txBody>
      </p:sp>
      <p:pic>
        <p:nvPicPr>
          <p:cNvPr id="4" name="Picture 3">
            <a:extLst>
              <a:ext uri="{FF2B5EF4-FFF2-40B4-BE49-F238E27FC236}">
                <a16:creationId xmlns:a16="http://schemas.microsoft.com/office/drawing/2014/main" id="{A4608C8A-E272-46B7-AB48-9E5A2648E7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233622F0-A677-42A1-A428-3A3F4657F347}"/>
              </a:ext>
            </a:extLst>
          </p:cNvPr>
          <p:cNvPicPr>
            <a:picLocks noChangeAspect="1"/>
          </p:cNvPicPr>
          <p:nvPr/>
        </p:nvPicPr>
        <p:blipFill>
          <a:blip r:embed="rId4"/>
          <a:stretch>
            <a:fillRect/>
          </a:stretch>
        </p:blipFill>
        <p:spPr>
          <a:xfrm>
            <a:off x="360437" y="3672135"/>
            <a:ext cx="3686124" cy="2120784"/>
          </a:xfrm>
          <a:prstGeom prst="rect">
            <a:avLst/>
          </a:prstGeom>
        </p:spPr>
      </p:pic>
    </p:spTree>
    <p:extLst>
      <p:ext uri="{BB962C8B-B14F-4D97-AF65-F5344CB8AC3E}">
        <p14:creationId xmlns:p14="http://schemas.microsoft.com/office/powerpoint/2010/main" val="264368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lnSpc>
                <a:spcPct val="100000"/>
              </a:lnSpc>
              <a:spcBef>
                <a:spcPts val="0"/>
              </a:spcBef>
              <a:buNone/>
            </a:pPr>
            <a:r>
              <a:rPr lang="nl-NL" sz="1600" b="0" i="0" dirty="0">
                <a:solidFill>
                  <a:srgbClr val="383737"/>
                </a:solidFill>
                <a:effectLst/>
                <a:latin typeface="opensansregular"/>
              </a:rPr>
              <a:t>Na het bestuderen van de theorie en het afronden van deze les kun je:</a:t>
            </a:r>
          </a:p>
          <a:p>
            <a:pPr algn="l">
              <a:lnSpc>
                <a:spcPct val="100000"/>
              </a:lnSpc>
              <a:spcBef>
                <a:spcPts val="0"/>
              </a:spcBef>
              <a:buFont typeface="+mj-lt"/>
              <a:buAutoNum type="arabicPeriod"/>
            </a:pPr>
            <a:r>
              <a:rPr lang="nl-NL" sz="1600" b="0" i="0" dirty="0">
                <a:solidFill>
                  <a:srgbClr val="383737"/>
                </a:solidFill>
                <a:effectLst/>
                <a:latin typeface="opensansregular"/>
              </a:rPr>
              <a:t>processen analyseren op </a:t>
            </a:r>
            <a:r>
              <a:rPr lang="nl-NL" sz="1600" b="0" i="1" dirty="0">
                <a:solidFill>
                  <a:srgbClr val="383737"/>
                </a:solidFill>
                <a:effectLst/>
                <a:latin typeface="opensansregular"/>
              </a:rPr>
              <a:t>effectiviteit, het procesverloop </a:t>
            </a:r>
            <a:r>
              <a:rPr lang="nl-NL" sz="1600" b="0" i="0" dirty="0">
                <a:solidFill>
                  <a:srgbClr val="383737"/>
                </a:solidFill>
                <a:effectLst/>
                <a:latin typeface="opensansregular"/>
              </a:rPr>
              <a:t>en de </a:t>
            </a:r>
            <a:r>
              <a:rPr lang="nl-NL" sz="1600" b="0" i="1" dirty="0">
                <a:solidFill>
                  <a:srgbClr val="383737"/>
                </a:solidFill>
                <a:effectLst/>
                <a:latin typeface="opensansregular"/>
              </a:rPr>
              <a:t>performance</a:t>
            </a:r>
            <a:r>
              <a:rPr lang="nl-NL" sz="1600" b="0" i="0" dirty="0">
                <a:solidFill>
                  <a:srgbClr val="383737"/>
                </a:solidFill>
                <a:effectLst/>
                <a:latin typeface="opensansregular"/>
              </a:rPr>
              <a:t>.</a:t>
            </a:r>
          </a:p>
          <a:p>
            <a:pPr algn="l">
              <a:lnSpc>
                <a:spcPct val="100000"/>
              </a:lnSpc>
              <a:spcBef>
                <a:spcPts val="0"/>
              </a:spcBef>
              <a:buFont typeface="+mj-lt"/>
              <a:buAutoNum type="arabicPeriod"/>
            </a:pPr>
            <a:r>
              <a:rPr lang="nl-NL" sz="1600" b="0" i="1" dirty="0">
                <a:solidFill>
                  <a:srgbClr val="383737"/>
                </a:solidFill>
                <a:effectLst/>
                <a:latin typeface="opensansregular"/>
              </a:rPr>
              <a:t>onderzoekstechnieken</a:t>
            </a:r>
            <a:r>
              <a:rPr lang="nl-NL" sz="1600" b="0" i="0" dirty="0">
                <a:solidFill>
                  <a:srgbClr val="383737"/>
                </a:solidFill>
                <a:effectLst/>
                <a:latin typeface="opensansregular"/>
              </a:rPr>
              <a:t> toepassen bij procesanalyses.</a:t>
            </a:r>
          </a:p>
          <a:p>
            <a:pPr algn="l">
              <a:lnSpc>
                <a:spcPct val="100000"/>
              </a:lnSpc>
              <a:spcBef>
                <a:spcPts val="0"/>
              </a:spcBef>
              <a:buFont typeface="+mj-lt"/>
              <a:buAutoNum type="arabicPeriod"/>
            </a:pPr>
            <a:r>
              <a:rPr lang="nl-NL" sz="1600" b="0" i="0" dirty="0">
                <a:solidFill>
                  <a:srgbClr val="383737"/>
                </a:solidFill>
                <a:effectLst/>
                <a:latin typeface="opensansregular"/>
              </a:rPr>
              <a:t>een risicoanalyse uitvoeren met behulp van de </a:t>
            </a:r>
            <a:r>
              <a:rPr lang="nl-NL" sz="1600" b="0" i="1" dirty="0">
                <a:solidFill>
                  <a:srgbClr val="383737"/>
                </a:solidFill>
                <a:effectLst/>
                <a:latin typeface="opensansregular"/>
              </a:rPr>
              <a:t>FMEA-techniek</a:t>
            </a:r>
            <a:r>
              <a:rPr lang="nl-NL" sz="1600" b="0" i="0" dirty="0">
                <a:solidFill>
                  <a:srgbClr val="383737"/>
                </a:solidFill>
                <a:effectLst/>
                <a:latin typeface="opensansregular"/>
              </a:rPr>
              <a:t>.</a:t>
            </a:r>
          </a:p>
          <a:p>
            <a:pPr marL="0" indent="0">
              <a:lnSpc>
                <a:spcPct val="100000"/>
              </a:lnSpc>
              <a:spcBef>
                <a:spcPts val="0"/>
              </a:spcBef>
              <a:buNone/>
            </a:pPr>
            <a:endParaRPr lang="nl-NL" sz="1200" dirty="0"/>
          </a:p>
          <a:p>
            <a:pPr marL="0" indent="0">
              <a:lnSpc>
                <a:spcPct val="100000"/>
              </a:lnSpc>
              <a:spcBef>
                <a:spcPts val="0"/>
              </a:spcBef>
              <a:buNone/>
            </a:pPr>
            <a:r>
              <a:rPr lang="nl-NL" sz="1200" b="1" dirty="0">
                <a:solidFill>
                  <a:srgbClr val="C00000"/>
                </a:solidFill>
              </a:rPr>
              <a:t>Voorbereiding</a:t>
            </a:r>
          </a:p>
          <a:p>
            <a:pPr marL="0" indent="342900"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Lees je </a:t>
            </a:r>
            <a:r>
              <a:rPr lang="nl-NL" sz="1200" b="1" i="0" dirty="0">
                <a:solidFill>
                  <a:srgbClr val="383737"/>
                </a:solidFill>
                <a:effectLst/>
                <a:latin typeface="opensansregular"/>
              </a:rPr>
              <a:t>hoofdstuk 4</a:t>
            </a:r>
            <a:r>
              <a:rPr lang="nl-NL" sz="1200" b="0" i="0" dirty="0">
                <a:solidFill>
                  <a:srgbClr val="383737"/>
                </a:solidFill>
                <a:effectLst/>
                <a:latin typeface="opensansregular"/>
              </a:rPr>
              <a:t>: Processen analyseren uit het boek </a:t>
            </a:r>
            <a:r>
              <a:rPr lang="nl-NL" sz="1200" b="0" i="1" dirty="0">
                <a:solidFill>
                  <a:srgbClr val="383737"/>
                </a:solidFill>
                <a:effectLst/>
                <a:latin typeface="opensansregular"/>
              </a:rPr>
              <a:t>Procesmanagement in de praktijk.</a:t>
            </a:r>
          </a:p>
          <a:p>
            <a:pPr marL="0" indent="342900"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Lees je </a:t>
            </a:r>
            <a:r>
              <a:rPr lang="nl-NL" sz="1200" b="1" i="0" dirty="0">
                <a:solidFill>
                  <a:srgbClr val="383737"/>
                </a:solidFill>
                <a:effectLst/>
                <a:latin typeface="opensansregular"/>
              </a:rPr>
              <a:t>hoofdstuk 9</a:t>
            </a:r>
            <a:r>
              <a:rPr lang="nl-NL" sz="1200" b="0" i="0" dirty="0">
                <a:solidFill>
                  <a:srgbClr val="383737"/>
                </a:solidFill>
                <a:effectLst/>
                <a:latin typeface="opensansregular"/>
              </a:rPr>
              <a:t>: </a:t>
            </a:r>
            <a:r>
              <a:rPr lang="nl-NL" sz="1200" b="0" i="0" dirty="0" err="1">
                <a:solidFill>
                  <a:srgbClr val="383737"/>
                </a:solidFill>
                <a:effectLst/>
                <a:latin typeface="opensansregular"/>
              </a:rPr>
              <a:t>Probleemoplostechnieken</a:t>
            </a:r>
            <a:r>
              <a:rPr lang="nl-NL" sz="1200" b="0" i="0" dirty="0">
                <a:solidFill>
                  <a:srgbClr val="383737"/>
                </a:solidFill>
                <a:effectLst/>
                <a:latin typeface="opensansregular"/>
              </a:rPr>
              <a:t> (t/m 9.2) uit het boek </a:t>
            </a:r>
            <a:r>
              <a:rPr lang="nl-NL" sz="1200" b="0" i="1" dirty="0">
                <a:solidFill>
                  <a:srgbClr val="383737"/>
                </a:solidFill>
                <a:effectLst/>
                <a:latin typeface="opensansregular"/>
              </a:rPr>
              <a:t>Procesmanagement in de praktijk</a:t>
            </a:r>
            <a:r>
              <a:rPr lang="nl-NL" sz="1200" b="0" i="0" dirty="0">
                <a:solidFill>
                  <a:srgbClr val="383737"/>
                </a:solidFill>
                <a:effectLst/>
                <a:latin typeface="opensansregular"/>
              </a:rPr>
              <a:t>.</a:t>
            </a:r>
          </a:p>
          <a:p>
            <a:pPr marL="0" indent="342900"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Lees je het artikel: </a:t>
            </a:r>
            <a:r>
              <a:rPr lang="nl-NL" sz="1200" b="0" i="1" dirty="0">
                <a:solidFill>
                  <a:srgbClr val="383737"/>
                </a:solidFill>
                <a:effectLst/>
                <a:latin typeface="opensansregular"/>
              </a:rPr>
              <a:t>'FMEA in 10 stappen</a:t>
            </a:r>
            <a:r>
              <a:rPr lang="nl-NL" sz="1200" b="0" i="0" dirty="0">
                <a:solidFill>
                  <a:srgbClr val="383737"/>
                </a:solidFill>
                <a:effectLst/>
                <a:latin typeface="opensansregular"/>
              </a:rPr>
              <a:t>' (als download bij deze les gevoegd).</a:t>
            </a:r>
          </a:p>
          <a:p>
            <a:pPr marL="0" indent="342900"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Maak je de opdrachten bij deze les.</a:t>
            </a:r>
            <a:endParaRPr lang="nl-NL" sz="1600" dirty="0"/>
          </a:p>
        </p:txBody>
      </p:sp>
      <p:sp>
        <p:nvSpPr>
          <p:cNvPr id="3" name="Titel 2"/>
          <p:cNvSpPr>
            <a:spLocks noGrp="1"/>
          </p:cNvSpPr>
          <p:nvPr>
            <p:ph type="title"/>
          </p:nvPr>
        </p:nvSpPr>
        <p:spPr/>
        <p:txBody>
          <a:bodyPr/>
          <a:lstStyle/>
          <a:p>
            <a:r>
              <a:rPr lang="en-US" dirty="0" err="1"/>
              <a:t>Lesleerdoelen</a:t>
            </a:r>
            <a:br>
              <a:rPr lang="en-US" dirty="0"/>
            </a:br>
            <a:r>
              <a:rPr lang="en-US" sz="1600" b="0" dirty="0">
                <a:solidFill>
                  <a:schemeClr val="tx1"/>
                </a:solidFill>
              </a:rPr>
              <a:t>les 4</a:t>
            </a:r>
          </a:p>
        </p:txBody>
      </p:sp>
      <p:pic>
        <p:nvPicPr>
          <p:cNvPr id="4" name="Picture 3">
            <a:extLst>
              <a:ext uri="{FF2B5EF4-FFF2-40B4-BE49-F238E27FC236}">
                <a16:creationId xmlns:a16="http://schemas.microsoft.com/office/drawing/2014/main" id="{674D35EB-E450-4B05-882F-EB392D1B30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77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just">
              <a:lnSpc>
                <a:spcPct val="100000"/>
              </a:lnSpc>
              <a:spcBef>
                <a:spcPts val="0"/>
              </a:spcBef>
              <a:buNone/>
            </a:pPr>
            <a:r>
              <a:rPr lang="nl-NL" sz="1600" b="0" i="0" dirty="0">
                <a:solidFill>
                  <a:srgbClr val="383737"/>
                </a:solidFill>
                <a:effectLst/>
              </a:rPr>
              <a:t>In deze opdracht ga je onderzoeken met welke </a:t>
            </a:r>
            <a:r>
              <a:rPr lang="nl-NL" sz="1600" b="1" i="0" dirty="0">
                <a:solidFill>
                  <a:srgbClr val="383737"/>
                </a:solidFill>
                <a:effectLst/>
              </a:rPr>
              <a:t>informatieprocessen</a:t>
            </a:r>
            <a:r>
              <a:rPr lang="nl-NL" sz="1600" b="0" i="0" dirty="0">
                <a:solidFill>
                  <a:srgbClr val="383737"/>
                </a:solidFill>
                <a:effectLst/>
              </a:rPr>
              <a:t> in je organisatie worden bestuurd.</a:t>
            </a:r>
            <a:br>
              <a:rPr lang="nl-NL" sz="1600" b="0" i="0" dirty="0">
                <a:solidFill>
                  <a:srgbClr val="383737"/>
                </a:solidFill>
                <a:effectLst/>
              </a:rPr>
            </a:br>
            <a:r>
              <a:rPr lang="nl-NL" sz="1600" b="0" i="0" dirty="0">
                <a:solidFill>
                  <a:srgbClr val="383737"/>
                </a:solidFill>
                <a:effectLst/>
              </a:rPr>
              <a:t>Beschouw het primaire proces van je organisatie. Geef vervolgens aan (eventueel in een overzichtelijke tabel) welke informatie rondom het proces wordt verzameld om het proces te besturen. Beperk je hierbij tot de tien meest belangrijke issues. </a:t>
            </a:r>
          </a:p>
          <a:p>
            <a:pPr marL="0" indent="0" algn="just">
              <a:lnSpc>
                <a:spcPct val="100000"/>
              </a:lnSpc>
              <a:spcBef>
                <a:spcPts val="0"/>
              </a:spcBef>
              <a:buNone/>
            </a:pPr>
            <a:endParaRPr lang="nl-NL" sz="1600" dirty="0">
              <a:solidFill>
                <a:srgbClr val="383737"/>
              </a:solidFill>
            </a:endParaRPr>
          </a:p>
          <a:p>
            <a:pPr marL="0" indent="0" algn="just">
              <a:lnSpc>
                <a:spcPct val="100000"/>
              </a:lnSpc>
              <a:spcBef>
                <a:spcPts val="0"/>
              </a:spcBef>
              <a:buNone/>
            </a:pPr>
            <a:r>
              <a:rPr lang="nl-NL" sz="1600" b="0" i="0" dirty="0">
                <a:solidFill>
                  <a:srgbClr val="383737"/>
                </a:solidFill>
                <a:effectLst/>
              </a:rPr>
              <a:t>Beantwoord vervolgens de volgende vragen voor drie van de benoemde issues:</a:t>
            </a:r>
          </a:p>
          <a:p>
            <a:pPr algn="just">
              <a:lnSpc>
                <a:spcPct val="100000"/>
              </a:lnSpc>
              <a:spcBef>
                <a:spcPts val="0"/>
              </a:spcBef>
              <a:buFont typeface="+mj-lt"/>
              <a:buAutoNum type="arabicPeriod"/>
            </a:pPr>
            <a:r>
              <a:rPr lang="nl-NL" sz="1600" b="0" i="0" dirty="0">
                <a:solidFill>
                  <a:srgbClr val="383737"/>
                </a:solidFill>
                <a:effectLst/>
              </a:rPr>
              <a:t>Wat is de informatiebron?</a:t>
            </a:r>
          </a:p>
          <a:p>
            <a:pPr algn="just">
              <a:lnSpc>
                <a:spcPct val="100000"/>
              </a:lnSpc>
              <a:spcBef>
                <a:spcPts val="0"/>
              </a:spcBef>
              <a:buFont typeface="+mj-lt"/>
              <a:buAutoNum type="arabicPeriod"/>
            </a:pPr>
            <a:r>
              <a:rPr lang="nl-NL" sz="1600" b="0" i="0" dirty="0">
                <a:solidFill>
                  <a:srgbClr val="383737"/>
                </a:solidFill>
                <a:effectLst/>
              </a:rPr>
              <a:t>Wie verzamelt deze informatie?</a:t>
            </a:r>
          </a:p>
          <a:p>
            <a:pPr algn="just">
              <a:lnSpc>
                <a:spcPct val="100000"/>
              </a:lnSpc>
              <a:spcBef>
                <a:spcPts val="0"/>
              </a:spcBef>
              <a:buFont typeface="+mj-lt"/>
              <a:buAutoNum type="arabicPeriod"/>
            </a:pPr>
            <a:r>
              <a:rPr lang="nl-NL" sz="1600" b="0" i="0" dirty="0">
                <a:solidFill>
                  <a:srgbClr val="383737"/>
                </a:solidFill>
                <a:effectLst/>
              </a:rPr>
              <a:t>Hoe vaak wordt deze informatie verzameld?</a:t>
            </a:r>
          </a:p>
          <a:p>
            <a:pPr algn="just">
              <a:lnSpc>
                <a:spcPct val="100000"/>
              </a:lnSpc>
              <a:spcBef>
                <a:spcPts val="0"/>
              </a:spcBef>
              <a:buFont typeface="+mj-lt"/>
              <a:buAutoNum type="arabicPeriod"/>
            </a:pPr>
            <a:r>
              <a:rPr lang="nl-NL" sz="1600" b="0" i="0" dirty="0">
                <a:solidFill>
                  <a:srgbClr val="383737"/>
                </a:solidFill>
                <a:effectLst/>
              </a:rPr>
              <a:t>Wordt deze informatie centraal of decentraal verzameld?</a:t>
            </a:r>
          </a:p>
          <a:p>
            <a:pPr algn="just">
              <a:lnSpc>
                <a:spcPct val="100000"/>
              </a:lnSpc>
              <a:spcBef>
                <a:spcPts val="0"/>
              </a:spcBef>
              <a:buFont typeface="+mj-lt"/>
              <a:buAutoNum type="arabicPeriod"/>
            </a:pPr>
            <a:r>
              <a:rPr lang="nl-NL" sz="1600" b="0" i="0" dirty="0">
                <a:solidFill>
                  <a:srgbClr val="383737"/>
                </a:solidFill>
                <a:effectLst/>
              </a:rPr>
              <a:t>Welke ondersteunende software/programmatuur wordt hierbij gebruikt?</a:t>
            </a:r>
          </a:p>
          <a:p>
            <a:pPr algn="just">
              <a:lnSpc>
                <a:spcPct val="100000"/>
              </a:lnSpc>
              <a:spcBef>
                <a:spcPts val="0"/>
              </a:spcBef>
              <a:buFont typeface="+mj-lt"/>
              <a:buAutoNum type="arabicPeriod"/>
            </a:pPr>
            <a:r>
              <a:rPr lang="nl-NL" sz="1600" b="0" i="0" dirty="0">
                <a:solidFill>
                  <a:srgbClr val="383737"/>
                </a:solidFill>
                <a:effectLst/>
              </a:rPr>
              <a:t>Hoe wordt deze informatie gepubliceerd?</a:t>
            </a:r>
          </a:p>
          <a:p>
            <a:pPr algn="just">
              <a:lnSpc>
                <a:spcPct val="100000"/>
              </a:lnSpc>
              <a:spcBef>
                <a:spcPts val="0"/>
              </a:spcBef>
              <a:buFont typeface="+mj-lt"/>
              <a:buAutoNum type="arabicPeriod"/>
            </a:pPr>
            <a:r>
              <a:rPr lang="nl-NL" sz="1600" b="0" i="0" dirty="0">
                <a:solidFill>
                  <a:srgbClr val="383737"/>
                </a:solidFill>
                <a:effectLst/>
              </a:rPr>
              <a:t>Wat wordt er met de informatie gedaan?</a:t>
            </a:r>
          </a:p>
          <a:p>
            <a:pPr marL="0" indent="0" algn="just">
              <a:lnSpc>
                <a:spcPct val="100000"/>
              </a:lnSpc>
              <a:spcBef>
                <a:spcPts val="0"/>
              </a:spcBef>
              <a:buNone/>
            </a:pPr>
            <a:endParaRPr lang="nl-NL" sz="1600" b="0" i="0" dirty="0">
              <a:solidFill>
                <a:srgbClr val="383737"/>
              </a:solidFill>
              <a:effectLst/>
            </a:endParaRPr>
          </a:p>
          <a:p>
            <a:pPr marL="0" indent="0" algn="just">
              <a:lnSpc>
                <a:spcPct val="100000"/>
              </a:lnSpc>
              <a:spcBef>
                <a:spcPts val="0"/>
              </a:spcBef>
              <a:buNone/>
            </a:pPr>
            <a:r>
              <a:rPr lang="nl-NL" sz="1600" b="0" i="0" dirty="0">
                <a:solidFill>
                  <a:srgbClr val="383737"/>
                </a:solidFill>
                <a:effectLst/>
              </a:rPr>
              <a:t>Werk deze punten uit op 2 A4’tjes. Neem je uitwerkingen mee naar de volgende les. Neem ook eventuele tabellen en grafieken mee als voorbeeld van hetgeen wordt gepubliceerd</a:t>
            </a:r>
          </a:p>
        </p:txBody>
      </p:sp>
      <p:sp>
        <p:nvSpPr>
          <p:cNvPr id="3" name="Titel 2"/>
          <p:cNvSpPr>
            <a:spLocks noGrp="1"/>
          </p:cNvSpPr>
          <p:nvPr>
            <p:ph type="title"/>
          </p:nvPr>
        </p:nvSpPr>
        <p:spPr/>
        <p:txBody>
          <a:bodyPr/>
          <a:lstStyle/>
          <a:p>
            <a:r>
              <a:rPr lang="nl-NL" dirty="0"/>
              <a:t>Stuurinformatie</a:t>
            </a:r>
            <a:br>
              <a:rPr lang="nl-NL" dirty="0"/>
            </a:br>
            <a:r>
              <a:rPr lang="en-US" sz="1600" b="0" dirty="0" err="1">
                <a:solidFill>
                  <a:srgbClr val="231F20"/>
                </a:solidFill>
              </a:rPr>
              <a:t>Praktijkopdracht</a:t>
            </a:r>
            <a:r>
              <a:rPr lang="en-US" sz="1600" b="0" dirty="0">
                <a:solidFill>
                  <a:srgbClr val="231F20"/>
                </a:solidFill>
              </a:rPr>
              <a:t> </a:t>
            </a:r>
            <a:r>
              <a:rPr lang="en-US" sz="1600" b="0" dirty="0" err="1">
                <a:solidFill>
                  <a:srgbClr val="231F20"/>
                </a:solidFill>
              </a:rPr>
              <a:t>na</a:t>
            </a:r>
            <a:r>
              <a:rPr lang="en-US" sz="1600" b="0" dirty="0">
                <a:solidFill>
                  <a:srgbClr val="231F20"/>
                </a:solidFill>
              </a:rPr>
              <a:t> les 3</a:t>
            </a: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Pag.127</a:t>
            </a:r>
          </a:p>
        </p:txBody>
      </p:sp>
    </p:spTree>
    <p:extLst>
      <p:ext uri="{BB962C8B-B14F-4D97-AF65-F5344CB8AC3E}">
        <p14:creationId xmlns:p14="http://schemas.microsoft.com/office/powerpoint/2010/main" val="82166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84549-784F-44A3-88B6-9261AD15B0DF}"/>
              </a:ext>
            </a:extLst>
          </p:cNvPr>
          <p:cNvSpPr>
            <a:spLocks noGrp="1"/>
          </p:cNvSpPr>
          <p:nvPr>
            <p:ph type="title"/>
          </p:nvPr>
        </p:nvSpPr>
        <p:spPr/>
        <p:txBody>
          <a:bodyPr/>
          <a:lstStyle/>
          <a:p>
            <a:r>
              <a:rPr lang="nl-NL" dirty="0"/>
              <a:t>Meetplan</a:t>
            </a:r>
            <a:br>
              <a:rPr lang="nl-NL" dirty="0"/>
            </a:br>
            <a:endParaRPr lang="nl-NL" sz="1512" dirty="0"/>
          </a:p>
        </p:txBody>
      </p:sp>
      <p:sp>
        <p:nvSpPr>
          <p:cNvPr id="3" name="Tijdelijke aanduiding voor voettekst 2">
            <a:extLst>
              <a:ext uri="{FF2B5EF4-FFF2-40B4-BE49-F238E27FC236}">
                <a16:creationId xmlns:a16="http://schemas.microsoft.com/office/drawing/2014/main" id="{862BB33F-990B-4211-9F98-D851896CF905}"/>
              </a:ext>
            </a:extLst>
          </p:cNvPr>
          <p:cNvSpPr>
            <a:spLocks noGrp="1"/>
          </p:cNvSpPr>
          <p:nvPr>
            <p:ph type="ftr" sz="quarter" idx="11"/>
          </p:nvPr>
        </p:nvSpPr>
        <p:spPr/>
        <p:txBody>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nl-NL" sz="1134"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Processen</a:t>
            </a:r>
          </a:p>
        </p:txBody>
      </p:sp>
      <p:sp>
        <p:nvSpPr>
          <p:cNvPr id="4" name="Tijdelijke aanduiding voor dianummer 3">
            <a:extLst>
              <a:ext uri="{FF2B5EF4-FFF2-40B4-BE49-F238E27FC236}">
                <a16:creationId xmlns:a16="http://schemas.microsoft.com/office/drawing/2014/main" id="{FD4E3702-D7AB-46A3-85A3-CA457460DE4C}"/>
              </a:ext>
            </a:extLst>
          </p:cNvPr>
          <p:cNvSpPr>
            <a:spLocks noGrp="1"/>
          </p:cNvSpPr>
          <p:nvPr>
            <p:ph type="sldNum" sz="quarter" idx="12"/>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76022968-2107-43EC-8FC0-5D78783708AF}" type="slidenum">
              <a:rPr kumimoji="0" lang="nl-NL" sz="1134"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65</a:t>
            </a:fld>
            <a:endParaRPr kumimoji="0" lang="nl-NL" sz="113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719AC28C-1D55-4D32-AF80-E75028008D03}"/>
              </a:ext>
            </a:extLst>
          </p:cNvPr>
          <p:cNvSpPr txBox="1"/>
          <p:nvPr/>
        </p:nvSpPr>
        <p:spPr>
          <a:xfrm>
            <a:off x="9734768" y="6242418"/>
            <a:ext cx="603050"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 127</a:t>
            </a:r>
          </a:p>
        </p:txBody>
      </p:sp>
      <p:pic>
        <p:nvPicPr>
          <p:cNvPr id="13" name="Afbeelding 12">
            <a:extLst>
              <a:ext uri="{FF2B5EF4-FFF2-40B4-BE49-F238E27FC236}">
                <a16:creationId xmlns:a16="http://schemas.microsoft.com/office/drawing/2014/main" id="{3783817E-27EC-40A2-A7B0-CE6F1B7ACF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8426" y="5648239"/>
            <a:ext cx="1860728" cy="616184"/>
          </a:xfrm>
          <a:prstGeom prst="rect">
            <a:avLst/>
          </a:prstGeom>
        </p:spPr>
      </p:pic>
      <p:graphicFrame>
        <p:nvGraphicFramePr>
          <p:cNvPr id="14" name="Tabel 14">
            <a:extLst>
              <a:ext uri="{FF2B5EF4-FFF2-40B4-BE49-F238E27FC236}">
                <a16:creationId xmlns:a16="http://schemas.microsoft.com/office/drawing/2014/main" id="{FD94A11C-130B-4079-B6CA-E254F2358106}"/>
              </a:ext>
            </a:extLst>
          </p:cNvPr>
          <p:cNvGraphicFramePr>
            <a:graphicFrameLocks noGrp="1"/>
          </p:cNvGraphicFramePr>
          <p:nvPr/>
        </p:nvGraphicFramePr>
        <p:xfrm>
          <a:off x="2722712" y="1557876"/>
          <a:ext cx="8078884" cy="4060914"/>
        </p:xfrm>
        <a:graphic>
          <a:graphicData uri="http://schemas.openxmlformats.org/drawingml/2006/table">
            <a:tbl>
              <a:tblPr firstRow="1" bandRow="1">
                <a:tableStyleId>{5C22544A-7EE6-4342-B048-85BDC9FD1C3A}</a:tableStyleId>
              </a:tblPr>
              <a:tblGrid>
                <a:gridCol w="2489695">
                  <a:extLst>
                    <a:ext uri="{9D8B030D-6E8A-4147-A177-3AD203B41FA5}">
                      <a16:colId xmlns:a16="http://schemas.microsoft.com/office/drawing/2014/main" val="793190282"/>
                    </a:ext>
                  </a:extLst>
                </a:gridCol>
                <a:gridCol w="2264897">
                  <a:extLst>
                    <a:ext uri="{9D8B030D-6E8A-4147-A177-3AD203B41FA5}">
                      <a16:colId xmlns:a16="http://schemas.microsoft.com/office/drawing/2014/main" val="2921885087"/>
                    </a:ext>
                  </a:extLst>
                </a:gridCol>
                <a:gridCol w="1812125">
                  <a:extLst>
                    <a:ext uri="{9D8B030D-6E8A-4147-A177-3AD203B41FA5}">
                      <a16:colId xmlns:a16="http://schemas.microsoft.com/office/drawing/2014/main" val="1559818765"/>
                    </a:ext>
                  </a:extLst>
                </a:gridCol>
                <a:gridCol w="1512167">
                  <a:extLst>
                    <a:ext uri="{9D8B030D-6E8A-4147-A177-3AD203B41FA5}">
                      <a16:colId xmlns:a16="http://schemas.microsoft.com/office/drawing/2014/main" val="2538632735"/>
                    </a:ext>
                  </a:extLst>
                </a:gridCol>
              </a:tblGrid>
              <a:tr h="345609">
                <a:tc>
                  <a:txBody>
                    <a:bodyPr/>
                    <a:lstStyle/>
                    <a:p>
                      <a:r>
                        <a:rPr lang="nl-NL" sz="1700" dirty="0"/>
                        <a:t>PI</a:t>
                      </a:r>
                    </a:p>
                  </a:txBody>
                  <a:tcPr marL="86402" marR="86402" marT="43201" marB="43201">
                    <a:solidFill>
                      <a:schemeClr val="accent1">
                        <a:lumMod val="75000"/>
                      </a:schemeClr>
                    </a:solidFill>
                  </a:tcPr>
                </a:tc>
                <a:tc>
                  <a:txBody>
                    <a:bodyPr/>
                    <a:lstStyle/>
                    <a:p>
                      <a:r>
                        <a:rPr lang="nl-NL" sz="1700" dirty="0"/>
                        <a:t>1</a:t>
                      </a:r>
                    </a:p>
                  </a:txBody>
                  <a:tcPr marL="86402" marR="86402" marT="43201" marB="43201">
                    <a:solidFill>
                      <a:srgbClr val="92D050"/>
                    </a:solidFill>
                  </a:tcPr>
                </a:tc>
                <a:tc>
                  <a:txBody>
                    <a:bodyPr/>
                    <a:lstStyle/>
                    <a:p>
                      <a:r>
                        <a:rPr lang="nl-NL" sz="1700" dirty="0"/>
                        <a:t>2</a:t>
                      </a:r>
                    </a:p>
                  </a:txBody>
                  <a:tcPr marL="86402" marR="86402" marT="43201" marB="43201">
                    <a:solidFill>
                      <a:srgbClr val="EC9520"/>
                    </a:solidFill>
                  </a:tcPr>
                </a:tc>
                <a:tc>
                  <a:txBody>
                    <a:bodyPr/>
                    <a:lstStyle/>
                    <a:p>
                      <a:r>
                        <a:rPr lang="nl-NL" sz="1700" dirty="0"/>
                        <a:t>3</a:t>
                      </a:r>
                    </a:p>
                  </a:txBody>
                  <a:tcPr marL="86402" marR="86402" marT="43201" marB="43201">
                    <a:solidFill>
                      <a:srgbClr val="00B0F0"/>
                    </a:solidFill>
                  </a:tcPr>
                </a:tc>
                <a:extLst>
                  <a:ext uri="{0D108BD9-81ED-4DB2-BD59-A6C34878D82A}">
                    <a16:rowId xmlns:a16="http://schemas.microsoft.com/office/drawing/2014/main" val="1117180605"/>
                  </a:ext>
                </a:extLst>
              </a:tr>
              <a:tr h="547215">
                <a:tc>
                  <a:txBody>
                    <a:bodyPr/>
                    <a:lstStyle/>
                    <a:p>
                      <a:r>
                        <a:rPr lang="nl-NL" sz="1500" dirty="0">
                          <a:solidFill>
                            <a:schemeClr val="bg1"/>
                          </a:solidFill>
                        </a:rPr>
                        <a:t>Procesdoel</a:t>
                      </a:r>
                    </a:p>
                  </a:txBody>
                  <a:tcPr marL="86402" marR="86402" marT="43201" marB="43201">
                    <a:solidFill>
                      <a:schemeClr val="accent1">
                        <a:lumMod val="75000"/>
                      </a:schemeClr>
                    </a:solidFill>
                  </a:tcPr>
                </a:tc>
                <a:tc>
                  <a:txBody>
                    <a:bodyPr/>
                    <a:lstStyle/>
                    <a:p>
                      <a:r>
                        <a:rPr lang="nl-NL" sz="1500" dirty="0">
                          <a:solidFill>
                            <a:schemeClr val="bg1"/>
                          </a:solidFill>
                        </a:rPr>
                        <a:t>Klanttevredenheid &gt; 8</a:t>
                      </a:r>
                    </a:p>
                  </a:txBody>
                  <a:tcPr marL="86402" marR="86402" marT="43201" marB="43201">
                    <a:solidFill>
                      <a:schemeClr val="accent1">
                        <a:lumMod val="75000"/>
                      </a:schemeClr>
                    </a:solidFill>
                  </a:tcPr>
                </a:tc>
                <a:tc>
                  <a:txBody>
                    <a:bodyPr/>
                    <a:lstStyle/>
                    <a:p>
                      <a:r>
                        <a:rPr lang="nl-NL" sz="1500" dirty="0">
                          <a:solidFill>
                            <a:schemeClr val="bg1"/>
                          </a:solidFill>
                        </a:rPr>
                        <a:t>…..</a:t>
                      </a:r>
                    </a:p>
                  </a:txBody>
                  <a:tcPr marL="86402" marR="86402" marT="43201" marB="43201">
                    <a:solidFill>
                      <a:schemeClr val="accent1">
                        <a:lumMod val="75000"/>
                      </a:schemeClr>
                    </a:solidFill>
                  </a:tcPr>
                </a:tc>
                <a:tc>
                  <a:txBody>
                    <a:bodyPr/>
                    <a:lstStyle/>
                    <a:p>
                      <a:r>
                        <a:rPr lang="nl-NL" sz="1500" dirty="0">
                          <a:solidFill>
                            <a:schemeClr val="bg1"/>
                          </a:solidFill>
                        </a:rPr>
                        <a:t>…..</a:t>
                      </a:r>
                    </a:p>
                  </a:txBody>
                  <a:tcPr marL="86402" marR="86402" marT="43201" marB="43201">
                    <a:solidFill>
                      <a:schemeClr val="accent1">
                        <a:lumMod val="75000"/>
                      </a:schemeClr>
                    </a:solidFill>
                  </a:tcPr>
                </a:tc>
                <a:extLst>
                  <a:ext uri="{0D108BD9-81ED-4DB2-BD59-A6C34878D82A}">
                    <a16:rowId xmlns:a16="http://schemas.microsoft.com/office/drawing/2014/main" val="2656440104"/>
                  </a:ext>
                </a:extLst>
              </a:tr>
              <a:tr h="316809">
                <a:tc>
                  <a:txBody>
                    <a:bodyPr/>
                    <a:lstStyle/>
                    <a:p>
                      <a:r>
                        <a:rPr lang="nl-NL" sz="1500" dirty="0"/>
                        <a:t>KSF?</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232076209"/>
                  </a:ext>
                </a:extLst>
              </a:tr>
              <a:tr h="316809">
                <a:tc>
                  <a:txBody>
                    <a:bodyPr/>
                    <a:lstStyle/>
                    <a:p>
                      <a:r>
                        <a:rPr lang="nl-NL" sz="1500" dirty="0"/>
                        <a:t>Kritisch bedrijfsproces?</a:t>
                      </a:r>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extLst>
                  <a:ext uri="{0D108BD9-81ED-4DB2-BD59-A6C34878D82A}">
                    <a16:rowId xmlns:a16="http://schemas.microsoft.com/office/drawing/2014/main" val="2241644938"/>
                  </a:ext>
                </a:extLst>
              </a:tr>
              <a:tr h="316809">
                <a:tc>
                  <a:txBody>
                    <a:bodyPr/>
                    <a:lstStyle/>
                    <a:p>
                      <a:r>
                        <a:rPr lang="nl-NL" sz="1500" dirty="0"/>
                        <a:t>Prestatie-indicator?</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717823006"/>
                  </a:ext>
                </a:extLst>
              </a:tr>
              <a:tr h="316809">
                <a:tc>
                  <a:txBody>
                    <a:bodyPr/>
                    <a:lstStyle/>
                    <a:p>
                      <a:r>
                        <a:rPr lang="nl-NL" sz="1500" dirty="0"/>
                        <a:t>Streefwaarde?</a:t>
                      </a:r>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extLst>
                  <a:ext uri="{0D108BD9-81ED-4DB2-BD59-A6C34878D82A}">
                    <a16:rowId xmlns:a16="http://schemas.microsoft.com/office/drawing/2014/main" val="3396819388"/>
                  </a:ext>
                </a:extLst>
              </a:tr>
              <a:tr h="316809">
                <a:tc>
                  <a:txBody>
                    <a:bodyPr/>
                    <a:lstStyle/>
                    <a:p>
                      <a:r>
                        <a:rPr lang="nl-NL" sz="1500" dirty="0"/>
                        <a:t>Wordt het al gemeten?</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25221140"/>
                  </a:ext>
                </a:extLst>
              </a:tr>
              <a:tr h="316809">
                <a:tc>
                  <a:txBody>
                    <a:bodyPr/>
                    <a:lstStyle/>
                    <a:p>
                      <a:r>
                        <a:rPr lang="nl-NL" sz="1500" dirty="0"/>
                        <a:t>Bron van de informatie?</a:t>
                      </a:r>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extLst>
                  <a:ext uri="{0D108BD9-81ED-4DB2-BD59-A6C34878D82A}">
                    <a16:rowId xmlns:a16="http://schemas.microsoft.com/office/drawing/2014/main" val="2718912367"/>
                  </a:ext>
                </a:extLst>
              </a:tr>
              <a:tr h="316809">
                <a:tc>
                  <a:txBody>
                    <a:bodyPr/>
                    <a:lstStyle/>
                    <a:p>
                      <a:r>
                        <a:rPr lang="nl-NL" sz="1500" dirty="0"/>
                        <a:t>Meetfrequentie?</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1032444379"/>
                  </a:ext>
                </a:extLst>
              </a:tr>
              <a:tr h="316809">
                <a:tc>
                  <a:txBody>
                    <a:bodyPr/>
                    <a:lstStyle/>
                    <a:p>
                      <a:r>
                        <a:rPr lang="nl-NL" sz="1500" dirty="0"/>
                        <a:t>Meetinstrument?</a:t>
                      </a:r>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tc>
                  <a:txBody>
                    <a:bodyPr/>
                    <a:lstStyle/>
                    <a:p>
                      <a:endParaRPr lang="nl-NL" sz="1500"/>
                    </a:p>
                  </a:txBody>
                  <a:tcPr marL="86402" marR="86402" marT="43201" marB="43201"/>
                </a:tc>
                <a:extLst>
                  <a:ext uri="{0D108BD9-81ED-4DB2-BD59-A6C34878D82A}">
                    <a16:rowId xmlns:a16="http://schemas.microsoft.com/office/drawing/2014/main" val="1156550126"/>
                  </a:ext>
                </a:extLst>
              </a:tr>
              <a:tr h="316809">
                <a:tc>
                  <a:txBody>
                    <a:bodyPr/>
                    <a:lstStyle/>
                    <a:p>
                      <a:r>
                        <a:rPr lang="nl-NL" sz="1500" dirty="0"/>
                        <a:t>Wie meet?</a:t>
                      </a:r>
                    </a:p>
                  </a:txBody>
                  <a:tcPr marL="86402" marR="86402" marT="43201" marB="43201"/>
                </a:tc>
                <a:tc>
                  <a:txBody>
                    <a:bodyPr/>
                    <a:lstStyle/>
                    <a:p>
                      <a:endParaRPr lang="nl-NL" sz="1500" dirty="0"/>
                    </a:p>
                  </a:txBody>
                  <a:tcPr marL="86402" marR="86402" marT="43201" marB="43201">
                    <a:solidFill>
                      <a:schemeClr val="accent6">
                        <a:lumMod val="20000"/>
                        <a:lumOff val="80000"/>
                      </a:schemeClr>
                    </a:solidFill>
                  </a:tcPr>
                </a:tc>
                <a:tc>
                  <a:txBody>
                    <a:bodyPr/>
                    <a:lstStyle/>
                    <a:p>
                      <a:endParaRPr lang="nl-NL" sz="1500" dirty="0"/>
                    </a:p>
                  </a:txBody>
                  <a:tcPr marL="86402" marR="86402" marT="43201" marB="43201">
                    <a:solidFill>
                      <a:schemeClr val="accent2">
                        <a:lumMod val="20000"/>
                        <a:lumOff val="80000"/>
                      </a:schemeClr>
                    </a:solidFill>
                  </a:tcPr>
                </a:tc>
                <a:tc>
                  <a:txBody>
                    <a:bodyPr/>
                    <a:lstStyle/>
                    <a:p>
                      <a:endParaRPr lang="nl-NL" sz="1500" dirty="0"/>
                    </a:p>
                  </a:txBody>
                  <a:tcPr marL="86402" marR="86402" marT="43201" marB="43201">
                    <a:solidFill>
                      <a:schemeClr val="accent4">
                        <a:lumMod val="20000"/>
                        <a:lumOff val="80000"/>
                      </a:schemeClr>
                    </a:solidFill>
                  </a:tcPr>
                </a:tc>
                <a:extLst>
                  <a:ext uri="{0D108BD9-81ED-4DB2-BD59-A6C34878D82A}">
                    <a16:rowId xmlns:a16="http://schemas.microsoft.com/office/drawing/2014/main" val="3214739106"/>
                  </a:ext>
                </a:extLst>
              </a:tr>
              <a:tr h="316809">
                <a:tc>
                  <a:txBody>
                    <a:bodyPr/>
                    <a:lstStyle/>
                    <a:p>
                      <a:r>
                        <a:rPr lang="nl-NL" sz="1500" dirty="0"/>
                        <a:t>Soort</a:t>
                      </a:r>
                    </a:p>
                  </a:txBody>
                  <a:tcPr marL="86402" marR="86402" marT="43201" marB="43201"/>
                </a:tc>
                <a:tc>
                  <a:txBody>
                    <a:bodyPr/>
                    <a:lstStyle/>
                    <a:p>
                      <a:endParaRPr lang="nl-NL" sz="1500"/>
                    </a:p>
                  </a:txBody>
                  <a:tcPr marL="86402" marR="86402" marT="43201" marB="43201"/>
                </a:tc>
                <a:tc>
                  <a:txBody>
                    <a:bodyPr/>
                    <a:lstStyle/>
                    <a:p>
                      <a:endParaRPr lang="nl-NL" sz="1500" dirty="0"/>
                    </a:p>
                  </a:txBody>
                  <a:tcPr marL="86402" marR="86402" marT="43201" marB="43201"/>
                </a:tc>
                <a:tc>
                  <a:txBody>
                    <a:bodyPr/>
                    <a:lstStyle/>
                    <a:p>
                      <a:endParaRPr lang="nl-NL" sz="1500" dirty="0"/>
                    </a:p>
                  </a:txBody>
                  <a:tcPr marL="86402" marR="86402" marT="43201" marB="43201"/>
                </a:tc>
                <a:extLst>
                  <a:ext uri="{0D108BD9-81ED-4DB2-BD59-A6C34878D82A}">
                    <a16:rowId xmlns:a16="http://schemas.microsoft.com/office/drawing/2014/main" val="3675416110"/>
                  </a:ext>
                </a:extLst>
              </a:tr>
            </a:tbl>
          </a:graphicData>
        </a:graphic>
      </p:graphicFrame>
      <p:pic>
        <p:nvPicPr>
          <p:cNvPr id="15" name="Picture 2" descr="De bronafbeelding bekijken">
            <a:extLst>
              <a:ext uri="{FF2B5EF4-FFF2-40B4-BE49-F238E27FC236}">
                <a16:creationId xmlns:a16="http://schemas.microsoft.com/office/drawing/2014/main" id="{FD29F86A-323B-4AFD-951E-03625B206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59" y="1539254"/>
            <a:ext cx="2314059" cy="34016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aan van Beek, Managing director">
            <a:extLst>
              <a:ext uri="{FF2B5EF4-FFF2-40B4-BE49-F238E27FC236}">
                <a16:creationId xmlns:a16="http://schemas.microsoft.com/office/drawing/2014/main" id="{BA7F4E98-AC57-4BC8-8D3B-7F53C5A24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1357" y="266100"/>
            <a:ext cx="1291602" cy="1217797"/>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9E9F0E8D-66F1-49B8-9141-93CAA7D292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189" y="5485797"/>
            <a:ext cx="746559" cy="818726"/>
          </a:xfrm>
          <a:prstGeom prst="rect">
            <a:avLst/>
          </a:prstGeom>
        </p:spPr>
      </p:pic>
      <p:pic>
        <p:nvPicPr>
          <p:cNvPr id="9" name="Afbeelding 8" descr="Afbeelding met vliegtuig, zitten, groot, startbaan&#10;&#10;Automatisch gegenereerde beschrijving">
            <a:extLst>
              <a:ext uri="{FF2B5EF4-FFF2-40B4-BE49-F238E27FC236}">
                <a16:creationId xmlns:a16="http://schemas.microsoft.com/office/drawing/2014/main" id="{2B037367-B5A0-48A2-B206-E6219C20A0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40610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just">
              <a:lnSpc>
                <a:spcPct val="100000"/>
              </a:lnSpc>
              <a:spcBef>
                <a:spcPts val="0"/>
              </a:spcBef>
              <a:buNone/>
            </a:pPr>
            <a:r>
              <a:rPr lang="nl-NL" sz="1600" b="0" i="0" dirty="0">
                <a:solidFill>
                  <a:srgbClr val="383737"/>
                </a:solidFill>
                <a:effectLst/>
              </a:rPr>
              <a:t>In deze les staat processen analyseren centraal. Je wordt gevraagd een proces uit de eigen organisatie te kiezen. Kies een niet te complex proces, zodat je goed overzicht hebt. Voorbeelden zijn het proces van interne audits, het afhandelen van klantenklachten en het inkoopproces. Het meest leerzame is om een proces te kiezen dat niet zo lekker loopt.</a:t>
            </a:r>
          </a:p>
          <a:p>
            <a:pPr marL="0" indent="0" algn="just">
              <a:lnSpc>
                <a:spcPct val="100000"/>
              </a:lnSpc>
              <a:spcBef>
                <a:spcPts val="0"/>
              </a:spcBef>
              <a:buNone/>
            </a:pPr>
            <a:endParaRPr lang="nl-NL" sz="1600" b="0" i="0" dirty="0">
              <a:solidFill>
                <a:srgbClr val="383737"/>
              </a:solidFill>
              <a:effectLst/>
            </a:endParaRPr>
          </a:p>
          <a:p>
            <a:pPr marL="0" indent="0" algn="just">
              <a:lnSpc>
                <a:spcPct val="100000"/>
              </a:lnSpc>
              <a:spcBef>
                <a:spcPts val="0"/>
              </a:spcBef>
              <a:buNone/>
            </a:pPr>
            <a:r>
              <a:rPr lang="nl-NL" sz="1600" b="0" i="0" dirty="0">
                <a:solidFill>
                  <a:srgbClr val="383737"/>
                </a:solidFill>
                <a:effectLst/>
              </a:rPr>
              <a:t>Het is bij deze opdracht de bedoeling dat je je concentreert op hoofdzaken. Je hoeft geen complete procesaudit in detail uit te voeren. Je gaat in deze opdracht de leerstof toepassen, zodat je je bevindingen kunt inbrengen tijdens de les. Het accent ligt op het vastleggen van de bevindingen over het proces. Oorzaken en oplossingen voor geconstateerde problemen hoef je nu nog niet uit te werken.</a:t>
            </a:r>
          </a:p>
        </p:txBody>
      </p:sp>
      <p:sp>
        <p:nvSpPr>
          <p:cNvPr id="3" name="Titel 2"/>
          <p:cNvSpPr>
            <a:spLocks noGrp="1"/>
          </p:cNvSpPr>
          <p:nvPr>
            <p:ph type="title"/>
          </p:nvPr>
        </p:nvSpPr>
        <p:spPr/>
        <p:txBody>
          <a:bodyPr/>
          <a:lstStyle/>
          <a:p>
            <a:r>
              <a:rPr lang="nl-NL" dirty="0"/>
              <a:t>Procesprobleem in eigen organisatie [1]</a:t>
            </a:r>
            <a:br>
              <a:rPr lang="nl-NL"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Pag.153</a:t>
            </a:r>
          </a:p>
        </p:txBody>
      </p:sp>
    </p:spTree>
    <p:extLst>
      <p:ext uri="{BB962C8B-B14F-4D97-AF65-F5344CB8AC3E}">
        <p14:creationId xmlns:p14="http://schemas.microsoft.com/office/powerpoint/2010/main" val="160181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algn="just">
              <a:lnSpc>
                <a:spcPct val="100000"/>
              </a:lnSpc>
              <a:spcBef>
                <a:spcPts val="0"/>
              </a:spcBef>
              <a:buFont typeface="Arial" panose="020B0604020202020204" pitchFamily="34" charset="0"/>
              <a:buChar char="•"/>
            </a:pPr>
            <a:r>
              <a:rPr lang="nl-NL" sz="1600" b="0" i="0" dirty="0">
                <a:solidFill>
                  <a:srgbClr val="383737"/>
                </a:solidFill>
                <a:effectLst/>
              </a:rPr>
              <a:t>Kies een proces in je organisatie.</a:t>
            </a:r>
          </a:p>
          <a:p>
            <a:pPr algn="just">
              <a:lnSpc>
                <a:spcPct val="100000"/>
              </a:lnSpc>
              <a:spcBef>
                <a:spcPts val="0"/>
              </a:spcBef>
              <a:buFont typeface="Arial" panose="020B0604020202020204" pitchFamily="34" charset="0"/>
              <a:buChar char="•"/>
            </a:pPr>
            <a:r>
              <a:rPr lang="nl-NL" sz="1600" b="0" i="0" dirty="0">
                <a:solidFill>
                  <a:srgbClr val="383737"/>
                </a:solidFill>
                <a:effectLst/>
              </a:rPr>
              <a:t>Analyseer de </a:t>
            </a:r>
            <a:r>
              <a:rPr lang="nl-NL" sz="1600" b="1" i="0" dirty="0">
                <a:solidFill>
                  <a:srgbClr val="383737"/>
                </a:solidFill>
                <a:effectLst/>
              </a:rPr>
              <a:t>effectiviteit</a:t>
            </a:r>
            <a:r>
              <a:rPr lang="nl-NL" sz="1600" b="0" i="0" dirty="0">
                <a:solidFill>
                  <a:srgbClr val="383737"/>
                </a:solidFill>
                <a:effectLst/>
              </a:rPr>
              <a:t> van het proces:</a:t>
            </a:r>
          </a:p>
          <a:p>
            <a:pPr marL="742950" lvl="1" indent="-285750" algn="just">
              <a:lnSpc>
                <a:spcPct val="100000"/>
              </a:lnSpc>
              <a:spcBef>
                <a:spcPts val="0"/>
              </a:spcBef>
              <a:buFont typeface="Arial" panose="020B0604020202020204" pitchFamily="34" charset="0"/>
              <a:buChar char="•"/>
            </a:pPr>
            <a:r>
              <a:rPr lang="nl-NL" sz="1600" b="0" i="0" dirty="0">
                <a:solidFill>
                  <a:srgbClr val="383737"/>
                </a:solidFill>
                <a:effectLst/>
              </a:rPr>
              <a:t>Levert dit proces een resultaat op dat de organisatie nodig heeft om haar strategie te realiseren? Motiveer je antwoord.</a:t>
            </a:r>
          </a:p>
          <a:p>
            <a:pPr algn="just">
              <a:lnSpc>
                <a:spcPct val="100000"/>
              </a:lnSpc>
              <a:spcBef>
                <a:spcPts val="0"/>
              </a:spcBef>
              <a:buFont typeface="Arial" panose="020B0604020202020204" pitchFamily="34" charset="0"/>
              <a:buChar char="•"/>
            </a:pPr>
            <a:r>
              <a:rPr lang="nl-NL" sz="1600" b="0" i="0" dirty="0">
                <a:solidFill>
                  <a:srgbClr val="383737"/>
                </a:solidFill>
                <a:effectLst/>
              </a:rPr>
              <a:t>Analyseer het </a:t>
            </a:r>
            <a:r>
              <a:rPr lang="nl-NL" sz="1600" b="1" i="0" dirty="0">
                <a:solidFill>
                  <a:srgbClr val="383737"/>
                </a:solidFill>
                <a:effectLst/>
              </a:rPr>
              <a:t>procesverloop</a:t>
            </a:r>
            <a:r>
              <a:rPr lang="nl-NL" sz="1600" b="0" i="0" dirty="0">
                <a:solidFill>
                  <a:srgbClr val="383737"/>
                </a:solidFill>
                <a:effectLst/>
              </a:rPr>
              <a:t>:</a:t>
            </a:r>
          </a:p>
          <a:p>
            <a:pPr marL="742950" lvl="1" indent="-285750" algn="just">
              <a:lnSpc>
                <a:spcPct val="100000"/>
              </a:lnSpc>
              <a:spcBef>
                <a:spcPts val="0"/>
              </a:spcBef>
              <a:buFont typeface="Arial" panose="020B0604020202020204" pitchFamily="34" charset="0"/>
              <a:buChar char="•"/>
            </a:pPr>
            <a:r>
              <a:rPr lang="nl-NL" sz="1600" b="0" i="0" dirty="0">
                <a:solidFill>
                  <a:srgbClr val="383737"/>
                </a:solidFill>
                <a:effectLst/>
              </a:rPr>
              <a:t>Wordt de procesbeschrijving ook in de praktijk gevolgd? Motiveer je antwoord.</a:t>
            </a:r>
          </a:p>
          <a:p>
            <a:pPr algn="just">
              <a:lnSpc>
                <a:spcPct val="100000"/>
              </a:lnSpc>
              <a:spcBef>
                <a:spcPts val="0"/>
              </a:spcBef>
              <a:buFont typeface="Arial" panose="020B0604020202020204" pitchFamily="34" charset="0"/>
              <a:buChar char="•"/>
            </a:pPr>
            <a:r>
              <a:rPr lang="nl-NL" sz="1600" b="0" i="0" dirty="0">
                <a:solidFill>
                  <a:srgbClr val="383737"/>
                </a:solidFill>
                <a:effectLst/>
              </a:rPr>
              <a:t>Analyseer de </a:t>
            </a:r>
            <a:r>
              <a:rPr lang="nl-NL" sz="1600" b="1" i="0" dirty="0">
                <a:solidFill>
                  <a:srgbClr val="383737"/>
                </a:solidFill>
                <a:effectLst/>
              </a:rPr>
              <a:t>performance</a:t>
            </a:r>
            <a:r>
              <a:rPr lang="nl-NL" sz="1600" b="0" i="0" dirty="0">
                <a:solidFill>
                  <a:srgbClr val="383737"/>
                </a:solidFill>
                <a:effectLst/>
              </a:rPr>
              <a:t> van het proces:</a:t>
            </a:r>
          </a:p>
          <a:p>
            <a:pPr marL="742950" lvl="1" indent="-285750" algn="just">
              <a:lnSpc>
                <a:spcPct val="100000"/>
              </a:lnSpc>
              <a:spcBef>
                <a:spcPts val="0"/>
              </a:spcBef>
              <a:buFont typeface="Arial" panose="020B0604020202020204" pitchFamily="34" charset="0"/>
              <a:buChar char="•"/>
            </a:pPr>
            <a:r>
              <a:rPr lang="nl-NL" sz="1600" b="0" i="0" dirty="0">
                <a:solidFill>
                  <a:srgbClr val="383737"/>
                </a:solidFill>
                <a:effectLst/>
              </a:rPr>
              <a:t>Bespreek hierbij de begrippen </a:t>
            </a:r>
            <a:r>
              <a:rPr lang="nl-NL" sz="1600" b="0" i="1" dirty="0">
                <a:solidFill>
                  <a:srgbClr val="383737"/>
                </a:solidFill>
                <a:effectLst/>
              </a:rPr>
              <a:t>kwaliteit, betrouwbaarheid, flexibiliteit, kosten </a:t>
            </a:r>
            <a:r>
              <a:rPr lang="nl-NL" sz="1600" b="0" i="0" dirty="0">
                <a:solidFill>
                  <a:srgbClr val="383737"/>
                </a:solidFill>
                <a:effectLst/>
              </a:rPr>
              <a:t>en </a:t>
            </a:r>
            <a:r>
              <a:rPr lang="nl-NL" sz="1600" b="0" i="1" dirty="0">
                <a:solidFill>
                  <a:srgbClr val="383737"/>
                </a:solidFill>
                <a:effectLst/>
              </a:rPr>
              <a:t>doorlooptijd</a:t>
            </a:r>
            <a:r>
              <a:rPr lang="nl-NL" sz="1600" b="0" i="0" dirty="0">
                <a:solidFill>
                  <a:srgbClr val="383737"/>
                </a:solidFill>
                <a:effectLst/>
              </a:rPr>
              <a:t>.</a:t>
            </a:r>
          </a:p>
          <a:p>
            <a:pPr algn="just">
              <a:lnSpc>
                <a:spcPct val="100000"/>
              </a:lnSpc>
              <a:spcBef>
                <a:spcPts val="0"/>
              </a:spcBef>
              <a:buFont typeface="Arial" panose="020B0604020202020204" pitchFamily="34" charset="0"/>
              <a:buChar char="•"/>
            </a:pPr>
            <a:r>
              <a:rPr lang="nl-NL" sz="1600" b="0" i="0" dirty="0">
                <a:solidFill>
                  <a:srgbClr val="383737"/>
                </a:solidFill>
                <a:effectLst/>
              </a:rPr>
              <a:t>Verzamel gegevens die je analyses onderbouwen.</a:t>
            </a:r>
          </a:p>
          <a:p>
            <a:pPr algn="just">
              <a:lnSpc>
                <a:spcPct val="100000"/>
              </a:lnSpc>
              <a:spcBef>
                <a:spcPts val="0"/>
              </a:spcBef>
              <a:buFont typeface="Arial" panose="020B0604020202020204" pitchFamily="34" charset="0"/>
              <a:buChar char="•"/>
            </a:pPr>
            <a:r>
              <a:rPr lang="nl-NL" sz="1600" b="0" i="0" dirty="0">
                <a:solidFill>
                  <a:srgbClr val="383737"/>
                </a:solidFill>
                <a:effectLst/>
              </a:rPr>
              <a:t>Vat je bevindingen samen.</a:t>
            </a:r>
          </a:p>
          <a:p>
            <a:pPr marL="742950" lvl="1" indent="-285750" algn="just">
              <a:lnSpc>
                <a:spcPct val="100000"/>
              </a:lnSpc>
              <a:spcBef>
                <a:spcPts val="0"/>
              </a:spcBef>
              <a:buFont typeface="Arial" panose="020B0604020202020204" pitchFamily="34" charset="0"/>
              <a:buChar char="•"/>
            </a:pPr>
            <a:r>
              <a:rPr lang="nl-NL" sz="1600" b="0" i="0" dirty="0">
                <a:solidFill>
                  <a:srgbClr val="383737"/>
                </a:solidFill>
                <a:effectLst/>
              </a:rPr>
              <a:t>Maak een lijst van de grootste problemen die je constateert.</a:t>
            </a:r>
          </a:p>
          <a:p>
            <a:pPr marL="742950" lvl="1" indent="-285750" algn="just">
              <a:lnSpc>
                <a:spcPct val="100000"/>
              </a:lnSpc>
              <a:spcBef>
                <a:spcPts val="0"/>
              </a:spcBef>
              <a:buFont typeface="Arial" panose="020B0604020202020204" pitchFamily="34" charset="0"/>
              <a:buChar char="•"/>
            </a:pPr>
            <a:r>
              <a:rPr lang="nl-NL" sz="1600" b="0" i="0" dirty="0">
                <a:solidFill>
                  <a:srgbClr val="383737"/>
                </a:solidFill>
                <a:effectLst/>
              </a:rPr>
              <a:t>Sorteer de problemen in volgorde van prioriteit/ernst.</a:t>
            </a:r>
          </a:p>
          <a:p>
            <a:pPr marL="0" indent="0" algn="just">
              <a:lnSpc>
                <a:spcPct val="100000"/>
              </a:lnSpc>
              <a:spcBef>
                <a:spcPts val="0"/>
              </a:spcBef>
              <a:buNone/>
            </a:pPr>
            <a:r>
              <a:rPr lang="nl-NL" sz="1600" b="0" i="0" dirty="0">
                <a:solidFill>
                  <a:srgbClr val="383737"/>
                </a:solidFill>
                <a:effectLst/>
              </a:rPr>
              <a:t>Werk deze punten uit op 3 A4’tjes. Neem je uitwerkingen inclusief ondersteunende documenten mee naar deze les.</a:t>
            </a:r>
          </a:p>
        </p:txBody>
      </p:sp>
      <p:sp>
        <p:nvSpPr>
          <p:cNvPr id="3" name="Titel 2"/>
          <p:cNvSpPr>
            <a:spLocks noGrp="1"/>
          </p:cNvSpPr>
          <p:nvPr>
            <p:ph type="title"/>
          </p:nvPr>
        </p:nvSpPr>
        <p:spPr/>
        <p:txBody>
          <a:bodyPr/>
          <a:lstStyle/>
          <a:p>
            <a:r>
              <a:rPr lang="nl-NL" dirty="0"/>
              <a:t>Procesprobleem in eigen organisatie [2]</a:t>
            </a:r>
            <a:br>
              <a:rPr lang="nl-NL" dirty="0"/>
            </a:br>
            <a:r>
              <a:rPr lang="en-US" sz="1600" b="0" dirty="0" err="1">
                <a:solidFill>
                  <a:srgbClr val="231F20"/>
                </a:solidFill>
              </a:rPr>
              <a:t>Voorbereidingsopdracht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Pag.127</a:t>
            </a:r>
          </a:p>
        </p:txBody>
      </p:sp>
    </p:spTree>
    <p:extLst>
      <p:ext uri="{BB962C8B-B14F-4D97-AF65-F5344CB8AC3E}">
        <p14:creationId xmlns:p14="http://schemas.microsoft.com/office/powerpoint/2010/main" val="39705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mn-lt"/>
                <a:cs typeface="Calibri Light" panose="020F0302020204030204" pitchFamily="34" charset="0"/>
              </a:rPr>
              <a:t>Processen analyseren</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Hugo Hendriks MSc MBA</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kstvak 26">
            <a:extLst>
              <a:ext uri="{FF2B5EF4-FFF2-40B4-BE49-F238E27FC236}">
                <a16:creationId xmlns:a16="http://schemas.microsoft.com/office/drawing/2014/main" id="{3701A3C1-8148-4329-BF3D-1729B684BEC6}"/>
              </a:ext>
            </a:extLst>
          </p:cNvPr>
          <p:cNvSpPr txBox="1"/>
          <p:nvPr/>
        </p:nvSpPr>
        <p:spPr>
          <a:xfrm>
            <a:off x="9710318" y="6248787"/>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153</a:t>
            </a:r>
          </a:p>
        </p:txBody>
      </p:sp>
      <p:pic>
        <p:nvPicPr>
          <p:cNvPr id="137" name="Afbeelding 136">
            <a:extLst>
              <a:ext uri="{FF2B5EF4-FFF2-40B4-BE49-F238E27FC236}">
                <a16:creationId xmlns:a16="http://schemas.microsoft.com/office/drawing/2014/main" id="{63AA3935-6B97-41B4-8DAE-A9E9C4702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1733" y="143743"/>
            <a:ext cx="1217797" cy="1217797"/>
          </a:xfrm>
          <a:prstGeom prst="rect">
            <a:avLst/>
          </a:prstGeom>
        </p:spPr>
      </p:pic>
      <p:pic>
        <p:nvPicPr>
          <p:cNvPr id="139" name="Afbeelding 138">
            <a:extLst>
              <a:ext uri="{FF2B5EF4-FFF2-40B4-BE49-F238E27FC236}">
                <a16:creationId xmlns:a16="http://schemas.microsoft.com/office/drawing/2014/main" id="{7FF4E482-E095-4B3C-A9DA-4A09CD613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925" y="5515906"/>
            <a:ext cx="798825" cy="798825"/>
          </a:xfrm>
          <a:prstGeom prst="rect">
            <a:avLst/>
          </a:prstGeom>
        </p:spPr>
      </p:pic>
      <p:sp>
        <p:nvSpPr>
          <p:cNvPr id="24" name="Tijdelijke aanduiding voor inhoud 2">
            <a:extLst>
              <a:ext uri="{FF2B5EF4-FFF2-40B4-BE49-F238E27FC236}">
                <a16:creationId xmlns:a16="http://schemas.microsoft.com/office/drawing/2014/main" id="{A0A94B17-2691-474D-BFB9-5225862BDA42}"/>
              </a:ext>
            </a:extLst>
          </p:cNvPr>
          <p:cNvSpPr txBox="1">
            <a:spLocks/>
          </p:cNvSpPr>
          <p:nvPr/>
        </p:nvSpPr>
        <p:spPr>
          <a:xfrm>
            <a:off x="2666485" y="1512043"/>
            <a:ext cx="8278692" cy="4276616"/>
          </a:xfrm>
          <a:prstGeom prst="rect">
            <a:avLst/>
          </a:prstGeom>
        </p:spPr>
        <p:txBody>
          <a:bodyPr vert="horz" lIns="86389" tIns="43195" rIns="86389" bIns="43195"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24006" indent="-324006" defTabSz="863885">
              <a:buFont typeface="+mj-lt"/>
              <a:buAutoNum type="arabicPeriod"/>
              <a:defRPr/>
            </a:pPr>
            <a:r>
              <a:rPr lang="en-US" altLang="nl-NL" sz="1512" dirty="0" err="1">
                <a:cs typeface="Calibri" panose="020F0502020204030204" pitchFamily="34" charset="0"/>
              </a:rPr>
              <a:t>Analyse</a:t>
            </a:r>
            <a:r>
              <a:rPr lang="en-US" altLang="nl-NL" sz="1512" dirty="0">
                <a:cs typeface="Calibri" panose="020F0502020204030204" pitchFamily="34" charset="0"/>
              </a:rPr>
              <a:t> van de </a:t>
            </a:r>
            <a:r>
              <a:rPr lang="en-US" altLang="nl-NL" sz="1512" b="1" i="1" dirty="0" err="1">
                <a:cs typeface="Calibri" panose="020F0502020204030204" pitchFamily="34" charset="0"/>
              </a:rPr>
              <a:t>effectiviteit</a:t>
            </a:r>
            <a:r>
              <a:rPr lang="en-US" altLang="nl-NL" sz="1512" dirty="0">
                <a:cs typeface="Calibri" panose="020F0502020204030204" pitchFamily="34" charset="0"/>
              </a:rPr>
              <a:t> van </a:t>
            </a:r>
            <a:r>
              <a:rPr lang="en-US" altLang="nl-NL" sz="1512" dirty="0" err="1">
                <a:cs typeface="Calibri" panose="020F0502020204030204" pitchFamily="34" charset="0"/>
              </a:rPr>
              <a:t>procesmanagement</a:t>
            </a:r>
            <a:endParaRPr lang="en-US" altLang="nl-NL" sz="1512" dirty="0">
              <a:cs typeface="Calibri" panose="020F0502020204030204" pitchFamily="34" charset="0"/>
            </a:endParaRPr>
          </a:p>
          <a:p>
            <a:pPr marL="701956" lvl="1" indent="-324006">
              <a:buFont typeface="+mj-lt"/>
              <a:buAutoNum type="arabicPeriod"/>
              <a:defRPr/>
            </a:pPr>
            <a:r>
              <a:rPr lang="en-US" altLang="nl-NL" sz="1323" dirty="0">
                <a:cs typeface="Calibri" panose="020F0502020204030204" pitchFamily="34" charset="0"/>
              </a:rPr>
              <a:t>Hoshin </a:t>
            </a:r>
            <a:r>
              <a:rPr lang="en-US" altLang="nl-NL" sz="1323" dirty="0" err="1">
                <a:cs typeface="Calibri" panose="020F0502020204030204" pitchFamily="34" charset="0"/>
              </a:rPr>
              <a:t>Kanri</a:t>
            </a:r>
            <a:endParaRPr lang="en-US" altLang="nl-NL" sz="1323" dirty="0">
              <a:cs typeface="Calibri" panose="020F0502020204030204" pitchFamily="34" charset="0"/>
            </a:endParaRPr>
          </a:p>
          <a:p>
            <a:pPr marL="701956" lvl="1" indent="-324006">
              <a:buFont typeface="+mj-lt"/>
              <a:buAutoNum type="arabicPeriod"/>
              <a:defRPr/>
            </a:pPr>
            <a:r>
              <a:rPr lang="en-US" altLang="nl-NL" sz="1323" dirty="0" err="1">
                <a:cs typeface="Calibri" panose="020F0502020204030204" pitchFamily="34" charset="0"/>
              </a:rPr>
              <a:t>Toetsing</a:t>
            </a:r>
            <a:r>
              <a:rPr lang="en-US" altLang="nl-NL" sz="1323" dirty="0">
                <a:cs typeface="Calibri" panose="020F0502020204030204" pitchFamily="34" charset="0"/>
              </a:rPr>
              <a:t> </a:t>
            </a:r>
            <a:r>
              <a:rPr lang="en-US" altLang="nl-NL" sz="1323" dirty="0" err="1">
                <a:cs typeface="Calibri" panose="020F0502020204030204" pitchFamily="34" charset="0"/>
              </a:rPr>
              <a:t>omgevingsomstandigheden</a:t>
            </a:r>
            <a:endParaRPr lang="en-US" altLang="nl-NL" sz="1323" dirty="0">
              <a:cs typeface="Calibri" panose="020F0502020204030204" pitchFamily="34" charset="0"/>
            </a:endParaRPr>
          </a:p>
          <a:p>
            <a:pPr marL="324006" indent="-324006" defTabSz="863885">
              <a:buFont typeface="+mj-lt"/>
              <a:buAutoNum type="arabicPeriod"/>
              <a:defRPr/>
            </a:pPr>
            <a:endParaRPr lang="en-US" altLang="nl-NL" sz="1323" dirty="0">
              <a:cs typeface="Calibri" panose="020F0502020204030204" pitchFamily="34" charset="0"/>
            </a:endParaRPr>
          </a:p>
          <a:p>
            <a:pPr marL="324006" indent="-324006" defTabSz="863885">
              <a:buFont typeface="+mj-lt"/>
              <a:buAutoNum type="arabicPeriod"/>
              <a:defRPr/>
            </a:pPr>
            <a:r>
              <a:rPr lang="en-US" altLang="nl-NL" sz="1512" dirty="0" err="1">
                <a:cs typeface="Calibri" panose="020F0502020204030204" pitchFamily="34" charset="0"/>
              </a:rPr>
              <a:t>Analyse</a:t>
            </a:r>
            <a:r>
              <a:rPr lang="en-US" altLang="nl-NL" sz="1512" dirty="0">
                <a:cs typeface="Calibri" panose="020F0502020204030204" pitchFamily="34" charset="0"/>
              </a:rPr>
              <a:t> van het </a:t>
            </a:r>
            <a:r>
              <a:rPr lang="en-US" altLang="nl-NL" sz="1512" b="1" i="1" dirty="0" err="1">
                <a:cs typeface="Calibri" panose="020F0502020204030204" pitchFamily="34" charset="0"/>
              </a:rPr>
              <a:t>procesverloop</a:t>
            </a:r>
            <a:endParaRPr lang="en-US" altLang="nl-NL" sz="1512" b="1" i="1" dirty="0">
              <a:cs typeface="Calibri" panose="020F0502020204030204" pitchFamily="34" charset="0"/>
            </a:endParaRPr>
          </a:p>
          <a:p>
            <a:pPr marL="701956" lvl="1" indent="-324006">
              <a:buFont typeface="+mj-lt"/>
              <a:buAutoNum type="arabicPeriod"/>
              <a:defRPr/>
            </a:pPr>
            <a:r>
              <a:rPr lang="en-US" altLang="nl-NL" sz="1323" i="1" dirty="0" err="1">
                <a:cs typeface="Calibri" panose="020F0502020204030204" pitchFamily="34" charset="0"/>
              </a:rPr>
              <a:t>Frequentie</a:t>
            </a:r>
            <a:r>
              <a:rPr lang="en-US" altLang="nl-NL" sz="1323" i="1" dirty="0">
                <a:cs typeface="Calibri" panose="020F0502020204030204" pitchFamily="34" charset="0"/>
              </a:rPr>
              <a:t> en </a:t>
            </a:r>
            <a:r>
              <a:rPr lang="en-US" altLang="nl-NL" sz="1323" i="1" dirty="0" err="1">
                <a:cs typeface="Calibri" panose="020F0502020204030204" pitchFamily="34" charset="0"/>
              </a:rPr>
              <a:t>benodigde</a:t>
            </a:r>
            <a:r>
              <a:rPr lang="en-US" altLang="nl-NL" sz="1323" i="1" dirty="0">
                <a:cs typeface="Calibri" panose="020F0502020204030204" pitchFamily="34" charset="0"/>
              </a:rPr>
              <a:t> </a:t>
            </a:r>
            <a:r>
              <a:rPr lang="en-US" altLang="nl-NL" sz="1323" i="1" dirty="0" err="1">
                <a:cs typeface="Calibri" panose="020F0502020204030204" pitchFamily="34" charset="0"/>
              </a:rPr>
              <a:t>tijd</a:t>
            </a:r>
            <a:r>
              <a:rPr lang="en-US" altLang="nl-NL" sz="1323" i="1" dirty="0">
                <a:cs typeface="Calibri" panose="020F0502020204030204" pitchFamily="34" charset="0"/>
              </a:rPr>
              <a:t> van de </a:t>
            </a:r>
            <a:r>
              <a:rPr lang="en-US" altLang="nl-NL" sz="1323" i="1" dirty="0" err="1">
                <a:cs typeface="Calibri" panose="020F0502020204030204" pitchFamily="34" charset="0"/>
              </a:rPr>
              <a:t>analyse</a:t>
            </a:r>
            <a:endParaRPr lang="en-US" altLang="nl-NL" sz="1323" i="1" dirty="0">
              <a:cs typeface="Calibri" panose="020F0502020204030204" pitchFamily="34" charset="0"/>
            </a:endParaRPr>
          </a:p>
          <a:p>
            <a:pPr marL="701956" lvl="1" indent="-324006">
              <a:buFont typeface="+mj-lt"/>
              <a:buAutoNum type="arabicPeriod"/>
              <a:defRPr/>
            </a:pPr>
            <a:r>
              <a:rPr lang="en-US" altLang="nl-NL" sz="1323" i="1" dirty="0" err="1">
                <a:cs typeface="Calibri" panose="020F0502020204030204" pitchFamily="34" charset="0"/>
              </a:rPr>
              <a:t>Stappenplan</a:t>
            </a:r>
            <a:r>
              <a:rPr lang="en-US" altLang="nl-NL" sz="1323" i="1" dirty="0">
                <a:cs typeface="Calibri" panose="020F0502020204030204" pitchFamily="34" charset="0"/>
              </a:rPr>
              <a:t> </a:t>
            </a:r>
            <a:r>
              <a:rPr lang="en-US" altLang="nl-NL" sz="1323" i="1" dirty="0" err="1">
                <a:cs typeface="Calibri" panose="020F0502020204030204" pitchFamily="34" charset="0"/>
              </a:rPr>
              <a:t>voor</a:t>
            </a:r>
            <a:r>
              <a:rPr lang="en-US" altLang="nl-NL" sz="1323" i="1" dirty="0">
                <a:cs typeface="Calibri" panose="020F0502020204030204" pitchFamily="34" charset="0"/>
              </a:rPr>
              <a:t> de </a:t>
            </a:r>
            <a:r>
              <a:rPr lang="en-US" altLang="nl-NL" sz="1323" i="1" dirty="0" err="1">
                <a:cs typeface="Calibri" panose="020F0502020204030204" pitchFamily="34" charset="0"/>
              </a:rPr>
              <a:t>procesaudit</a:t>
            </a:r>
            <a:endParaRPr lang="en-US" altLang="nl-NL" sz="1323" i="1" dirty="0">
              <a:cs typeface="Calibri" panose="020F0502020204030204" pitchFamily="34" charset="0"/>
            </a:endParaRPr>
          </a:p>
          <a:p>
            <a:pPr marL="324006" indent="-324006" defTabSz="863885">
              <a:buFont typeface="+mj-lt"/>
              <a:buAutoNum type="arabicPeriod"/>
              <a:defRPr/>
            </a:pPr>
            <a:endParaRPr lang="en-US" altLang="nl-NL" sz="1323" dirty="0">
              <a:cs typeface="Calibri" panose="020F0502020204030204" pitchFamily="34" charset="0"/>
            </a:endParaRPr>
          </a:p>
          <a:p>
            <a:pPr marL="324006" indent="-324006" defTabSz="863885">
              <a:buFont typeface="+mj-lt"/>
              <a:buAutoNum type="arabicPeriod"/>
              <a:defRPr/>
            </a:pPr>
            <a:r>
              <a:rPr lang="en-US" altLang="nl-NL" sz="1512" dirty="0" err="1">
                <a:cs typeface="Calibri" panose="020F0502020204030204" pitchFamily="34" charset="0"/>
              </a:rPr>
              <a:t>Analyse</a:t>
            </a:r>
            <a:r>
              <a:rPr lang="en-US" altLang="nl-NL" sz="1512" dirty="0">
                <a:cs typeface="Calibri" panose="020F0502020204030204" pitchFamily="34" charset="0"/>
              </a:rPr>
              <a:t> van de </a:t>
            </a:r>
            <a:r>
              <a:rPr lang="en-US" altLang="nl-NL" sz="1512" b="1" i="1" dirty="0">
                <a:cs typeface="Calibri" panose="020F0502020204030204" pitchFamily="34" charset="0"/>
              </a:rPr>
              <a:t>performance</a:t>
            </a:r>
            <a:r>
              <a:rPr lang="en-US" altLang="nl-NL" sz="1512" dirty="0">
                <a:cs typeface="Calibri" panose="020F0502020204030204" pitchFamily="34" charset="0"/>
              </a:rPr>
              <a:t> van </a:t>
            </a:r>
            <a:r>
              <a:rPr lang="en-US" altLang="nl-NL" sz="1512" dirty="0" err="1">
                <a:cs typeface="Calibri" panose="020F0502020204030204" pitchFamily="34" charset="0"/>
              </a:rPr>
              <a:t>een</a:t>
            </a:r>
            <a:r>
              <a:rPr lang="en-US" altLang="nl-NL" sz="1512" dirty="0">
                <a:cs typeface="Calibri" panose="020F0502020204030204" pitchFamily="34" charset="0"/>
              </a:rPr>
              <a:t> process</a:t>
            </a:r>
          </a:p>
          <a:p>
            <a:pPr marL="701956" lvl="1" indent="-324006">
              <a:buFont typeface="+mj-lt"/>
              <a:buAutoNum type="arabicPeriod"/>
              <a:defRPr/>
            </a:pPr>
            <a:r>
              <a:rPr lang="en-US" altLang="nl-NL" sz="1323" dirty="0" err="1">
                <a:cs typeface="Calibri" panose="020F0502020204030204" pitchFamily="34" charset="0"/>
              </a:rPr>
              <a:t>Kwaliteit</a:t>
            </a:r>
            <a:endParaRPr lang="en-US" altLang="nl-NL" sz="1323" dirty="0">
              <a:cs typeface="Calibri" panose="020F0502020204030204" pitchFamily="34" charset="0"/>
            </a:endParaRPr>
          </a:p>
          <a:p>
            <a:pPr marL="701956" lvl="1" indent="-324006">
              <a:buFont typeface="+mj-lt"/>
              <a:buAutoNum type="arabicPeriod"/>
              <a:defRPr/>
            </a:pPr>
            <a:r>
              <a:rPr lang="en-US" altLang="nl-NL" sz="1323" dirty="0" err="1">
                <a:cs typeface="Calibri" panose="020F0502020204030204" pitchFamily="34" charset="0"/>
              </a:rPr>
              <a:t>Betrouwbaarheid</a:t>
            </a:r>
            <a:endParaRPr lang="en-US" altLang="nl-NL" sz="1323" dirty="0">
              <a:cs typeface="Calibri" panose="020F0502020204030204" pitchFamily="34" charset="0"/>
            </a:endParaRPr>
          </a:p>
          <a:p>
            <a:pPr marL="701956" lvl="1" indent="-324006">
              <a:buFont typeface="+mj-lt"/>
              <a:buAutoNum type="arabicPeriod"/>
              <a:defRPr/>
            </a:pPr>
            <a:r>
              <a:rPr lang="en-US" altLang="nl-NL" sz="1323" dirty="0" err="1">
                <a:cs typeface="Calibri" panose="020F0502020204030204" pitchFamily="34" charset="0"/>
              </a:rPr>
              <a:t>Flexibiliteit</a:t>
            </a:r>
            <a:endParaRPr lang="en-US" altLang="nl-NL" sz="1323" dirty="0">
              <a:cs typeface="Calibri" panose="020F0502020204030204" pitchFamily="34" charset="0"/>
            </a:endParaRPr>
          </a:p>
          <a:p>
            <a:pPr marL="701956" lvl="1" indent="-324006">
              <a:buFont typeface="+mj-lt"/>
              <a:buAutoNum type="arabicPeriod"/>
              <a:defRPr/>
            </a:pPr>
            <a:r>
              <a:rPr lang="en-US" altLang="nl-NL" sz="1323" dirty="0" err="1">
                <a:cs typeface="Calibri" panose="020F0502020204030204" pitchFamily="34" charset="0"/>
              </a:rPr>
              <a:t>Kosten</a:t>
            </a:r>
            <a:endParaRPr lang="en-US" altLang="nl-NL" sz="1323" dirty="0">
              <a:cs typeface="Calibri" panose="020F0502020204030204" pitchFamily="34" charset="0"/>
            </a:endParaRPr>
          </a:p>
          <a:p>
            <a:pPr marL="701956" lvl="1" indent="-324006">
              <a:buFont typeface="+mj-lt"/>
              <a:buAutoNum type="arabicPeriod"/>
              <a:defRPr/>
            </a:pPr>
            <a:r>
              <a:rPr lang="en-US" altLang="nl-NL" sz="1323" dirty="0" err="1">
                <a:cs typeface="Calibri" panose="020F0502020204030204" pitchFamily="34" charset="0"/>
              </a:rPr>
              <a:t>Doorlooptijd</a:t>
            </a:r>
            <a:endParaRPr lang="nl-NL" altLang="nl-NL" sz="1323" dirty="0">
              <a:cs typeface="Calibri" panose="020F0502020204030204" pitchFamily="34" charset="0"/>
            </a:endParaRPr>
          </a:p>
        </p:txBody>
      </p:sp>
      <p:cxnSp>
        <p:nvCxnSpPr>
          <p:cNvPr id="3" name="Rechte verbindingslijn met pijl 2">
            <a:extLst>
              <a:ext uri="{FF2B5EF4-FFF2-40B4-BE49-F238E27FC236}">
                <a16:creationId xmlns:a16="http://schemas.microsoft.com/office/drawing/2014/main" id="{DD8E5518-92B6-4475-A65E-FBB9B2855497}"/>
              </a:ext>
            </a:extLst>
          </p:cNvPr>
          <p:cNvCxnSpPr>
            <a:cxnSpLocks/>
          </p:cNvCxnSpPr>
          <p:nvPr/>
        </p:nvCxnSpPr>
        <p:spPr>
          <a:xfrm>
            <a:off x="4852012" y="3789102"/>
            <a:ext cx="0" cy="1215033"/>
          </a:xfrm>
          <a:prstGeom prst="straightConnector1">
            <a:avLst/>
          </a:prstGeom>
          <a:ln w="34925">
            <a:solidFill>
              <a:srgbClr val="FFFFFF"/>
            </a:solidFill>
            <a:prstDash val="sysDash"/>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pic>
        <p:nvPicPr>
          <p:cNvPr id="11" name="Afbeelding 10" descr="Afbeelding met vliegtuig, zitten, groot, startbaan&#10;&#10;Automatisch gegenereerde beschrijving">
            <a:extLst>
              <a:ext uri="{FF2B5EF4-FFF2-40B4-BE49-F238E27FC236}">
                <a16:creationId xmlns:a16="http://schemas.microsoft.com/office/drawing/2014/main" id="{17C761DC-CA82-4791-995F-820C1B4888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99" y="1521885"/>
            <a:ext cx="2403477" cy="3401667"/>
          </a:xfrm>
          <a:prstGeom prst="rect">
            <a:avLst/>
          </a:prstGeom>
          <a:ln>
            <a:noFill/>
          </a:ln>
          <a:effectLst/>
        </p:spPr>
      </p:pic>
      <p:pic>
        <p:nvPicPr>
          <p:cNvPr id="12" name="Afbeelding 11" descr="Afbeelding met vliegtuig, zitten, groot, startbaan&#10;&#10;Automatisch gegenereerde beschrijving">
            <a:extLst>
              <a:ext uri="{FF2B5EF4-FFF2-40B4-BE49-F238E27FC236}">
                <a16:creationId xmlns:a16="http://schemas.microsoft.com/office/drawing/2014/main" id="{A374426C-29F0-4E64-809B-6AD020581F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 name="Tijdelijke aanduiding voor voettekst 1">
            <a:extLst>
              <a:ext uri="{FF2B5EF4-FFF2-40B4-BE49-F238E27FC236}">
                <a16:creationId xmlns:a16="http://schemas.microsoft.com/office/drawing/2014/main" id="{7D6FF8F8-35B6-40BB-87B3-777BCE453A9C}"/>
              </a:ext>
            </a:extLst>
          </p:cNvPr>
          <p:cNvSpPr>
            <a:spLocks noGrp="1"/>
          </p:cNvSpPr>
          <p:nvPr>
            <p:ph type="ftr" sz="quarter" idx="11"/>
          </p:nvPr>
        </p:nvSpPr>
        <p:spPr/>
        <p:txBody>
          <a:bodyPr/>
          <a:lstStyle/>
          <a:p>
            <a:r>
              <a:rPr lang="nl-NL"/>
              <a:t>Processen</a:t>
            </a:r>
          </a:p>
        </p:txBody>
      </p:sp>
      <p:pic>
        <p:nvPicPr>
          <p:cNvPr id="6" name="Afbeelding 5">
            <a:extLst>
              <a:ext uri="{FF2B5EF4-FFF2-40B4-BE49-F238E27FC236}">
                <a16:creationId xmlns:a16="http://schemas.microsoft.com/office/drawing/2014/main" id="{BCDE2DCF-BBB2-4EEC-9BDE-40DBBD5E2804}"/>
              </a:ext>
            </a:extLst>
          </p:cNvPr>
          <p:cNvPicPr>
            <a:picLocks noChangeAspect="1"/>
          </p:cNvPicPr>
          <p:nvPr/>
        </p:nvPicPr>
        <p:blipFill>
          <a:blip r:embed="rId8"/>
          <a:stretch>
            <a:fillRect/>
          </a:stretch>
        </p:blipFill>
        <p:spPr>
          <a:xfrm>
            <a:off x="7411655" y="3650350"/>
            <a:ext cx="2420157" cy="1392419"/>
          </a:xfrm>
          <a:prstGeom prst="rect">
            <a:avLst/>
          </a:prstGeom>
        </p:spPr>
      </p:pic>
      <p:sp>
        <p:nvSpPr>
          <p:cNvPr id="5" name="Tijdelijke aanduiding voor dianummer 4">
            <a:extLst>
              <a:ext uri="{FF2B5EF4-FFF2-40B4-BE49-F238E27FC236}">
                <a16:creationId xmlns:a16="http://schemas.microsoft.com/office/drawing/2014/main" id="{994895B0-9186-486E-8B84-0B5FA4436B45}"/>
              </a:ext>
            </a:extLst>
          </p:cNvPr>
          <p:cNvSpPr>
            <a:spLocks noGrp="1"/>
          </p:cNvSpPr>
          <p:nvPr>
            <p:ph type="sldNum" sz="quarter" idx="12"/>
          </p:nvPr>
        </p:nvSpPr>
        <p:spPr/>
        <p:txBody>
          <a:bodyPr/>
          <a:lstStyle/>
          <a:p>
            <a:fld id="{BD2C07DF-3CF3-41EE-A18E-119FE81334F7}" type="slidenum">
              <a:rPr lang="nl-NL" smtClean="0"/>
              <a:t>68</a:t>
            </a:fld>
            <a:endParaRPr lang="nl-NL"/>
          </a:p>
        </p:txBody>
      </p:sp>
      <p:pic>
        <p:nvPicPr>
          <p:cNvPr id="14" name="Afbeelding 13">
            <a:extLst>
              <a:ext uri="{FF2B5EF4-FFF2-40B4-BE49-F238E27FC236}">
                <a16:creationId xmlns:a16="http://schemas.microsoft.com/office/drawing/2014/main" id="{D43FA96F-3DD6-425A-A171-64A975513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437" y="5552346"/>
            <a:ext cx="798825" cy="798825"/>
          </a:xfrm>
          <a:prstGeom prst="rect">
            <a:avLst/>
          </a:prstGeom>
        </p:spPr>
      </p:pic>
      <p:pic>
        <p:nvPicPr>
          <p:cNvPr id="15" name="Afbeelding 14" descr="Afbeelding met vliegtuig, zitten, groot, startbaan&#10;&#10;Automatisch gegenereerde beschrijving">
            <a:extLst>
              <a:ext uri="{FF2B5EF4-FFF2-40B4-BE49-F238E27FC236}">
                <a16:creationId xmlns:a16="http://schemas.microsoft.com/office/drawing/2014/main" id="{9BD95B85-041E-4B32-8864-4684926F1D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11" y="1558326"/>
            <a:ext cx="2403477" cy="3401667"/>
          </a:xfrm>
          <a:prstGeom prst="rect">
            <a:avLst/>
          </a:prstGeom>
          <a:ln>
            <a:noFill/>
          </a:ln>
          <a:effectLst/>
        </p:spPr>
      </p:pic>
    </p:spTree>
    <p:extLst>
      <p:ext uri="{BB962C8B-B14F-4D97-AF65-F5344CB8AC3E}">
        <p14:creationId xmlns:p14="http://schemas.microsoft.com/office/powerpoint/2010/main" val="2994542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err="1">
                <a:cs typeface="Calibri Light" panose="020F0302020204030204" pitchFamily="34" charset="0"/>
              </a:rPr>
              <a:t>Hoshin</a:t>
            </a:r>
            <a:r>
              <a:rPr lang="nl-NL" dirty="0">
                <a:cs typeface="Calibri Light" panose="020F0302020204030204" pitchFamily="34" charset="0"/>
              </a:rPr>
              <a:t> </a:t>
            </a:r>
            <a:r>
              <a:rPr lang="nl-NL" dirty="0" err="1">
                <a:cs typeface="Calibri Light" panose="020F0302020204030204" pitchFamily="34" charset="0"/>
              </a:rPr>
              <a:t>Kanri</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o.a. Roy G. Lee &amp; Barrie G. Dale, 1998; Barry </a:t>
            </a:r>
            <a:r>
              <a:rPr lang="nl-NL" sz="1600" b="0" dirty="0" err="1">
                <a:solidFill>
                  <a:schemeClr val="tx1"/>
                </a:solidFill>
                <a:latin typeface="Calibri Light" panose="020F0302020204030204" pitchFamily="34" charset="0"/>
                <a:cs typeface="Calibri Light" panose="020F0302020204030204" pitchFamily="34" charset="0"/>
              </a:rPr>
              <a:t>Witcher</a:t>
            </a:r>
            <a:r>
              <a:rPr lang="nl-NL" sz="1600" b="0" dirty="0">
                <a:solidFill>
                  <a:schemeClr val="tx1"/>
                </a:solidFill>
                <a:latin typeface="Calibri Light" panose="020F0302020204030204" pitchFamily="34" charset="0"/>
                <a:cs typeface="Calibri Light" panose="020F0302020204030204" pitchFamily="34" charset="0"/>
              </a:rPr>
              <a:t>, 2002</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hthoek 26">
            <a:extLst>
              <a:ext uri="{FF2B5EF4-FFF2-40B4-BE49-F238E27FC236}">
                <a16:creationId xmlns:a16="http://schemas.microsoft.com/office/drawing/2014/main" id="{992ED9D6-12F6-45EB-BB10-374D22A7C8BB}"/>
              </a:ext>
            </a:extLst>
          </p:cNvPr>
          <p:cNvSpPr/>
          <p:nvPr/>
        </p:nvSpPr>
        <p:spPr>
          <a:xfrm>
            <a:off x="4201424" y="1597543"/>
            <a:ext cx="3119227" cy="493727"/>
          </a:xfrm>
          <a:prstGeom prst="rect">
            <a:avLst/>
          </a:prstGeom>
          <a:solidFill>
            <a:schemeClr val="accent1">
              <a:lumMod val="75000"/>
            </a:schemeClr>
          </a:solidFill>
          <a:ln w="25400" cap="flat" cmpd="sng" algn="ctr">
            <a:noFill/>
            <a:prstDash val="solid"/>
          </a:ln>
          <a:effectLst/>
        </p:spPr>
        <p:txBody>
          <a:bodyPr anchor="ctr"/>
          <a:lstStyle/>
          <a:p>
            <a:pPr algn="ctr" defTabSz="863885">
              <a:defRPr/>
            </a:pPr>
            <a:r>
              <a:rPr lang="en-US" sz="1512" kern="0"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Organisatiedoelen</a:t>
            </a:r>
            <a:endParaRPr lang="nl-NL" sz="1512"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F3EE0C3E-BD0D-4734-8238-B6CEA6912BD4}"/>
              </a:ext>
            </a:extLst>
          </p:cNvPr>
          <p:cNvSpPr/>
          <p:nvPr/>
        </p:nvSpPr>
        <p:spPr>
          <a:xfrm>
            <a:off x="4201424" y="2618428"/>
            <a:ext cx="3119227" cy="493727"/>
          </a:xfrm>
          <a:prstGeom prst="rect">
            <a:avLst/>
          </a:prstGeom>
          <a:solidFill>
            <a:srgbClr val="00B050"/>
          </a:solidFill>
          <a:ln w="25400" cap="flat" cmpd="sng" algn="ctr">
            <a:noFill/>
            <a:prstDash val="solid"/>
          </a:ln>
          <a:effectLst/>
        </p:spPr>
        <p:txBody>
          <a:bodyPr anchor="ctr"/>
          <a:lstStyle/>
          <a:p>
            <a:pPr algn="ctr" defTabSz="863885">
              <a:defRPr/>
            </a:pPr>
            <a:r>
              <a:rPr lang="en-US" sz="1512" kern="0"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Procesdoelen</a:t>
            </a:r>
            <a:endParaRPr lang="nl-NL" sz="1512"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923D988D-D0F0-466A-AC78-58A9BFAE6836}"/>
              </a:ext>
            </a:extLst>
          </p:cNvPr>
          <p:cNvSpPr/>
          <p:nvPr/>
        </p:nvSpPr>
        <p:spPr>
          <a:xfrm>
            <a:off x="4201424" y="3639312"/>
            <a:ext cx="3119227" cy="493727"/>
          </a:xfrm>
          <a:prstGeom prst="rect">
            <a:avLst/>
          </a:prstGeom>
          <a:solidFill>
            <a:srgbClr val="EC9520"/>
          </a:solidFill>
          <a:ln w="25400" cap="flat" cmpd="sng" algn="ctr">
            <a:noFill/>
            <a:prstDash val="solid"/>
          </a:ln>
          <a:effectLst/>
        </p:spPr>
        <p:txBody>
          <a:bodyPr anchor="ctr"/>
          <a:lstStyle/>
          <a:p>
            <a:pPr algn="ctr" defTabSz="863885">
              <a:defRPr/>
            </a:pPr>
            <a:r>
              <a:rPr lang="en-US" sz="1512" kern="0"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Persoonlijke</a:t>
            </a:r>
            <a:r>
              <a:rPr lang="en-US" sz="1512"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512" kern="0"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doelen</a:t>
            </a:r>
            <a:endParaRPr lang="nl-NL" sz="1512" kern="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30" name="Rechte verbindingslijn met pijl 29">
            <a:extLst>
              <a:ext uri="{FF2B5EF4-FFF2-40B4-BE49-F238E27FC236}">
                <a16:creationId xmlns:a16="http://schemas.microsoft.com/office/drawing/2014/main" id="{93CDEE13-1D68-4228-9FF6-098F95F512CA}"/>
              </a:ext>
            </a:extLst>
          </p:cNvPr>
          <p:cNvCxnSpPr/>
          <p:nvPr/>
        </p:nvCxnSpPr>
        <p:spPr>
          <a:xfrm flipH="1">
            <a:off x="5760607" y="2091272"/>
            <a:ext cx="0" cy="527157"/>
          </a:xfrm>
          <a:prstGeom prst="straightConnector1">
            <a:avLst/>
          </a:prstGeom>
          <a:noFill/>
          <a:ln w="34925" cap="flat" cmpd="sng" algn="ctr">
            <a:solidFill>
              <a:srgbClr val="FFFFFF"/>
            </a:solidFill>
            <a:prstDash val="soli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31" name="Rechte verbindingslijn met pijl 30">
            <a:extLst>
              <a:ext uri="{FF2B5EF4-FFF2-40B4-BE49-F238E27FC236}">
                <a16:creationId xmlns:a16="http://schemas.microsoft.com/office/drawing/2014/main" id="{2A4B1E82-0469-453D-8FA7-D79110421283}"/>
              </a:ext>
            </a:extLst>
          </p:cNvPr>
          <p:cNvCxnSpPr/>
          <p:nvPr/>
        </p:nvCxnSpPr>
        <p:spPr>
          <a:xfrm flipH="1">
            <a:off x="5760607" y="3107013"/>
            <a:ext cx="0" cy="527157"/>
          </a:xfrm>
          <a:prstGeom prst="straightConnector1">
            <a:avLst/>
          </a:prstGeom>
          <a:noFill/>
          <a:ln w="34925" cap="flat" cmpd="sng" algn="ctr">
            <a:solidFill>
              <a:srgbClr val="FFFFFF"/>
            </a:solidFill>
            <a:prstDash val="soli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32" name="Rechte verbindingslijn met pijl 31">
            <a:extLst>
              <a:ext uri="{FF2B5EF4-FFF2-40B4-BE49-F238E27FC236}">
                <a16:creationId xmlns:a16="http://schemas.microsoft.com/office/drawing/2014/main" id="{3BC6135C-B5C0-466C-A5E3-A26707265D9D}"/>
              </a:ext>
            </a:extLst>
          </p:cNvPr>
          <p:cNvCxnSpPr/>
          <p:nvPr/>
        </p:nvCxnSpPr>
        <p:spPr>
          <a:xfrm flipH="1">
            <a:off x="7668659" y="1597545"/>
            <a:ext cx="0" cy="2535497"/>
          </a:xfrm>
          <a:prstGeom prst="straightConnector1">
            <a:avLst/>
          </a:prstGeom>
          <a:noFill/>
          <a:ln w="34925" cap="flat" cmpd="sng" algn="ctr">
            <a:solidFill>
              <a:srgbClr val="FFFFFF"/>
            </a:solidFill>
            <a:prstDash val="sysDash"/>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33" name="Tekstvak 11">
            <a:extLst>
              <a:ext uri="{FF2B5EF4-FFF2-40B4-BE49-F238E27FC236}">
                <a16:creationId xmlns:a16="http://schemas.microsoft.com/office/drawing/2014/main" id="{2482194A-7A03-4D12-8081-3CAE7CF2548E}"/>
              </a:ext>
            </a:extLst>
          </p:cNvPr>
          <p:cNvSpPr txBox="1">
            <a:spLocks noChangeArrowheads="1"/>
          </p:cNvSpPr>
          <p:nvPr/>
        </p:nvSpPr>
        <p:spPr bwMode="auto">
          <a:xfrm rot="5400000">
            <a:off x="7528226" y="2755602"/>
            <a:ext cx="729687" cy="25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80000"/>
              </a:lnSpc>
              <a:spcBef>
                <a:spcPct val="20000"/>
              </a:spcBef>
              <a:buSzPct val="80000"/>
              <a:buBlip>
                <a:blip r:embed="rId4"/>
              </a:buBlip>
              <a:defRPr sz="2700">
                <a:solidFill>
                  <a:srgbClr val="162B48"/>
                </a:solidFill>
                <a:latin typeface="Arial" panose="020B0604020202020204" pitchFamily="34" charset="0"/>
                <a:cs typeface="Arial" panose="020B0604020202020204" pitchFamily="34" charset="0"/>
              </a:defRPr>
            </a:lvl1pPr>
            <a:lvl2pPr marL="742950" indent="-285750">
              <a:lnSpc>
                <a:spcPct val="180000"/>
              </a:lnSpc>
              <a:spcBef>
                <a:spcPct val="20000"/>
              </a:spcBef>
              <a:buSzPct val="70000"/>
              <a:buBlip>
                <a:blip r:embed="rId4"/>
              </a:buBlip>
              <a:defRPr sz="2500">
                <a:solidFill>
                  <a:srgbClr val="162B48"/>
                </a:solidFill>
                <a:latin typeface="Arial" panose="020B0604020202020204" pitchFamily="34" charset="0"/>
                <a:cs typeface="Arial" panose="020B0604020202020204" pitchFamily="34" charset="0"/>
              </a:defRPr>
            </a:lvl2pPr>
            <a:lvl3pPr marL="1143000" indent="-228600">
              <a:lnSpc>
                <a:spcPct val="180000"/>
              </a:lnSpc>
              <a:spcBef>
                <a:spcPct val="20000"/>
              </a:spcBef>
              <a:buSzPct val="65000"/>
              <a:buBlip>
                <a:blip r:embed="rId4"/>
              </a:buBlip>
              <a:defRPr sz="2300">
                <a:solidFill>
                  <a:srgbClr val="162B48"/>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defTabSz="863885">
              <a:lnSpc>
                <a:spcPct val="100000"/>
              </a:lnSpc>
              <a:spcBef>
                <a:spcPct val="0"/>
              </a:spcBef>
              <a:buSzTx/>
              <a:buNone/>
              <a:defRPr/>
            </a:pPr>
            <a:r>
              <a:rPr lang="en-US" altLang="nl-NL" sz="1039" dirty="0">
                <a:solidFill>
                  <a:schemeClr val="tx1"/>
                </a:solidFill>
                <a:latin typeface="Calibri" panose="020F0502020204030204" pitchFamily="34" charset="0"/>
                <a:cs typeface="Calibri" panose="020F0502020204030204" pitchFamily="34" charset="0"/>
              </a:rPr>
              <a:t>alignment</a:t>
            </a:r>
            <a:endParaRPr lang="nl-NL" altLang="nl-NL" sz="1039" dirty="0">
              <a:solidFill>
                <a:schemeClr val="tx1"/>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BEDC08B8-1911-46B0-8CED-A05FB787D577}"/>
              </a:ext>
            </a:extLst>
          </p:cNvPr>
          <p:cNvSpPr txBox="1"/>
          <p:nvPr/>
        </p:nvSpPr>
        <p:spPr>
          <a:xfrm>
            <a:off x="4923437" y="5826123"/>
            <a:ext cx="715260" cy="426720"/>
          </a:xfrm>
          <a:prstGeom prst="rect">
            <a:avLst/>
          </a:prstGeom>
          <a:noFill/>
          <a:ln>
            <a:noFill/>
          </a:ln>
        </p:spPr>
        <p:txBody>
          <a:bodyPr wrap="none" rtlCol="0">
            <a:spAutoFit/>
          </a:bodyPr>
          <a:lstStyle/>
          <a:p>
            <a:pPr algn="ctr" defTabSz="863885">
              <a:defRPr/>
            </a:pPr>
            <a:r>
              <a:rPr lang="nl-NL" sz="1323" dirty="0">
                <a:latin typeface="Calibri" panose="020F0502020204030204" pitchFamily="34" charset="0"/>
                <a:cs typeface="Calibri" panose="020F0502020204030204" pitchFamily="34" charset="0"/>
              </a:rPr>
              <a:t>Ho-</a:t>
            </a:r>
            <a:r>
              <a:rPr lang="nl-NL" sz="1323" dirty="0" err="1">
                <a:latin typeface="Calibri" panose="020F0502020204030204" pitchFamily="34" charset="0"/>
                <a:cs typeface="Calibri" panose="020F0502020204030204" pitchFamily="34" charset="0"/>
              </a:rPr>
              <a:t>shin</a:t>
            </a:r>
            <a:endParaRPr lang="nl-NL" sz="1323" dirty="0">
              <a:latin typeface="Calibri" panose="020F0502020204030204" pitchFamily="34" charset="0"/>
              <a:cs typeface="Calibri" panose="020F0502020204030204" pitchFamily="34" charset="0"/>
            </a:endParaRPr>
          </a:p>
          <a:p>
            <a:pPr algn="ctr" defTabSz="863885">
              <a:defRPr/>
            </a:pPr>
            <a:r>
              <a:rPr lang="nl-NL" sz="850" dirty="0">
                <a:latin typeface="Calibri" panose="020F0502020204030204" pitchFamily="34" charset="0"/>
                <a:cs typeface="Calibri" panose="020F0502020204030204" pitchFamily="34" charset="0"/>
              </a:rPr>
              <a:t>‘kompas’</a:t>
            </a:r>
          </a:p>
        </p:txBody>
      </p:sp>
      <p:sp>
        <p:nvSpPr>
          <p:cNvPr id="53" name="Tekstvak 52">
            <a:extLst>
              <a:ext uri="{FF2B5EF4-FFF2-40B4-BE49-F238E27FC236}">
                <a16:creationId xmlns:a16="http://schemas.microsoft.com/office/drawing/2014/main" id="{74E3142D-10E9-4446-A3E6-5637F8CEDC99}"/>
              </a:ext>
            </a:extLst>
          </p:cNvPr>
          <p:cNvSpPr txBox="1"/>
          <p:nvPr/>
        </p:nvSpPr>
        <p:spPr>
          <a:xfrm>
            <a:off x="6132314" y="5826123"/>
            <a:ext cx="639920" cy="426720"/>
          </a:xfrm>
          <a:prstGeom prst="rect">
            <a:avLst/>
          </a:prstGeom>
          <a:noFill/>
          <a:ln>
            <a:noFill/>
          </a:ln>
        </p:spPr>
        <p:txBody>
          <a:bodyPr wrap="none" rtlCol="0">
            <a:spAutoFit/>
          </a:bodyPr>
          <a:lstStyle/>
          <a:p>
            <a:pPr algn="ctr" defTabSz="863885">
              <a:defRPr/>
            </a:pPr>
            <a:r>
              <a:rPr lang="nl-NL" sz="1323" dirty="0">
                <a:latin typeface="Calibri" panose="020F0502020204030204" pitchFamily="34" charset="0"/>
                <a:cs typeface="Calibri" panose="020F0502020204030204" pitchFamily="34" charset="0"/>
              </a:rPr>
              <a:t>Kan-</a:t>
            </a:r>
            <a:r>
              <a:rPr lang="nl-NL" sz="1323" dirty="0" err="1">
                <a:latin typeface="Calibri" panose="020F0502020204030204" pitchFamily="34" charset="0"/>
                <a:cs typeface="Calibri" panose="020F0502020204030204" pitchFamily="34" charset="0"/>
              </a:rPr>
              <a:t>ri</a:t>
            </a:r>
            <a:endParaRPr lang="nl-NL" sz="1323" dirty="0">
              <a:latin typeface="Calibri" panose="020F0502020204030204" pitchFamily="34" charset="0"/>
              <a:cs typeface="Calibri" panose="020F0502020204030204" pitchFamily="34" charset="0"/>
            </a:endParaRPr>
          </a:p>
          <a:p>
            <a:pPr algn="ctr" defTabSz="863885">
              <a:defRPr/>
            </a:pPr>
            <a:r>
              <a:rPr lang="nl-NL" sz="850" dirty="0">
                <a:latin typeface="Calibri" panose="020F0502020204030204" pitchFamily="34" charset="0"/>
                <a:cs typeface="Calibri" panose="020F0502020204030204" pitchFamily="34" charset="0"/>
              </a:rPr>
              <a:t>uitvoering</a:t>
            </a:r>
          </a:p>
        </p:txBody>
      </p:sp>
      <p:pic>
        <p:nvPicPr>
          <p:cNvPr id="54" name="Afbeelding 53">
            <a:extLst>
              <a:ext uri="{FF2B5EF4-FFF2-40B4-BE49-F238E27FC236}">
                <a16:creationId xmlns:a16="http://schemas.microsoft.com/office/drawing/2014/main" id="{C5636CEF-9F6C-4F00-8AE4-EEA1DC4BAB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02618" y="1905489"/>
            <a:ext cx="1260351" cy="1252534"/>
          </a:xfrm>
          <a:prstGeom prst="rect">
            <a:avLst/>
          </a:prstGeom>
          <a:ln>
            <a:noFill/>
          </a:ln>
          <a:effectLst>
            <a:outerShdw blurRad="127000" dist="38100" dir="2700000" algn="ctr">
              <a:srgbClr val="000000">
                <a:alpha val="45000"/>
              </a:srgbClr>
            </a:outerShdw>
          </a:effectLst>
          <a:scene3d>
            <a:camera prst="perspectiveFront"/>
            <a:lightRig rig="soft" dir="t">
              <a:rot lat="0" lon="0" rev="0"/>
            </a:lightRig>
          </a:scene3d>
          <a:sp3d prstMaterial="translucentPowder">
            <a:bevelT w="203200" h="50800" prst="softRound"/>
          </a:sp3d>
        </p:spPr>
      </p:pic>
      <p:pic>
        <p:nvPicPr>
          <p:cNvPr id="3" name="Afbeelding 2">
            <a:extLst>
              <a:ext uri="{FF2B5EF4-FFF2-40B4-BE49-F238E27FC236}">
                <a16:creationId xmlns:a16="http://schemas.microsoft.com/office/drawing/2014/main" id="{113D9CAB-1A7B-4B53-B049-CE3937BAA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8045" y="4103131"/>
            <a:ext cx="2069673" cy="2069673"/>
          </a:xfrm>
          <a:prstGeom prst="rect">
            <a:avLst/>
          </a:prstGeom>
        </p:spPr>
      </p:pic>
      <p:pic>
        <p:nvPicPr>
          <p:cNvPr id="10" name="Afbeelding 9">
            <a:extLst>
              <a:ext uri="{FF2B5EF4-FFF2-40B4-BE49-F238E27FC236}">
                <a16:creationId xmlns:a16="http://schemas.microsoft.com/office/drawing/2014/main" id="{D8D7C1C3-02BB-4449-A78F-A803038C29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222" y="1597543"/>
            <a:ext cx="2267778" cy="3401667"/>
          </a:xfrm>
          <a:prstGeom prst="rect">
            <a:avLst/>
          </a:prstGeom>
          <a:ln>
            <a:noFill/>
          </a:ln>
          <a:effectLst/>
        </p:spPr>
      </p:pic>
      <p:sp>
        <p:nvSpPr>
          <p:cNvPr id="11" name="Tekstvak 10">
            <a:extLst>
              <a:ext uri="{FF2B5EF4-FFF2-40B4-BE49-F238E27FC236}">
                <a16:creationId xmlns:a16="http://schemas.microsoft.com/office/drawing/2014/main" id="{5E0342AB-43A3-4AFC-960F-B7287CA6006E}"/>
              </a:ext>
            </a:extLst>
          </p:cNvPr>
          <p:cNvSpPr txBox="1"/>
          <p:nvPr/>
        </p:nvSpPr>
        <p:spPr>
          <a:xfrm>
            <a:off x="6570576" y="2064107"/>
            <a:ext cx="662361" cy="252249"/>
          </a:xfrm>
          <a:prstGeom prst="rect">
            <a:avLst/>
          </a:prstGeom>
          <a:noFill/>
        </p:spPr>
        <p:txBody>
          <a:bodyPr wrap="none" rtlCol="0">
            <a:spAutoFit/>
          </a:bodyPr>
          <a:lstStyle/>
          <a:p>
            <a:pPr defTabSz="864017">
              <a:defRPr/>
            </a:pPr>
            <a:r>
              <a:rPr lang="nl-NL" sz="1039" dirty="0">
                <a:solidFill>
                  <a:srgbClr val="C00000"/>
                </a:solidFill>
                <a:latin typeface="Calibri" panose="020F0502020204030204" pitchFamily="34" charset="0"/>
                <a:cs typeface="Calibri" panose="020F0502020204030204" pitchFamily="34" charset="0"/>
              </a:rPr>
              <a:t>strategie</a:t>
            </a:r>
          </a:p>
        </p:txBody>
      </p:sp>
      <p:sp>
        <p:nvSpPr>
          <p:cNvPr id="56" name="Tekstvak 55">
            <a:extLst>
              <a:ext uri="{FF2B5EF4-FFF2-40B4-BE49-F238E27FC236}">
                <a16:creationId xmlns:a16="http://schemas.microsoft.com/office/drawing/2014/main" id="{BFE72089-1E51-4A1F-995A-7F02605D6C46}"/>
              </a:ext>
            </a:extLst>
          </p:cNvPr>
          <p:cNvSpPr txBox="1"/>
          <p:nvPr/>
        </p:nvSpPr>
        <p:spPr>
          <a:xfrm>
            <a:off x="6555804" y="3108816"/>
            <a:ext cx="551754" cy="252249"/>
          </a:xfrm>
          <a:prstGeom prst="rect">
            <a:avLst/>
          </a:prstGeom>
          <a:noFill/>
        </p:spPr>
        <p:txBody>
          <a:bodyPr wrap="none" rtlCol="0">
            <a:spAutoFit/>
          </a:bodyPr>
          <a:lstStyle/>
          <a:p>
            <a:pPr defTabSz="864017">
              <a:defRPr/>
            </a:pPr>
            <a:r>
              <a:rPr lang="nl-NL" sz="1039" dirty="0">
                <a:solidFill>
                  <a:srgbClr val="C00000"/>
                </a:solidFill>
                <a:latin typeface="Calibri" panose="020F0502020204030204" pitchFamily="34" charset="0"/>
                <a:cs typeface="Calibri" panose="020F0502020204030204" pitchFamily="34" charset="0"/>
              </a:rPr>
              <a:t>tactiek</a:t>
            </a:r>
          </a:p>
        </p:txBody>
      </p:sp>
      <p:sp>
        <p:nvSpPr>
          <p:cNvPr id="57" name="Tekstvak 56">
            <a:extLst>
              <a:ext uri="{FF2B5EF4-FFF2-40B4-BE49-F238E27FC236}">
                <a16:creationId xmlns:a16="http://schemas.microsoft.com/office/drawing/2014/main" id="{06BCA8E7-62E3-45E1-A138-6B2F2D2217A2}"/>
              </a:ext>
            </a:extLst>
          </p:cNvPr>
          <p:cNvSpPr txBox="1"/>
          <p:nvPr/>
        </p:nvSpPr>
        <p:spPr>
          <a:xfrm>
            <a:off x="6555805" y="4133040"/>
            <a:ext cx="696024" cy="252249"/>
          </a:xfrm>
          <a:prstGeom prst="rect">
            <a:avLst/>
          </a:prstGeom>
          <a:noFill/>
        </p:spPr>
        <p:txBody>
          <a:bodyPr wrap="none" rtlCol="0">
            <a:spAutoFit/>
          </a:bodyPr>
          <a:lstStyle/>
          <a:p>
            <a:pPr defTabSz="864017">
              <a:defRPr/>
            </a:pPr>
            <a:r>
              <a:rPr lang="nl-NL" sz="1039" dirty="0">
                <a:solidFill>
                  <a:srgbClr val="C00000"/>
                </a:solidFill>
                <a:latin typeface="Calibri" panose="020F0502020204030204" pitchFamily="34" charset="0"/>
                <a:cs typeface="Calibri" panose="020F0502020204030204" pitchFamily="34" charset="0"/>
              </a:rPr>
              <a:t>operaties</a:t>
            </a:r>
          </a:p>
        </p:txBody>
      </p:sp>
      <p:pic>
        <p:nvPicPr>
          <p:cNvPr id="2050" name="Picture 2" descr="De bronafbeelding bekijken">
            <a:extLst>
              <a:ext uri="{FF2B5EF4-FFF2-40B4-BE49-F238E27FC236}">
                <a16:creationId xmlns:a16="http://schemas.microsoft.com/office/drawing/2014/main" id="{FB313818-F907-41DC-80D8-25CCF92DE1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2469" b="-7513"/>
          <a:stretch/>
        </p:blipFill>
        <p:spPr bwMode="auto">
          <a:xfrm>
            <a:off x="456881" y="5757108"/>
            <a:ext cx="1667291" cy="406412"/>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18">
            <a:extLst>
              <a:ext uri="{FF2B5EF4-FFF2-40B4-BE49-F238E27FC236}">
                <a16:creationId xmlns:a16="http://schemas.microsoft.com/office/drawing/2014/main" id="{8F064E20-7F31-4EC7-9CC5-2FB136728C56}"/>
              </a:ext>
            </a:extLst>
          </p:cNvPr>
          <p:cNvSpPr/>
          <p:nvPr/>
        </p:nvSpPr>
        <p:spPr>
          <a:xfrm>
            <a:off x="352469" y="6129497"/>
            <a:ext cx="5760156" cy="237757"/>
          </a:xfrm>
          <a:prstGeom prst="rect">
            <a:avLst/>
          </a:prstGeom>
        </p:spPr>
        <p:txBody>
          <a:bodyPr>
            <a:spAutoFit/>
          </a:bodyPr>
          <a:lstStyle/>
          <a:p>
            <a:pPr defTabSz="864017">
              <a:defRPr/>
            </a:pPr>
            <a:r>
              <a:rPr lang="en-US" sz="945" dirty="0">
                <a:latin typeface="Calibri" panose="020F0502020204030204" pitchFamily="34" charset="0"/>
                <a:cs typeface="Calibri" panose="020F0502020204030204" pitchFamily="34" charset="0"/>
              </a:rPr>
              <a:t>Business Process Management Journal, Vol. 4 Issue: 3, pp.214-225, </a:t>
            </a:r>
            <a:endParaRPr lang="nl-NL" sz="945" dirty="0">
              <a:latin typeface="Calibri" panose="020F0502020204030204" pitchFamily="34" charset="0"/>
              <a:cs typeface="Calibri" panose="020F0502020204030204" pitchFamily="34" charset="0"/>
            </a:endParaRPr>
          </a:p>
        </p:txBody>
      </p:sp>
      <p:sp>
        <p:nvSpPr>
          <p:cNvPr id="5" name="Tijdelijke aanduiding voor dianummer 4">
            <a:extLst>
              <a:ext uri="{FF2B5EF4-FFF2-40B4-BE49-F238E27FC236}">
                <a16:creationId xmlns:a16="http://schemas.microsoft.com/office/drawing/2014/main" id="{C840C944-6449-4DD9-814F-AA180F2B1C2D}"/>
              </a:ext>
            </a:extLst>
          </p:cNvPr>
          <p:cNvSpPr>
            <a:spLocks noGrp="1"/>
          </p:cNvSpPr>
          <p:nvPr>
            <p:ph type="sldNum" sz="quarter" idx="12"/>
          </p:nvPr>
        </p:nvSpPr>
        <p:spPr/>
        <p:txBody>
          <a:bodyPr/>
          <a:lstStyle/>
          <a:p>
            <a:fld id="{76022968-2107-43EC-8FC0-5D78783708AF}" type="slidenum">
              <a:rPr lang="nl-NL" smtClean="0"/>
              <a:t>69</a:t>
            </a:fld>
            <a:endParaRPr lang="nl-NL"/>
          </a:p>
        </p:txBody>
      </p:sp>
      <p:sp>
        <p:nvSpPr>
          <p:cNvPr id="25" name="Tekstvak 24">
            <a:extLst>
              <a:ext uri="{FF2B5EF4-FFF2-40B4-BE49-F238E27FC236}">
                <a16:creationId xmlns:a16="http://schemas.microsoft.com/office/drawing/2014/main" id="{18810902-0A66-45EA-82F2-E4738854732B}"/>
              </a:ext>
            </a:extLst>
          </p:cNvPr>
          <p:cNvSpPr txBox="1"/>
          <p:nvPr/>
        </p:nvSpPr>
        <p:spPr>
          <a:xfrm>
            <a:off x="9734768" y="6248375"/>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154</a:t>
            </a:r>
          </a:p>
        </p:txBody>
      </p:sp>
      <p:pic>
        <p:nvPicPr>
          <p:cNvPr id="26" name="Afbeelding 25" descr="Afbeelding met vliegtuig, zitten, groot, startbaan&#10;&#10;Automatisch gegenereerde beschrijving">
            <a:extLst>
              <a:ext uri="{FF2B5EF4-FFF2-40B4-BE49-F238E27FC236}">
                <a16:creationId xmlns:a16="http://schemas.microsoft.com/office/drawing/2014/main" id="{1FB8982C-289A-4C48-8894-5B28E2112B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3864478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buNone/>
            </a:pPr>
            <a:r>
              <a:rPr lang="nl-NL" sz="1600" dirty="0"/>
              <a:t>Deze module wordt afgesloten met een </a:t>
            </a:r>
            <a:r>
              <a:rPr lang="nl-NL" sz="1600" b="1" dirty="0">
                <a:solidFill>
                  <a:srgbClr val="C00000"/>
                </a:solidFill>
              </a:rPr>
              <a:t>digitaal examen</a:t>
            </a:r>
            <a:r>
              <a:rPr lang="nl-NL" sz="1600" dirty="0"/>
              <a:t>. Met het digitaal examen toetst ISBW in welke mate je de algemene leerdoelen van deze module beheerst. Het examen wordt op basis van deze algemene leerdoelen ontwikkeld. Dit betekent dat er ook vragen kunnen worden gesteld over zaken die niet door de docent zijn besproken, maar die wel deel uitmaken van de algemene leerdoelen van deze module.</a:t>
            </a:r>
          </a:p>
          <a:p>
            <a:pPr marL="0" indent="0">
              <a:buNone/>
            </a:pPr>
            <a:r>
              <a:rPr lang="nl-NL" sz="1600" dirty="0"/>
              <a:t>Een digitaal examen kun je afleggen in een van de </a:t>
            </a:r>
            <a:r>
              <a:rPr lang="nl-NL" sz="1600" i="1" dirty="0" err="1"/>
              <a:t>toetscentra</a:t>
            </a:r>
            <a:r>
              <a:rPr lang="nl-NL" sz="1600" dirty="0"/>
              <a:t> van de ISBW in Nederland. Dit kan op een dag, tijd en locatie die je zelf kiest. Ben je benieuwd hoe je je kunt aanmelden voor een digitaal examen, hoe het werkt in de </a:t>
            </a:r>
            <a:r>
              <a:rPr lang="nl-NL" sz="1600" dirty="0" err="1"/>
              <a:t>toetscentra</a:t>
            </a:r>
            <a:r>
              <a:rPr lang="nl-NL" sz="1600" dirty="0"/>
              <a:t> of hoe het digitaal examen eruitziet? Bekijk dan op </a:t>
            </a:r>
            <a:r>
              <a:rPr lang="nl-NL" sz="1600" dirty="0" err="1"/>
              <a:t>econnect</a:t>
            </a:r>
            <a:r>
              <a:rPr lang="nl-NL" sz="1600" dirty="0"/>
              <a:t> de instructievideo aanmelden digitaal examen.</a:t>
            </a:r>
          </a:p>
          <a:p>
            <a:pPr marL="0" indent="0">
              <a:buNone/>
            </a:pPr>
            <a:r>
              <a:rPr lang="nl-NL" sz="1600" dirty="0"/>
              <a:t>Het digitale examen bestaat uit </a:t>
            </a:r>
            <a:r>
              <a:rPr lang="nl-NL" sz="1600" b="1" dirty="0">
                <a:solidFill>
                  <a:srgbClr val="C00000"/>
                </a:solidFill>
              </a:rPr>
              <a:t>open vragen</a:t>
            </a:r>
            <a:r>
              <a:rPr lang="nl-NL" sz="1600" dirty="0"/>
              <a:t>.</a:t>
            </a:r>
          </a:p>
          <a:p>
            <a:pPr marL="0" indent="0">
              <a:buNone/>
            </a:pPr>
            <a:r>
              <a:rPr lang="nl-NL" sz="1600" dirty="0"/>
              <a:t>Het examen duurt </a:t>
            </a:r>
            <a:r>
              <a:rPr lang="nl-NL" sz="1600" b="1" dirty="0">
                <a:solidFill>
                  <a:srgbClr val="C00000"/>
                </a:solidFill>
              </a:rPr>
              <a:t>105 minuten </a:t>
            </a:r>
            <a:r>
              <a:rPr lang="nl-NL" sz="1600" dirty="0"/>
              <a:t>en het </a:t>
            </a:r>
            <a:r>
              <a:rPr lang="nl-NL" sz="1600" b="1" dirty="0">
                <a:solidFill>
                  <a:srgbClr val="C00000"/>
                </a:solidFill>
              </a:rPr>
              <a:t>aantal vragen </a:t>
            </a:r>
            <a:r>
              <a:rPr lang="nl-NL" sz="1600" dirty="0"/>
              <a:t>= </a:t>
            </a:r>
            <a:r>
              <a:rPr lang="nl-NL" sz="1600" b="1" dirty="0">
                <a:solidFill>
                  <a:srgbClr val="C00000"/>
                </a:solidFill>
              </a:rPr>
              <a:t>16</a:t>
            </a:r>
            <a:r>
              <a:rPr lang="nl-NL" sz="1600" dirty="0"/>
              <a:t>.</a:t>
            </a:r>
          </a:p>
        </p:txBody>
      </p:sp>
      <p:sp>
        <p:nvSpPr>
          <p:cNvPr id="3" name="Titel 2"/>
          <p:cNvSpPr>
            <a:spLocks noGrp="1"/>
          </p:cNvSpPr>
          <p:nvPr>
            <p:ph type="title"/>
          </p:nvPr>
        </p:nvSpPr>
        <p:spPr/>
        <p:txBody>
          <a:bodyPr/>
          <a:lstStyle/>
          <a:p>
            <a:r>
              <a:rPr lang="en-US" dirty="0" err="1"/>
              <a:t>Introductie</a:t>
            </a:r>
            <a:br>
              <a:rPr lang="en-US" dirty="0"/>
            </a:br>
            <a:r>
              <a:rPr lang="en-US" sz="1600" b="0" dirty="0" err="1">
                <a:solidFill>
                  <a:srgbClr val="231F20"/>
                </a:solidFill>
              </a:rPr>
              <a:t>Exameninformatie</a:t>
            </a:r>
            <a:endParaRPr lang="en-US" sz="1600" b="0" dirty="0">
              <a:solidFill>
                <a:srgbClr val="231F20"/>
              </a:solidFill>
            </a:endParaRPr>
          </a:p>
        </p:txBody>
      </p:sp>
      <p:pic>
        <p:nvPicPr>
          <p:cNvPr id="7" name="Picture 3">
            <a:extLst>
              <a:ext uri="{FF2B5EF4-FFF2-40B4-BE49-F238E27FC236}">
                <a16:creationId xmlns:a16="http://schemas.microsoft.com/office/drawing/2014/main" id="{6F163CFC-4890-463C-BA7B-5990911D01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el 1">
            <a:extLst>
              <a:ext uri="{FF2B5EF4-FFF2-40B4-BE49-F238E27FC236}">
                <a16:creationId xmlns:a16="http://schemas.microsoft.com/office/drawing/2014/main" id="{B1D37BA5-A132-4D78-A2C9-8BA3D87F47E0}"/>
              </a:ext>
            </a:extLst>
          </p:cNvPr>
          <p:cNvGraphicFramePr>
            <a:graphicFrameLocks noGrp="1"/>
          </p:cNvGraphicFramePr>
          <p:nvPr>
            <p:extLst>
              <p:ext uri="{D42A27DB-BD31-4B8C-83A1-F6EECF244321}">
                <p14:modId xmlns:p14="http://schemas.microsoft.com/office/powerpoint/2010/main" val="901579923"/>
              </p:ext>
            </p:extLst>
          </p:nvPr>
        </p:nvGraphicFramePr>
        <p:xfrm>
          <a:off x="275156" y="5781373"/>
          <a:ext cx="6669024" cy="365760"/>
        </p:xfrm>
        <a:graphic>
          <a:graphicData uri="http://schemas.openxmlformats.org/drawingml/2006/table">
            <a:tbl>
              <a:tblPr/>
              <a:tblGrid>
                <a:gridCol w="6669024">
                  <a:extLst>
                    <a:ext uri="{9D8B030D-6E8A-4147-A177-3AD203B41FA5}">
                      <a16:colId xmlns:a16="http://schemas.microsoft.com/office/drawing/2014/main" val="2453587792"/>
                    </a:ext>
                  </a:extLst>
                </a:gridCol>
              </a:tblGrid>
              <a:tr h="0">
                <a:tc>
                  <a:txBody>
                    <a:bodyPr/>
                    <a:lstStyle/>
                    <a:p>
                      <a:pPr algn="l" fontAlgn="ctr"/>
                      <a:r>
                        <a:rPr lang="nl-NL" dirty="0">
                          <a:effectLst/>
                        </a:rPr>
                        <a:t>  </a:t>
                      </a:r>
                      <a:r>
                        <a:rPr lang="nl-NL" sz="1600" dirty="0">
                          <a:effectLst/>
                        </a:rPr>
                        <a:t>zie ook op </a:t>
                      </a:r>
                      <a:r>
                        <a:rPr lang="nl-NL" sz="1600" dirty="0" err="1">
                          <a:effectLst/>
                        </a:rPr>
                        <a:t>econnect</a:t>
                      </a:r>
                      <a:r>
                        <a:rPr lang="nl-NL" sz="1600" dirty="0">
                          <a:effectLst/>
                        </a:rPr>
                        <a:t>: </a:t>
                      </a:r>
                      <a:r>
                        <a:rPr lang="nl-NL" sz="1600" u="sng" dirty="0">
                          <a:solidFill>
                            <a:srgbClr val="31855D"/>
                          </a:solidFill>
                          <a:effectLst/>
                          <a:hlinkClick r:id="rId3"/>
                        </a:rPr>
                        <a:t>Formulekaart procesmanagement.pdf</a:t>
                      </a:r>
                      <a:endParaRPr lang="nl-NL" sz="1600" dirty="0">
                        <a:effectLst/>
                      </a:endParaRPr>
                    </a:p>
                  </a:txBody>
                  <a:tcPr anchor="ctr">
                    <a:lnL>
                      <a:noFill/>
                    </a:lnL>
                    <a:lnR>
                      <a:noFill/>
                    </a:lnR>
                    <a:lnT>
                      <a:noFill/>
                    </a:lnT>
                    <a:lnB>
                      <a:noFill/>
                    </a:lnB>
                    <a:solidFill>
                      <a:srgbClr val="EEEEEE"/>
                    </a:solidFill>
                  </a:tcPr>
                </a:tc>
                <a:extLst>
                  <a:ext uri="{0D108BD9-81ED-4DB2-BD59-A6C34878D82A}">
                    <a16:rowId xmlns:a16="http://schemas.microsoft.com/office/drawing/2014/main" val="4292703166"/>
                  </a:ext>
                </a:extLst>
              </a:tr>
            </a:tbl>
          </a:graphicData>
        </a:graphic>
      </p:graphicFrame>
    </p:spTree>
    <p:extLst>
      <p:ext uri="{BB962C8B-B14F-4D97-AF65-F5344CB8AC3E}">
        <p14:creationId xmlns:p14="http://schemas.microsoft.com/office/powerpoint/2010/main" val="46116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mn-lt"/>
                <a:cs typeface="Calibri Light" panose="020F0302020204030204" pitchFamily="34" charset="0"/>
              </a:rPr>
              <a:t>Analyse van de effectiviteit</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Diversen</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C1935EA3-1EA6-4D88-8C56-471DACD2D637}"/>
              </a:ext>
            </a:extLst>
          </p:cNvPr>
          <p:cNvSpPr txBox="1"/>
          <p:nvPr/>
        </p:nvSpPr>
        <p:spPr>
          <a:xfrm>
            <a:off x="1711490" y="4857864"/>
            <a:ext cx="973343" cy="295915"/>
          </a:xfrm>
          <a:prstGeom prst="rect">
            <a:avLst/>
          </a:prstGeom>
          <a:noFill/>
        </p:spPr>
        <p:txBody>
          <a:bodyPr wrap="none" rtlCol="0">
            <a:spAutoFit/>
          </a:bodyPr>
          <a:lstStyle/>
          <a:p>
            <a:r>
              <a:rPr lang="nl-NL" sz="1323" dirty="0">
                <a:latin typeface="Calibri" panose="020F0502020204030204" pitchFamily="34" charset="0"/>
                <a:cs typeface="Calibri" panose="020F0502020204030204" pitchFamily="34" charset="0"/>
              </a:rPr>
              <a:t>Output PI 4</a:t>
            </a:r>
          </a:p>
        </p:txBody>
      </p:sp>
      <p:sp>
        <p:nvSpPr>
          <p:cNvPr id="35" name="Tekstvak 34">
            <a:extLst>
              <a:ext uri="{FF2B5EF4-FFF2-40B4-BE49-F238E27FC236}">
                <a16:creationId xmlns:a16="http://schemas.microsoft.com/office/drawing/2014/main" id="{02D45619-4E80-44E6-B45F-19CA9B1F0FCF}"/>
              </a:ext>
            </a:extLst>
          </p:cNvPr>
          <p:cNvSpPr txBox="1"/>
          <p:nvPr/>
        </p:nvSpPr>
        <p:spPr>
          <a:xfrm>
            <a:off x="1711490" y="3826429"/>
            <a:ext cx="973343" cy="295915"/>
          </a:xfrm>
          <a:prstGeom prst="rect">
            <a:avLst/>
          </a:prstGeom>
          <a:noFill/>
        </p:spPr>
        <p:txBody>
          <a:bodyPr wrap="none" rtlCol="0">
            <a:spAutoFit/>
          </a:bodyPr>
          <a:lstStyle/>
          <a:p>
            <a:r>
              <a:rPr lang="nl-NL" sz="1323" dirty="0">
                <a:latin typeface="Calibri" panose="020F0502020204030204" pitchFamily="34" charset="0"/>
                <a:cs typeface="Calibri" panose="020F0502020204030204" pitchFamily="34" charset="0"/>
              </a:rPr>
              <a:t>Output PI 3</a:t>
            </a:r>
          </a:p>
        </p:txBody>
      </p:sp>
      <p:sp>
        <p:nvSpPr>
          <p:cNvPr id="36" name="Tekstvak 35">
            <a:extLst>
              <a:ext uri="{FF2B5EF4-FFF2-40B4-BE49-F238E27FC236}">
                <a16:creationId xmlns:a16="http://schemas.microsoft.com/office/drawing/2014/main" id="{F63375B5-F982-43B6-960D-661718DEAC69}"/>
              </a:ext>
            </a:extLst>
          </p:cNvPr>
          <p:cNvSpPr txBox="1"/>
          <p:nvPr/>
        </p:nvSpPr>
        <p:spPr>
          <a:xfrm>
            <a:off x="1711490" y="2794996"/>
            <a:ext cx="973343" cy="295915"/>
          </a:xfrm>
          <a:prstGeom prst="rect">
            <a:avLst/>
          </a:prstGeom>
          <a:noFill/>
        </p:spPr>
        <p:txBody>
          <a:bodyPr wrap="none" rtlCol="0">
            <a:spAutoFit/>
          </a:bodyPr>
          <a:lstStyle/>
          <a:p>
            <a:r>
              <a:rPr lang="nl-NL" sz="1323" dirty="0">
                <a:latin typeface="Calibri" panose="020F0502020204030204" pitchFamily="34" charset="0"/>
                <a:cs typeface="Calibri" panose="020F0502020204030204" pitchFamily="34" charset="0"/>
              </a:rPr>
              <a:t>Output PI 2</a:t>
            </a:r>
          </a:p>
        </p:txBody>
      </p:sp>
      <p:sp>
        <p:nvSpPr>
          <p:cNvPr id="37" name="Tekstvak 36">
            <a:extLst>
              <a:ext uri="{FF2B5EF4-FFF2-40B4-BE49-F238E27FC236}">
                <a16:creationId xmlns:a16="http://schemas.microsoft.com/office/drawing/2014/main" id="{6D2D306E-6207-4E83-B63F-2A29B82935E0}"/>
              </a:ext>
            </a:extLst>
          </p:cNvPr>
          <p:cNvSpPr txBox="1"/>
          <p:nvPr/>
        </p:nvSpPr>
        <p:spPr>
          <a:xfrm>
            <a:off x="1711490" y="1763562"/>
            <a:ext cx="973343" cy="295915"/>
          </a:xfrm>
          <a:prstGeom prst="rect">
            <a:avLst/>
          </a:prstGeom>
          <a:noFill/>
        </p:spPr>
        <p:txBody>
          <a:bodyPr wrap="none" rtlCol="0">
            <a:spAutoFit/>
          </a:bodyPr>
          <a:lstStyle/>
          <a:p>
            <a:r>
              <a:rPr lang="nl-NL" sz="1323" dirty="0">
                <a:latin typeface="Calibri" panose="020F0502020204030204" pitchFamily="34" charset="0"/>
                <a:cs typeface="Calibri" panose="020F0502020204030204" pitchFamily="34" charset="0"/>
              </a:rPr>
              <a:t>Output PI 1</a:t>
            </a:r>
          </a:p>
        </p:txBody>
      </p:sp>
      <p:sp>
        <p:nvSpPr>
          <p:cNvPr id="5" name="Ovaal 4">
            <a:extLst>
              <a:ext uri="{FF2B5EF4-FFF2-40B4-BE49-F238E27FC236}">
                <a16:creationId xmlns:a16="http://schemas.microsoft.com/office/drawing/2014/main" id="{1BA042D4-BF02-4B31-8818-2A228B899E35}"/>
              </a:ext>
            </a:extLst>
          </p:cNvPr>
          <p:cNvSpPr/>
          <p:nvPr/>
        </p:nvSpPr>
        <p:spPr>
          <a:xfrm>
            <a:off x="5350970" y="1941299"/>
            <a:ext cx="1020500" cy="102050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8" name="Ovaal 37">
            <a:extLst>
              <a:ext uri="{FF2B5EF4-FFF2-40B4-BE49-F238E27FC236}">
                <a16:creationId xmlns:a16="http://schemas.microsoft.com/office/drawing/2014/main" id="{EA196A93-1578-441D-BE32-0EE6F207FEEE}"/>
              </a:ext>
            </a:extLst>
          </p:cNvPr>
          <p:cNvSpPr/>
          <p:nvPr/>
        </p:nvSpPr>
        <p:spPr>
          <a:xfrm>
            <a:off x="5350970" y="3929315"/>
            <a:ext cx="1020500" cy="1020500"/>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9" name="Ovaal 38">
            <a:extLst>
              <a:ext uri="{FF2B5EF4-FFF2-40B4-BE49-F238E27FC236}">
                <a16:creationId xmlns:a16="http://schemas.microsoft.com/office/drawing/2014/main" id="{2F8777FC-CA4A-44A0-A071-715A2649426E}"/>
              </a:ext>
            </a:extLst>
          </p:cNvPr>
          <p:cNvSpPr/>
          <p:nvPr/>
        </p:nvSpPr>
        <p:spPr>
          <a:xfrm>
            <a:off x="5521053" y="2105267"/>
            <a:ext cx="680333" cy="680333"/>
          </a:xfrm>
          <a:prstGeom prst="ellipse">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0" name="Ovaal 39">
            <a:extLst>
              <a:ext uri="{FF2B5EF4-FFF2-40B4-BE49-F238E27FC236}">
                <a16:creationId xmlns:a16="http://schemas.microsoft.com/office/drawing/2014/main" id="{C0F7E8FE-0E5B-406B-A16E-70601E758E9F}"/>
              </a:ext>
            </a:extLst>
          </p:cNvPr>
          <p:cNvSpPr/>
          <p:nvPr/>
        </p:nvSpPr>
        <p:spPr>
          <a:xfrm>
            <a:off x="5521053" y="4091114"/>
            <a:ext cx="680333" cy="680333"/>
          </a:xfrm>
          <a:prstGeom prst="ellipse">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1" name="Tekstvak 40">
            <a:extLst>
              <a:ext uri="{FF2B5EF4-FFF2-40B4-BE49-F238E27FC236}">
                <a16:creationId xmlns:a16="http://schemas.microsoft.com/office/drawing/2014/main" id="{79FF16C4-3F12-41D0-9F2D-298BF48A68D0}"/>
              </a:ext>
            </a:extLst>
          </p:cNvPr>
          <p:cNvSpPr txBox="1"/>
          <p:nvPr/>
        </p:nvSpPr>
        <p:spPr>
          <a:xfrm>
            <a:off x="5549043" y="2311852"/>
            <a:ext cx="553485" cy="295915"/>
          </a:xfrm>
          <a:prstGeom prst="rect">
            <a:avLst/>
          </a:prstGeom>
          <a:noFill/>
        </p:spPr>
        <p:txBody>
          <a:bodyPr wrap="none" rtlCol="0">
            <a:spAutoFit/>
          </a:bodyPr>
          <a:lstStyle/>
          <a:p>
            <a:r>
              <a:rPr lang="nl-NL" sz="1323"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KSF 1</a:t>
            </a:r>
          </a:p>
        </p:txBody>
      </p:sp>
      <p:sp>
        <p:nvSpPr>
          <p:cNvPr id="42" name="Tekstvak 41">
            <a:extLst>
              <a:ext uri="{FF2B5EF4-FFF2-40B4-BE49-F238E27FC236}">
                <a16:creationId xmlns:a16="http://schemas.microsoft.com/office/drawing/2014/main" id="{32010F25-0EAF-4CBC-87D0-ABF4495DEDB6}"/>
              </a:ext>
            </a:extLst>
          </p:cNvPr>
          <p:cNvSpPr txBox="1"/>
          <p:nvPr/>
        </p:nvSpPr>
        <p:spPr>
          <a:xfrm>
            <a:off x="5577032" y="4297242"/>
            <a:ext cx="553485" cy="295915"/>
          </a:xfrm>
          <a:prstGeom prst="rect">
            <a:avLst/>
          </a:prstGeom>
          <a:noFill/>
        </p:spPr>
        <p:txBody>
          <a:bodyPr wrap="none" rtlCol="0">
            <a:spAutoFit/>
          </a:bodyPr>
          <a:lstStyle/>
          <a:p>
            <a:r>
              <a:rPr lang="nl-NL" sz="1323"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KSF 2</a:t>
            </a:r>
          </a:p>
        </p:txBody>
      </p:sp>
      <p:sp>
        <p:nvSpPr>
          <p:cNvPr id="43" name="Ovaal 42">
            <a:extLst>
              <a:ext uri="{FF2B5EF4-FFF2-40B4-BE49-F238E27FC236}">
                <a16:creationId xmlns:a16="http://schemas.microsoft.com/office/drawing/2014/main" id="{653A1BFA-50E3-480D-867C-96821A02EC1B}"/>
              </a:ext>
            </a:extLst>
          </p:cNvPr>
          <p:cNvSpPr/>
          <p:nvPr/>
        </p:nvSpPr>
        <p:spPr>
          <a:xfrm>
            <a:off x="8628031" y="3120388"/>
            <a:ext cx="1020500" cy="1020500"/>
          </a:xfrm>
          <a:prstGeom prst="ellipse">
            <a:avLst/>
          </a:prstGeom>
          <a:solidFill>
            <a:schemeClr val="accent4">
              <a:lumMod val="75000"/>
            </a:schemeClr>
          </a:solidFill>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4" name="Ovaal 43">
            <a:extLst>
              <a:ext uri="{FF2B5EF4-FFF2-40B4-BE49-F238E27FC236}">
                <a16:creationId xmlns:a16="http://schemas.microsoft.com/office/drawing/2014/main" id="{C0C2F3A0-5D45-4321-9DCC-2DB37BF7132F}"/>
              </a:ext>
            </a:extLst>
          </p:cNvPr>
          <p:cNvSpPr/>
          <p:nvPr/>
        </p:nvSpPr>
        <p:spPr>
          <a:xfrm>
            <a:off x="8798114" y="3282188"/>
            <a:ext cx="680333" cy="680333"/>
          </a:xfrm>
          <a:prstGeom prst="ellipse">
            <a:avLst/>
          </a:prstGeom>
          <a:solidFill>
            <a:srgbClr val="C8004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6" name="Tekstvak 45">
            <a:extLst>
              <a:ext uri="{FF2B5EF4-FFF2-40B4-BE49-F238E27FC236}">
                <a16:creationId xmlns:a16="http://schemas.microsoft.com/office/drawing/2014/main" id="{D4B3F63D-D9C4-498F-B843-E9E3DE9BFDB4}"/>
              </a:ext>
            </a:extLst>
          </p:cNvPr>
          <p:cNvSpPr txBox="1"/>
          <p:nvPr/>
        </p:nvSpPr>
        <p:spPr>
          <a:xfrm>
            <a:off x="9638693" y="3406879"/>
            <a:ext cx="1394292" cy="295915"/>
          </a:xfrm>
          <a:prstGeom prst="rect">
            <a:avLst/>
          </a:prstGeom>
          <a:noFill/>
        </p:spPr>
        <p:txBody>
          <a:bodyPr wrap="none" rtlCol="0">
            <a:spAutoFit/>
          </a:bodyPr>
          <a:lstStyle/>
          <a:p>
            <a:r>
              <a:rPr lang="nl-NL" sz="1323" dirty="0">
                <a:latin typeface="Calibri" panose="020F0502020204030204" pitchFamily="34" charset="0"/>
                <a:cs typeface="Calibri" panose="020F0502020204030204" pitchFamily="34" charset="0"/>
              </a:rPr>
              <a:t>Organisatiedoel 1</a:t>
            </a:r>
          </a:p>
        </p:txBody>
      </p:sp>
      <p:cxnSp>
        <p:nvCxnSpPr>
          <p:cNvPr id="8" name="Rechte verbindingslijn met pijl 7">
            <a:extLst>
              <a:ext uri="{FF2B5EF4-FFF2-40B4-BE49-F238E27FC236}">
                <a16:creationId xmlns:a16="http://schemas.microsoft.com/office/drawing/2014/main" id="{C8E258DB-1799-45AE-B31A-696D1C56642D}"/>
              </a:ext>
            </a:extLst>
          </p:cNvPr>
          <p:cNvCxnSpPr>
            <a:endCxn id="5" idx="2"/>
          </p:cNvCxnSpPr>
          <p:nvPr/>
        </p:nvCxnSpPr>
        <p:spPr>
          <a:xfrm>
            <a:off x="2938561" y="1908972"/>
            <a:ext cx="2412409" cy="542578"/>
          </a:xfrm>
          <a:prstGeom prst="straightConnector1">
            <a:avLst/>
          </a:prstGeom>
          <a:ln w="34925">
            <a:solidFill>
              <a:srgbClr val="FFFFFF"/>
            </a:solidFill>
            <a:prstDash val="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8B3B877A-AC28-4E26-8CB9-3930E18C9CC4}"/>
              </a:ext>
            </a:extLst>
          </p:cNvPr>
          <p:cNvCxnSpPr>
            <a:cxnSpLocks/>
            <a:stCxn id="36" idx="3"/>
          </p:cNvCxnSpPr>
          <p:nvPr/>
        </p:nvCxnSpPr>
        <p:spPr>
          <a:xfrm flipV="1">
            <a:off x="2684833" y="2619020"/>
            <a:ext cx="2666137" cy="323934"/>
          </a:xfrm>
          <a:prstGeom prst="straightConnector1">
            <a:avLst/>
          </a:prstGeom>
          <a:ln w="34925">
            <a:solidFill>
              <a:srgbClr val="FFFFFF"/>
            </a:solidFill>
            <a:prstDash val="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8" name="Rechte verbindingslijn met pijl 47">
            <a:extLst>
              <a:ext uri="{FF2B5EF4-FFF2-40B4-BE49-F238E27FC236}">
                <a16:creationId xmlns:a16="http://schemas.microsoft.com/office/drawing/2014/main" id="{88BB234D-8774-4C3A-BD58-8B8660BD9067}"/>
              </a:ext>
            </a:extLst>
          </p:cNvPr>
          <p:cNvCxnSpPr/>
          <p:nvPr/>
        </p:nvCxnSpPr>
        <p:spPr>
          <a:xfrm>
            <a:off x="2962573" y="3929314"/>
            <a:ext cx="2412409" cy="542578"/>
          </a:xfrm>
          <a:prstGeom prst="straightConnector1">
            <a:avLst/>
          </a:prstGeom>
          <a:ln w="34925">
            <a:solidFill>
              <a:srgbClr val="FFFFFF"/>
            </a:solidFill>
            <a:prstDash val="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D255C134-D605-4F21-B3E3-65C64A159B65}"/>
              </a:ext>
            </a:extLst>
          </p:cNvPr>
          <p:cNvCxnSpPr>
            <a:cxnSpLocks/>
          </p:cNvCxnSpPr>
          <p:nvPr/>
        </p:nvCxnSpPr>
        <p:spPr>
          <a:xfrm flipV="1">
            <a:off x="2884855" y="4667889"/>
            <a:ext cx="2519821" cy="321389"/>
          </a:xfrm>
          <a:prstGeom prst="straightConnector1">
            <a:avLst/>
          </a:prstGeom>
          <a:ln w="34925">
            <a:solidFill>
              <a:srgbClr val="FFFFFF"/>
            </a:solidFill>
            <a:prstDash val="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492095A1-3CB5-4EC5-8FD5-7C1803293251}"/>
              </a:ext>
            </a:extLst>
          </p:cNvPr>
          <p:cNvCxnSpPr/>
          <p:nvPr/>
        </p:nvCxnSpPr>
        <p:spPr>
          <a:xfrm>
            <a:off x="6371470" y="2629955"/>
            <a:ext cx="2412409" cy="542578"/>
          </a:xfrm>
          <a:prstGeom prst="straightConnector1">
            <a:avLst/>
          </a:prstGeom>
          <a:ln w="34925">
            <a:solidFill>
              <a:srgbClr val="FFFFFF"/>
            </a:solidFill>
            <a:prstDash val="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303ADF0E-4C9F-45DC-9310-FFF7A339122A}"/>
              </a:ext>
            </a:extLst>
          </p:cNvPr>
          <p:cNvCxnSpPr>
            <a:cxnSpLocks/>
          </p:cNvCxnSpPr>
          <p:nvPr/>
        </p:nvCxnSpPr>
        <p:spPr>
          <a:xfrm flipV="1">
            <a:off x="6368387" y="4178186"/>
            <a:ext cx="2519821" cy="321389"/>
          </a:xfrm>
          <a:prstGeom prst="straightConnector1">
            <a:avLst/>
          </a:prstGeom>
          <a:ln w="34925">
            <a:solidFill>
              <a:srgbClr val="FFFFFF"/>
            </a:solidFill>
            <a:prstDash val="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pic>
        <p:nvPicPr>
          <p:cNvPr id="16" name="Afbeelding 15">
            <a:extLst>
              <a:ext uri="{FF2B5EF4-FFF2-40B4-BE49-F238E27FC236}">
                <a16:creationId xmlns:a16="http://schemas.microsoft.com/office/drawing/2014/main" id="{350FC782-3806-499D-AAF1-CA4A32130FC7}"/>
              </a:ext>
            </a:extLst>
          </p:cNvPr>
          <p:cNvPicPr>
            <a:picLocks noChangeAspect="1"/>
          </p:cNvPicPr>
          <p:nvPr/>
        </p:nvPicPr>
        <p:blipFill rotWithShape="1">
          <a:blip r:embed="rId4"/>
          <a:srcRect l="-695" t="406"/>
          <a:stretch/>
        </p:blipFill>
        <p:spPr>
          <a:xfrm>
            <a:off x="8769984" y="3267694"/>
            <a:ext cx="765507" cy="757135"/>
          </a:xfrm>
          <a:prstGeom prst="ellipse">
            <a:avLst/>
          </a:prstGeom>
        </p:spPr>
      </p:pic>
      <p:sp>
        <p:nvSpPr>
          <p:cNvPr id="20" name="Rechthoek 19">
            <a:extLst>
              <a:ext uri="{FF2B5EF4-FFF2-40B4-BE49-F238E27FC236}">
                <a16:creationId xmlns:a16="http://schemas.microsoft.com/office/drawing/2014/main" id="{5AB9629E-2F20-4AF0-B43D-14C214F57B96}"/>
              </a:ext>
            </a:extLst>
          </p:cNvPr>
          <p:cNvSpPr/>
          <p:nvPr/>
        </p:nvSpPr>
        <p:spPr>
          <a:xfrm>
            <a:off x="6980270" y="4565595"/>
            <a:ext cx="4464121" cy="383182"/>
          </a:xfrm>
          <a:prstGeom prst="rect">
            <a:avLst/>
          </a:prstGeom>
        </p:spPr>
        <p:txBody>
          <a:bodyPr wrap="square">
            <a:spAutoFit/>
          </a:bodyPr>
          <a:lstStyle/>
          <a:p>
            <a:pPr algn="ctr"/>
            <a:r>
              <a:rPr lang="en-US" sz="945" b="1" i="1" dirty="0" err="1">
                <a:latin typeface="Calibri" panose="020F0502020204030204" pitchFamily="34" charset="0"/>
                <a:cs typeface="Calibri" panose="020F0502020204030204" pitchFamily="34" charset="0"/>
              </a:rPr>
              <a:t>Effectiviteit</a:t>
            </a:r>
            <a:r>
              <a:rPr lang="en-US" sz="945" dirty="0">
                <a:latin typeface="Calibri" panose="020F0502020204030204" pitchFamily="34" charset="0"/>
                <a:cs typeface="Calibri" panose="020F0502020204030204" pitchFamily="34" charset="0"/>
              </a:rPr>
              <a:t> is de mate </a:t>
            </a:r>
            <a:r>
              <a:rPr lang="en-US" sz="945" dirty="0" err="1">
                <a:latin typeface="Calibri" panose="020F0502020204030204" pitchFamily="34" charset="0"/>
                <a:cs typeface="Calibri" panose="020F0502020204030204" pitchFamily="34" charset="0"/>
              </a:rPr>
              <a:t>waarin</a:t>
            </a:r>
            <a:r>
              <a:rPr lang="en-US" sz="945" dirty="0">
                <a:latin typeface="Calibri" panose="020F0502020204030204" pitchFamily="34" charset="0"/>
                <a:cs typeface="Calibri" panose="020F0502020204030204" pitchFamily="34" charset="0"/>
              </a:rPr>
              <a:t> </a:t>
            </a:r>
            <a:r>
              <a:rPr lang="en-US" sz="945" dirty="0" err="1">
                <a:latin typeface="Calibri" panose="020F0502020204030204" pitchFamily="34" charset="0"/>
                <a:cs typeface="Calibri" panose="020F0502020204030204" pitchFamily="34" charset="0"/>
              </a:rPr>
              <a:t>gestelde</a:t>
            </a:r>
            <a:r>
              <a:rPr lang="en-US" sz="945" dirty="0">
                <a:latin typeface="Calibri" panose="020F0502020204030204" pitchFamily="34" charset="0"/>
                <a:cs typeface="Calibri" panose="020F0502020204030204" pitchFamily="34" charset="0"/>
              </a:rPr>
              <a:t> </a:t>
            </a:r>
            <a:r>
              <a:rPr lang="en-US" sz="945" dirty="0" err="1">
                <a:latin typeface="Calibri" panose="020F0502020204030204" pitchFamily="34" charset="0"/>
                <a:cs typeface="Calibri" panose="020F0502020204030204" pitchFamily="34" charset="0"/>
              </a:rPr>
              <a:t>doelstellingen</a:t>
            </a:r>
            <a:r>
              <a:rPr lang="en-US" sz="945" dirty="0">
                <a:latin typeface="Calibri" panose="020F0502020204030204" pitchFamily="34" charset="0"/>
                <a:cs typeface="Calibri" panose="020F0502020204030204" pitchFamily="34" charset="0"/>
              </a:rPr>
              <a:t> </a:t>
            </a:r>
            <a:r>
              <a:rPr lang="en-US" sz="945" dirty="0" err="1">
                <a:latin typeface="Calibri" panose="020F0502020204030204" pitchFamily="34" charset="0"/>
                <a:cs typeface="Calibri" panose="020F0502020204030204" pitchFamily="34" charset="0"/>
              </a:rPr>
              <a:t>worden</a:t>
            </a:r>
            <a:r>
              <a:rPr lang="en-US" sz="945" dirty="0">
                <a:latin typeface="Calibri" panose="020F0502020204030204" pitchFamily="34" charset="0"/>
                <a:cs typeface="Calibri" panose="020F0502020204030204" pitchFamily="34" charset="0"/>
              </a:rPr>
              <a:t> </a:t>
            </a:r>
            <a:r>
              <a:rPr lang="en-US" sz="945" dirty="0" err="1">
                <a:latin typeface="Calibri" panose="020F0502020204030204" pitchFamily="34" charset="0"/>
                <a:cs typeface="Calibri" panose="020F0502020204030204" pitchFamily="34" charset="0"/>
              </a:rPr>
              <a:t>bereikt</a:t>
            </a:r>
            <a:endParaRPr lang="en-US" sz="945" dirty="0">
              <a:latin typeface="Calibri" panose="020F0502020204030204" pitchFamily="34" charset="0"/>
              <a:cs typeface="Calibri" panose="020F0502020204030204" pitchFamily="34" charset="0"/>
            </a:endParaRPr>
          </a:p>
          <a:p>
            <a:pPr algn="ctr"/>
            <a:r>
              <a:rPr lang="en-US" sz="945" dirty="0">
                <a:latin typeface="Calibri" panose="020F0502020204030204" pitchFamily="34" charset="0"/>
                <a:cs typeface="Calibri" panose="020F0502020204030204" pitchFamily="34" charset="0"/>
              </a:rPr>
              <a:t>(</a:t>
            </a:r>
            <a:r>
              <a:rPr lang="en-US" sz="945" dirty="0" err="1">
                <a:latin typeface="Calibri" panose="020F0502020204030204" pitchFamily="34" charset="0"/>
                <a:cs typeface="Calibri" panose="020F0502020204030204" pitchFamily="34" charset="0"/>
              </a:rPr>
              <a:t>ook</a:t>
            </a:r>
            <a:r>
              <a:rPr lang="en-US" sz="945" dirty="0">
                <a:latin typeface="Calibri" panose="020F0502020204030204" pitchFamily="34" charset="0"/>
                <a:cs typeface="Calibri" panose="020F0502020204030204" pitchFamily="34" charset="0"/>
              </a:rPr>
              <a:t>:  ‘</a:t>
            </a:r>
            <a:r>
              <a:rPr lang="en-US" sz="945" i="1" dirty="0" err="1">
                <a:latin typeface="Calibri" panose="020F0502020204030204" pitchFamily="34" charset="0"/>
                <a:cs typeface="Calibri" panose="020F0502020204030204" pitchFamily="34" charset="0"/>
              </a:rPr>
              <a:t>Doeltreffendheid</a:t>
            </a:r>
            <a:r>
              <a:rPr lang="en-US" sz="945" dirty="0">
                <a:latin typeface="Calibri" panose="020F0502020204030204" pitchFamily="34" charset="0"/>
                <a:cs typeface="Calibri" panose="020F0502020204030204" pitchFamily="34" charset="0"/>
              </a:rPr>
              <a:t>’ of ‘</a:t>
            </a:r>
            <a:r>
              <a:rPr lang="en-US" sz="945" i="1" dirty="0" err="1">
                <a:latin typeface="Calibri" panose="020F0502020204030204" pitchFamily="34" charset="0"/>
                <a:cs typeface="Calibri" panose="020F0502020204030204" pitchFamily="34" charset="0"/>
              </a:rPr>
              <a:t>Doelgerichtheid</a:t>
            </a:r>
            <a:r>
              <a:rPr lang="en-US" sz="945" dirty="0">
                <a:latin typeface="Calibri" panose="020F0502020204030204" pitchFamily="34" charset="0"/>
                <a:cs typeface="Calibri" panose="020F0502020204030204" pitchFamily="34" charset="0"/>
              </a:rPr>
              <a:t>’)</a:t>
            </a:r>
            <a:endParaRPr lang="nl-NL" sz="945" dirty="0">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E1766CB5-F34E-4B03-90CD-D25CA7911D6D}"/>
              </a:ext>
            </a:extLst>
          </p:cNvPr>
          <p:cNvSpPr>
            <a:spLocks noGrp="1"/>
          </p:cNvSpPr>
          <p:nvPr>
            <p:ph type="ftr" sz="quarter" idx="11"/>
          </p:nvPr>
        </p:nvSpPr>
        <p:spPr/>
        <p:txBody>
          <a:bodyPr/>
          <a:lstStyle/>
          <a:p>
            <a:r>
              <a:rPr lang="nl-NL"/>
              <a:t>Processen</a:t>
            </a:r>
          </a:p>
        </p:txBody>
      </p:sp>
      <p:sp>
        <p:nvSpPr>
          <p:cNvPr id="6" name="Tijdelijke aanduiding voor dianummer 5">
            <a:extLst>
              <a:ext uri="{FF2B5EF4-FFF2-40B4-BE49-F238E27FC236}">
                <a16:creationId xmlns:a16="http://schemas.microsoft.com/office/drawing/2014/main" id="{CE59C147-CC89-4188-9FC9-962EDA78947B}"/>
              </a:ext>
            </a:extLst>
          </p:cNvPr>
          <p:cNvSpPr>
            <a:spLocks noGrp="1"/>
          </p:cNvSpPr>
          <p:nvPr>
            <p:ph type="sldNum" sz="quarter" idx="12"/>
          </p:nvPr>
        </p:nvSpPr>
        <p:spPr/>
        <p:txBody>
          <a:bodyPr/>
          <a:lstStyle/>
          <a:p>
            <a:fld id="{76022968-2107-43EC-8FC0-5D78783708AF}" type="slidenum">
              <a:rPr lang="nl-NL" smtClean="0"/>
              <a:t>70</a:t>
            </a:fld>
            <a:endParaRPr lang="nl-NL"/>
          </a:p>
        </p:txBody>
      </p:sp>
      <p:pic>
        <p:nvPicPr>
          <p:cNvPr id="10" name="Afbeelding 9" descr="Afbeelding met zitten, tafel, zwart, wit&#10;&#10;Automatisch gegenereerde beschrijving">
            <a:extLst>
              <a:ext uri="{FF2B5EF4-FFF2-40B4-BE49-F238E27FC236}">
                <a16:creationId xmlns:a16="http://schemas.microsoft.com/office/drawing/2014/main" id="{14B35460-644C-46AB-A45E-39CF1144C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7970">
            <a:off x="6630222" y="2355524"/>
            <a:ext cx="2139762" cy="475847"/>
          </a:xfrm>
          <a:prstGeom prst="rect">
            <a:avLst/>
          </a:prstGeom>
        </p:spPr>
      </p:pic>
      <p:pic>
        <p:nvPicPr>
          <p:cNvPr id="57" name="Afbeelding 56" descr="Afbeelding met zitten, tafel, zwart, wit&#10;&#10;Automatisch gegenereerde beschrijving">
            <a:extLst>
              <a:ext uri="{FF2B5EF4-FFF2-40B4-BE49-F238E27FC236}">
                <a16:creationId xmlns:a16="http://schemas.microsoft.com/office/drawing/2014/main" id="{50258F9F-A786-4472-BCE1-5500F20D9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47504">
            <a:off x="6457180" y="3889094"/>
            <a:ext cx="2139762" cy="475847"/>
          </a:xfrm>
          <a:prstGeom prst="rect">
            <a:avLst/>
          </a:prstGeom>
        </p:spPr>
      </p:pic>
      <p:sp>
        <p:nvSpPr>
          <p:cNvPr id="58" name="Tekstvak 57">
            <a:extLst>
              <a:ext uri="{FF2B5EF4-FFF2-40B4-BE49-F238E27FC236}">
                <a16:creationId xmlns:a16="http://schemas.microsoft.com/office/drawing/2014/main" id="{B0FB38A5-031A-498A-9491-9672AB45B5A0}"/>
              </a:ext>
            </a:extLst>
          </p:cNvPr>
          <p:cNvSpPr txBox="1"/>
          <p:nvPr/>
        </p:nvSpPr>
        <p:spPr>
          <a:xfrm>
            <a:off x="9732789" y="6242418"/>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155</a:t>
            </a:r>
          </a:p>
        </p:txBody>
      </p:sp>
      <p:pic>
        <p:nvPicPr>
          <p:cNvPr id="59" name="Afbeelding 58" descr="Afbeelding met vliegtuig, zitten, groot, startbaan&#10;&#10;Automatisch gegenereerde beschrijving">
            <a:extLst>
              <a:ext uri="{FF2B5EF4-FFF2-40B4-BE49-F238E27FC236}">
                <a16:creationId xmlns:a16="http://schemas.microsoft.com/office/drawing/2014/main" id="{2E95E7DB-C4BA-49D5-805C-0D8497CEE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45" name="Afbeelding 44" descr="Afbeelding met klok&#10;&#10;Automatisch gegenereerde beschrijving">
            <a:extLst>
              <a:ext uri="{FF2B5EF4-FFF2-40B4-BE49-F238E27FC236}">
                <a16:creationId xmlns:a16="http://schemas.microsoft.com/office/drawing/2014/main" id="{C7930DFD-1640-4BEF-86EB-F67B5B8B06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029" y="1448895"/>
            <a:ext cx="830141" cy="830141"/>
          </a:xfrm>
          <a:prstGeom prst="rect">
            <a:avLst/>
          </a:prstGeom>
        </p:spPr>
      </p:pic>
      <p:pic>
        <p:nvPicPr>
          <p:cNvPr id="52" name="Afbeelding 51" descr="Afbeelding met klok&#10;&#10;Automatisch gegenereerde beschrijving">
            <a:extLst>
              <a:ext uri="{FF2B5EF4-FFF2-40B4-BE49-F238E27FC236}">
                <a16:creationId xmlns:a16="http://schemas.microsoft.com/office/drawing/2014/main" id="{004F5C4D-9F11-43A6-81F2-AF9B3D4A9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029" y="2504666"/>
            <a:ext cx="830141" cy="830141"/>
          </a:xfrm>
          <a:prstGeom prst="rect">
            <a:avLst/>
          </a:prstGeom>
        </p:spPr>
      </p:pic>
      <p:pic>
        <p:nvPicPr>
          <p:cNvPr id="53" name="Afbeelding 52" descr="Afbeelding met klok&#10;&#10;Automatisch gegenereerde beschrijving">
            <a:extLst>
              <a:ext uri="{FF2B5EF4-FFF2-40B4-BE49-F238E27FC236}">
                <a16:creationId xmlns:a16="http://schemas.microsoft.com/office/drawing/2014/main" id="{402036F0-2327-4832-9536-05FB118491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029" y="3560438"/>
            <a:ext cx="830141" cy="830141"/>
          </a:xfrm>
          <a:prstGeom prst="rect">
            <a:avLst/>
          </a:prstGeom>
        </p:spPr>
      </p:pic>
      <p:pic>
        <p:nvPicPr>
          <p:cNvPr id="54" name="Afbeelding 53" descr="Afbeelding met klok&#10;&#10;Automatisch gegenereerde beschrijving">
            <a:extLst>
              <a:ext uri="{FF2B5EF4-FFF2-40B4-BE49-F238E27FC236}">
                <a16:creationId xmlns:a16="http://schemas.microsoft.com/office/drawing/2014/main" id="{FA6AD59E-47B0-4BF4-8769-574D2392A9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029" y="4616208"/>
            <a:ext cx="830141" cy="830141"/>
          </a:xfrm>
          <a:prstGeom prst="rect">
            <a:avLst/>
          </a:prstGeom>
        </p:spPr>
      </p:pic>
    </p:spTree>
    <p:extLst>
      <p:ext uri="{BB962C8B-B14F-4D97-AF65-F5344CB8AC3E}">
        <p14:creationId xmlns:p14="http://schemas.microsoft.com/office/powerpoint/2010/main" val="1935591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Analyse van de Performance</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Hugo Hendriks MSc MBA</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 name="Afbeelding 136">
            <a:extLst>
              <a:ext uri="{FF2B5EF4-FFF2-40B4-BE49-F238E27FC236}">
                <a16:creationId xmlns:a16="http://schemas.microsoft.com/office/drawing/2014/main" id="{63AA3935-6B97-41B4-8DAE-A9E9C4702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843" y="284983"/>
            <a:ext cx="1217797" cy="1217797"/>
          </a:xfrm>
          <a:prstGeom prst="rect">
            <a:avLst/>
          </a:prstGeom>
        </p:spPr>
      </p:pic>
      <p:pic>
        <p:nvPicPr>
          <p:cNvPr id="139" name="Afbeelding 138">
            <a:extLst>
              <a:ext uri="{FF2B5EF4-FFF2-40B4-BE49-F238E27FC236}">
                <a16:creationId xmlns:a16="http://schemas.microsoft.com/office/drawing/2014/main" id="{7FF4E482-E095-4B3C-A9DA-4A09CD613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925" y="5515906"/>
            <a:ext cx="798825" cy="798825"/>
          </a:xfrm>
          <a:prstGeom prst="rect">
            <a:avLst/>
          </a:prstGeom>
        </p:spPr>
      </p:pic>
      <p:sp>
        <p:nvSpPr>
          <p:cNvPr id="24" name="Tijdelijke aanduiding voor inhoud 2">
            <a:extLst>
              <a:ext uri="{FF2B5EF4-FFF2-40B4-BE49-F238E27FC236}">
                <a16:creationId xmlns:a16="http://schemas.microsoft.com/office/drawing/2014/main" id="{A0A94B17-2691-474D-BFB9-5225862BDA42}"/>
              </a:ext>
            </a:extLst>
          </p:cNvPr>
          <p:cNvSpPr txBox="1">
            <a:spLocks/>
          </p:cNvSpPr>
          <p:nvPr/>
        </p:nvSpPr>
        <p:spPr>
          <a:xfrm>
            <a:off x="2666485" y="1512043"/>
            <a:ext cx="8278692" cy="4276616"/>
          </a:xfrm>
          <a:prstGeom prst="rect">
            <a:avLst/>
          </a:prstGeom>
        </p:spPr>
        <p:txBody>
          <a:bodyPr vert="horz" lIns="86389" tIns="43195" rIns="86389" bIns="43195"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Courier New" panose="02070309020205020404" pitchFamily="49" charset="0"/>
              <a:buChar char="o"/>
              <a:defRPr/>
            </a:pPr>
            <a:r>
              <a:rPr lang="en-US" altLang="nl-NL" sz="1512" dirty="0" err="1">
                <a:latin typeface="Calibri" panose="020F0502020204030204" pitchFamily="34" charset="0"/>
                <a:cs typeface="Calibri" panose="020F0502020204030204" pitchFamily="34" charset="0"/>
              </a:rPr>
              <a:t>Analyse</a:t>
            </a:r>
            <a:r>
              <a:rPr lang="en-US" altLang="nl-NL" sz="1512" dirty="0">
                <a:latin typeface="Calibri" panose="020F0502020204030204" pitchFamily="34" charset="0"/>
                <a:cs typeface="Calibri" panose="020F0502020204030204" pitchFamily="34" charset="0"/>
              </a:rPr>
              <a:t> van de </a:t>
            </a:r>
            <a:r>
              <a:rPr lang="en-US" altLang="nl-NL" sz="1512" b="1" i="1" dirty="0" err="1">
                <a:latin typeface="Calibri" panose="020F0502020204030204" pitchFamily="34" charset="0"/>
                <a:cs typeface="Calibri" panose="020F0502020204030204" pitchFamily="34" charset="0"/>
              </a:rPr>
              <a:t>kwaliteit</a:t>
            </a:r>
            <a:endParaRPr lang="en-US" altLang="nl-NL" sz="1512" b="1" i="1"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a:latin typeface="Calibri" panose="020F0502020204030204" pitchFamily="34" charset="0"/>
                <a:cs typeface="Calibri" panose="020F0502020204030204" pitchFamily="34" charset="0"/>
              </a:rPr>
              <a:t>SERVQUAL</a:t>
            </a:r>
          </a:p>
          <a:p>
            <a:pPr>
              <a:buFont typeface="Courier New" panose="02070309020205020404" pitchFamily="49" charset="0"/>
              <a:buChar char="o"/>
              <a:defRPr/>
            </a:pPr>
            <a:r>
              <a:rPr lang="en-US" altLang="nl-NL" sz="1512" dirty="0" err="1">
                <a:latin typeface="Calibri" panose="020F0502020204030204" pitchFamily="34" charset="0"/>
                <a:cs typeface="Calibri" panose="020F0502020204030204" pitchFamily="34" charset="0"/>
              </a:rPr>
              <a:t>Analyse</a:t>
            </a:r>
            <a:r>
              <a:rPr lang="en-US" altLang="nl-NL" sz="1512" dirty="0">
                <a:latin typeface="Calibri" panose="020F0502020204030204" pitchFamily="34" charset="0"/>
                <a:cs typeface="Calibri" panose="020F0502020204030204" pitchFamily="34" charset="0"/>
              </a:rPr>
              <a:t> van de </a:t>
            </a:r>
            <a:r>
              <a:rPr lang="en-US" altLang="nl-NL" sz="1512" b="1" i="1" dirty="0" err="1">
                <a:latin typeface="Calibri" panose="020F0502020204030204" pitchFamily="34" charset="0"/>
                <a:cs typeface="Calibri" panose="020F0502020204030204" pitchFamily="34" charset="0"/>
              </a:rPr>
              <a:t>betrouwbaarheid</a:t>
            </a:r>
            <a:endParaRPr lang="en-US" altLang="nl-NL" sz="1512" b="1" i="1"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a:latin typeface="Calibri" panose="020F0502020204030204" pitchFamily="34" charset="0"/>
                <a:cs typeface="Calibri" panose="020F0502020204030204" pitchFamily="34" charset="0"/>
              </a:rPr>
              <a:t>FMEA [Failure Mode &amp; Effect Analysis]: </a:t>
            </a:r>
            <a:r>
              <a:rPr lang="en-US" altLang="nl-NL" sz="1323" dirty="0" err="1">
                <a:latin typeface="Calibri" panose="020F0502020204030204" pitchFamily="34" charset="0"/>
                <a:cs typeface="Calibri" panose="020F0502020204030204" pitchFamily="34" charset="0"/>
              </a:rPr>
              <a:t>analyse</a:t>
            </a:r>
            <a:r>
              <a:rPr lang="en-US" altLang="nl-NL" sz="1323" dirty="0">
                <a:latin typeface="Calibri" panose="020F0502020204030204" pitchFamily="34" charset="0"/>
                <a:cs typeface="Calibri" panose="020F0502020204030204" pitchFamily="34" charset="0"/>
              </a:rPr>
              <a:t> van </a:t>
            </a:r>
            <a:r>
              <a:rPr lang="en-US" altLang="nl-NL" sz="1323" dirty="0" err="1">
                <a:latin typeface="Calibri" panose="020F0502020204030204" pitchFamily="34" charset="0"/>
                <a:cs typeface="Calibri" panose="020F0502020204030204" pitchFamily="34" charset="0"/>
              </a:rPr>
              <a:t>aanwijsbare</a:t>
            </a:r>
            <a:r>
              <a:rPr lang="en-US" altLang="nl-NL" sz="1323" dirty="0">
                <a:latin typeface="Calibri" panose="020F0502020204030204" pitchFamily="34" charset="0"/>
                <a:cs typeface="Calibri" panose="020F0502020204030204" pitchFamily="34" charset="0"/>
              </a:rPr>
              <a:t> </a:t>
            </a:r>
            <a:r>
              <a:rPr lang="en-US" altLang="nl-NL" sz="1323" dirty="0" err="1">
                <a:latin typeface="Calibri" panose="020F0502020204030204" pitchFamily="34" charset="0"/>
                <a:cs typeface="Calibri" panose="020F0502020204030204" pitchFamily="34" charset="0"/>
              </a:rPr>
              <a:t>verstoringen</a:t>
            </a:r>
            <a:r>
              <a:rPr lang="en-US" altLang="nl-NL" sz="1323" dirty="0">
                <a:latin typeface="Calibri" panose="020F0502020204030204" pitchFamily="34" charset="0"/>
                <a:cs typeface="Calibri" panose="020F0502020204030204" pitchFamily="34" charset="0"/>
              </a:rPr>
              <a:t> in het </a:t>
            </a:r>
            <a:r>
              <a:rPr lang="en-US" altLang="nl-NL" sz="1323" dirty="0" err="1">
                <a:latin typeface="Calibri" panose="020F0502020204030204" pitchFamily="34" charset="0"/>
                <a:cs typeface="Calibri" panose="020F0502020204030204" pitchFamily="34" charset="0"/>
              </a:rPr>
              <a:t>proces</a:t>
            </a:r>
            <a:endParaRPr lang="en-US" altLang="nl-NL" sz="1323"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a:latin typeface="Calibri" panose="020F0502020204030204" pitchFamily="34" charset="0"/>
                <a:cs typeface="Calibri" panose="020F0502020204030204" pitchFamily="34" charset="0"/>
              </a:rPr>
              <a:t>SPC [</a:t>
            </a:r>
            <a:r>
              <a:rPr lang="en-US" altLang="nl-NL" sz="1323" dirty="0" err="1">
                <a:latin typeface="Calibri" panose="020F0502020204030204" pitchFamily="34" charset="0"/>
                <a:cs typeface="Calibri" panose="020F0502020204030204" pitchFamily="34" charset="0"/>
              </a:rPr>
              <a:t>Statistische</a:t>
            </a:r>
            <a:r>
              <a:rPr lang="en-US" altLang="nl-NL" sz="1323" dirty="0">
                <a:latin typeface="Calibri" panose="020F0502020204030204" pitchFamily="34" charset="0"/>
                <a:cs typeface="Calibri" panose="020F0502020204030204" pitchFamily="34" charset="0"/>
              </a:rPr>
              <a:t> </a:t>
            </a:r>
            <a:r>
              <a:rPr lang="en-US" altLang="nl-NL" sz="1323" dirty="0" err="1">
                <a:latin typeface="Calibri" panose="020F0502020204030204" pitchFamily="34" charset="0"/>
                <a:cs typeface="Calibri" panose="020F0502020204030204" pitchFamily="34" charset="0"/>
              </a:rPr>
              <a:t>Proces</a:t>
            </a:r>
            <a:r>
              <a:rPr lang="en-US" altLang="nl-NL" sz="1323" dirty="0">
                <a:latin typeface="Calibri" panose="020F0502020204030204" pitchFamily="34" charset="0"/>
                <a:cs typeface="Calibri" panose="020F0502020204030204" pitchFamily="34" charset="0"/>
              </a:rPr>
              <a:t> </a:t>
            </a:r>
            <a:r>
              <a:rPr lang="en-US" altLang="nl-NL" sz="1323" dirty="0" err="1">
                <a:latin typeface="Calibri" panose="020F0502020204030204" pitchFamily="34" charset="0"/>
                <a:cs typeface="Calibri" panose="020F0502020204030204" pitchFamily="34" charset="0"/>
              </a:rPr>
              <a:t>Controle</a:t>
            </a:r>
            <a:r>
              <a:rPr lang="en-US" altLang="nl-NL" sz="1323" dirty="0">
                <a:latin typeface="Calibri" panose="020F0502020204030204" pitchFamily="34" charset="0"/>
                <a:cs typeface="Calibri" panose="020F0502020204030204" pitchFamily="34" charset="0"/>
              </a:rPr>
              <a:t>]</a:t>
            </a:r>
          </a:p>
          <a:p>
            <a:pPr>
              <a:buFont typeface="Courier New" panose="02070309020205020404" pitchFamily="49" charset="0"/>
              <a:buChar char="o"/>
              <a:defRPr/>
            </a:pPr>
            <a:r>
              <a:rPr lang="en-US" altLang="nl-NL" sz="1512" dirty="0" err="1">
                <a:latin typeface="Calibri" panose="020F0502020204030204" pitchFamily="34" charset="0"/>
                <a:cs typeface="Calibri" panose="020F0502020204030204" pitchFamily="34" charset="0"/>
              </a:rPr>
              <a:t>Analyse</a:t>
            </a:r>
            <a:r>
              <a:rPr lang="en-US" altLang="nl-NL" sz="1512" dirty="0">
                <a:latin typeface="Calibri" panose="020F0502020204030204" pitchFamily="34" charset="0"/>
                <a:cs typeface="Calibri" panose="020F0502020204030204" pitchFamily="34" charset="0"/>
              </a:rPr>
              <a:t> van de </a:t>
            </a:r>
            <a:r>
              <a:rPr lang="en-US" altLang="nl-NL" sz="1512" b="1" i="1" dirty="0" err="1">
                <a:latin typeface="Calibri" panose="020F0502020204030204" pitchFamily="34" charset="0"/>
                <a:cs typeface="Calibri" panose="020F0502020204030204" pitchFamily="34" charset="0"/>
              </a:rPr>
              <a:t>flexibiliteit</a:t>
            </a:r>
            <a:endParaRPr lang="en-US" altLang="nl-NL" sz="1512" b="1" i="1"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err="1">
                <a:latin typeface="Calibri" panose="020F0502020204030204" pitchFamily="34" charset="0"/>
                <a:cs typeface="Calibri" panose="020F0502020204030204" pitchFamily="34" charset="0"/>
              </a:rPr>
              <a:t>Omgaan</a:t>
            </a:r>
            <a:r>
              <a:rPr lang="en-US" altLang="nl-NL" sz="1323" dirty="0">
                <a:latin typeface="Calibri" panose="020F0502020204030204" pitchFamily="34" charset="0"/>
                <a:cs typeface="Calibri" panose="020F0502020204030204" pitchFamily="34" charset="0"/>
              </a:rPr>
              <a:t> met [</a:t>
            </a:r>
            <a:r>
              <a:rPr lang="en-US" altLang="nl-NL" sz="1323" dirty="0" err="1">
                <a:latin typeface="Calibri" panose="020F0502020204030204" pitchFamily="34" charset="0"/>
                <a:cs typeface="Calibri" panose="020F0502020204030204" pitchFamily="34" charset="0"/>
              </a:rPr>
              <a:t>ernstige</a:t>
            </a:r>
            <a:r>
              <a:rPr lang="en-US" altLang="nl-NL" sz="1323" dirty="0">
                <a:latin typeface="Calibri" panose="020F0502020204030204" pitchFamily="34" charset="0"/>
                <a:cs typeface="Calibri" panose="020F0502020204030204" pitchFamily="34" charset="0"/>
              </a:rPr>
              <a:t>] </a:t>
            </a:r>
            <a:r>
              <a:rPr lang="en-US" altLang="nl-NL" sz="1323" dirty="0" err="1">
                <a:latin typeface="Calibri" panose="020F0502020204030204" pitchFamily="34" charset="0"/>
                <a:cs typeface="Calibri" panose="020F0502020204030204" pitchFamily="34" charset="0"/>
              </a:rPr>
              <a:t>verstoringen</a:t>
            </a:r>
            <a:endParaRPr lang="en-US" altLang="nl-NL" sz="1323" dirty="0">
              <a:latin typeface="Calibri" panose="020F0502020204030204" pitchFamily="34" charset="0"/>
              <a:cs typeface="Calibri" panose="020F0502020204030204" pitchFamily="34" charset="0"/>
            </a:endParaRPr>
          </a:p>
          <a:p>
            <a:pPr>
              <a:buFont typeface="Courier New" panose="02070309020205020404" pitchFamily="49" charset="0"/>
              <a:buChar char="o"/>
              <a:defRPr/>
            </a:pPr>
            <a:r>
              <a:rPr lang="en-US" altLang="nl-NL" sz="1512" dirty="0" err="1">
                <a:latin typeface="Calibri" panose="020F0502020204030204" pitchFamily="34" charset="0"/>
                <a:cs typeface="Calibri" panose="020F0502020204030204" pitchFamily="34" charset="0"/>
              </a:rPr>
              <a:t>Analyse</a:t>
            </a:r>
            <a:r>
              <a:rPr lang="en-US" altLang="nl-NL" sz="1512" dirty="0">
                <a:latin typeface="Calibri" panose="020F0502020204030204" pitchFamily="34" charset="0"/>
                <a:cs typeface="Calibri" panose="020F0502020204030204" pitchFamily="34" charset="0"/>
              </a:rPr>
              <a:t> van de </a:t>
            </a:r>
            <a:r>
              <a:rPr lang="en-US" altLang="nl-NL" sz="1512" b="1" i="1" dirty="0" err="1">
                <a:latin typeface="Calibri" panose="020F0502020204030204" pitchFamily="34" charset="0"/>
                <a:cs typeface="Calibri" panose="020F0502020204030204" pitchFamily="34" charset="0"/>
              </a:rPr>
              <a:t>kosten</a:t>
            </a:r>
            <a:endParaRPr lang="en-US" altLang="nl-NL" sz="1512" b="1" i="1"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err="1">
                <a:latin typeface="Calibri" panose="020F0502020204030204" pitchFamily="34" charset="0"/>
                <a:cs typeface="Calibri" panose="020F0502020204030204" pitchFamily="34" charset="0"/>
              </a:rPr>
              <a:t>Productiviteit</a:t>
            </a:r>
            <a:r>
              <a:rPr lang="en-US" altLang="nl-NL" sz="1323" dirty="0">
                <a:latin typeface="Calibri" panose="020F0502020204030204" pitchFamily="34" charset="0"/>
                <a:cs typeface="Calibri" panose="020F0502020204030204" pitchFamily="34" charset="0"/>
              </a:rPr>
              <a:t> = </a:t>
            </a:r>
            <a:r>
              <a:rPr lang="en-US" altLang="nl-NL" sz="1323" dirty="0" err="1">
                <a:latin typeface="Calibri" panose="020F0502020204030204" pitchFamily="34" charset="0"/>
                <a:cs typeface="Calibri" panose="020F0502020204030204" pitchFamily="34" charset="0"/>
              </a:rPr>
              <a:t>Opbrengsten</a:t>
            </a:r>
            <a:r>
              <a:rPr lang="en-US" altLang="nl-NL" sz="1323" dirty="0">
                <a:latin typeface="Calibri" panose="020F0502020204030204" pitchFamily="34" charset="0"/>
                <a:cs typeface="Calibri" panose="020F0502020204030204" pitchFamily="34" charset="0"/>
              </a:rPr>
              <a:t> : </a:t>
            </a:r>
            <a:r>
              <a:rPr lang="en-US" altLang="nl-NL" sz="1323" dirty="0" err="1">
                <a:latin typeface="Calibri" panose="020F0502020204030204" pitchFamily="34" charset="0"/>
                <a:cs typeface="Calibri" panose="020F0502020204030204" pitchFamily="34" charset="0"/>
              </a:rPr>
              <a:t>Kosten</a:t>
            </a:r>
            <a:endParaRPr lang="en-US" altLang="nl-NL" sz="1323" dirty="0">
              <a:latin typeface="Calibri" panose="020F0502020204030204" pitchFamily="34" charset="0"/>
              <a:cs typeface="Calibri" panose="020F0502020204030204" pitchFamily="34" charset="0"/>
            </a:endParaRPr>
          </a:p>
          <a:p>
            <a:pPr>
              <a:buFont typeface="Courier New" panose="02070309020205020404" pitchFamily="49" charset="0"/>
              <a:buChar char="o"/>
              <a:defRPr/>
            </a:pPr>
            <a:r>
              <a:rPr lang="en-US" altLang="nl-NL" sz="1512" dirty="0" err="1">
                <a:latin typeface="Calibri" panose="020F0502020204030204" pitchFamily="34" charset="0"/>
                <a:cs typeface="Calibri" panose="020F0502020204030204" pitchFamily="34" charset="0"/>
              </a:rPr>
              <a:t>Analyse</a:t>
            </a:r>
            <a:r>
              <a:rPr lang="en-US" altLang="nl-NL" sz="1512" dirty="0">
                <a:latin typeface="Calibri" panose="020F0502020204030204" pitchFamily="34" charset="0"/>
                <a:cs typeface="Calibri" panose="020F0502020204030204" pitchFamily="34" charset="0"/>
              </a:rPr>
              <a:t> van de </a:t>
            </a:r>
            <a:r>
              <a:rPr lang="en-US" altLang="nl-NL" sz="1512" b="1" dirty="0" err="1">
                <a:latin typeface="Calibri" panose="020F0502020204030204" pitchFamily="34" charset="0"/>
                <a:cs typeface="Calibri" panose="020F0502020204030204" pitchFamily="34" charset="0"/>
              </a:rPr>
              <a:t>doorlooptijd</a:t>
            </a:r>
            <a:endParaRPr lang="en-US" altLang="nl-NL" sz="1512" b="1"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err="1">
                <a:latin typeface="Calibri" panose="020F0502020204030204" pitchFamily="34" charset="0"/>
                <a:cs typeface="Calibri" panose="020F0502020204030204" pitchFamily="34" charset="0"/>
              </a:rPr>
              <a:t>Procestijd</a:t>
            </a:r>
            <a:endParaRPr lang="en-US" altLang="nl-NL" sz="1323" b="1"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err="1">
                <a:latin typeface="Calibri" panose="020F0502020204030204" pitchFamily="34" charset="0"/>
                <a:cs typeface="Calibri" panose="020F0502020204030204" pitchFamily="34" charset="0"/>
              </a:rPr>
              <a:t>Procescapaciteit</a:t>
            </a:r>
            <a:endParaRPr lang="en-US" altLang="nl-NL" sz="1323"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err="1">
                <a:latin typeface="Calibri" panose="020F0502020204030204" pitchFamily="34" charset="0"/>
                <a:cs typeface="Calibri" panose="020F0502020204030204" pitchFamily="34" charset="0"/>
              </a:rPr>
              <a:t>Onderhanden</a:t>
            </a:r>
            <a:r>
              <a:rPr lang="en-US" altLang="nl-NL" sz="1323" dirty="0">
                <a:latin typeface="Calibri" panose="020F0502020204030204" pitchFamily="34" charset="0"/>
                <a:cs typeface="Calibri" panose="020F0502020204030204" pitchFamily="34" charset="0"/>
              </a:rPr>
              <a:t> </a:t>
            </a:r>
            <a:r>
              <a:rPr lang="en-US" altLang="nl-NL" sz="1323" dirty="0" err="1">
                <a:latin typeface="Calibri" panose="020F0502020204030204" pitchFamily="34" charset="0"/>
                <a:cs typeface="Calibri" panose="020F0502020204030204" pitchFamily="34" charset="0"/>
              </a:rPr>
              <a:t>werk</a:t>
            </a:r>
            <a:r>
              <a:rPr lang="en-US" altLang="nl-NL" sz="1323" dirty="0">
                <a:latin typeface="Calibri" panose="020F0502020204030204" pitchFamily="34" charset="0"/>
                <a:cs typeface="Calibri" panose="020F0502020204030204" pitchFamily="34" charset="0"/>
              </a:rPr>
              <a:t> [WIP]</a:t>
            </a:r>
          </a:p>
          <a:p>
            <a:pPr marL="701956" lvl="1" indent="-324006">
              <a:buFont typeface="Courier New" panose="02070309020205020404" pitchFamily="49" charset="0"/>
              <a:buChar char="o"/>
              <a:defRPr/>
            </a:pPr>
            <a:r>
              <a:rPr lang="en-US" altLang="nl-NL" sz="1323" dirty="0">
                <a:latin typeface="Calibri" panose="020F0502020204030204" pitchFamily="34" charset="0"/>
                <a:cs typeface="Calibri" panose="020F0502020204030204" pitchFamily="34" charset="0"/>
              </a:rPr>
              <a:t>‘</a:t>
            </a:r>
            <a:r>
              <a:rPr lang="en-US" altLang="nl-NL" sz="1323" i="1" dirty="0">
                <a:latin typeface="Calibri" panose="020F0502020204030204" pitchFamily="34" charset="0"/>
                <a:cs typeface="Calibri" panose="020F0502020204030204" pitchFamily="34" charset="0"/>
              </a:rPr>
              <a:t>Little’s Law</a:t>
            </a:r>
            <a:r>
              <a:rPr lang="en-US" altLang="nl-NL" sz="1323" dirty="0">
                <a:latin typeface="Calibri" panose="020F0502020204030204" pitchFamily="34" charset="0"/>
                <a:cs typeface="Calibri" panose="020F0502020204030204" pitchFamily="34" charset="0"/>
              </a:rPr>
              <a:t>’</a:t>
            </a:r>
          </a:p>
          <a:p>
            <a:pPr marL="701956" lvl="1" indent="-324006">
              <a:buFont typeface="Courier New" panose="02070309020205020404" pitchFamily="49" charset="0"/>
              <a:buChar char="o"/>
              <a:defRPr/>
            </a:pPr>
            <a:r>
              <a:rPr lang="en-US" altLang="nl-NL" sz="1323" dirty="0" err="1">
                <a:latin typeface="Calibri" panose="020F0502020204030204" pitchFamily="34" charset="0"/>
                <a:cs typeface="Calibri" panose="020F0502020204030204" pitchFamily="34" charset="0"/>
              </a:rPr>
              <a:t>Outputsnelheid</a:t>
            </a:r>
            <a:endParaRPr lang="en-US" altLang="nl-NL" sz="1323" dirty="0">
              <a:latin typeface="Calibri" panose="020F0502020204030204" pitchFamily="34" charset="0"/>
              <a:cs typeface="Calibri" panose="020F0502020204030204" pitchFamily="34" charset="0"/>
            </a:endParaRPr>
          </a:p>
          <a:p>
            <a:pPr marL="701956" lvl="1" indent="-324006">
              <a:buFont typeface="Courier New" panose="02070309020205020404" pitchFamily="49" charset="0"/>
              <a:buChar char="o"/>
              <a:defRPr/>
            </a:pPr>
            <a:r>
              <a:rPr lang="en-US" altLang="nl-NL" sz="1323" dirty="0">
                <a:latin typeface="Calibri" panose="020F0502020204030204" pitchFamily="34" charset="0"/>
                <a:cs typeface="Calibri" panose="020F0502020204030204" pitchFamily="34" charset="0"/>
              </a:rPr>
              <a:t>Process efficiency of LEAN-factor</a:t>
            </a:r>
            <a:endParaRPr lang="nl-NL" altLang="nl-NL" sz="1323" dirty="0">
              <a:latin typeface="Calibri" panose="020F0502020204030204" pitchFamily="34" charset="0"/>
              <a:cs typeface="Calibri" panose="020F0502020204030204" pitchFamily="34" charset="0"/>
            </a:endParaRPr>
          </a:p>
        </p:txBody>
      </p:sp>
      <p:pic>
        <p:nvPicPr>
          <p:cNvPr id="11" name="Afbeelding 10" descr="Afbeelding met vliegtuig, zitten, groot, startbaan&#10;&#10;Automatisch gegenereerde beschrijving">
            <a:extLst>
              <a:ext uri="{FF2B5EF4-FFF2-40B4-BE49-F238E27FC236}">
                <a16:creationId xmlns:a16="http://schemas.microsoft.com/office/drawing/2014/main" id="{BBCC3146-B520-44A7-A0AC-EB73FE8E8E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99" y="1521885"/>
            <a:ext cx="2403477" cy="3401667"/>
          </a:xfrm>
          <a:prstGeom prst="rect">
            <a:avLst/>
          </a:prstGeom>
          <a:ln>
            <a:noFill/>
          </a:ln>
          <a:effectLst/>
        </p:spPr>
      </p:pic>
      <p:sp>
        <p:nvSpPr>
          <p:cNvPr id="3" name="Tijdelijke aanduiding voor voettekst 2">
            <a:extLst>
              <a:ext uri="{FF2B5EF4-FFF2-40B4-BE49-F238E27FC236}">
                <a16:creationId xmlns:a16="http://schemas.microsoft.com/office/drawing/2014/main" id="{95DA8D75-CF6C-425D-883A-C7F2D371FE56}"/>
              </a:ext>
            </a:extLst>
          </p:cNvPr>
          <p:cNvSpPr>
            <a:spLocks noGrp="1"/>
          </p:cNvSpPr>
          <p:nvPr>
            <p:ph type="ftr" sz="quarter" idx="11"/>
          </p:nvPr>
        </p:nvSpPr>
        <p:spPr/>
        <p:txBody>
          <a:bodyPr/>
          <a:lstStyle/>
          <a:p>
            <a:r>
              <a:rPr lang="nl-NL"/>
              <a:t>Processen</a:t>
            </a:r>
          </a:p>
        </p:txBody>
      </p:sp>
      <p:sp>
        <p:nvSpPr>
          <p:cNvPr id="5" name="Tijdelijke aanduiding voor dianummer 4">
            <a:extLst>
              <a:ext uri="{FF2B5EF4-FFF2-40B4-BE49-F238E27FC236}">
                <a16:creationId xmlns:a16="http://schemas.microsoft.com/office/drawing/2014/main" id="{749C9C3F-2240-4007-889B-4F6A9AC6AD1A}"/>
              </a:ext>
            </a:extLst>
          </p:cNvPr>
          <p:cNvSpPr>
            <a:spLocks noGrp="1"/>
          </p:cNvSpPr>
          <p:nvPr>
            <p:ph type="sldNum" sz="quarter" idx="12"/>
          </p:nvPr>
        </p:nvSpPr>
        <p:spPr/>
        <p:txBody>
          <a:bodyPr/>
          <a:lstStyle/>
          <a:p>
            <a:fld id="{AC45E626-344A-4208-8044-C64B1A4C3BF3}" type="slidenum">
              <a:rPr lang="nl-NL" smtClean="0"/>
              <a:t>71</a:t>
            </a:fld>
            <a:endParaRPr lang="nl-NL"/>
          </a:p>
        </p:txBody>
      </p:sp>
      <p:pic>
        <p:nvPicPr>
          <p:cNvPr id="6" name="Afbeelding 5">
            <a:extLst>
              <a:ext uri="{FF2B5EF4-FFF2-40B4-BE49-F238E27FC236}">
                <a16:creationId xmlns:a16="http://schemas.microsoft.com/office/drawing/2014/main" id="{A486AD90-49B3-42FD-885B-085EAE6AC2F3}"/>
              </a:ext>
            </a:extLst>
          </p:cNvPr>
          <p:cNvPicPr>
            <a:picLocks noChangeAspect="1"/>
          </p:cNvPicPr>
          <p:nvPr/>
        </p:nvPicPr>
        <p:blipFill>
          <a:blip r:embed="rId7"/>
          <a:stretch>
            <a:fillRect/>
          </a:stretch>
        </p:blipFill>
        <p:spPr>
          <a:xfrm>
            <a:off x="7111373" y="2669814"/>
            <a:ext cx="2924919" cy="2575240"/>
          </a:xfrm>
          <a:prstGeom prst="rect">
            <a:avLst/>
          </a:prstGeom>
        </p:spPr>
      </p:pic>
      <p:sp>
        <p:nvSpPr>
          <p:cNvPr id="14" name="Tekstvak 13">
            <a:extLst>
              <a:ext uri="{FF2B5EF4-FFF2-40B4-BE49-F238E27FC236}">
                <a16:creationId xmlns:a16="http://schemas.microsoft.com/office/drawing/2014/main" id="{418E8B43-60F8-4BEC-AF39-1333C06DC31D}"/>
              </a:ext>
            </a:extLst>
          </p:cNvPr>
          <p:cNvSpPr txBox="1"/>
          <p:nvPr/>
        </p:nvSpPr>
        <p:spPr>
          <a:xfrm>
            <a:off x="9734767" y="6253556"/>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159</a:t>
            </a:r>
          </a:p>
        </p:txBody>
      </p:sp>
      <p:pic>
        <p:nvPicPr>
          <p:cNvPr id="15" name="Afbeelding 14" descr="Afbeelding met vliegtuig, zitten, groot, startbaan&#10;&#10;Automatisch gegenereerde beschrijving">
            <a:extLst>
              <a:ext uri="{FF2B5EF4-FFF2-40B4-BE49-F238E27FC236}">
                <a16:creationId xmlns:a16="http://schemas.microsoft.com/office/drawing/2014/main" id="{44F3C2FD-5601-49CF-972C-D7452B8C6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3702989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schermafbeelding&#10;&#10;Automatisch gegenereerde beschrijving">
            <a:extLst>
              <a:ext uri="{FF2B5EF4-FFF2-40B4-BE49-F238E27FC236}">
                <a16:creationId xmlns:a16="http://schemas.microsoft.com/office/drawing/2014/main" id="{0DA62C39-51EA-4DE1-A5D1-820C343C7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235" y="1539254"/>
            <a:ext cx="7529060" cy="4764961"/>
          </a:xfrm>
          <a:prstGeom prst="rect">
            <a:avLst/>
          </a:prstGeom>
        </p:spPr>
      </p:pic>
      <p:sp>
        <p:nvSpPr>
          <p:cNvPr id="4" name="Titel 3"/>
          <p:cNvSpPr>
            <a:spLocks noGrp="1"/>
          </p:cNvSpPr>
          <p:nvPr>
            <p:ph type="title"/>
          </p:nvPr>
        </p:nvSpPr>
        <p:spPr/>
        <p:txBody>
          <a:bodyPr>
            <a:normAutofit/>
          </a:bodyPr>
          <a:lstStyle/>
          <a:p>
            <a:r>
              <a:rPr lang="nl-NL" dirty="0"/>
              <a:t>SERV.QUAL.</a:t>
            </a:r>
            <a:br>
              <a:rPr lang="nl-NL" b="0" dirty="0"/>
            </a:br>
            <a:r>
              <a:rPr lang="nn-NO" sz="1600" b="0" dirty="0">
                <a:solidFill>
                  <a:schemeClr val="tx1"/>
                </a:solidFill>
              </a:rPr>
              <a:t>‘</a:t>
            </a:r>
            <a:r>
              <a:rPr lang="nn-NO" sz="1600" b="0" i="1" dirty="0">
                <a:solidFill>
                  <a:schemeClr val="tx1"/>
                </a:solidFill>
              </a:rPr>
              <a:t>Klovenmodel</a:t>
            </a:r>
            <a:r>
              <a:rPr lang="nn-NO" sz="1600" b="0" dirty="0">
                <a:solidFill>
                  <a:schemeClr val="tx1"/>
                </a:solidFill>
              </a:rPr>
              <a:t>’ - Parasuraman, Zeithaml &amp; Berry, 1988</a:t>
            </a:r>
            <a:endParaRPr lang="nl-NL" sz="1600" b="0" dirty="0">
              <a:solidFill>
                <a:schemeClr val="tx1"/>
              </a:solidFill>
            </a:endParaRPr>
          </a:p>
        </p:txBody>
      </p:sp>
      <p:sp>
        <p:nvSpPr>
          <p:cNvPr id="11" name="Tijdelijke aanduiding voor voettekst 10">
            <a:extLst>
              <a:ext uri="{FF2B5EF4-FFF2-40B4-BE49-F238E27FC236}">
                <a16:creationId xmlns:a16="http://schemas.microsoft.com/office/drawing/2014/main" id="{BA0DCAA1-0084-44FF-ABF8-A03B0AEABFDB}"/>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M&amp;O</a:t>
            </a:r>
          </a:p>
        </p:txBody>
      </p:sp>
      <p:pic>
        <p:nvPicPr>
          <p:cNvPr id="47" name="Picture 2">
            <a:extLst>
              <a:ext uri="{FF2B5EF4-FFF2-40B4-BE49-F238E27FC236}">
                <a16:creationId xmlns:a16="http://schemas.microsoft.com/office/drawing/2014/main" id="{FEF51A8E-373D-4518-ABA0-5229346876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62" r="11536"/>
          <a:stretch/>
        </p:blipFill>
        <p:spPr bwMode="auto">
          <a:xfrm>
            <a:off x="7862838" y="92818"/>
            <a:ext cx="935294" cy="121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a:extLst>
              <a:ext uri="{FF2B5EF4-FFF2-40B4-BE49-F238E27FC236}">
                <a16:creationId xmlns:a16="http://schemas.microsoft.com/office/drawing/2014/main" id="{A8D177FA-0199-4365-85B1-A3F7D65042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48" t="1205" r="9596"/>
          <a:stretch/>
        </p:blipFill>
        <p:spPr>
          <a:xfrm>
            <a:off x="6787672" y="96396"/>
            <a:ext cx="891325" cy="1217797"/>
          </a:xfrm>
          <a:prstGeom prst="rect">
            <a:avLst/>
          </a:prstGeom>
        </p:spPr>
      </p:pic>
      <p:pic>
        <p:nvPicPr>
          <p:cNvPr id="12" name="Afbeelding 11">
            <a:extLst>
              <a:ext uri="{FF2B5EF4-FFF2-40B4-BE49-F238E27FC236}">
                <a16:creationId xmlns:a16="http://schemas.microsoft.com/office/drawing/2014/main" id="{7617F15F-31CD-40D3-82FB-E02FE63C37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258" y="5520362"/>
            <a:ext cx="1038612" cy="458211"/>
          </a:xfrm>
          <a:prstGeom prst="rect">
            <a:avLst/>
          </a:prstGeom>
        </p:spPr>
      </p:pic>
      <p:pic>
        <p:nvPicPr>
          <p:cNvPr id="14" name="Afbeelding 13">
            <a:extLst>
              <a:ext uri="{FF2B5EF4-FFF2-40B4-BE49-F238E27FC236}">
                <a16:creationId xmlns:a16="http://schemas.microsoft.com/office/drawing/2014/main" id="{40A0C70B-2BD7-475E-8176-AF39D68E3A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994" t="3586" r="23015" b="25896"/>
          <a:stretch/>
        </p:blipFill>
        <p:spPr>
          <a:xfrm>
            <a:off x="8984639" y="92818"/>
            <a:ext cx="852409" cy="1217797"/>
          </a:xfrm>
          <a:prstGeom prst="rect">
            <a:avLst/>
          </a:prstGeom>
        </p:spPr>
      </p:pic>
      <p:pic>
        <p:nvPicPr>
          <p:cNvPr id="16" name="Afbeelding 15">
            <a:extLst>
              <a:ext uri="{FF2B5EF4-FFF2-40B4-BE49-F238E27FC236}">
                <a16:creationId xmlns:a16="http://schemas.microsoft.com/office/drawing/2014/main" id="{055550B7-99C2-42B3-A451-110593C758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263" y="5853377"/>
            <a:ext cx="1007402" cy="335800"/>
          </a:xfrm>
          <a:prstGeom prst="rect">
            <a:avLst/>
          </a:prstGeom>
        </p:spPr>
      </p:pic>
      <p:pic>
        <p:nvPicPr>
          <p:cNvPr id="54" name="Afbeelding 53">
            <a:extLst>
              <a:ext uri="{FF2B5EF4-FFF2-40B4-BE49-F238E27FC236}">
                <a16:creationId xmlns:a16="http://schemas.microsoft.com/office/drawing/2014/main" id="{12CDF295-DAF8-433B-AA44-4EFFEEC8CA7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30698" r="18413" b="28332"/>
          <a:stretch/>
        </p:blipFill>
        <p:spPr>
          <a:xfrm>
            <a:off x="560064" y="4987768"/>
            <a:ext cx="1185562" cy="595356"/>
          </a:xfrm>
          <a:prstGeom prst="rect">
            <a:avLst/>
          </a:prstGeom>
        </p:spPr>
      </p:pic>
      <p:sp>
        <p:nvSpPr>
          <p:cNvPr id="2" name="Rechthoek 1">
            <a:extLst>
              <a:ext uri="{FF2B5EF4-FFF2-40B4-BE49-F238E27FC236}">
                <a16:creationId xmlns:a16="http://schemas.microsoft.com/office/drawing/2014/main" id="{AE52802C-E120-4896-923D-A6E2CE918E29}"/>
              </a:ext>
            </a:extLst>
          </p:cNvPr>
          <p:cNvSpPr/>
          <p:nvPr/>
        </p:nvSpPr>
        <p:spPr>
          <a:xfrm>
            <a:off x="5261330" y="4724191"/>
            <a:ext cx="801823" cy="215572"/>
          </a:xfrm>
          <a:prstGeom prst="rect">
            <a:avLst/>
          </a:prstGeom>
        </p:spPr>
        <p:txBody>
          <a:bodyPr wrap="none">
            <a:spAutoFit/>
          </a:bodyPr>
          <a:lstStyle/>
          <a:p>
            <a:pPr defTabSz="864017">
              <a:defRPr/>
            </a:pPr>
            <a:r>
              <a:rPr lang="nl-NL" sz="801" dirty="0">
                <a:solidFill>
                  <a:prstClr val="black"/>
                </a:solidFill>
                <a:latin typeface="Calibri" panose="020F0502020204030204"/>
              </a:rPr>
              <a:t>‘</a:t>
            </a:r>
            <a:r>
              <a:rPr lang="nl-NL" sz="801" i="1" dirty="0" err="1">
                <a:solidFill>
                  <a:prstClr val="black"/>
                </a:solidFill>
                <a:latin typeface="Calibri" panose="020F0502020204030204"/>
              </a:rPr>
              <a:t>Listening</a:t>
            </a:r>
            <a:r>
              <a:rPr lang="nl-NL" sz="801" i="1" dirty="0">
                <a:solidFill>
                  <a:prstClr val="black"/>
                </a:solidFill>
                <a:latin typeface="Calibri" panose="020F0502020204030204"/>
              </a:rPr>
              <a:t> Gap</a:t>
            </a:r>
            <a:r>
              <a:rPr lang="nl-NL" sz="801" dirty="0">
                <a:solidFill>
                  <a:prstClr val="black"/>
                </a:solidFill>
                <a:latin typeface="Calibri" panose="020F0502020204030204"/>
              </a:rPr>
              <a:t>’</a:t>
            </a:r>
          </a:p>
        </p:txBody>
      </p:sp>
      <p:sp>
        <p:nvSpPr>
          <p:cNvPr id="5" name="Rechthoek 4">
            <a:extLst>
              <a:ext uri="{FF2B5EF4-FFF2-40B4-BE49-F238E27FC236}">
                <a16:creationId xmlns:a16="http://schemas.microsoft.com/office/drawing/2014/main" id="{0B05615F-4420-4C03-B9B3-74EFC21E6788}"/>
              </a:ext>
            </a:extLst>
          </p:cNvPr>
          <p:cNvSpPr/>
          <p:nvPr/>
        </p:nvSpPr>
        <p:spPr>
          <a:xfrm>
            <a:off x="7599926" y="5286556"/>
            <a:ext cx="1612942" cy="215572"/>
          </a:xfrm>
          <a:prstGeom prst="rect">
            <a:avLst/>
          </a:prstGeom>
        </p:spPr>
        <p:txBody>
          <a:bodyPr wrap="none">
            <a:spAutoFit/>
          </a:bodyPr>
          <a:lstStyle/>
          <a:p>
            <a:pPr defTabSz="864017">
              <a:defRPr/>
            </a:pPr>
            <a:r>
              <a:rPr lang="nl-NL" sz="801" dirty="0">
                <a:solidFill>
                  <a:prstClr val="black"/>
                </a:solidFill>
                <a:latin typeface="Calibri" panose="020F0502020204030204"/>
              </a:rPr>
              <a:t>‘</a:t>
            </a:r>
            <a:r>
              <a:rPr lang="nl-NL" sz="801" i="1" dirty="0">
                <a:solidFill>
                  <a:prstClr val="black"/>
                </a:solidFill>
                <a:latin typeface="Calibri" panose="020F0502020204030204"/>
              </a:rPr>
              <a:t>Service Design &amp; Standards Gap</a:t>
            </a:r>
            <a:r>
              <a:rPr lang="nl-NL" sz="801" dirty="0">
                <a:solidFill>
                  <a:prstClr val="black"/>
                </a:solidFill>
                <a:latin typeface="Calibri" panose="020F0502020204030204"/>
              </a:rPr>
              <a:t>’: </a:t>
            </a:r>
          </a:p>
        </p:txBody>
      </p:sp>
      <p:sp>
        <p:nvSpPr>
          <p:cNvPr id="7" name="Rechthoek 6">
            <a:extLst>
              <a:ext uri="{FF2B5EF4-FFF2-40B4-BE49-F238E27FC236}">
                <a16:creationId xmlns:a16="http://schemas.microsoft.com/office/drawing/2014/main" id="{29EE93A3-BB0C-4DB4-A42C-B3555990A4A3}"/>
              </a:ext>
            </a:extLst>
          </p:cNvPr>
          <p:cNvSpPr/>
          <p:nvPr/>
        </p:nvSpPr>
        <p:spPr>
          <a:xfrm>
            <a:off x="7548567" y="4359159"/>
            <a:ext cx="1306768" cy="215572"/>
          </a:xfrm>
          <a:prstGeom prst="rect">
            <a:avLst/>
          </a:prstGeom>
        </p:spPr>
        <p:txBody>
          <a:bodyPr wrap="none">
            <a:spAutoFit/>
          </a:bodyPr>
          <a:lstStyle/>
          <a:p>
            <a:pPr defTabSz="864017">
              <a:defRPr/>
            </a:pPr>
            <a:r>
              <a:rPr lang="nl-NL" sz="801" dirty="0">
                <a:solidFill>
                  <a:prstClr val="black"/>
                </a:solidFill>
                <a:latin typeface="Calibri" panose="020F0502020204030204"/>
              </a:rPr>
              <a:t>‘</a:t>
            </a:r>
            <a:r>
              <a:rPr lang="nl-NL" sz="801" i="1" dirty="0">
                <a:solidFill>
                  <a:prstClr val="black"/>
                </a:solidFill>
                <a:latin typeface="Calibri" panose="020F0502020204030204"/>
              </a:rPr>
              <a:t>Service Performance Gap</a:t>
            </a:r>
            <a:r>
              <a:rPr lang="nl-NL" sz="801" dirty="0">
                <a:solidFill>
                  <a:prstClr val="black"/>
                </a:solidFill>
                <a:latin typeface="Calibri" panose="020F0502020204030204"/>
              </a:rPr>
              <a:t>’ </a:t>
            </a:r>
          </a:p>
        </p:txBody>
      </p:sp>
      <p:sp>
        <p:nvSpPr>
          <p:cNvPr id="9" name="Rechthoek 8">
            <a:extLst>
              <a:ext uri="{FF2B5EF4-FFF2-40B4-BE49-F238E27FC236}">
                <a16:creationId xmlns:a16="http://schemas.microsoft.com/office/drawing/2014/main" id="{8BAAE8CE-17A1-44FA-B19B-16BA60DD55E0}"/>
              </a:ext>
            </a:extLst>
          </p:cNvPr>
          <p:cNvSpPr/>
          <p:nvPr/>
        </p:nvSpPr>
        <p:spPr>
          <a:xfrm>
            <a:off x="8174981" y="3870774"/>
            <a:ext cx="1087157" cy="215572"/>
          </a:xfrm>
          <a:prstGeom prst="rect">
            <a:avLst/>
          </a:prstGeom>
        </p:spPr>
        <p:txBody>
          <a:bodyPr wrap="none">
            <a:spAutoFit/>
          </a:bodyPr>
          <a:lstStyle/>
          <a:p>
            <a:pPr defTabSz="864017">
              <a:defRPr/>
            </a:pPr>
            <a:r>
              <a:rPr lang="nl-NL" sz="801" dirty="0">
                <a:solidFill>
                  <a:prstClr val="black"/>
                </a:solidFill>
                <a:latin typeface="Calibri" panose="020F0502020204030204"/>
              </a:rPr>
              <a:t>‘</a:t>
            </a:r>
            <a:r>
              <a:rPr lang="nl-NL" sz="801" i="1" dirty="0">
                <a:solidFill>
                  <a:prstClr val="black"/>
                </a:solidFill>
                <a:latin typeface="Calibri" panose="020F0502020204030204"/>
              </a:rPr>
              <a:t>Communication Gap</a:t>
            </a:r>
            <a:r>
              <a:rPr lang="nl-NL" sz="801" dirty="0">
                <a:solidFill>
                  <a:prstClr val="black"/>
                </a:solidFill>
                <a:latin typeface="Calibri" panose="020F0502020204030204"/>
              </a:rPr>
              <a:t>’</a:t>
            </a:r>
          </a:p>
        </p:txBody>
      </p:sp>
      <p:sp>
        <p:nvSpPr>
          <p:cNvPr id="10" name="Tekstvak 9">
            <a:extLst>
              <a:ext uri="{FF2B5EF4-FFF2-40B4-BE49-F238E27FC236}">
                <a16:creationId xmlns:a16="http://schemas.microsoft.com/office/drawing/2014/main" id="{06F11673-5472-45ED-A492-062294301FF2}"/>
              </a:ext>
            </a:extLst>
          </p:cNvPr>
          <p:cNvSpPr txBox="1"/>
          <p:nvPr/>
        </p:nvSpPr>
        <p:spPr>
          <a:xfrm>
            <a:off x="7592898" y="2737291"/>
            <a:ext cx="807693" cy="215572"/>
          </a:xfrm>
          <a:prstGeom prst="rect">
            <a:avLst/>
          </a:prstGeom>
          <a:noFill/>
        </p:spPr>
        <p:txBody>
          <a:bodyPr wrap="square" rtlCol="0">
            <a:spAutoFit/>
          </a:bodyPr>
          <a:lstStyle/>
          <a:p>
            <a:pPr defTabSz="864017">
              <a:defRPr/>
            </a:pPr>
            <a:r>
              <a:rPr lang="nl-NL" sz="801" dirty="0">
                <a:solidFill>
                  <a:prstClr val="black"/>
                </a:solidFill>
                <a:latin typeface="Calibri" panose="020F0502020204030204"/>
              </a:rPr>
              <a:t>Gap 1 t/m 4</a:t>
            </a:r>
          </a:p>
        </p:txBody>
      </p:sp>
      <p:pic>
        <p:nvPicPr>
          <p:cNvPr id="20" name="Picture 3">
            <a:extLst>
              <a:ext uri="{FF2B5EF4-FFF2-40B4-BE49-F238E27FC236}">
                <a16:creationId xmlns:a16="http://schemas.microsoft.com/office/drawing/2014/main" id="{EABA5F24-C7CF-4657-B6D1-51A094FEFD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D0D6D7A4-A2E1-4072-977B-1406DAD4EB24}"/>
              </a:ext>
            </a:extLst>
          </p:cNvPr>
          <p:cNvPicPr>
            <a:picLocks noChangeAspect="1"/>
          </p:cNvPicPr>
          <p:nvPr/>
        </p:nvPicPr>
        <p:blipFill rotWithShape="1">
          <a:blip r:embed="rId11">
            <a:extLst>
              <a:ext uri="{28A0092B-C50C-407E-A947-70E740481C1C}">
                <a14:useLocalDpi xmlns:a14="http://schemas.microsoft.com/office/drawing/2010/main" val="0"/>
              </a:ext>
            </a:extLst>
          </a:blip>
          <a:srcRect l="14749" t="1" r="11299" b="-692"/>
          <a:stretch/>
        </p:blipFill>
        <p:spPr>
          <a:xfrm>
            <a:off x="76568" y="1553467"/>
            <a:ext cx="2340108" cy="3425206"/>
          </a:xfrm>
          <a:prstGeom prst="rect">
            <a:avLst/>
          </a:prstGeom>
          <a:ln>
            <a:noFill/>
          </a:ln>
          <a:effectLst/>
        </p:spPr>
      </p:pic>
      <p:sp>
        <p:nvSpPr>
          <p:cNvPr id="18" name="Rechthoek 17">
            <a:extLst>
              <a:ext uri="{FF2B5EF4-FFF2-40B4-BE49-F238E27FC236}">
                <a16:creationId xmlns:a16="http://schemas.microsoft.com/office/drawing/2014/main" id="{0A17FA5F-10ED-4086-9EAF-07982A83BE7E}"/>
              </a:ext>
            </a:extLst>
          </p:cNvPr>
          <p:cNvSpPr/>
          <p:nvPr/>
        </p:nvSpPr>
        <p:spPr>
          <a:xfrm>
            <a:off x="9165255" y="3897776"/>
            <a:ext cx="1467618" cy="488384"/>
          </a:xfrm>
          <a:prstGeom prst="rect">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Externe</a:t>
            </a:r>
          </a:p>
          <a:p>
            <a:pPr algn="ctr" defTabSz="864017">
              <a:defRPr/>
            </a:pPr>
            <a:r>
              <a:rPr lang="nl-NL" sz="945" dirty="0" err="1">
                <a:solidFill>
                  <a:prstClr val="white"/>
                </a:solidFill>
                <a:effectLst>
                  <a:outerShdw blurRad="38100" dist="38100" dir="2700000" algn="tl">
                    <a:srgbClr val="000000">
                      <a:alpha val="43137"/>
                    </a:srgbClr>
                  </a:outerShdw>
                </a:effectLst>
                <a:latin typeface="Calibri" panose="020F0502020204030204"/>
              </a:rPr>
              <a:t>commmunicatie</a:t>
            </a:r>
            <a:endParaRPr lang="nl-NL" sz="945" dirty="0">
              <a:solidFill>
                <a:prstClr val="white"/>
              </a:solidFill>
              <a:effectLst>
                <a:outerShdw blurRad="38100" dist="38100" dir="2700000" algn="tl">
                  <a:srgbClr val="000000">
                    <a:alpha val="43137"/>
                  </a:srgbClr>
                </a:outerShdw>
              </a:effectLst>
              <a:latin typeface="Calibri" panose="020F0502020204030204"/>
            </a:endParaRPr>
          </a:p>
        </p:txBody>
      </p:sp>
      <p:sp>
        <p:nvSpPr>
          <p:cNvPr id="24" name="Rechthoek 23">
            <a:extLst>
              <a:ext uri="{FF2B5EF4-FFF2-40B4-BE49-F238E27FC236}">
                <a16:creationId xmlns:a16="http://schemas.microsoft.com/office/drawing/2014/main" id="{70FA8E68-EEEE-4475-BCB5-68914FC3BBB8}"/>
              </a:ext>
            </a:extLst>
          </p:cNvPr>
          <p:cNvSpPr/>
          <p:nvPr/>
        </p:nvSpPr>
        <p:spPr>
          <a:xfrm>
            <a:off x="6797261" y="5597772"/>
            <a:ext cx="1467618" cy="6285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Percepties van management over klantverwachting</a:t>
            </a:r>
          </a:p>
        </p:txBody>
      </p:sp>
      <p:sp>
        <p:nvSpPr>
          <p:cNvPr id="25" name="Rechthoek 24">
            <a:extLst>
              <a:ext uri="{FF2B5EF4-FFF2-40B4-BE49-F238E27FC236}">
                <a16:creationId xmlns:a16="http://schemas.microsoft.com/office/drawing/2014/main" id="{24762F67-49BC-4423-B83D-2693B38402A9}"/>
              </a:ext>
            </a:extLst>
          </p:cNvPr>
          <p:cNvSpPr/>
          <p:nvPr/>
        </p:nvSpPr>
        <p:spPr>
          <a:xfrm>
            <a:off x="6808204" y="4680540"/>
            <a:ext cx="1467618" cy="6285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Vertaling van percepties van management in specificatie van de dienst</a:t>
            </a:r>
          </a:p>
        </p:txBody>
      </p:sp>
      <p:sp>
        <p:nvSpPr>
          <p:cNvPr id="26" name="Rechthoek 25">
            <a:extLst>
              <a:ext uri="{FF2B5EF4-FFF2-40B4-BE49-F238E27FC236}">
                <a16:creationId xmlns:a16="http://schemas.microsoft.com/office/drawing/2014/main" id="{11B74635-E2E6-4EBC-AA2C-D064797138BC}"/>
              </a:ext>
            </a:extLst>
          </p:cNvPr>
          <p:cNvSpPr/>
          <p:nvPr/>
        </p:nvSpPr>
        <p:spPr>
          <a:xfrm>
            <a:off x="6787672" y="3773835"/>
            <a:ext cx="1467618" cy="6285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Dienstverlening</a:t>
            </a:r>
          </a:p>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 </a:t>
            </a:r>
            <a:r>
              <a:rPr lang="nl-NL" sz="756" dirty="0">
                <a:solidFill>
                  <a:prstClr val="white"/>
                </a:solidFill>
                <a:effectLst>
                  <a:outerShdw blurRad="38100" dist="38100" dir="2700000" algn="tl">
                    <a:srgbClr val="000000">
                      <a:alpha val="43137"/>
                    </a:srgbClr>
                  </a:outerShdw>
                </a:effectLst>
                <a:latin typeface="Calibri" panose="020F0502020204030204"/>
              </a:rPr>
              <a:t>[inclusief contacten vooraf en achteraf]</a:t>
            </a:r>
          </a:p>
        </p:txBody>
      </p:sp>
      <p:sp>
        <p:nvSpPr>
          <p:cNvPr id="27" name="Rechthoek 26">
            <a:extLst>
              <a:ext uri="{FF2B5EF4-FFF2-40B4-BE49-F238E27FC236}">
                <a16:creationId xmlns:a16="http://schemas.microsoft.com/office/drawing/2014/main" id="{2F767FB9-07DE-4F1B-BA74-35650BF8F233}"/>
              </a:ext>
            </a:extLst>
          </p:cNvPr>
          <p:cNvSpPr/>
          <p:nvPr/>
        </p:nvSpPr>
        <p:spPr>
          <a:xfrm>
            <a:off x="4494121" y="1469520"/>
            <a:ext cx="1467618" cy="628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Mond tot mond reclame</a:t>
            </a:r>
          </a:p>
        </p:txBody>
      </p:sp>
      <p:sp>
        <p:nvSpPr>
          <p:cNvPr id="29" name="Rechthoek 28">
            <a:extLst>
              <a:ext uri="{FF2B5EF4-FFF2-40B4-BE49-F238E27FC236}">
                <a16:creationId xmlns:a16="http://schemas.microsoft.com/office/drawing/2014/main" id="{5B4E0624-7BB9-40E9-865A-E2B40D996C98}"/>
              </a:ext>
            </a:extLst>
          </p:cNvPr>
          <p:cNvSpPr/>
          <p:nvPr/>
        </p:nvSpPr>
        <p:spPr>
          <a:xfrm>
            <a:off x="6797261" y="1469520"/>
            <a:ext cx="1467618" cy="628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Persoonlijke behoefte</a:t>
            </a:r>
          </a:p>
        </p:txBody>
      </p:sp>
      <p:sp>
        <p:nvSpPr>
          <p:cNvPr id="30" name="Rechthoek 29">
            <a:extLst>
              <a:ext uri="{FF2B5EF4-FFF2-40B4-BE49-F238E27FC236}">
                <a16:creationId xmlns:a16="http://schemas.microsoft.com/office/drawing/2014/main" id="{085F75A4-9E3F-4DF5-803A-D71B8E549DA7}"/>
              </a:ext>
            </a:extLst>
          </p:cNvPr>
          <p:cNvSpPr/>
          <p:nvPr/>
        </p:nvSpPr>
        <p:spPr>
          <a:xfrm>
            <a:off x="9128543" y="1469520"/>
            <a:ext cx="1467618" cy="628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Eerdere ervaringen</a:t>
            </a:r>
          </a:p>
        </p:txBody>
      </p:sp>
      <p:sp>
        <p:nvSpPr>
          <p:cNvPr id="31" name="Rechthoek 30">
            <a:extLst>
              <a:ext uri="{FF2B5EF4-FFF2-40B4-BE49-F238E27FC236}">
                <a16:creationId xmlns:a16="http://schemas.microsoft.com/office/drawing/2014/main" id="{E174735B-0763-4084-A48A-0C561E003976}"/>
              </a:ext>
            </a:extLst>
          </p:cNvPr>
          <p:cNvSpPr/>
          <p:nvPr/>
        </p:nvSpPr>
        <p:spPr>
          <a:xfrm>
            <a:off x="6808203" y="2153863"/>
            <a:ext cx="1467618" cy="628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Verwachte service</a:t>
            </a:r>
          </a:p>
        </p:txBody>
      </p:sp>
      <p:sp>
        <p:nvSpPr>
          <p:cNvPr id="32" name="Rechthoek 31">
            <a:extLst>
              <a:ext uri="{FF2B5EF4-FFF2-40B4-BE49-F238E27FC236}">
                <a16:creationId xmlns:a16="http://schemas.microsoft.com/office/drawing/2014/main" id="{F8998407-B79A-4A9F-A819-7FCF6FED7799}"/>
              </a:ext>
            </a:extLst>
          </p:cNvPr>
          <p:cNvSpPr/>
          <p:nvPr/>
        </p:nvSpPr>
        <p:spPr>
          <a:xfrm>
            <a:off x="6814758" y="2979865"/>
            <a:ext cx="1467618" cy="6285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r>
              <a:rPr lang="nl-NL" sz="945" dirty="0">
                <a:solidFill>
                  <a:prstClr val="white"/>
                </a:solidFill>
                <a:effectLst>
                  <a:outerShdw blurRad="38100" dist="38100" dir="2700000" algn="tl">
                    <a:srgbClr val="000000">
                      <a:alpha val="43137"/>
                    </a:srgbClr>
                  </a:outerShdw>
                </a:effectLst>
                <a:latin typeface="Calibri" panose="020F0502020204030204"/>
              </a:rPr>
              <a:t>Ervaren service</a:t>
            </a:r>
          </a:p>
        </p:txBody>
      </p:sp>
      <p:sp>
        <p:nvSpPr>
          <p:cNvPr id="33" name="Tekstvak 32">
            <a:extLst>
              <a:ext uri="{FF2B5EF4-FFF2-40B4-BE49-F238E27FC236}">
                <a16:creationId xmlns:a16="http://schemas.microsoft.com/office/drawing/2014/main" id="{9020A9B9-A58C-4F52-BF80-954C0902ABF0}"/>
              </a:ext>
            </a:extLst>
          </p:cNvPr>
          <p:cNvSpPr txBox="1"/>
          <p:nvPr/>
        </p:nvSpPr>
        <p:spPr>
          <a:xfrm>
            <a:off x="10056478" y="6244007"/>
            <a:ext cx="615874" cy="252249"/>
          </a:xfrm>
          <a:prstGeom prst="rect">
            <a:avLst/>
          </a:prstGeom>
          <a:noFill/>
        </p:spPr>
        <p:txBody>
          <a:bodyPr wrap="none" rtlCol="0">
            <a:spAutoFit/>
          </a:bodyPr>
          <a:lstStyle/>
          <a:p>
            <a:pPr defTabSz="864017">
              <a:defRPr/>
            </a:pPr>
            <a:r>
              <a:rPr lang="nl-NL" sz="1039" dirty="0">
                <a:solidFill>
                  <a:schemeClr val="bg1"/>
                </a:solidFill>
                <a:effectLst>
                  <a:outerShdw blurRad="38100" dist="38100" dir="2700000" algn="tl">
                    <a:srgbClr val="000000">
                      <a:alpha val="43137"/>
                    </a:srgbClr>
                  </a:outerShdw>
                </a:effectLst>
                <a:latin typeface="Calibri" panose="020F0502020204030204"/>
              </a:rPr>
              <a:t>Pag.434</a:t>
            </a:r>
          </a:p>
        </p:txBody>
      </p:sp>
      <p:pic>
        <p:nvPicPr>
          <p:cNvPr id="34" name="Afbeelding 33" descr="Afbeelding met tekst, persoon&#10;&#10;Automatisch gegenereerde beschrijving">
            <a:extLst>
              <a:ext uri="{FF2B5EF4-FFF2-40B4-BE49-F238E27FC236}">
                <a16:creationId xmlns:a16="http://schemas.microsoft.com/office/drawing/2014/main" id="{91CD313A-E243-4028-AB81-730DF95F23E3}"/>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943404" y="5096316"/>
            <a:ext cx="785767" cy="1082387"/>
          </a:xfrm>
          <a:prstGeom prst="rect">
            <a:avLst/>
          </a:prstGeom>
          <a:ln>
            <a:noFill/>
          </a:ln>
          <a:effectLst/>
        </p:spPr>
      </p:pic>
      <p:sp>
        <p:nvSpPr>
          <p:cNvPr id="36" name="Tekstvak 35">
            <a:extLst>
              <a:ext uri="{FF2B5EF4-FFF2-40B4-BE49-F238E27FC236}">
                <a16:creationId xmlns:a16="http://schemas.microsoft.com/office/drawing/2014/main" id="{43F3ED79-03F7-443D-BAE1-76F2881AB9A3}"/>
              </a:ext>
            </a:extLst>
          </p:cNvPr>
          <p:cNvSpPr txBox="1"/>
          <p:nvPr/>
        </p:nvSpPr>
        <p:spPr>
          <a:xfrm>
            <a:off x="9201256" y="6252853"/>
            <a:ext cx="615874" cy="252249"/>
          </a:xfrm>
          <a:prstGeom prst="rect">
            <a:avLst/>
          </a:prstGeom>
          <a:noFill/>
        </p:spPr>
        <p:txBody>
          <a:bodyPr wrap="none" rtlCol="0">
            <a:spAutoFit/>
          </a:bodyPr>
          <a:lstStyle/>
          <a:p>
            <a:pPr defTabSz="864017">
              <a:defRPr/>
            </a:pPr>
            <a:r>
              <a:rPr lang="nl-NL" sz="1039" dirty="0">
                <a:solidFill>
                  <a:schemeClr val="bg1"/>
                </a:solidFill>
                <a:effectLst>
                  <a:outerShdw blurRad="38100" dist="38100" dir="2700000" algn="tl">
                    <a:srgbClr val="000000">
                      <a:alpha val="43137"/>
                    </a:srgbClr>
                  </a:outerShdw>
                </a:effectLst>
                <a:latin typeface="Calibri" panose="020F0502020204030204"/>
              </a:rPr>
              <a:t>Pag.160</a:t>
            </a:r>
          </a:p>
        </p:txBody>
      </p:sp>
      <p:sp>
        <p:nvSpPr>
          <p:cNvPr id="8" name="Tekstvak 7">
            <a:extLst>
              <a:ext uri="{FF2B5EF4-FFF2-40B4-BE49-F238E27FC236}">
                <a16:creationId xmlns:a16="http://schemas.microsoft.com/office/drawing/2014/main" id="{0971EF63-82F8-4AF3-83EA-7A8AB28308C7}"/>
              </a:ext>
            </a:extLst>
          </p:cNvPr>
          <p:cNvSpPr txBox="1"/>
          <p:nvPr/>
        </p:nvSpPr>
        <p:spPr>
          <a:xfrm>
            <a:off x="2455728" y="5025630"/>
            <a:ext cx="1664751" cy="1313821"/>
          </a:xfrm>
          <a:prstGeom prst="rect">
            <a:avLst/>
          </a:prstGeom>
          <a:solidFill>
            <a:srgbClr val="C00000"/>
          </a:solidFill>
        </p:spPr>
        <p:txBody>
          <a:bodyPr wrap="none" rtlCol="0">
            <a:spAutoFit/>
          </a:bodyPr>
          <a:lstStyle/>
          <a:p>
            <a:pPr defTabSz="864017">
              <a:defRPr/>
            </a:pPr>
            <a:r>
              <a:rPr lang="nl-NL" sz="1323" b="1" dirty="0">
                <a:solidFill>
                  <a:schemeClr val="bg1"/>
                </a:solidFill>
                <a:effectLst>
                  <a:outerShdw blurRad="38100" dist="38100" dir="2700000" algn="tl">
                    <a:srgbClr val="000000">
                      <a:alpha val="43137"/>
                    </a:srgbClr>
                  </a:outerShdw>
                </a:effectLst>
                <a:latin typeface="Calibri" panose="020F0502020204030204"/>
              </a:rPr>
              <a:t>Succes-/faalfactoren</a:t>
            </a:r>
            <a:r>
              <a:rPr lang="nl-NL" sz="1323" dirty="0">
                <a:solidFill>
                  <a:schemeClr val="bg1"/>
                </a:solidFill>
                <a:effectLst>
                  <a:outerShdw blurRad="38100" dist="38100" dir="2700000" algn="tl">
                    <a:srgbClr val="000000">
                      <a:alpha val="43137"/>
                    </a:srgbClr>
                  </a:outerShdw>
                </a:effectLst>
                <a:latin typeface="Calibri" panose="020F0502020204030204"/>
              </a:rPr>
              <a:t>:</a:t>
            </a:r>
          </a:p>
          <a:p>
            <a:pPr marL="270005" indent="-270005" defTabSz="864017">
              <a:buFont typeface="Courier New" panose="02070309020205020404" pitchFamily="49" charset="0"/>
              <a:buChar char="o"/>
              <a:defRPr/>
            </a:pPr>
            <a:r>
              <a:rPr lang="nl-NL" sz="1323" dirty="0">
                <a:solidFill>
                  <a:schemeClr val="bg1"/>
                </a:solidFill>
                <a:effectLst>
                  <a:outerShdw blurRad="38100" dist="38100" dir="2700000" algn="tl">
                    <a:srgbClr val="000000">
                      <a:alpha val="43137"/>
                    </a:srgbClr>
                  </a:outerShdw>
                </a:effectLst>
                <a:latin typeface="Calibri" panose="020F0502020204030204"/>
              </a:rPr>
              <a:t>Responsiviteit</a:t>
            </a:r>
          </a:p>
          <a:p>
            <a:pPr marL="270005" indent="-270005" defTabSz="864017">
              <a:buFont typeface="Courier New" panose="02070309020205020404" pitchFamily="49" charset="0"/>
              <a:buChar char="o"/>
              <a:defRPr/>
            </a:pPr>
            <a:r>
              <a:rPr lang="nl-NL" sz="1323" dirty="0">
                <a:solidFill>
                  <a:schemeClr val="bg1"/>
                </a:solidFill>
                <a:effectLst>
                  <a:outerShdw blurRad="38100" dist="38100" dir="2700000" algn="tl">
                    <a:srgbClr val="000000">
                      <a:alpha val="43137"/>
                    </a:srgbClr>
                  </a:outerShdw>
                </a:effectLst>
                <a:latin typeface="Calibri" panose="020F0502020204030204"/>
              </a:rPr>
              <a:t>Zorgvuldigheid</a:t>
            </a:r>
          </a:p>
          <a:p>
            <a:pPr marL="270005" indent="-270005" defTabSz="864017">
              <a:buFont typeface="Courier New" panose="02070309020205020404" pitchFamily="49" charset="0"/>
              <a:buChar char="o"/>
              <a:defRPr/>
            </a:pPr>
            <a:r>
              <a:rPr lang="nl-NL" sz="1323" dirty="0">
                <a:solidFill>
                  <a:schemeClr val="bg1"/>
                </a:solidFill>
                <a:effectLst>
                  <a:outerShdw blurRad="38100" dist="38100" dir="2700000" algn="tl">
                    <a:srgbClr val="000000">
                      <a:alpha val="43137"/>
                    </a:srgbClr>
                  </a:outerShdw>
                </a:effectLst>
                <a:latin typeface="Calibri" panose="020F0502020204030204"/>
              </a:rPr>
              <a:t>Empathie</a:t>
            </a:r>
          </a:p>
          <a:p>
            <a:pPr marL="270005" indent="-270005" defTabSz="864017">
              <a:buFont typeface="Courier New" panose="02070309020205020404" pitchFamily="49" charset="0"/>
              <a:buChar char="o"/>
              <a:defRPr/>
            </a:pPr>
            <a:r>
              <a:rPr lang="nl-NL" sz="1323" dirty="0">
                <a:solidFill>
                  <a:schemeClr val="bg1"/>
                </a:solidFill>
                <a:effectLst>
                  <a:outerShdw blurRad="38100" dist="38100" dir="2700000" algn="tl">
                    <a:srgbClr val="000000">
                      <a:alpha val="43137"/>
                    </a:srgbClr>
                  </a:outerShdw>
                </a:effectLst>
                <a:latin typeface="Calibri" panose="020F0502020204030204"/>
              </a:rPr>
              <a:t>Betrouwbaarheid</a:t>
            </a:r>
          </a:p>
          <a:p>
            <a:pPr marL="270005" indent="-270005" defTabSz="864017">
              <a:buFont typeface="Courier New" panose="02070309020205020404" pitchFamily="49" charset="0"/>
              <a:buChar char="o"/>
              <a:defRPr/>
            </a:pPr>
            <a:r>
              <a:rPr lang="nl-NL" sz="1323" dirty="0">
                <a:solidFill>
                  <a:schemeClr val="bg1"/>
                </a:solidFill>
                <a:effectLst>
                  <a:outerShdw blurRad="38100" dist="38100" dir="2700000" algn="tl">
                    <a:srgbClr val="000000">
                      <a:alpha val="43137"/>
                    </a:srgbClr>
                  </a:outerShdw>
                </a:effectLst>
                <a:latin typeface="Calibri" panose="020F0502020204030204"/>
              </a:rPr>
              <a:t>Tastbaarheid</a:t>
            </a:r>
          </a:p>
        </p:txBody>
      </p:sp>
      <p:sp>
        <p:nvSpPr>
          <p:cNvPr id="13" name="Tekstvak 12">
            <a:extLst>
              <a:ext uri="{FF2B5EF4-FFF2-40B4-BE49-F238E27FC236}">
                <a16:creationId xmlns:a16="http://schemas.microsoft.com/office/drawing/2014/main" id="{14F988B2-DDA1-48CB-92ED-9F46C1942543}"/>
              </a:ext>
            </a:extLst>
          </p:cNvPr>
          <p:cNvSpPr txBox="1"/>
          <p:nvPr/>
        </p:nvSpPr>
        <p:spPr>
          <a:xfrm>
            <a:off x="2547881" y="4761275"/>
            <a:ext cx="1489510" cy="266868"/>
          </a:xfrm>
          <a:prstGeom prst="rect">
            <a:avLst/>
          </a:prstGeom>
          <a:noFill/>
        </p:spPr>
        <p:txBody>
          <a:bodyPr wrap="none" rtlCol="0">
            <a:spAutoFit/>
          </a:bodyPr>
          <a:lstStyle/>
          <a:p>
            <a:pPr defTabSz="864017">
              <a:defRPr/>
            </a:pPr>
            <a:r>
              <a:rPr lang="nl-NL" sz="1134" i="1" dirty="0">
                <a:solidFill>
                  <a:srgbClr val="C00000"/>
                </a:solidFill>
                <a:latin typeface="Calibri" panose="020F0502020204030204"/>
              </a:rPr>
              <a:t>Kwaliteit van diensten</a:t>
            </a:r>
          </a:p>
        </p:txBody>
      </p:sp>
      <p:pic>
        <p:nvPicPr>
          <p:cNvPr id="15" name="Afbeelding 14" descr="Afbeelding met vliegtuig, zitten, groot, startbaan&#10;&#10;Automatisch gegenereerde beschrijving">
            <a:extLst>
              <a:ext uri="{FF2B5EF4-FFF2-40B4-BE49-F238E27FC236}">
                <a16:creationId xmlns:a16="http://schemas.microsoft.com/office/drawing/2014/main" id="{B39732C4-F721-492D-9290-1000F043A9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0232" y="5107447"/>
            <a:ext cx="764305" cy="1081730"/>
          </a:xfrm>
          <a:prstGeom prst="rect">
            <a:avLst/>
          </a:prstGeom>
          <a:ln>
            <a:noFill/>
          </a:ln>
          <a:effectLst/>
        </p:spPr>
      </p:pic>
    </p:spTree>
    <p:extLst>
      <p:ext uri="{BB962C8B-B14F-4D97-AF65-F5344CB8AC3E}">
        <p14:creationId xmlns:p14="http://schemas.microsoft.com/office/powerpoint/2010/main" val="3798340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Failure Mode &amp; Effect Analysis [FMEA]</a:t>
            </a:r>
            <a:br>
              <a:rPr lang="nl-NL" dirty="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o.a. D.H. </a:t>
            </a:r>
            <a:r>
              <a:rPr lang="nl-NL" sz="1600" b="0" dirty="0" err="1">
                <a:solidFill>
                  <a:schemeClr val="tx1"/>
                </a:solidFill>
                <a:latin typeface="Calibri Light" panose="020F0302020204030204" pitchFamily="34" charset="0"/>
                <a:cs typeface="Calibri Light" panose="020F0302020204030204" pitchFamily="34" charset="0"/>
              </a:rPr>
              <a:t>Stamatis</a:t>
            </a:r>
            <a:r>
              <a:rPr lang="nl-NL" sz="1600" b="0" dirty="0">
                <a:solidFill>
                  <a:schemeClr val="tx1"/>
                </a:solidFill>
                <a:latin typeface="Calibri Light" panose="020F0302020204030204" pitchFamily="34" charset="0"/>
                <a:cs typeface="Calibri Light" panose="020F0302020204030204" pitchFamily="34" charset="0"/>
              </a:rPr>
              <a:t>, 2003</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ijdelijke aanduiding voor inhoud 3">
            <a:extLst>
              <a:ext uri="{FF2B5EF4-FFF2-40B4-BE49-F238E27FC236}">
                <a16:creationId xmlns:a16="http://schemas.microsoft.com/office/drawing/2014/main" id="{CE5D5BDC-CB69-42A7-8C7C-DBB0C0CE95ED}"/>
              </a:ext>
            </a:extLst>
          </p:cNvPr>
          <p:cNvSpPr txBox="1">
            <a:spLocks/>
          </p:cNvSpPr>
          <p:nvPr/>
        </p:nvSpPr>
        <p:spPr>
          <a:xfrm>
            <a:off x="2648561" y="1539254"/>
            <a:ext cx="7941406" cy="4276616"/>
          </a:xfrm>
          <a:prstGeom prst="rect">
            <a:avLst/>
          </a:prstGeom>
        </p:spPr>
        <p:txBody>
          <a:bodyPr vert="horz" lIns="86389" tIns="43195" rIns="86389" bIns="43195"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863885">
              <a:buNone/>
              <a:defRPr/>
            </a:pPr>
            <a:r>
              <a:rPr lang="nl-NL" sz="1512" dirty="0">
                <a:latin typeface="Calibri" panose="020F0502020204030204" pitchFamily="34" charset="0"/>
                <a:cs typeface="Calibri" panose="020F0502020204030204" pitchFamily="34" charset="0"/>
              </a:rPr>
              <a:t>De </a:t>
            </a:r>
            <a:r>
              <a:rPr lang="nl-NL" sz="1512" b="1" i="1" dirty="0">
                <a:latin typeface="Calibri" panose="020F0502020204030204" pitchFamily="34" charset="0"/>
                <a:cs typeface="Calibri" panose="020F0502020204030204" pitchFamily="34" charset="0"/>
              </a:rPr>
              <a:t>betrouwbaarheid van een proces</a:t>
            </a:r>
            <a:r>
              <a:rPr lang="nl-NL" sz="1512" dirty="0">
                <a:latin typeface="Calibri" panose="020F0502020204030204" pitchFamily="34" charset="0"/>
                <a:cs typeface="Calibri" panose="020F0502020204030204" pitchFamily="34" charset="0"/>
              </a:rPr>
              <a:t> is de mate waarin een proces een voorspelbaar verloop en een voorspelbare uitkomst heeft. Met de FMEA-methode worden [aanwijsbare] verstoringen in het proces geanalyseerd.</a:t>
            </a:r>
            <a:endParaRPr lang="nl-NL" sz="1512" b="1" dirty="0">
              <a:latin typeface="Calibri" panose="020F0502020204030204" pitchFamily="34" charset="0"/>
              <a:cs typeface="Calibri" panose="020F0502020204030204" pitchFamily="34" charset="0"/>
            </a:endParaRPr>
          </a:p>
          <a:p>
            <a:pPr marL="0" indent="0" defTabSz="863885">
              <a:buNone/>
              <a:defRPr/>
            </a:pPr>
            <a:endParaRPr lang="en-US" sz="1512" dirty="0">
              <a:solidFill>
                <a:srgbClr val="FFC000"/>
              </a:solidFill>
              <a:latin typeface="Comic Sans MS" panose="030F0702030302020204" pitchFamily="66" charset="0"/>
            </a:endParaRPr>
          </a:p>
        </p:txBody>
      </p:sp>
      <p:sp>
        <p:nvSpPr>
          <p:cNvPr id="60" name="Rechthoek 59">
            <a:extLst>
              <a:ext uri="{FF2B5EF4-FFF2-40B4-BE49-F238E27FC236}">
                <a16:creationId xmlns:a16="http://schemas.microsoft.com/office/drawing/2014/main" id="{19770537-EE4B-451A-8528-9BBE8949548C}"/>
              </a:ext>
            </a:extLst>
          </p:cNvPr>
          <p:cNvSpPr/>
          <p:nvPr/>
        </p:nvSpPr>
        <p:spPr>
          <a:xfrm>
            <a:off x="2679527" y="2510638"/>
            <a:ext cx="7824703" cy="290816"/>
          </a:xfrm>
          <a:prstGeom prst="rect">
            <a:avLst/>
          </a:prstGeom>
          <a:solidFill>
            <a:srgbClr val="C00000"/>
          </a:solidFill>
          <a:effectLst/>
        </p:spPr>
        <p:txBody>
          <a:bodyPr wrap="square" lIns="86389" tIns="43195" rIns="86389" bIns="43195">
            <a:spAutoFit/>
          </a:bodyPr>
          <a:lstStyle/>
          <a:p>
            <a:pPr algn="ctr" defTabSz="863885">
              <a:defRPr/>
            </a:pPr>
            <a:r>
              <a:rPr lang="nl-NL" sz="1323"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Risicoprioriteitsfactor [RPF]  = Ernst x Kans x Ontdekking</a:t>
            </a:r>
          </a:p>
        </p:txBody>
      </p:sp>
      <p:sp>
        <p:nvSpPr>
          <p:cNvPr id="63" name="Rechthoek 62">
            <a:extLst>
              <a:ext uri="{FF2B5EF4-FFF2-40B4-BE49-F238E27FC236}">
                <a16:creationId xmlns:a16="http://schemas.microsoft.com/office/drawing/2014/main" id="{3AEA2173-5174-45F2-84A5-01863AE07CB3}"/>
              </a:ext>
            </a:extLst>
          </p:cNvPr>
          <p:cNvSpPr/>
          <p:nvPr/>
        </p:nvSpPr>
        <p:spPr>
          <a:xfrm>
            <a:off x="2679528" y="2928036"/>
            <a:ext cx="7787628" cy="1845797"/>
          </a:xfrm>
          <a:prstGeom prst="rect">
            <a:avLst/>
          </a:prstGeom>
          <a:noFill/>
          <a:ln w="25400" cap="flat" cmpd="sng" algn="ctr">
            <a:solidFill>
              <a:schemeClr val="bg1">
                <a:lumMod val="50000"/>
              </a:schemeClr>
            </a:solidFill>
            <a:prstDash val="solid"/>
          </a:ln>
          <a:effectLst/>
        </p:spPr>
        <p:txBody>
          <a:bodyPr rtlCol="0" anchor="ctr"/>
          <a:lstStyle/>
          <a:p>
            <a:pPr algn="ctr" defTabSz="863885">
              <a:defRPr/>
            </a:pPr>
            <a:endParaRPr lang="nl-NL" sz="1701" kern="0">
              <a:solidFill>
                <a:srgbClr val="FFC000"/>
              </a:solidFill>
              <a:latin typeface="Calibri"/>
            </a:endParaRPr>
          </a:p>
        </p:txBody>
      </p:sp>
      <p:sp>
        <p:nvSpPr>
          <p:cNvPr id="67" name="Tekstvak 66">
            <a:extLst>
              <a:ext uri="{FF2B5EF4-FFF2-40B4-BE49-F238E27FC236}">
                <a16:creationId xmlns:a16="http://schemas.microsoft.com/office/drawing/2014/main" id="{84E66AEE-7F29-40B7-9DF3-EF9A1497964F}"/>
              </a:ext>
            </a:extLst>
          </p:cNvPr>
          <p:cNvSpPr txBox="1"/>
          <p:nvPr/>
        </p:nvSpPr>
        <p:spPr>
          <a:xfrm>
            <a:off x="2701657" y="2949062"/>
            <a:ext cx="492443" cy="266868"/>
          </a:xfrm>
          <a:prstGeom prst="rect">
            <a:avLst/>
          </a:prstGeom>
          <a:noFill/>
        </p:spPr>
        <p:txBody>
          <a:bodyPr wrap="none" rtlCol="0">
            <a:spAutoFit/>
          </a:bodyPr>
          <a:lstStyle/>
          <a:p>
            <a:pPr defTabSz="863885">
              <a:defRPr/>
            </a:pPr>
            <a:r>
              <a:rPr lang="nl-NL" sz="1134" b="1" dirty="0">
                <a:latin typeface="Calibri" panose="020F0502020204030204" pitchFamily="34" charset="0"/>
                <a:cs typeface="Calibri" panose="020F0502020204030204" pitchFamily="34" charset="0"/>
              </a:rPr>
              <a:t>Ernst</a:t>
            </a:r>
          </a:p>
        </p:txBody>
      </p:sp>
      <p:sp>
        <p:nvSpPr>
          <p:cNvPr id="68" name="Tekstvak 67">
            <a:extLst>
              <a:ext uri="{FF2B5EF4-FFF2-40B4-BE49-F238E27FC236}">
                <a16:creationId xmlns:a16="http://schemas.microsoft.com/office/drawing/2014/main" id="{03EF22A4-160F-406A-B570-74ED263544C2}"/>
              </a:ext>
            </a:extLst>
          </p:cNvPr>
          <p:cNvSpPr txBox="1"/>
          <p:nvPr/>
        </p:nvSpPr>
        <p:spPr>
          <a:xfrm>
            <a:off x="4819517" y="2958407"/>
            <a:ext cx="473206" cy="266868"/>
          </a:xfrm>
          <a:prstGeom prst="rect">
            <a:avLst/>
          </a:prstGeom>
          <a:noFill/>
        </p:spPr>
        <p:txBody>
          <a:bodyPr wrap="none" rtlCol="0">
            <a:spAutoFit/>
          </a:bodyPr>
          <a:lstStyle/>
          <a:p>
            <a:pPr defTabSz="863885">
              <a:defRPr/>
            </a:pPr>
            <a:r>
              <a:rPr lang="nl-NL" sz="1134" b="1" dirty="0">
                <a:latin typeface="Calibri" panose="020F0502020204030204" pitchFamily="34" charset="0"/>
                <a:cs typeface="Calibri" panose="020F0502020204030204" pitchFamily="34" charset="0"/>
              </a:rPr>
              <a:t>Kans</a:t>
            </a:r>
          </a:p>
        </p:txBody>
      </p:sp>
      <p:sp>
        <p:nvSpPr>
          <p:cNvPr id="69" name="Tekstvak 68">
            <a:extLst>
              <a:ext uri="{FF2B5EF4-FFF2-40B4-BE49-F238E27FC236}">
                <a16:creationId xmlns:a16="http://schemas.microsoft.com/office/drawing/2014/main" id="{3268CDCE-75B4-4014-8D04-DA382CEC9B6F}"/>
              </a:ext>
            </a:extLst>
          </p:cNvPr>
          <p:cNvSpPr txBox="1"/>
          <p:nvPr/>
        </p:nvSpPr>
        <p:spPr>
          <a:xfrm>
            <a:off x="7507753" y="2965594"/>
            <a:ext cx="886781" cy="266868"/>
          </a:xfrm>
          <a:prstGeom prst="rect">
            <a:avLst/>
          </a:prstGeom>
          <a:noFill/>
        </p:spPr>
        <p:txBody>
          <a:bodyPr wrap="none" rtlCol="0">
            <a:spAutoFit/>
          </a:bodyPr>
          <a:lstStyle/>
          <a:p>
            <a:pPr defTabSz="863885">
              <a:defRPr/>
            </a:pPr>
            <a:r>
              <a:rPr lang="nl-NL" sz="1134" b="1" dirty="0">
                <a:latin typeface="Calibri" panose="020F0502020204030204" pitchFamily="34" charset="0"/>
                <a:cs typeface="Calibri" panose="020F0502020204030204" pitchFamily="34" charset="0"/>
              </a:rPr>
              <a:t>Ontdekking</a:t>
            </a:r>
          </a:p>
        </p:txBody>
      </p:sp>
      <p:sp>
        <p:nvSpPr>
          <p:cNvPr id="70" name="Tekstvak 69">
            <a:extLst>
              <a:ext uri="{FF2B5EF4-FFF2-40B4-BE49-F238E27FC236}">
                <a16:creationId xmlns:a16="http://schemas.microsoft.com/office/drawing/2014/main" id="{AEB8CDC5-F4F0-46BE-A66B-B93A1BD3EDE2}"/>
              </a:ext>
            </a:extLst>
          </p:cNvPr>
          <p:cNvSpPr txBox="1"/>
          <p:nvPr/>
        </p:nvSpPr>
        <p:spPr>
          <a:xfrm>
            <a:off x="2736261" y="3413764"/>
            <a:ext cx="2083256" cy="1139543"/>
          </a:xfrm>
          <a:prstGeom prst="rect">
            <a:avLst/>
          </a:prstGeom>
          <a:noFill/>
        </p:spPr>
        <p:txBody>
          <a:bodyPr wrap="square" rtlCol="0">
            <a:spAutoFit/>
          </a:bodyPr>
          <a:lstStyle/>
          <a:p>
            <a:pPr defTabSz="863885">
              <a:defRPr/>
            </a:pPr>
            <a:r>
              <a:rPr lang="nl-NL" sz="1134" dirty="0">
                <a:latin typeface="Calibri" panose="020F0502020204030204" pitchFamily="34" charset="0"/>
                <a:cs typeface="Calibri" panose="020F0502020204030204" pitchFamily="34" charset="0"/>
              </a:rPr>
              <a:t>    1  = Minimaal</a:t>
            </a:r>
          </a:p>
          <a:p>
            <a:pPr defTabSz="863885">
              <a:defRPr/>
            </a:pPr>
            <a:r>
              <a:rPr lang="nl-NL" sz="1134" dirty="0">
                <a:latin typeface="Calibri" panose="020F0502020204030204" pitchFamily="34" charset="0"/>
                <a:cs typeface="Calibri" panose="020F0502020204030204" pitchFamily="34" charset="0"/>
              </a:rPr>
              <a:t> 2-3  = Laag</a:t>
            </a:r>
          </a:p>
          <a:p>
            <a:pPr defTabSz="863885">
              <a:defRPr/>
            </a:pPr>
            <a:r>
              <a:rPr lang="nl-NL" sz="1134" dirty="0">
                <a:latin typeface="Calibri" panose="020F0502020204030204" pitchFamily="34" charset="0"/>
                <a:cs typeface="Calibri" panose="020F0502020204030204" pitchFamily="34" charset="0"/>
              </a:rPr>
              <a:t> 4-6  = Gemiddeld</a:t>
            </a:r>
          </a:p>
          <a:p>
            <a:pPr defTabSz="863885">
              <a:defRPr/>
            </a:pPr>
            <a:r>
              <a:rPr lang="nl-NL" sz="1134" dirty="0">
                <a:latin typeface="Calibri" panose="020F0502020204030204" pitchFamily="34" charset="0"/>
                <a:cs typeface="Calibri" panose="020F0502020204030204" pitchFamily="34" charset="0"/>
              </a:rPr>
              <a:t> 7-8  = Hoog</a:t>
            </a:r>
          </a:p>
          <a:p>
            <a:pPr defTabSz="863885">
              <a:defRPr/>
            </a:pPr>
            <a:r>
              <a:rPr lang="nl-NL" sz="1134" dirty="0">
                <a:latin typeface="Calibri" panose="020F0502020204030204" pitchFamily="34" charset="0"/>
                <a:cs typeface="Calibri" panose="020F0502020204030204" pitchFamily="34" charset="0"/>
              </a:rPr>
              <a:t>9-10 = Zeer hoog</a:t>
            </a:r>
          </a:p>
          <a:p>
            <a:pPr defTabSz="863885">
              <a:defRPr/>
            </a:pPr>
            <a:endParaRPr lang="nl-NL" sz="1134" dirty="0">
              <a:latin typeface="Calibri" panose="020F0502020204030204" pitchFamily="34" charset="0"/>
              <a:cs typeface="Calibri" panose="020F0502020204030204" pitchFamily="34" charset="0"/>
            </a:endParaRPr>
          </a:p>
        </p:txBody>
      </p:sp>
      <p:sp>
        <p:nvSpPr>
          <p:cNvPr id="71" name="Tekstvak 70">
            <a:extLst>
              <a:ext uri="{FF2B5EF4-FFF2-40B4-BE49-F238E27FC236}">
                <a16:creationId xmlns:a16="http://schemas.microsoft.com/office/drawing/2014/main" id="{DF59D357-CF64-4BEE-A4FC-5C494AB58497}"/>
              </a:ext>
            </a:extLst>
          </p:cNvPr>
          <p:cNvSpPr txBox="1"/>
          <p:nvPr/>
        </p:nvSpPr>
        <p:spPr>
          <a:xfrm>
            <a:off x="4857489" y="3372600"/>
            <a:ext cx="2563171" cy="1314078"/>
          </a:xfrm>
          <a:prstGeom prst="rect">
            <a:avLst/>
          </a:prstGeom>
          <a:noFill/>
        </p:spPr>
        <p:txBody>
          <a:bodyPr wrap="square" rtlCol="0">
            <a:spAutoFit/>
          </a:bodyPr>
          <a:lstStyle/>
          <a:p>
            <a:pPr defTabSz="863885">
              <a:defRPr/>
            </a:pPr>
            <a:r>
              <a:rPr lang="nl-NL" sz="1134" dirty="0">
                <a:latin typeface="Calibri" panose="020F0502020204030204" pitchFamily="34" charset="0"/>
                <a:cs typeface="Calibri" panose="020F0502020204030204" pitchFamily="34" charset="0"/>
              </a:rPr>
              <a:t>      1  = Nihil</a:t>
            </a:r>
          </a:p>
          <a:p>
            <a:pPr defTabSz="863885">
              <a:defRPr/>
            </a:pPr>
            <a:r>
              <a:rPr lang="nl-NL" sz="1134" dirty="0">
                <a:latin typeface="Calibri" panose="020F0502020204030204" pitchFamily="34" charset="0"/>
                <a:cs typeface="Calibri" panose="020F0502020204030204" pitchFamily="34" charset="0"/>
              </a:rPr>
              <a:t>      2  = Minimaal</a:t>
            </a:r>
          </a:p>
          <a:p>
            <a:pPr defTabSz="863885">
              <a:defRPr/>
            </a:pPr>
            <a:r>
              <a:rPr lang="nl-NL" sz="1134" dirty="0">
                <a:latin typeface="Calibri" panose="020F0502020204030204" pitchFamily="34" charset="0"/>
                <a:cs typeface="Calibri" panose="020F0502020204030204" pitchFamily="34" charset="0"/>
              </a:rPr>
              <a:t>      3  = Laag</a:t>
            </a:r>
          </a:p>
          <a:p>
            <a:pPr defTabSz="863885">
              <a:defRPr/>
            </a:pPr>
            <a:r>
              <a:rPr lang="nl-NL" sz="1134" dirty="0">
                <a:latin typeface="Calibri" panose="020F0502020204030204" pitchFamily="34" charset="0"/>
                <a:cs typeface="Calibri" panose="020F0502020204030204" pitchFamily="34" charset="0"/>
              </a:rPr>
              <a:t>    4-6 = Gemiddeld</a:t>
            </a:r>
          </a:p>
          <a:p>
            <a:pPr defTabSz="863885">
              <a:defRPr/>
            </a:pPr>
            <a:r>
              <a:rPr lang="nl-NL" sz="1134" dirty="0">
                <a:latin typeface="Calibri" panose="020F0502020204030204" pitchFamily="34" charset="0"/>
                <a:cs typeface="Calibri" panose="020F0502020204030204" pitchFamily="34" charset="0"/>
              </a:rPr>
              <a:t>    7-8 = Hoog</a:t>
            </a:r>
          </a:p>
          <a:p>
            <a:pPr defTabSz="863885">
              <a:defRPr/>
            </a:pPr>
            <a:r>
              <a:rPr lang="nl-NL" sz="1134" dirty="0">
                <a:latin typeface="Calibri" panose="020F0502020204030204" pitchFamily="34" charset="0"/>
                <a:cs typeface="Calibri" panose="020F0502020204030204" pitchFamily="34" charset="0"/>
              </a:rPr>
              <a:t>  9-10 = Zeer hoog</a:t>
            </a:r>
          </a:p>
          <a:p>
            <a:pPr defTabSz="863885">
              <a:defRPr/>
            </a:pPr>
            <a:r>
              <a:rPr lang="nl-NL" sz="1134" dirty="0">
                <a:latin typeface="Calibri" panose="020F0502020204030204" pitchFamily="34" charset="0"/>
                <a:cs typeface="Calibri" panose="020F0502020204030204" pitchFamily="34" charset="0"/>
              </a:rPr>
              <a:t>  </a:t>
            </a:r>
          </a:p>
        </p:txBody>
      </p:sp>
      <p:sp>
        <p:nvSpPr>
          <p:cNvPr id="72" name="Tekstvak 71">
            <a:extLst>
              <a:ext uri="{FF2B5EF4-FFF2-40B4-BE49-F238E27FC236}">
                <a16:creationId xmlns:a16="http://schemas.microsoft.com/office/drawing/2014/main" id="{67E564CA-001B-403F-81B6-152E146B376D}"/>
              </a:ext>
            </a:extLst>
          </p:cNvPr>
          <p:cNvSpPr txBox="1"/>
          <p:nvPr/>
        </p:nvSpPr>
        <p:spPr>
          <a:xfrm>
            <a:off x="7556634" y="3400431"/>
            <a:ext cx="2294623" cy="1139543"/>
          </a:xfrm>
          <a:prstGeom prst="rect">
            <a:avLst/>
          </a:prstGeom>
          <a:noFill/>
        </p:spPr>
        <p:txBody>
          <a:bodyPr wrap="square" rtlCol="0">
            <a:spAutoFit/>
          </a:bodyPr>
          <a:lstStyle/>
          <a:p>
            <a:pPr defTabSz="863885">
              <a:defRPr/>
            </a:pPr>
            <a:r>
              <a:rPr lang="nl-NL" sz="1134" dirty="0">
                <a:latin typeface="Calibri" panose="020F0502020204030204" pitchFamily="34" charset="0"/>
                <a:cs typeface="Calibri" panose="020F0502020204030204" pitchFamily="34" charset="0"/>
              </a:rPr>
              <a:t>    1  = Zeer hoog</a:t>
            </a:r>
          </a:p>
          <a:p>
            <a:pPr defTabSz="863885">
              <a:defRPr/>
            </a:pPr>
            <a:r>
              <a:rPr lang="nl-NL" sz="1134" dirty="0">
                <a:latin typeface="Calibri" panose="020F0502020204030204" pitchFamily="34" charset="0"/>
                <a:cs typeface="Calibri" panose="020F0502020204030204" pitchFamily="34" charset="0"/>
              </a:rPr>
              <a:t> 2-5  = Hoog</a:t>
            </a:r>
          </a:p>
          <a:p>
            <a:pPr defTabSz="863885">
              <a:defRPr/>
            </a:pPr>
            <a:r>
              <a:rPr lang="nl-NL" sz="1134" dirty="0">
                <a:latin typeface="Calibri" panose="020F0502020204030204" pitchFamily="34" charset="0"/>
                <a:cs typeface="Calibri" panose="020F0502020204030204" pitchFamily="34" charset="0"/>
              </a:rPr>
              <a:t> 6-8  = Gemiddeld</a:t>
            </a:r>
          </a:p>
          <a:p>
            <a:pPr defTabSz="863885">
              <a:defRPr/>
            </a:pPr>
            <a:r>
              <a:rPr lang="nl-NL" sz="1134" dirty="0">
                <a:latin typeface="Calibri" panose="020F0502020204030204" pitchFamily="34" charset="0"/>
                <a:cs typeface="Calibri" panose="020F0502020204030204" pitchFamily="34" charset="0"/>
              </a:rPr>
              <a:t>    9  = Laag</a:t>
            </a:r>
          </a:p>
          <a:p>
            <a:pPr defTabSz="863885">
              <a:defRPr/>
            </a:pPr>
            <a:r>
              <a:rPr lang="nl-NL" sz="1134" dirty="0">
                <a:latin typeface="Calibri" panose="020F0502020204030204" pitchFamily="34" charset="0"/>
                <a:cs typeface="Calibri" panose="020F0502020204030204" pitchFamily="34" charset="0"/>
              </a:rPr>
              <a:t>   10 = Zeer laag</a:t>
            </a:r>
          </a:p>
          <a:p>
            <a:pPr defTabSz="863885">
              <a:defRPr/>
            </a:pPr>
            <a:endParaRPr lang="nl-NL" sz="1134" dirty="0">
              <a:latin typeface="Calibri" panose="020F0502020204030204" pitchFamily="34" charset="0"/>
              <a:cs typeface="Calibri" panose="020F0502020204030204" pitchFamily="34" charset="0"/>
            </a:endParaRPr>
          </a:p>
        </p:txBody>
      </p:sp>
      <p:sp>
        <p:nvSpPr>
          <p:cNvPr id="73" name="Tekstvak 72">
            <a:extLst>
              <a:ext uri="{FF2B5EF4-FFF2-40B4-BE49-F238E27FC236}">
                <a16:creationId xmlns:a16="http://schemas.microsoft.com/office/drawing/2014/main" id="{3BAF3408-62F2-4037-B0B1-FB86D752EC21}"/>
              </a:ext>
            </a:extLst>
          </p:cNvPr>
          <p:cNvSpPr txBox="1"/>
          <p:nvPr/>
        </p:nvSpPr>
        <p:spPr>
          <a:xfrm>
            <a:off x="2679529" y="5047859"/>
            <a:ext cx="4628190" cy="615938"/>
          </a:xfrm>
          <a:prstGeom prst="rect">
            <a:avLst/>
          </a:prstGeom>
          <a:noFill/>
        </p:spPr>
        <p:txBody>
          <a:bodyPr wrap="none" rtlCol="0">
            <a:spAutoFit/>
          </a:bodyPr>
          <a:lstStyle/>
          <a:p>
            <a:pPr defTabSz="863885">
              <a:defRPr/>
            </a:pPr>
            <a:r>
              <a:rPr lang="nl-NL" sz="1134" dirty="0">
                <a:latin typeface="Calibri" panose="020F0502020204030204" pitchFamily="34" charset="0"/>
                <a:cs typeface="Calibri" panose="020F0502020204030204" pitchFamily="34" charset="0"/>
              </a:rPr>
              <a:t>Ernst = Ernst van het Effect op de verstoring in het proces</a:t>
            </a:r>
          </a:p>
          <a:p>
            <a:pPr defTabSz="863885">
              <a:defRPr/>
            </a:pPr>
            <a:r>
              <a:rPr lang="nl-NL" sz="1134" dirty="0">
                <a:latin typeface="Calibri" panose="020F0502020204030204" pitchFamily="34" charset="0"/>
                <a:cs typeface="Calibri" panose="020F0502020204030204" pitchFamily="34" charset="0"/>
              </a:rPr>
              <a:t>Kans = Kans dat de verstoring optreedt in het proces</a:t>
            </a:r>
          </a:p>
          <a:p>
            <a:pPr defTabSz="863885">
              <a:defRPr/>
            </a:pPr>
            <a:r>
              <a:rPr lang="nl-NL" sz="1134" dirty="0">
                <a:latin typeface="Calibri" panose="020F0502020204030204" pitchFamily="34" charset="0"/>
                <a:cs typeface="Calibri" panose="020F0502020204030204" pitchFamily="34" charset="0"/>
              </a:rPr>
              <a:t>Ontdekking = Kans dat de verstoring al tijdens het proces wordt opgemerkt</a:t>
            </a:r>
          </a:p>
        </p:txBody>
      </p:sp>
      <p:sp>
        <p:nvSpPr>
          <p:cNvPr id="74" name="Rechthoek 73">
            <a:extLst>
              <a:ext uri="{FF2B5EF4-FFF2-40B4-BE49-F238E27FC236}">
                <a16:creationId xmlns:a16="http://schemas.microsoft.com/office/drawing/2014/main" id="{8651A815-0E45-4B6D-9D3B-39EB7C30BC69}"/>
              </a:ext>
            </a:extLst>
          </p:cNvPr>
          <p:cNvSpPr/>
          <p:nvPr/>
        </p:nvSpPr>
        <p:spPr>
          <a:xfrm>
            <a:off x="5495196" y="5747224"/>
            <a:ext cx="1958549" cy="354071"/>
          </a:xfrm>
          <a:prstGeom prst="rect">
            <a:avLst/>
          </a:prstGeom>
        </p:spPr>
        <p:txBody>
          <a:bodyPr wrap="none">
            <a:spAutoFit/>
          </a:bodyPr>
          <a:lstStyle/>
          <a:p>
            <a:pPr defTabSz="864017">
              <a:defRPr/>
            </a:pPr>
            <a:r>
              <a:rPr lang="nl-NL" sz="1701" dirty="0">
                <a:latin typeface="Montserrat"/>
                <a:hlinkClick r:id="rId4">
                  <a:extLst>
                    <a:ext uri="{A12FA001-AC4F-418D-AE19-62706E023703}">
                      <ahyp:hlinkClr xmlns:ahyp="http://schemas.microsoft.com/office/drawing/2018/hyperlinkcolor" val="tx"/>
                    </a:ext>
                  </a:extLst>
                </a:hlinkClick>
              </a:rPr>
              <a:t>leansixsigmatools.nl</a:t>
            </a:r>
            <a:endParaRPr lang="nl-NL" sz="1701" dirty="0">
              <a:latin typeface="Montserrat"/>
            </a:endParaRPr>
          </a:p>
        </p:txBody>
      </p:sp>
      <p:sp>
        <p:nvSpPr>
          <p:cNvPr id="75" name="Tekstvak 74">
            <a:extLst>
              <a:ext uri="{FF2B5EF4-FFF2-40B4-BE49-F238E27FC236}">
                <a16:creationId xmlns:a16="http://schemas.microsoft.com/office/drawing/2014/main" id="{970D2BBE-6F36-42C9-9A92-9335CBC74C6A}"/>
              </a:ext>
            </a:extLst>
          </p:cNvPr>
          <p:cNvSpPr txBox="1"/>
          <p:nvPr/>
        </p:nvSpPr>
        <p:spPr>
          <a:xfrm>
            <a:off x="4227454" y="5806280"/>
            <a:ext cx="1268296" cy="237757"/>
          </a:xfrm>
          <a:prstGeom prst="rect">
            <a:avLst/>
          </a:prstGeom>
          <a:noFill/>
        </p:spPr>
        <p:txBody>
          <a:bodyPr wrap="none" rtlCol="0">
            <a:spAutoFit/>
          </a:bodyPr>
          <a:lstStyle/>
          <a:p>
            <a:pPr defTabSz="864017">
              <a:defRPr/>
            </a:pPr>
            <a:r>
              <a:rPr lang="nl-NL" sz="945" dirty="0">
                <a:latin typeface="Calibri" panose="020F0502020204030204" pitchFamily="34" charset="0"/>
                <a:cs typeface="Calibri" panose="020F0502020204030204" pitchFamily="34" charset="0"/>
              </a:rPr>
              <a:t>Zie voor een template</a:t>
            </a:r>
          </a:p>
        </p:txBody>
      </p:sp>
      <p:cxnSp>
        <p:nvCxnSpPr>
          <p:cNvPr id="6" name="Rechte verbindingslijn 5">
            <a:extLst>
              <a:ext uri="{FF2B5EF4-FFF2-40B4-BE49-F238E27FC236}">
                <a16:creationId xmlns:a16="http://schemas.microsoft.com/office/drawing/2014/main" id="{9FE4C757-B781-48D4-AB59-FC7576E67984}"/>
              </a:ext>
            </a:extLst>
          </p:cNvPr>
          <p:cNvCxnSpPr/>
          <p:nvPr/>
        </p:nvCxnSpPr>
        <p:spPr>
          <a:xfrm>
            <a:off x="2698065" y="3260713"/>
            <a:ext cx="7787628" cy="19347"/>
          </a:xfrm>
          <a:prstGeom prst="line">
            <a:avLst/>
          </a:prstGeom>
          <a:ln/>
        </p:spPr>
        <p:style>
          <a:lnRef idx="1">
            <a:schemeClr val="dk1"/>
          </a:lnRef>
          <a:fillRef idx="0">
            <a:schemeClr val="dk1"/>
          </a:fillRef>
          <a:effectRef idx="0">
            <a:schemeClr val="dk1"/>
          </a:effectRef>
          <a:fontRef idx="minor">
            <a:schemeClr val="tx1"/>
          </a:fontRef>
        </p:style>
      </p:cxnSp>
      <p:cxnSp>
        <p:nvCxnSpPr>
          <p:cNvPr id="9" name="Rechte verbindingslijn 8">
            <a:extLst>
              <a:ext uri="{FF2B5EF4-FFF2-40B4-BE49-F238E27FC236}">
                <a16:creationId xmlns:a16="http://schemas.microsoft.com/office/drawing/2014/main" id="{87EE16C9-409E-4847-92D9-E368990BFC2A}"/>
              </a:ext>
            </a:extLst>
          </p:cNvPr>
          <p:cNvCxnSpPr/>
          <p:nvPr/>
        </p:nvCxnSpPr>
        <p:spPr>
          <a:xfrm>
            <a:off x="4791411" y="2928036"/>
            <a:ext cx="0" cy="1845797"/>
          </a:xfrm>
          <a:prstGeom prst="line">
            <a:avLst/>
          </a:prstGeom>
          <a:ln/>
        </p:spPr>
        <p:style>
          <a:lnRef idx="1">
            <a:schemeClr val="dk1"/>
          </a:lnRef>
          <a:fillRef idx="0">
            <a:schemeClr val="dk1"/>
          </a:fillRef>
          <a:effectRef idx="0">
            <a:schemeClr val="dk1"/>
          </a:effectRef>
          <a:fontRef idx="minor">
            <a:schemeClr val="tx1"/>
          </a:fontRef>
        </p:style>
      </p:cxnSp>
      <p:cxnSp>
        <p:nvCxnSpPr>
          <p:cNvPr id="76" name="Rechte verbindingslijn 75">
            <a:extLst>
              <a:ext uri="{FF2B5EF4-FFF2-40B4-BE49-F238E27FC236}">
                <a16:creationId xmlns:a16="http://schemas.microsoft.com/office/drawing/2014/main" id="{EAC014D2-B8F3-41E5-BBE4-E90964E81A4A}"/>
              </a:ext>
            </a:extLst>
          </p:cNvPr>
          <p:cNvCxnSpPr/>
          <p:nvPr/>
        </p:nvCxnSpPr>
        <p:spPr>
          <a:xfrm>
            <a:off x="7527572" y="2928036"/>
            <a:ext cx="0" cy="1845797"/>
          </a:xfrm>
          <a:prstGeom prst="line">
            <a:avLst/>
          </a:prstGeom>
          <a:ln/>
        </p:spPr>
        <p:style>
          <a:lnRef idx="1">
            <a:schemeClr val="dk1"/>
          </a:lnRef>
          <a:fillRef idx="0">
            <a:schemeClr val="dk1"/>
          </a:fillRef>
          <a:effectRef idx="0">
            <a:schemeClr val="dk1"/>
          </a:effectRef>
          <a:fontRef idx="minor">
            <a:schemeClr val="tx1"/>
          </a:fontRef>
        </p:style>
      </p:cxnSp>
      <p:pic>
        <p:nvPicPr>
          <p:cNvPr id="3" name="Afbeelding 2">
            <a:extLst>
              <a:ext uri="{FF2B5EF4-FFF2-40B4-BE49-F238E27FC236}">
                <a16:creationId xmlns:a16="http://schemas.microsoft.com/office/drawing/2014/main" id="{1B0FE266-E86A-4BF0-9C8E-27B4F71AC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99" y="1539254"/>
            <a:ext cx="2162909" cy="3401667"/>
          </a:xfrm>
          <a:prstGeom prst="rect">
            <a:avLst/>
          </a:prstGeom>
          <a:ln>
            <a:noFill/>
          </a:ln>
          <a:effectLst/>
        </p:spPr>
      </p:pic>
      <p:sp>
        <p:nvSpPr>
          <p:cNvPr id="20" name="Tekstvak 19">
            <a:extLst>
              <a:ext uri="{FF2B5EF4-FFF2-40B4-BE49-F238E27FC236}">
                <a16:creationId xmlns:a16="http://schemas.microsoft.com/office/drawing/2014/main" id="{D841DD19-F0C6-4713-A0F3-C80CD6CB0F68}"/>
              </a:ext>
            </a:extLst>
          </p:cNvPr>
          <p:cNvSpPr txBox="1"/>
          <p:nvPr/>
        </p:nvSpPr>
        <p:spPr>
          <a:xfrm>
            <a:off x="9734768" y="6232568"/>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163</a:t>
            </a:r>
          </a:p>
        </p:txBody>
      </p:sp>
      <p:pic>
        <p:nvPicPr>
          <p:cNvPr id="22" name="Afbeelding 21" descr="Afbeelding met vliegtuig, zitten, groot, startbaan&#10;&#10;Automatisch gegenereerde beschrijving">
            <a:extLst>
              <a:ext uri="{FF2B5EF4-FFF2-40B4-BE49-F238E27FC236}">
                <a16:creationId xmlns:a16="http://schemas.microsoft.com/office/drawing/2014/main" id="{26A1E84A-A8CB-43DD-962C-BC2E6816E0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 name="Tijdelijke aanduiding voor voettekst 1">
            <a:extLst>
              <a:ext uri="{FF2B5EF4-FFF2-40B4-BE49-F238E27FC236}">
                <a16:creationId xmlns:a16="http://schemas.microsoft.com/office/drawing/2014/main" id="{AB5DD075-430B-4701-914A-42B6DED0DE24}"/>
              </a:ext>
            </a:extLst>
          </p:cNvPr>
          <p:cNvSpPr>
            <a:spLocks noGrp="1"/>
          </p:cNvSpPr>
          <p:nvPr>
            <p:ph type="ftr" sz="quarter" idx="11"/>
          </p:nvPr>
        </p:nvSpPr>
        <p:spPr/>
        <p:txBody>
          <a:bodyPr/>
          <a:lstStyle/>
          <a:p>
            <a:r>
              <a:rPr lang="nl-NL"/>
              <a:t>Processen</a:t>
            </a:r>
          </a:p>
        </p:txBody>
      </p:sp>
      <p:sp>
        <p:nvSpPr>
          <p:cNvPr id="5" name="Tijdelijke aanduiding voor dianummer 4">
            <a:extLst>
              <a:ext uri="{FF2B5EF4-FFF2-40B4-BE49-F238E27FC236}">
                <a16:creationId xmlns:a16="http://schemas.microsoft.com/office/drawing/2014/main" id="{C860A0D6-1E63-4362-AA83-68313C619F4E}"/>
              </a:ext>
            </a:extLst>
          </p:cNvPr>
          <p:cNvSpPr>
            <a:spLocks noGrp="1"/>
          </p:cNvSpPr>
          <p:nvPr>
            <p:ph type="sldNum" sz="quarter" idx="12"/>
          </p:nvPr>
        </p:nvSpPr>
        <p:spPr/>
        <p:txBody>
          <a:bodyPr/>
          <a:lstStyle/>
          <a:p>
            <a:fld id="{76022968-2107-43EC-8FC0-5D78783708AF}" type="slidenum">
              <a:rPr lang="nl-NL" smtClean="0"/>
              <a:t>73</a:t>
            </a:fld>
            <a:endParaRPr lang="nl-NL"/>
          </a:p>
        </p:txBody>
      </p:sp>
      <p:pic>
        <p:nvPicPr>
          <p:cNvPr id="8" name="Afbeelding 7" descr="Afbeelding met kamer, voedsel, teken&#10;&#10;Automatisch gegenereerde beschrijving">
            <a:hlinkClick r:id="rId7" action="ppaction://hlinksldjump"/>
            <a:extLst>
              <a:ext uri="{FF2B5EF4-FFF2-40B4-BE49-F238E27FC236}">
                <a16:creationId xmlns:a16="http://schemas.microsoft.com/office/drawing/2014/main" id="{57613D79-418A-4DF1-B39C-B1A07F6183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5426" y="663602"/>
            <a:ext cx="1289081" cy="763532"/>
          </a:xfrm>
          <a:prstGeom prst="rect">
            <a:avLst/>
          </a:prstGeom>
        </p:spPr>
      </p:pic>
    </p:spTree>
    <p:extLst>
      <p:ext uri="{BB962C8B-B14F-4D97-AF65-F5344CB8AC3E}">
        <p14:creationId xmlns:p14="http://schemas.microsoft.com/office/powerpoint/2010/main" val="746547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Statistische Procescontrole [SPC]</a:t>
            </a:r>
            <a:br>
              <a:rPr lang="nl-NL" dirty="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Pete </a:t>
            </a:r>
            <a:r>
              <a:rPr lang="nl-NL" sz="1600" b="0" dirty="0" err="1">
                <a:solidFill>
                  <a:schemeClr val="tx1"/>
                </a:solidFill>
                <a:latin typeface="Calibri Light" panose="020F0302020204030204" pitchFamily="34" charset="0"/>
                <a:cs typeface="Calibri Light" panose="020F0302020204030204" pitchFamily="34" charset="0"/>
              </a:rPr>
              <a:t>Abilla</a:t>
            </a:r>
            <a:r>
              <a:rPr lang="nl-NL" sz="1600" b="0" dirty="0">
                <a:solidFill>
                  <a:schemeClr val="tx1"/>
                </a:solidFill>
                <a:latin typeface="Calibri Light" panose="020F0302020204030204" pitchFamily="34" charset="0"/>
                <a:cs typeface="Calibri Light" panose="020F0302020204030204" pitchFamily="34" charset="0"/>
              </a:rPr>
              <a:t> [‘</a:t>
            </a:r>
            <a:r>
              <a:rPr lang="nl-NL" sz="1600" b="0" i="1" dirty="0" err="1">
                <a:solidFill>
                  <a:schemeClr val="tx1"/>
                </a:solidFill>
                <a:latin typeface="Calibri Light" panose="020F0302020204030204" pitchFamily="34" charset="0"/>
                <a:cs typeface="Calibri Light" panose="020F0302020204030204" pitchFamily="34" charset="0"/>
              </a:rPr>
              <a:t>Kanban</a:t>
            </a:r>
            <a:r>
              <a:rPr lang="nl-NL" sz="1600" b="0" i="1" dirty="0">
                <a:solidFill>
                  <a:schemeClr val="tx1"/>
                </a:solidFill>
                <a:latin typeface="Calibri Light" panose="020F0302020204030204" pitchFamily="34" charset="0"/>
                <a:cs typeface="Calibri Light" panose="020F0302020204030204" pitchFamily="34" charset="0"/>
              </a:rPr>
              <a:t> </a:t>
            </a:r>
            <a:r>
              <a:rPr lang="nl-NL" sz="1600" b="0" i="1" dirty="0" err="1">
                <a:solidFill>
                  <a:schemeClr val="tx1"/>
                </a:solidFill>
                <a:latin typeface="Calibri Light" panose="020F0302020204030204" pitchFamily="34" charset="0"/>
                <a:cs typeface="Calibri Light" panose="020F0302020204030204" pitchFamily="34" charset="0"/>
              </a:rPr>
              <a:t>Cody</a:t>
            </a:r>
            <a:r>
              <a:rPr lang="nl-NL" sz="1600" b="0" dirty="0">
                <a:solidFill>
                  <a:schemeClr val="tx1"/>
                </a:solidFill>
                <a:latin typeface="Calibri Light" panose="020F0302020204030204" pitchFamily="34" charset="0"/>
                <a:cs typeface="Calibri Light" panose="020F0302020204030204" pitchFamily="34" charset="0"/>
              </a:rPr>
              <a:t>’]</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jdelijke aanduiding voor inhoud 5">
            <a:extLst>
              <a:ext uri="{FF2B5EF4-FFF2-40B4-BE49-F238E27FC236}">
                <a16:creationId xmlns:a16="http://schemas.microsoft.com/office/drawing/2014/main" id="{5648D7EB-4167-4EC7-B3A9-79F30AF89DD3}"/>
              </a:ext>
            </a:extLst>
          </p:cNvPr>
          <p:cNvSpPr>
            <a:spLocks noGrp="1"/>
          </p:cNvSpPr>
          <p:nvPr>
            <p:ph idx="1"/>
          </p:nvPr>
        </p:nvSpPr>
        <p:spPr>
          <a:xfrm>
            <a:off x="864905" y="1512043"/>
            <a:ext cx="10080272" cy="4276616"/>
          </a:xfrm>
        </p:spPr>
        <p:txBody>
          <a:bodyPr>
            <a:normAutofit/>
          </a:bodyPr>
          <a:lstStyle/>
          <a:p>
            <a:pPr marL="0" indent="0">
              <a:buNone/>
            </a:pPr>
            <a:r>
              <a:rPr lang="nl-NL" sz="1512" b="1" dirty="0">
                <a:latin typeface="Calibri" panose="020F0502020204030204" pitchFamily="34" charset="0"/>
                <a:cs typeface="Calibri" panose="020F0502020204030204" pitchFamily="34" charset="0"/>
              </a:rPr>
              <a:t>Statistische procesbeheersing</a:t>
            </a:r>
            <a:r>
              <a:rPr lang="nl-NL" sz="1512" dirty="0">
                <a:latin typeface="Calibri" panose="020F0502020204030204" pitchFamily="34" charset="0"/>
                <a:cs typeface="Calibri" panose="020F0502020204030204" pitchFamily="34" charset="0"/>
              </a:rPr>
              <a:t> [SPC] is de toepassing van statistische technieken bij het volgen en beheersen van een proces, bedoeld om er voor te zorgen dat er zo efficiënt mogelijk een zo goed mogelijk product gemaakt wordt.</a:t>
            </a:r>
          </a:p>
          <a:p>
            <a:pPr marL="0" indent="0">
              <a:buNone/>
            </a:pPr>
            <a:r>
              <a:rPr lang="nl-NL" sz="1512" dirty="0">
                <a:latin typeface="Calibri" panose="020F0502020204030204" pitchFamily="34" charset="0"/>
                <a:cs typeface="Calibri" panose="020F0502020204030204" pitchFamily="34" charset="0"/>
              </a:rPr>
              <a:t>Het bekendste gereedschap bij SPC zijn </a:t>
            </a:r>
            <a:r>
              <a:rPr lang="nl-NL" sz="1512" b="1" dirty="0">
                <a:latin typeface="Calibri" panose="020F0502020204030204" pitchFamily="34" charset="0"/>
                <a:cs typeface="Calibri" panose="020F0502020204030204" pitchFamily="34" charset="0"/>
              </a:rPr>
              <a:t>[proces]</a:t>
            </a:r>
            <a:r>
              <a:rPr lang="nl-NL" sz="1512" b="1" dirty="0" err="1">
                <a:latin typeface="Calibri" panose="020F0502020204030204" pitchFamily="34" charset="0"/>
                <a:cs typeface="Calibri" panose="020F0502020204030204" pitchFamily="34" charset="0"/>
              </a:rPr>
              <a:t>beheerskaarten</a:t>
            </a:r>
            <a:r>
              <a:rPr lang="nl-NL" sz="1512" dirty="0">
                <a:latin typeface="Calibri" panose="020F0502020204030204" pitchFamily="34" charset="0"/>
                <a:cs typeface="Calibri" panose="020F0502020204030204" pitchFamily="34" charset="0"/>
              </a:rPr>
              <a:t>, vaak in combinatie met een aantal regels die bepalen hoe er op bepaalde (combinaties van) resultaten gereageerd moet worden. Maar al te vaak wordt gedacht dat die verzameling regels SPC is, maar dat is een misvatting; die regels moeten gebaseerd zijn op het (productie)proces en vormen daarmee dus een onderdeel van de kwaliteitsbeheersing, een resultaat van het SPC proces; een onderdeel dat regelmatige toetsing behoeft.</a:t>
            </a:r>
          </a:p>
          <a:p>
            <a:pPr marL="0" indent="0">
              <a:buNone/>
            </a:pPr>
            <a:endParaRPr lang="nl-NL" sz="1323" dirty="0">
              <a:latin typeface="Calibri" panose="020F0502020204030204" pitchFamily="34" charset="0"/>
              <a:cs typeface="Calibri" panose="020F0502020204030204" pitchFamily="34" charset="0"/>
            </a:endParaRPr>
          </a:p>
          <a:p>
            <a:pPr marL="0" indent="0">
              <a:buNone/>
            </a:pPr>
            <a:endParaRPr lang="nl-NL" sz="1323" dirty="0">
              <a:latin typeface="Calibri" panose="020F0502020204030204" pitchFamily="34" charset="0"/>
              <a:cs typeface="Calibri" panose="020F0502020204030204" pitchFamily="34" charset="0"/>
            </a:endParaRPr>
          </a:p>
        </p:txBody>
      </p:sp>
      <p:pic>
        <p:nvPicPr>
          <p:cNvPr id="20" name="Afbeelding 19">
            <a:extLst>
              <a:ext uri="{FF2B5EF4-FFF2-40B4-BE49-F238E27FC236}">
                <a16:creationId xmlns:a16="http://schemas.microsoft.com/office/drawing/2014/main" id="{4F2B1C7C-2BA3-4B39-8E19-7C6B593D2126}"/>
              </a:ext>
            </a:extLst>
          </p:cNvPr>
          <p:cNvPicPr>
            <a:picLocks noChangeAspect="1"/>
          </p:cNvPicPr>
          <p:nvPr/>
        </p:nvPicPr>
        <p:blipFill rotWithShape="1">
          <a:blip r:embed="rId4">
            <a:extLst>
              <a:ext uri="{28A0092B-C50C-407E-A947-70E740481C1C}">
                <a14:useLocalDpi xmlns:a14="http://schemas.microsoft.com/office/drawing/2010/main" val="0"/>
              </a:ext>
            </a:extLst>
          </a:blip>
          <a:srcRect l="14780" t="6068" r="7101" b="11354"/>
          <a:stretch/>
        </p:blipFill>
        <p:spPr>
          <a:xfrm>
            <a:off x="5317520" y="3140833"/>
            <a:ext cx="1496901" cy="1088654"/>
          </a:xfrm>
          <a:prstGeom prst="rect">
            <a:avLst/>
          </a:prstGeom>
        </p:spPr>
      </p:pic>
      <p:sp>
        <p:nvSpPr>
          <p:cNvPr id="21" name="Tekstvak 20">
            <a:extLst>
              <a:ext uri="{FF2B5EF4-FFF2-40B4-BE49-F238E27FC236}">
                <a16:creationId xmlns:a16="http://schemas.microsoft.com/office/drawing/2014/main" id="{DEF681C2-1A12-4717-9B0F-F303F4607E3A}"/>
              </a:ext>
            </a:extLst>
          </p:cNvPr>
          <p:cNvSpPr txBox="1"/>
          <p:nvPr/>
        </p:nvSpPr>
        <p:spPr>
          <a:xfrm>
            <a:off x="3673779" y="3208875"/>
            <a:ext cx="1451038" cy="237757"/>
          </a:xfrm>
          <a:prstGeom prst="rect">
            <a:avLst/>
          </a:prstGeom>
          <a:noFill/>
        </p:spPr>
        <p:txBody>
          <a:bodyPr wrap="none" rtlCol="0">
            <a:spAutoFit/>
          </a:bodyPr>
          <a:lstStyle/>
          <a:p>
            <a:pPr defTabSz="863885">
              <a:defRPr/>
            </a:pPr>
            <a:r>
              <a:rPr lang="nl-NL" sz="945" dirty="0" err="1">
                <a:latin typeface="Calibri" panose="020F0502020204030204" pitchFamily="34" charset="0"/>
                <a:cs typeface="Calibri" panose="020F0502020204030204" pitchFamily="34" charset="0"/>
              </a:rPr>
              <a:t>Upper</a:t>
            </a:r>
            <a:r>
              <a:rPr lang="nl-NL" sz="945" dirty="0">
                <a:latin typeface="Calibri" panose="020F0502020204030204" pitchFamily="34" charset="0"/>
                <a:cs typeface="Calibri" panose="020F0502020204030204" pitchFamily="34" charset="0"/>
              </a:rPr>
              <a:t> Control Limit [UCL]</a:t>
            </a:r>
          </a:p>
        </p:txBody>
      </p:sp>
      <p:sp>
        <p:nvSpPr>
          <p:cNvPr id="22" name="Tekstvak 21">
            <a:extLst>
              <a:ext uri="{FF2B5EF4-FFF2-40B4-BE49-F238E27FC236}">
                <a16:creationId xmlns:a16="http://schemas.microsoft.com/office/drawing/2014/main" id="{8B774A82-406B-43B4-9A18-0ACBA0C0F047}"/>
              </a:ext>
            </a:extLst>
          </p:cNvPr>
          <p:cNvSpPr txBox="1"/>
          <p:nvPr/>
        </p:nvSpPr>
        <p:spPr>
          <a:xfrm>
            <a:off x="3673777" y="3996833"/>
            <a:ext cx="1418978" cy="237757"/>
          </a:xfrm>
          <a:prstGeom prst="rect">
            <a:avLst/>
          </a:prstGeom>
          <a:noFill/>
        </p:spPr>
        <p:txBody>
          <a:bodyPr wrap="none" rtlCol="0">
            <a:spAutoFit/>
          </a:bodyPr>
          <a:lstStyle/>
          <a:p>
            <a:pPr defTabSz="863885">
              <a:defRPr/>
            </a:pPr>
            <a:r>
              <a:rPr lang="nl-NL" sz="945" dirty="0" err="1">
                <a:latin typeface="Calibri" panose="020F0502020204030204" pitchFamily="34" charset="0"/>
                <a:cs typeface="Calibri" panose="020F0502020204030204" pitchFamily="34" charset="0"/>
              </a:rPr>
              <a:t>Lower</a:t>
            </a:r>
            <a:r>
              <a:rPr lang="nl-NL" sz="945" dirty="0">
                <a:latin typeface="Calibri" panose="020F0502020204030204" pitchFamily="34" charset="0"/>
                <a:cs typeface="Calibri" panose="020F0502020204030204" pitchFamily="34" charset="0"/>
              </a:rPr>
              <a:t> Control Limit [LCL]</a:t>
            </a:r>
          </a:p>
        </p:txBody>
      </p:sp>
      <p:sp>
        <p:nvSpPr>
          <p:cNvPr id="23" name="Rechthoek 22">
            <a:extLst>
              <a:ext uri="{FF2B5EF4-FFF2-40B4-BE49-F238E27FC236}">
                <a16:creationId xmlns:a16="http://schemas.microsoft.com/office/drawing/2014/main" id="{CF2F95D2-D4F1-4EC4-8FFF-AE8E71FDDDD2}"/>
              </a:ext>
            </a:extLst>
          </p:cNvPr>
          <p:cNvSpPr/>
          <p:nvPr/>
        </p:nvSpPr>
        <p:spPr>
          <a:xfrm>
            <a:off x="864905" y="4422476"/>
            <a:ext cx="9936268" cy="790409"/>
          </a:xfrm>
          <a:prstGeom prst="rect">
            <a:avLst/>
          </a:prstGeom>
        </p:spPr>
        <p:txBody>
          <a:bodyPr wrap="square">
            <a:spAutoFit/>
          </a:bodyPr>
          <a:lstStyle/>
          <a:p>
            <a:pPr defTabSz="863885">
              <a:defRPr/>
            </a:pPr>
            <a:r>
              <a:rPr lang="nl-NL" sz="1512" dirty="0">
                <a:latin typeface="Calibri" panose="020F0502020204030204" pitchFamily="34" charset="0"/>
                <a:cs typeface="Calibri" panose="020F0502020204030204" pitchFamily="34" charset="0"/>
              </a:rPr>
              <a:t>Bij een normale verdeling en een beheerst proces vallen </a:t>
            </a:r>
            <a:r>
              <a:rPr lang="nl-NL" sz="1512" b="1" dirty="0">
                <a:latin typeface="Calibri" panose="020F0502020204030204" pitchFamily="34" charset="0"/>
                <a:cs typeface="Calibri" panose="020F0502020204030204" pitchFamily="34" charset="0"/>
              </a:rPr>
              <a:t>99,7 %</a:t>
            </a:r>
            <a:r>
              <a:rPr lang="nl-NL" sz="1512" dirty="0">
                <a:latin typeface="Calibri" panose="020F0502020204030204" pitchFamily="34" charset="0"/>
                <a:cs typeface="Calibri" panose="020F0502020204030204" pitchFamily="34" charset="0"/>
              </a:rPr>
              <a:t> van alle testwaarden binnen een ‘6 sigma’ gebied dat afgebakend wordt door een ondergrens [LCL] en een bovengrens [UCL]. </a:t>
            </a:r>
          </a:p>
          <a:p>
            <a:pPr defTabSz="863885">
              <a:defRPr/>
            </a:pPr>
            <a:r>
              <a:rPr lang="nl-NL" sz="1512" dirty="0">
                <a:latin typeface="Calibri" panose="020F0502020204030204" pitchFamily="34" charset="0"/>
                <a:cs typeface="Calibri" panose="020F0502020204030204" pitchFamily="34" charset="0"/>
              </a:rPr>
              <a:t>Als de waarden buiten dit gebied vallen dan is het proces ‘</a:t>
            </a:r>
            <a:r>
              <a:rPr lang="nl-NL" sz="1512" i="1" dirty="0">
                <a:latin typeface="Calibri" panose="020F0502020204030204" pitchFamily="34" charset="0"/>
                <a:cs typeface="Calibri" panose="020F0502020204030204" pitchFamily="34" charset="0"/>
              </a:rPr>
              <a:t>out of control</a:t>
            </a:r>
            <a:r>
              <a:rPr lang="nl-NL" sz="1512" dirty="0">
                <a:latin typeface="Calibri" panose="020F0502020204030204" pitchFamily="34" charset="0"/>
                <a:cs typeface="Calibri" panose="020F0502020204030204" pitchFamily="34" charset="0"/>
              </a:rPr>
              <a:t>’.</a:t>
            </a:r>
          </a:p>
        </p:txBody>
      </p:sp>
      <p:sp>
        <p:nvSpPr>
          <p:cNvPr id="24" name="Tekstvak 23">
            <a:extLst>
              <a:ext uri="{FF2B5EF4-FFF2-40B4-BE49-F238E27FC236}">
                <a16:creationId xmlns:a16="http://schemas.microsoft.com/office/drawing/2014/main" id="{D3675AC4-2DF1-4F80-9C48-D1D2E35D94B3}"/>
              </a:ext>
            </a:extLst>
          </p:cNvPr>
          <p:cNvSpPr txBox="1"/>
          <p:nvPr/>
        </p:nvSpPr>
        <p:spPr>
          <a:xfrm>
            <a:off x="3673778" y="3602854"/>
            <a:ext cx="465192" cy="237757"/>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Norm</a:t>
            </a:r>
          </a:p>
        </p:txBody>
      </p:sp>
      <p:sp>
        <p:nvSpPr>
          <p:cNvPr id="25" name="Linkeraccolade 24">
            <a:extLst>
              <a:ext uri="{FF2B5EF4-FFF2-40B4-BE49-F238E27FC236}">
                <a16:creationId xmlns:a16="http://schemas.microsoft.com/office/drawing/2014/main" id="{C1B0DF74-4BCD-447D-A4BE-BE94FABDAAAD}"/>
              </a:ext>
            </a:extLst>
          </p:cNvPr>
          <p:cNvSpPr/>
          <p:nvPr/>
        </p:nvSpPr>
        <p:spPr>
          <a:xfrm>
            <a:off x="3072170" y="3317379"/>
            <a:ext cx="272164" cy="81649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defTabSz="863885">
              <a:defRPr/>
            </a:pPr>
            <a:endParaRPr lang="nl-NL" sz="1701">
              <a:latin typeface="Calibri" panose="020F0502020204030204" pitchFamily="34" charset="0"/>
              <a:cs typeface="Calibri" panose="020F0502020204030204" pitchFamily="34" charset="0"/>
            </a:endParaRPr>
          </a:p>
        </p:txBody>
      </p:sp>
      <p:sp>
        <p:nvSpPr>
          <p:cNvPr id="26" name="Tekstvak 25">
            <a:extLst>
              <a:ext uri="{FF2B5EF4-FFF2-40B4-BE49-F238E27FC236}">
                <a16:creationId xmlns:a16="http://schemas.microsoft.com/office/drawing/2014/main" id="{6F864CC6-9B23-433D-9EE2-1BF22D424CFA}"/>
              </a:ext>
            </a:extLst>
          </p:cNvPr>
          <p:cNvSpPr txBox="1"/>
          <p:nvPr/>
        </p:nvSpPr>
        <p:spPr>
          <a:xfrm>
            <a:off x="2547685" y="3605985"/>
            <a:ext cx="484428" cy="237757"/>
          </a:xfrm>
          <a:prstGeom prst="rect">
            <a:avLst/>
          </a:prstGeom>
          <a:noFill/>
        </p:spPr>
        <p:txBody>
          <a:bodyPr wrap="none" rtlCol="0">
            <a:spAutoFit/>
          </a:bodyPr>
          <a:lstStyle/>
          <a:p>
            <a:pPr defTabSz="863885">
              <a:defRPr/>
            </a:pPr>
            <a:r>
              <a:rPr lang="nl-NL" sz="945" dirty="0">
                <a:latin typeface="Calibri" panose="020F0502020204030204" pitchFamily="34" charset="0"/>
                <a:cs typeface="Calibri" panose="020F0502020204030204" pitchFamily="34" charset="0"/>
              </a:rPr>
              <a:t>99,7%</a:t>
            </a:r>
          </a:p>
        </p:txBody>
      </p:sp>
      <p:pic>
        <p:nvPicPr>
          <p:cNvPr id="3" name="Afbeelding 2">
            <a:extLst>
              <a:ext uri="{FF2B5EF4-FFF2-40B4-BE49-F238E27FC236}">
                <a16:creationId xmlns:a16="http://schemas.microsoft.com/office/drawing/2014/main" id="{98806174-E690-4FDC-9175-3B2ACBDDAD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20" t="1339" r="24346" b="11886"/>
          <a:stretch/>
        </p:blipFill>
        <p:spPr>
          <a:xfrm>
            <a:off x="9073405" y="197751"/>
            <a:ext cx="783663" cy="1217797"/>
          </a:xfrm>
          <a:prstGeom prst="rect">
            <a:avLst/>
          </a:prstGeom>
        </p:spPr>
      </p:pic>
      <p:pic>
        <p:nvPicPr>
          <p:cNvPr id="8" name="Afbeelding 7">
            <a:extLst>
              <a:ext uri="{FF2B5EF4-FFF2-40B4-BE49-F238E27FC236}">
                <a16:creationId xmlns:a16="http://schemas.microsoft.com/office/drawing/2014/main" id="{E2786B14-6C85-43A9-AFB1-4F5ACB2884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766" y="5759167"/>
            <a:ext cx="529340" cy="560631"/>
          </a:xfrm>
          <a:prstGeom prst="rect">
            <a:avLst/>
          </a:prstGeom>
        </p:spPr>
      </p:pic>
      <p:sp>
        <p:nvSpPr>
          <p:cNvPr id="10" name="Tekstvak 9">
            <a:extLst>
              <a:ext uri="{FF2B5EF4-FFF2-40B4-BE49-F238E27FC236}">
                <a16:creationId xmlns:a16="http://schemas.microsoft.com/office/drawing/2014/main" id="{A7C3C453-F712-44A0-A0A4-029251FB096E}"/>
              </a:ext>
            </a:extLst>
          </p:cNvPr>
          <p:cNvSpPr txBox="1"/>
          <p:nvPr/>
        </p:nvSpPr>
        <p:spPr>
          <a:xfrm>
            <a:off x="926664" y="5960935"/>
            <a:ext cx="1515158" cy="237757"/>
          </a:xfrm>
          <a:prstGeom prst="rect">
            <a:avLst/>
          </a:prstGeom>
          <a:noFill/>
        </p:spPr>
        <p:txBody>
          <a:bodyPr wrap="none" rtlCol="0">
            <a:spAutoFit/>
          </a:bodyPr>
          <a:lstStyle/>
          <a:p>
            <a:pPr defTabSz="864017">
              <a:defRPr/>
            </a:pPr>
            <a:r>
              <a:rPr lang="nl-NL" sz="945" dirty="0">
                <a:latin typeface="Calibri" panose="020F0502020204030204" pitchFamily="34" charset="0"/>
                <a:cs typeface="Calibri" panose="020F0502020204030204" pitchFamily="34" charset="0"/>
              </a:rPr>
              <a:t>Zie ook www.Schmula.com</a:t>
            </a:r>
          </a:p>
        </p:txBody>
      </p:sp>
      <p:sp>
        <p:nvSpPr>
          <p:cNvPr id="15" name="Tekstvak 14">
            <a:extLst>
              <a:ext uri="{FF2B5EF4-FFF2-40B4-BE49-F238E27FC236}">
                <a16:creationId xmlns:a16="http://schemas.microsoft.com/office/drawing/2014/main" id="{2F20FEC4-486F-4A66-A3CE-5443299713BB}"/>
              </a:ext>
            </a:extLst>
          </p:cNvPr>
          <p:cNvSpPr txBox="1"/>
          <p:nvPr/>
        </p:nvSpPr>
        <p:spPr>
          <a:xfrm>
            <a:off x="9734768" y="6251645"/>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165</a:t>
            </a:r>
          </a:p>
        </p:txBody>
      </p:sp>
      <p:pic>
        <p:nvPicPr>
          <p:cNvPr id="17" name="Afbeelding 16" descr="Afbeelding met vliegtuig, zitten, groot, startbaan&#10;&#10;Automatisch gegenereerde beschrijving">
            <a:extLst>
              <a:ext uri="{FF2B5EF4-FFF2-40B4-BE49-F238E27FC236}">
                <a16:creationId xmlns:a16="http://schemas.microsoft.com/office/drawing/2014/main" id="{B5F48130-3CB8-4567-96C8-60009B95CF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2" name="Tijdelijke aanduiding voor voettekst 1">
            <a:extLst>
              <a:ext uri="{FF2B5EF4-FFF2-40B4-BE49-F238E27FC236}">
                <a16:creationId xmlns:a16="http://schemas.microsoft.com/office/drawing/2014/main" id="{2B329CB7-A1A3-4942-B33D-0C9C99B38B5C}"/>
              </a:ext>
            </a:extLst>
          </p:cNvPr>
          <p:cNvSpPr>
            <a:spLocks noGrp="1"/>
          </p:cNvSpPr>
          <p:nvPr>
            <p:ph type="ftr" sz="quarter" idx="11"/>
          </p:nvPr>
        </p:nvSpPr>
        <p:spPr/>
        <p:txBody>
          <a:bodyPr/>
          <a:lstStyle/>
          <a:p>
            <a:r>
              <a:rPr lang="nl-NL">
                <a:solidFill>
                  <a:schemeClr val="tx1"/>
                </a:solidFill>
                <a:latin typeface="Calibri" panose="020F0502020204030204" pitchFamily="34" charset="0"/>
                <a:cs typeface="Calibri" panose="020F0502020204030204" pitchFamily="34" charset="0"/>
              </a:rPr>
              <a:t>Processen</a:t>
            </a:r>
          </a:p>
        </p:txBody>
      </p:sp>
      <p:sp>
        <p:nvSpPr>
          <p:cNvPr id="5" name="Tijdelijke aanduiding voor dianummer 4">
            <a:extLst>
              <a:ext uri="{FF2B5EF4-FFF2-40B4-BE49-F238E27FC236}">
                <a16:creationId xmlns:a16="http://schemas.microsoft.com/office/drawing/2014/main" id="{F0FB55A9-076F-4033-945E-853FAF7A5FF8}"/>
              </a:ext>
            </a:extLst>
          </p:cNvPr>
          <p:cNvSpPr>
            <a:spLocks noGrp="1"/>
          </p:cNvSpPr>
          <p:nvPr>
            <p:ph type="sldNum" sz="quarter" idx="12"/>
          </p:nvPr>
        </p:nvSpPr>
        <p:spPr/>
        <p:txBody>
          <a:bodyPr/>
          <a:lstStyle/>
          <a:p>
            <a:fld id="{76022968-2107-43EC-8FC0-5D78783708AF}" type="slidenum">
              <a:rPr lang="nl-NL" smtClean="0">
                <a:solidFill>
                  <a:schemeClr val="tx1"/>
                </a:solidFill>
                <a:latin typeface="Calibri" panose="020F0502020204030204" pitchFamily="34" charset="0"/>
                <a:cs typeface="Calibri" panose="020F0502020204030204" pitchFamily="34" charset="0"/>
              </a:rPr>
              <a:t>74</a:t>
            </a:fld>
            <a:endParaRPr lang="nl-NL">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4482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mn-lt"/>
                <a:cs typeface="Calibri Light" panose="020F0302020204030204" pitchFamily="34" charset="0"/>
              </a:rPr>
              <a:t>Analyse van de flexibiliteit</a:t>
            </a:r>
            <a:br>
              <a:rPr lang="nl-NL" sz="3402" dirty="0">
                <a:latin typeface="Calibri Light" panose="020F0302020204030204" pitchFamily="34" charset="0"/>
                <a:cs typeface="Calibri Light" panose="020F0302020204030204" pitchFamily="34" charset="0"/>
              </a:rPr>
            </a:br>
            <a:r>
              <a:rPr lang="nl-NL" sz="1600" b="0" dirty="0">
                <a:solidFill>
                  <a:schemeClr val="tx1"/>
                </a:solidFill>
                <a:latin typeface="Calibri Light" panose="020F0302020204030204" pitchFamily="34" charset="0"/>
                <a:cs typeface="Calibri Light" panose="020F0302020204030204" pitchFamily="34" charset="0"/>
              </a:rPr>
              <a:t>Hugo Hendriks</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Rechte verbindingslijn met pijl 16">
            <a:extLst>
              <a:ext uri="{FF2B5EF4-FFF2-40B4-BE49-F238E27FC236}">
                <a16:creationId xmlns:a16="http://schemas.microsoft.com/office/drawing/2014/main" id="{F74CB801-07A4-4386-A904-2AA251745583}"/>
              </a:ext>
            </a:extLst>
          </p:cNvPr>
          <p:cNvCxnSpPr/>
          <p:nvPr/>
        </p:nvCxnSpPr>
        <p:spPr>
          <a:xfrm>
            <a:off x="3539634" y="3428336"/>
            <a:ext cx="5886159"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grpSp>
        <p:nvGrpSpPr>
          <p:cNvPr id="18" name="Groep 17">
            <a:extLst>
              <a:ext uri="{FF2B5EF4-FFF2-40B4-BE49-F238E27FC236}">
                <a16:creationId xmlns:a16="http://schemas.microsoft.com/office/drawing/2014/main" id="{4A533EFF-75FD-438E-8AF1-B530D4541752}"/>
              </a:ext>
            </a:extLst>
          </p:cNvPr>
          <p:cNvGrpSpPr/>
          <p:nvPr/>
        </p:nvGrpSpPr>
        <p:grpSpPr>
          <a:xfrm>
            <a:off x="5409802" y="2915323"/>
            <a:ext cx="1730313" cy="1008205"/>
            <a:chOff x="5475755" y="721193"/>
            <a:chExt cx="4786346" cy="1071570"/>
          </a:xfrm>
        </p:grpSpPr>
        <p:sp>
          <p:nvSpPr>
            <p:cNvPr id="27" name="Rechthoek 26">
              <a:extLst>
                <a:ext uri="{FF2B5EF4-FFF2-40B4-BE49-F238E27FC236}">
                  <a16:creationId xmlns:a16="http://schemas.microsoft.com/office/drawing/2014/main" id="{88C76D5C-55D0-41AE-A213-296A8EF36222}"/>
                </a:ext>
              </a:extLst>
            </p:cNvPr>
            <p:cNvSpPr/>
            <p:nvPr/>
          </p:nvSpPr>
          <p:spPr>
            <a:xfrm>
              <a:off x="5475755" y="721193"/>
              <a:ext cx="4786346" cy="1071570"/>
            </a:xfrm>
            <a:prstGeom prst="rect">
              <a:avLst/>
            </a:prstGeom>
            <a:solidFill>
              <a:srgbClr val="E405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3885">
                <a:defRPr/>
              </a:pPr>
              <a:endParaRPr lang="nl-NL" sz="1323">
                <a:solidFill>
                  <a:srgbClr val="FFC000"/>
                </a:solidFill>
                <a:latin typeface="Calibri" panose="020F0502020204030204" pitchFamily="34" charset="0"/>
                <a:cs typeface="Calibri" panose="020F0502020204030204" pitchFamily="34" charset="0"/>
              </a:endParaRPr>
            </a:p>
          </p:txBody>
        </p:sp>
        <p:sp>
          <p:nvSpPr>
            <p:cNvPr id="28" name="Tekstvak 8">
              <a:extLst>
                <a:ext uri="{FF2B5EF4-FFF2-40B4-BE49-F238E27FC236}">
                  <a16:creationId xmlns:a16="http://schemas.microsoft.com/office/drawing/2014/main" id="{90119295-5C91-4A21-9443-E161B2C722A4}"/>
                </a:ext>
              </a:extLst>
            </p:cNvPr>
            <p:cNvSpPr txBox="1">
              <a:spLocks noChangeArrowheads="1"/>
            </p:cNvSpPr>
            <p:nvPr/>
          </p:nvSpPr>
          <p:spPr bwMode="auto">
            <a:xfrm>
              <a:off x="6459262" y="1102427"/>
              <a:ext cx="2686939" cy="314513"/>
            </a:xfrm>
            <a:prstGeom prst="rect">
              <a:avLst/>
            </a:prstGeom>
            <a:noFill/>
            <a:ln w="9525">
              <a:noFill/>
              <a:miter lim="800000"/>
              <a:headEnd/>
              <a:tailEnd/>
            </a:ln>
            <a:effectLst>
              <a:outerShdw blurRad="127000" dist="38100" dir="2700000" algn="ctr">
                <a:srgbClr val="000000">
                  <a:alpha val="45000"/>
                </a:srgbClr>
              </a:outerShdw>
            </a:effectLst>
          </p:spPr>
          <p:txBody>
            <a:bodyPr wrap="none">
              <a:spAutoFit/>
            </a:bodyPr>
            <a:lstStyle/>
            <a:p>
              <a:pPr defTabSz="863885">
                <a:defRPr/>
              </a:pPr>
              <a:r>
                <a:rPr 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Activiteiten</a:t>
              </a:r>
            </a:p>
          </p:txBody>
        </p:sp>
      </p:grpSp>
      <p:sp>
        <p:nvSpPr>
          <p:cNvPr id="29" name="Tekstvak 28">
            <a:extLst>
              <a:ext uri="{FF2B5EF4-FFF2-40B4-BE49-F238E27FC236}">
                <a16:creationId xmlns:a16="http://schemas.microsoft.com/office/drawing/2014/main" id="{FFF00C91-8283-4E85-ADDE-BCB52B678036}"/>
              </a:ext>
            </a:extLst>
          </p:cNvPr>
          <p:cNvSpPr txBox="1"/>
          <p:nvPr/>
        </p:nvSpPr>
        <p:spPr>
          <a:xfrm>
            <a:off x="2841455" y="3553973"/>
            <a:ext cx="835485"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Materialen</a:t>
            </a:r>
          </a:p>
        </p:txBody>
      </p:sp>
      <p:sp>
        <p:nvSpPr>
          <p:cNvPr id="30" name="Tekstvak 29">
            <a:extLst>
              <a:ext uri="{FF2B5EF4-FFF2-40B4-BE49-F238E27FC236}">
                <a16:creationId xmlns:a16="http://schemas.microsoft.com/office/drawing/2014/main" id="{BDF26B60-D504-4E1A-B16B-98FC50A6AC72}"/>
              </a:ext>
            </a:extLst>
          </p:cNvPr>
          <p:cNvSpPr txBox="1"/>
          <p:nvPr/>
        </p:nvSpPr>
        <p:spPr>
          <a:xfrm>
            <a:off x="3075610" y="2945178"/>
            <a:ext cx="579005"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Arbeid</a:t>
            </a:r>
          </a:p>
        </p:txBody>
      </p:sp>
      <p:sp>
        <p:nvSpPr>
          <p:cNvPr id="31" name="Tekstvak 30">
            <a:extLst>
              <a:ext uri="{FF2B5EF4-FFF2-40B4-BE49-F238E27FC236}">
                <a16:creationId xmlns:a16="http://schemas.microsoft.com/office/drawing/2014/main" id="{4766D4C5-21E7-4B39-AB39-62AC63A4859D}"/>
              </a:ext>
            </a:extLst>
          </p:cNvPr>
          <p:cNvSpPr txBox="1"/>
          <p:nvPr/>
        </p:nvSpPr>
        <p:spPr>
          <a:xfrm>
            <a:off x="3697683" y="2549800"/>
            <a:ext cx="788999"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Machines </a:t>
            </a:r>
          </a:p>
        </p:txBody>
      </p:sp>
      <p:sp>
        <p:nvSpPr>
          <p:cNvPr id="32" name="Tekstvak 31">
            <a:extLst>
              <a:ext uri="{FF2B5EF4-FFF2-40B4-BE49-F238E27FC236}">
                <a16:creationId xmlns:a16="http://schemas.microsoft.com/office/drawing/2014/main" id="{1D59377F-114A-4BC7-B5AD-4D07A79DA115}"/>
              </a:ext>
            </a:extLst>
          </p:cNvPr>
          <p:cNvSpPr txBox="1"/>
          <p:nvPr/>
        </p:nvSpPr>
        <p:spPr>
          <a:xfrm>
            <a:off x="4544697" y="2308222"/>
            <a:ext cx="644728"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Routing</a:t>
            </a:r>
          </a:p>
        </p:txBody>
      </p:sp>
      <p:sp>
        <p:nvSpPr>
          <p:cNvPr id="33" name="Tekstvak 32">
            <a:extLst>
              <a:ext uri="{FF2B5EF4-FFF2-40B4-BE49-F238E27FC236}">
                <a16:creationId xmlns:a16="http://schemas.microsoft.com/office/drawing/2014/main" id="{C825B68C-616D-4D3B-8CCA-51FB86AC12E8}"/>
              </a:ext>
            </a:extLst>
          </p:cNvPr>
          <p:cNvSpPr txBox="1"/>
          <p:nvPr/>
        </p:nvSpPr>
        <p:spPr>
          <a:xfrm>
            <a:off x="5787345" y="2177351"/>
            <a:ext cx="938077"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Doorlooptijd</a:t>
            </a:r>
          </a:p>
        </p:txBody>
      </p:sp>
      <p:sp>
        <p:nvSpPr>
          <p:cNvPr id="34" name="Tekstvak 33">
            <a:extLst>
              <a:ext uri="{FF2B5EF4-FFF2-40B4-BE49-F238E27FC236}">
                <a16:creationId xmlns:a16="http://schemas.microsoft.com/office/drawing/2014/main" id="{C9F25560-C7AA-4F6F-B9C4-6FB0D6C1DBB5}"/>
              </a:ext>
            </a:extLst>
          </p:cNvPr>
          <p:cNvSpPr txBox="1"/>
          <p:nvPr/>
        </p:nvSpPr>
        <p:spPr>
          <a:xfrm>
            <a:off x="7444738" y="2275343"/>
            <a:ext cx="862737"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Productmix</a:t>
            </a:r>
          </a:p>
        </p:txBody>
      </p:sp>
      <p:sp>
        <p:nvSpPr>
          <p:cNvPr id="35" name="Tekstvak 34">
            <a:extLst>
              <a:ext uri="{FF2B5EF4-FFF2-40B4-BE49-F238E27FC236}">
                <a16:creationId xmlns:a16="http://schemas.microsoft.com/office/drawing/2014/main" id="{0919ECFB-29BF-4E8E-B963-4544861148A7}"/>
              </a:ext>
            </a:extLst>
          </p:cNvPr>
          <p:cNvSpPr txBox="1"/>
          <p:nvPr/>
        </p:nvSpPr>
        <p:spPr>
          <a:xfrm>
            <a:off x="8265569" y="2551001"/>
            <a:ext cx="1048685"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Outputvolume</a:t>
            </a:r>
          </a:p>
        </p:txBody>
      </p:sp>
      <p:sp>
        <p:nvSpPr>
          <p:cNvPr id="36" name="Tekstvak 35">
            <a:extLst>
              <a:ext uri="{FF2B5EF4-FFF2-40B4-BE49-F238E27FC236}">
                <a16:creationId xmlns:a16="http://schemas.microsoft.com/office/drawing/2014/main" id="{EEF50D97-C8A5-403A-BD07-EE4648BEB3B6}"/>
              </a:ext>
            </a:extLst>
          </p:cNvPr>
          <p:cNvSpPr txBox="1"/>
          <p:nvPr/>
        </p:nvSpPr>
        <p:spPr>
          <a:xfrm>
            <a:off x="8831778" y="2904859"/>
            <a:ext cx="1289135"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Nieuwe producten</a:t>
            </a:r>
          </a:p>
        </p:txBody>
      </p:sp>
      <p:sp>
        <p:nvSpPr>
          <p:cNvPr id="37" name="Tekstvak 36">
            <a:extLst>
              <a:ext uri="{FF2B5EF4-FFF2-40B4-BE49-F238E27FC236}">
                <a16:creationId xmlns:a16="http://schemas.microsoft.com/office/drawing/2014/main" id="{5B90542B-79DD-4BAE-AB69-A0F220D8BA97}"/>
              </a:ext>
            </a:extLst>
          </p:cNvPr>
          <p:cNvSpPr txBox="1"/>
          <p:nvPr/>
        </p:nvSpPr>
        <p:spPr>
          <a:xfrm>
            <a:off x="9293730" y="3584156"/>
            <a:ext cx="1452642" cy="266868"/>
          </a:xfrm>
          <a:prstGeom prst="rect">
            <a:avLst/>
          </a:prstGeom>
          <a:noFill/>
        </p:spPr>
        <p:txBody>
          <a:bodyPr wrap="none" rtlCol="0">
            <a:spAutoFit/>
          </a:bodyPr>
          <a:lstStyle/>
          <a:p>
            <a:r>
              <a:rPr lang="nl-NL" sz="1134" dirty="0">
                <a:latin typeface="Calibri" panose="020F0502020204030204" pitchFamily="34" charset="0"/>
                <a:cs typeface="Calibri" panose="020F0502020204030204" pitchFamily="34" charset="0"/>
              </a:rPr>
              <a:t>Productaanpassingen</a:t>
            </a:r>
          </a:p>
        </p:txBody>
      </p:sp>
      <p:sp>
        <p:nvSpPr>
          <p:cNvPr id="38" name="Tekstvak 37">
            <a:extLst>
              <a:ext uri="{FF2B5EF4-FFF2-40B4-BE49-F238E27FC236}">
                <a16:creationId xmlns:a16="http://schemas.microsoft.com/office/drawing/2014/main" id="{7721CB96-EDBE-4DC1-9910-9520671B57C7}"/>
              </a:ext>
            </a:extLst>
          </p:cNvPr>
          <p:cNvSpPr txBox="1"/>
          <p:nvPr/>
        </p:nvSpPr>
        <p:spPr>
          <a:xfrm>
            <a:off x="3960111" y="1622959"/>
            <a:ext cx="720262" cy="325025"/>
          </a:xfrm>
          <a:prstGeom prst="rect">
            <a:avLst/>
          </a:prstGeom>
          <a:noFill/>
        </p:spPr>
        <p:txBody>
          <a:bodyPr wrap="none" rtlCol="0">
            <a:spAutoFit/>
          </a:bodyPr>
          <a:lstStyle/>
          <a:p>
            <a:r>
              <a:rPr lang="nl-NL" sz="1512" b="1" dirty="0">
                <a:solidFill>
                  <a:srgbClr val="C00000"/>
                </a:solidFill>
                <a:latin typeface="Calibri" panose="020F0502020204030204" pitchFamily="34" charset="0"/>
                <a:cs typeface="Calibri" panose="020F0502020204030204" pitchFamily="34" charset="0"/>
              </a:rPr>
              <a:t>Vooraf</a:t>
            </a:r>
          </a:p>
        </p:txBody>
      </p:sp>
      <p:sp>
        <p:nvSpPr>
          <p:cNvPr id="39" name="Tekstvak 38">
            <a:extLst>
              <a:ext uri="{FF2B5EF4-FFF2-40B4-BE49-F238E27FC236}">
                <a16:creationId xmlns:a16="http://schemas.microsoft.com/office/drawing/2014/main" id="{B8F98D0D-0BF2-4D0E-9C21-D79D87737E39}"/>
              </a:ext>
            </a:extLst>
          </p:cNvPr>
          <p:cNvSpPr txBox="1"/>
          <p:nvPr/>
        </p:nvSpPr>
        <p:spPr>
          <a:xfrm>
            <a:off x="7957783" y="1622959"/>
            <a:ext cx="869341" cy="325025"/>
          </a:xfrm>
          <a:prstGeom prst="rect">
            <a:avLst/>
          </a:prstGeom>
          <a:noFill/>
        </p:spPr>
        <p:txBody>
          <a:bodyPr wrap="none" rtlCol="0">
            <a:spAutoFit/>
          </a:bodyPr>
          <a:lstStyle/>
          <a:p>
            <a:r>
              <a:rPr lang="nl-NL" sz="1512" b="1" dirty="0">
                <a:solidFill>
                  <a:srgbClr val="C00000"/>
                </a:solidFill>
                <a:latin typeface="Calibri" panose="020F0502020204030204" pitchFamily="34" charset="0"/>
                <a:cs typeface="Calibri" panose="020F0502020204030204" pitchFamily="34" charset="0"/>
              </a:rPr>
              <a:t>Achteraf</a:t>
            </a:r>
          </a:p>
        </p:txBody>
      </p:sp>
      <p:sp>
        <p:nvSpPr>
          <p:cNvPr id="40" name="Tekstvak 39">
            <a:extLst>
              <a:ext uri="{FF2B5EF4-FFF2-40B4-BE49-F238E27FC236}">
                <a16:creationId xmlns:a16="http://schemas.microsoft.com/office/drawing/2014/main" id="{22395CFE-D6ED-4887-B4FF-B574F73FFE02}"/>
              </a:ext>
            </a:extLst>
          </p:cNvPr>
          <p:cNvSpPr txBox="1"/>
          <p:nvPr/>
        </p:nvSpPr>
        <p:spPr>
          <a:xfrm>
            <a:off x="5874105" y="1606941"/>
            <a:ext cx="761747" cy="325025"/>
          </a:xfrm>
          <a:prstGeom prst="rect">
            <a:avLst/>
          </a:prstGeom>
          <a:noFill/>
        </p:spPr>
        <p:txBody>
          <a:bodyPr wrap="none" rtlCol="0">
            <a:spAutoFit/>
          </a:bodyPr>
          <a:lstStyle/>
          <a:p>
            <a:r>
              <a:rPr lang="nl-NL" sz="1512" b="1" dirty="0">
                <a:solidFill>
                  <a:srgbClr val="C00000"/>
                </a:solidFill>
                <a:latin typeface="Calibri" panose="020F0502020204030204" pitchFamily="34" charset="0"/>
                <a:cs typeface="Calibri" panose="020F0502020204030204" pitchFamily="34" charset="0"/>
              </a:rPr>
              <a:t>Tijdens</a:t>
            </a:r>
          </a:p>
        </p:txBody>
      </p:sp>
      <p:cxnSp>
        <p:nvCxnSpPr>
          <p:cNvPr id="9" name="Rechte verbindingslijn 8">
            <a:extLst>
              <a:ext uri="{FF2B5EF4-FFF2-40B4-BE49-F238E27FC236}">
                <a16:creationId xmlns:a16="http://schemas.microsoft.com/office/drawing/2014/main" id="{2694C2EE-26C3-4E43-8480-EF0D8EDE5A3E}"/>
              </a:ext>
            </a:extLst>
          </p:cNvPr>
          <p:cNvCxnSpPr/>
          <p:nvPr/>
        </p:nvCxnSpPr>
        <p:spPr>
          <a:xfrm flipH="1" flipV="1">
            <a:off x="4884138" y="1753828"/>
            <a:ext cx="729752" cy="1161495"/>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8D9711CF-8864-4986-AA6E-671226E74333}"/>
              </a:ext>
            </a:extLst>
          </p:cNvPr>
          <p:cNvCxnSpPr>
            <a:cxnSpLocks/>
          </p:cNvCxnSpPr>
          <p:nvPr/>
        </p:nvCxnSpPr>
        <p:spPr>
          <a:xfrm flipV="1">
            <a:off x="6982003" y="1845209"/>
            <a:ext cx="667143" cy="104801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ijdelijke aanduiding voor voettekst 1">
            <a:extLst>
              <a:ext uri="{FF2B5EF4-FFF2-40B4-BE49-F238E27FC236}">
                <a16:creationId xmlns:a16="http://schemas.microsoft.com/office/drawing/2014/main" id="{B698DCDE-49FA-4DCD-A9F4-5BEE097E7032}"/>
              </a:ext>
            </a:extLst>
          </p:cNvPr>
          <p:cNvSpPr>
            <a:spLocks noGrp="1"/>
          </p:cNvSpPr>
          <p:nvPr>
            <p:ph type="ftr" sz="quarter" idx="11"/>
          </p:nvPr>
        </p:nvSpPr>
        <p:spPr/>
        <p:txBody>
          <a:bodyPr/>
          <a:lstStyle/>
          <a:p>
            <a:r>
              <a:rPr lang="nl-NL"/>
              <a:t>Processen</a:t>
            </a:r>
          </a:p>
        </p:txBody>
      </p:sp>
      <p:sp>
        <p:nvSpPr>
          <p:cNvPr id="3" name="Tijdelijke aanduiding voor dianummer 2">
            <a:extLst>
              <a:ext uri="{FF2B5EF4-FFF2-40B4-BE49-F238E27FC236}">
                <a16:creationId xmlns:a16="http://schemas.microsoft.com/office/drawing/2014/main" id="{5D79C5D6-3457-4DF2-92C4-C715CCB45E03}"/>
              </a:ext>
            </a:extLst>
          </p:cNvPr>
          <p:cNvSpPr>
            <a:spLocks noGrp="1"/>
          </p:cNvSpPr>
          <p:nvPr>
            <p:ph type="sldNum" sz="quarter" idx="12"/>
          </p:nvPr>
        </p:nvSpPr>
        <p:spPr/>
        <p:txBody>
          <a:bodyPr/>
          <a:lstStyle/>
          <a:p>
            <a:fld id="{76022968-2107-43EC-8FC0-5D78783708AF}" type="slidenum">
              <a:rPr lang="nl-NL" smtClean="0"/>
              <a:t>75</a:t>
            </a:fld>
            <a:endParaRPr lang="nl-NL"/>
          </a:p>
        </p:txBody>
      </p:sp>
      <p:sp>
        <p:nvSpPr>
          <p:cNvPr id="26" name="Tekstvak 25">
            <a:extLst>
              <a:ext uri="{FF2B5EF4-FFF2-40B4-BE49-F238E27FC236}">
                <a16:creationId xmlns:a16="http://schemas.microsoft.com/office/drawing/2014/main" id="{3964A76F-0758-4323-852D-60ACFB1D3292}"/>
              </a:ext>
            </a:extLst>
          </p:cNvPr>
          <p:cNvSpPr txBox="1"/>
          <p:nvPr/>
        </p:nvSpPr>
        <p:spPr>
          <a:xfrm>
            <a:off x="9720930" y="6232292"/>
            <a:ext cx="59824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Pag. 166</a:t>
            </a:r>
          </a:p>
        </p:txBody>
      </p:sp>
      <p:pic>
        <p:nvPicPr>
          <p:cNvPr id="42" name="Afbeelding 41" descr="Afbeelding met vliegtuig, zitten, groot, startbaan&#10;&#10;Automatisch gegenereerde beschrijving">
            <a:extLst>
              <a:ext uri="{FF2B5EF4-FFF2-40B4-BE49-F238E27FC236}">
                <a16:creationId xmlns:a16="http://schemas.microsoft.com/office/drawing/2014/main" id="{8EE70AD0-C21C-49C8-AFDD-FE1903E4AF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cxnSp>
        <p:nvCxnSpPr>
          <p:cNvPr id="6" name="Rechte verbindingslijn 5">
            <a:extLst>
              <a:ext uri="{FF2B5EF4-FFF2-40B4-BE49-F238E27FC236}">
                <a16:creationId xmlns:a16="http://schemas.microsoft.com/office/drawing/2014/main" id="{8A498637-5AD5-46CC-BC1D-7AF213FCE2AD}"/>
              </a:ext>
            </a:extLst>
          </p:cNvPr>
          <p:cNvCxnSpPr/>
          <p:nvPr/>
        </p:nvCxnSpPr>
        <p:spPr>
          <a:xfrm flipH="1" flipV="1">
            <a:off x="5173657" y="1753828"/>
            <a:ext cx="613688" cy="116149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3A9B0A94-D19A-4601-B393-A19F3AC2E482}"/>
              </a:ext>
            </a:extLst>
          </p:cNvPr>
          <p:cNvCxnSpPr>
            <a:cxnSpLocks/>
          </p:cNvCxnSpPr>
          <p:nvPr/>
        </p:nvCxnSpPr>
        <p:spPr>
          <a:xfrm flipH="1">
            <a:off x="6606931" y="1790994"/>
            <a:ext cx="613688" cy="116149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4" name="Afbeelding 43">
            <a:extLst>
              <a:ext uri="{FF2B5EF4-FFF2-40B4-BE49-F238E27FC236}">
                <a16:creationId xmlns:a16="http://schemas.microsoft.com/office/drawing/2014/main" id="{87E49E78-1689-4FC6-9315-0DC5819A26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1357" y="105299"/>
            <a:ext cx="1217797" cy="1217797"/>
          </a:xfrm>
          <a:prstGeom prst="rect">
            <a:avLst/>
          </a:prstGeom>
        </p:spPr>
      </p:pic>
      <p:pic>
        <p:nvPicPr>
          <p:cNvPr id="45" name="Afbeelding 44">
            <a:extLst>
              <a:ext uri="{FF2B5EF4-FFF2-40B4-BE49-F238E27FC236}">
                <a16:creationId xmlns:a16="http://schemas.microsoft.com/office/drawing/2014/main" id="{590F866E-DBC2-4BF3-BF85-4C930D342F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437" y="5552346"/>
            <a:ext cx="798825" cy="798825"/>
          </a:xfrm>
          <a:prstGeom prst="rect">
            <a:avLst/>
          </a:prstGeom>
        </p:spPr>
      </p:pic>
      <p:pic>
        <p:nvPicPr>
          <p:cNvPr id="46" name="Afbeelding 45" descr="Afbeelding met vliegtuig, zitten, groot, startbaan&#10;&#10;Automatisch gegenereerde beschrijving">
            <a:extLst>
              <a:ext uri="{FF2B5EF4-FFF2-40B4-BE49-F238E27FC236}">
                <a16:creationId xmlns:a16="http://schemas.microsoft.com/office/drawing/2014/main" id="{427AF64E-F61A-4996-9182-BBC5351970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11" y="1558326"/>
            <a:ext cx="2403477" cy="3401667"/>
          </a:xfrm>
          <a:prstGeom prst="rect">
            <a:avLst/>
          </a:prstGeom>
          <a:ln>
            <a:noFill/>
          </a:ln>
          <a:effectLst/>
        </p:spPr>
      </p:pic>
    </p:spTree>
    <p:extLst>
      <p:ext uri="{BB962C8B-B14F-4D97-AF65-F5344CB8AC3E}">
        <p14:creationId xmlns:p14="http://schemas.microsoft.com/office/powerpoint/2010/main" val="3454666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a:xfrm>
            <a:off x="792903" y="309406"/>
            <a:ext cx="9936268" cy="1252534"/>
          </a:xfrm>
        </p:spPr>
        <p:txBody>
          <a:bodyPr>
            <a:normAutofit/>
          </a:bodyPr>
          <a:lstStyle/>
          <a:p>
            <a:r>
              <a:rPr lang="nl-NL" dirty="0">
                <a:cs typeface="Calibri Light" panose="020F0302020204030204" pitchFamily="34" charset="0"/>
              </a:rPr>
              <a:t>Analyse van de kosten</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jdelijke aanduiding voor tekst 2">
            <a:extLst>
              <a:ext uri="{FF2B5EF4-FFF2-40B4-BE49-F238E27FC236}">
                <a16:creationId xmlns:a16="http://schemas.microsoft.com/office/drawing/2014/main" id="{AB4A6D6D-811E-4368-B57E-6792E086D8CB}"/>
              </a:ext>
            </a:extLst>
          </p:cNvPr>
          <p:cNvSpPr>
            <a:spLocks noGrp="1"/>
          </p:cNvSpPr>
          <p:nvPr>
            <p:ph idx="1"/>
          </p:nvPr>
        </p:nvSpPr>
        <p:spPr>
          <a:xfrm>
            <a:off x="2928961" y="1512043"/>
            <a:ext cx="8016216" cy="4276616"/>
          </a:xfrm>
        </p:spPr>
        <p:txBody>
          <a:bodyPr>
            <a:normAutofit/>
          </a:bodyPr>
          <a:lstStyle/>
          <a:p>
            <a:pPr marL="0" indent="0">
              <a:buNone/>
            </a:pPr>
            <a:r>
              <a:rPr lang="en-US" sz="1512" dirty="0" err="1">
                <a:latin typeface="Calibri" panose="020F0502020204030204" pitchFamily="34" charset="0"/>
                <a:cs typeface="Calibri" panose="020F0502020204030204" pitchFamily="34" charset="0"/>
              </a:rPr>
              <a:t>Bij</a:t>
            </a:r>
            <a:r>
              <a:rPr lang="en-US" sz="1512" dirty="0">
                <a:latin typeface="Calibri" panose="020F0502020204030204" pitchFamily="34" charset="0"/>
                <a:cs typeface="Calibri" panose="020F0502020204030204" pitchFamily="34" charset="0"/>
              </a:rPr>
              <a:t> </a:t>
            </a:r>
            <a:r>
              <a:rPr lang="en-US" sz="1512" b="1" i="1" dirty="0" err="1">
                <a:latin typeface="Calibri" panose="020F0502020204030204" pitchFamily="34" charset="0"/>
                <a:cs typeface="Calibri" panose="020F0502020204030204" pitchFamily="34" charset="0"/>
              </a:rPr>
              <a:t>analyse</a:t>
            </a:r>
            <a:r>
              <a:rPr lang="en-US" sz="1512" b="1" i="1" dirty="0">
                <a:latin typeface="Calibri" panose="020F0502020204030204" pitchFamily="34" charset="0"/>
                <a:cs typeface="Calibri" panose="020F0502020204030204" pitchFamily="34" charset="0"/>
              </a:rPr>
              <a:t> van de </a:t>
            </a:r>
            <a:r>
              <a:rPr lang="en-US" sz="1512" b="1" i="1" dirty="0" err="1">
                <a:latin typeface="Calibri" panose="020F0502020204030204" pitchFamily="34" charset="0"/>
                <a:cs typeface="Calibri" panose="020F0502020204030204" pitchFamily="34" charset="0"/>
              </a:rPr>
              <a:t>kosten</a:t>
            </a:r>
            <a:r>
              <a:rPr lang="en-US" sz="1512" b="1" i="1" dirty="0">
                <a:latin typeface="Calibri" panose="020F0502020204030204" pitchFamily="34" charset="0"/>
                <a:cs typeface="Calibri" panose="020F0502020204030204" pitchFamily="34" charset="0"/>
              </a:rPr>
              <a:t> </a:t>
            </a:r>
            <a:r>
              <a:rPr lang="en-US" sz="1512" dirty="0">
                <a:latin typeface="Calibri" panose="020F0502020204030204" pitchFamily="34" charset="0"/>
                <a:cs typeface="Calibri" panose="020F0502020204030204" pitchFamily="34" charset="0"/>
              </a:rPr>
              <a:t>kun </a:t>
            </a:r>
            <a:r>
              <a:rPr lang="en-US" sz="1512" dirty="0" err="1">
                <a:latin typeface="Calibri" panose="020F0502020204030204" pitchFamily="34" charset="0"/>
                <a:cs typeface="Calibri" panose="020F0502020204030204" pitchFamily="34" charset="0"/>
              </a:rPr>
              <a:t>je</a:t>
            </a:r>
            <a:r>
              <a:rPr lang="en-US" sz="1512" dirty="0">
                <a:latin typeface="Calibri" panose="020F0502020204030204" pitchFamily="34" charset="0"/>
                <a:cs typeface="Calibri" panose="020F0502020204030204" pitchFamily="34" charset="0"/>
              </a:rPr>
              <a:t> </a:t>
            </a:r>
            <a:r>
              <a:rPr lang="en-US" sz="1512" dirty="0" err="1">
                <a:latin typeface="Calibri" panose="020F0502020204030204" pitchFamily="34" charset="0"/>
                <a:cs typeface="Calibri" panose="020F0502020204030204" pitchFamily="34" charset="0"/>
              </a:rPr>
              <a:t>kijken</a:t>
            </a:r>
            <a:r>
              <a:rPr lang="en-US" sz="1512" dirty="0">
                <a:latin typeface="Calibri" panose="020F0502020204030204" pitchFamily="34" charset="0"/>
                <a:cs typeface="Calibri" panose="020F0502020204030204" pitchFamily="34" charset="0"/>
              </a:rPr>
              <a:t> </a:t>
            </a:r>
            <a:r>
              <a:rPr lang="en-US" sz="1512" dirty="0" err="1">
                <a:latin typeface="Calibri" panose="020F0502020204030204" pitchFamily="34" charset="0"/>
                <a:cs typeface="Calibri" panose="020F0502020204030204" pitchFamily="34" charset="0"/>
              </a:rPr>
              <a:t>naar</a:t>
            </a:r>
            <a:r>
              <a:rPr lang="en-US" sz="1512" dirty="0">
                <a:latin typeface="Calibri" panose="020F0502020204030204" pitchFamily="34" charset="0"/>
                <a:cs typeface="Calibri" panose="020F0502020204030204" pitchFamily="34" charset="0"/>
              </a:rPr>
              <a:t> de </a:t>
            </a:r>
            <a:r>
              <a:rPr lang="en-US" sz="1512" dirty="0" err="1">
                <a:latin typeface="Calibri" panose="020F0502020204030204" pitchFamily="34" charset="0"/>
                <a:cs typeface="Calibri" panose="020F0502020204030204" pitchFamily="34" charset="0"/>
              </a:rPr>
              <a:t>productiviteit</a:t>
            </a:r>
            <a:r>
              <a:rPr lang="en-US" sz="1512" dirty="0">
                <a:latin typeface="Calibri" panose="020F0502020204030204" pitchFamily="34" charset="0"/>
                <a:cs typeface="Calibri" panose="020F0502020204030204" pitchFamily="34" charset="0"/>
              </a:rPr>
              <a:t> </a:t>
            </a:r>
            <a:r>
              <a:rPr lang="en-US" sz="1512" dirty="0" err="1">
                <a:latin typeface="Calibri" panose="020F0502020204030204" pitchFamily="34" charset="0"/>
                <a:cs typeface="Calibri" panose="020F0502020204030204" pitchFamily="34" charset="0"/>
              </a:rPr>
              <a:t>als</a:t>
            </a:r>
            <a:r>
              <a:rPr lang="en-US" sz="1512" dirty="0">
                <a:latin typeface="Calibri" panose="020F0502020204030204" pitchFamily="34" charset="0"/>
                <a:cs typeface="Calibri" panose="020F0502020204030204" pitchFamily="34" charset="0"/>
              </a:rPr>
              <a:t> </a:t>
            </a:r>
            <a:r>
              <a:rPr lang="en-US" sz="1512" dirty="0" err="1">
                <a:latin typeface="Calibri" panose="020F0502020204030204" pitchFamily="34" charset="0"/>
                <a:cs typeface="Calibri" panose="020F0502020204030204" pitchFamily="34" charset="0"/>
              </a:rPr>
              <a:t>verhouding</a:t>
            </a:r>
            <a:r>
              <a:rPr lang="en-US" sz="1512" dirty="0">
                <a:latin typeface="Calibri" panose="020F0502020204030204" pitchFamily="34" charset="0"/>
                <a:cs typeface="Calibri" panose="020F0502020204030204" pitchFamily="34" charset="0"/>
              </a:rPr>
              <a:t> </a:t>
            </a:r>
            <a:r>
              <a:rPr lang="en-US" sz="1512" dirty="0" err="1">
                <a:latin typeface="Calibri" panose="020F0502020204030204" pitchFamily="34" charset="0"/>
                <a:cs typeface="Calibri" panose="020F0502020204030204" pitchFamily="34" charset="0"/>
              </a:rPr>
              <a:t>tussen</a:t>
            </a:r>
            <a:r>
              <a:rPr lang="en-US" sz="1512" dirty="0">
                <a:latin typeface="Calibri" panose="020F0502020204030204" pitchFamily="34" charset="0"/>
                <a:cs typeface="Calibri" panose="020F0502020204030204" pitchFamily="34" charset="0"/>
              </a:rPr>
              <a:t> de </a:t>
            </a:r>
            <a:r>
              <a:rPr lang="en-US" sz="1512" dirty="0" err="1">
                <a:latin typeface="Calibri" panose="020F0502020204030204" pitchFamily="34" charset="0"/>
                <a:cs typeface="Calibri" panose="020F0502020204030204" pitchFamily="34" charset="0"/>
              </a:rPr>
              <a:t>totale</a:t>
            </a:r>
            <a:r>
              <a:rPr lang="en-US" sz="1512" dirty="0">
                <a:latin typeface="Calibri" panose="020F0502020204030204" pitchFamily="34" charset="0"/>
                <a:cs typeface="Calibri" panose="020F0502020204030204" pitchFamily="34" charset="0"/>
              </a:rPr>
              <a:t> </a:t>
            </a:r>
            <a:r>
              <a:rPr lang="en-US" sz="1512" dirty="0" err="1">
                <a:latin typeface="Calibri" panose="020F0502020204030204" pitchFamily="34" charset="0"/>
                <a:cs typeface="Calibri" panose="020F0502020204030204" pitchFamily="34" charset="0"/>
              </a:rPr>
              <a:t>kosten</a:t>
            </a:r>
            <a:r>
              <a:rPr lang="en-US" sz="1512" dirty="0">
                <a:latin typeface="Calibri" panose="020F0502020204030204" pitchFamily="34" charset="0"/>
                <a:cs typeface="Calibri" panose="020F0502020204030204" pitchFamily="34" charset="0"/>
              </a:rPr>
              <a:t> ten </a:t>
            </a:r>
            <a:r>
              <a:rPr lang="en-US" sz="1512" dirty="0" err="1">
                <a:latin typeface="Calibri" panose="020F0502020204030204" pitchFamily="34" charset="0"/>
                <a:cs typeface="Calibri" panose="020F0502020204030204" pitchFamily="34" charset="0"/>
              </a:rPr>
              <a:t>opzichte</a:t>
            </a:r>
            <a:r>
              <a:rPr lang="en-US" sz="1512" dirty="0">
                <a:latin typeface="Calibri" panose="020F0502020204030204" pitchFamily="34" charset="0"/>
                <a:cs typeface="Calibri" panose="020F0502020204030204" pitchFamily="34" charset="0"/>
              </a:rPr>
              <a:t> van de </a:t>
            </a:r>
            <a:r>
              <a:rPr lang="en-US" sz="1512" dirty="0" err="1">
                <a:latin typeface="Calibri" panose="020F0502020204030204" pitchFamily="34" charset="0"/>
                <a:cs typeface="Calibri" panose="020F0502020204030204" pitchFamily="34" charset="0"/>
              </a:rPr>
              <a:t>totale</a:t>
            </a:r>
            <a:r>
              <a:rPr lang="en-US" sz="1512" dirty="0">
                <a:latin typeface="Calibri" panose="020F0502020204030204" pitchFamily="34" charset="0"/>
                <a:cs typeface="Calibri" panose="020F0502020204030204" pitchFamily="34" charset="0"/>
              </a:rPr>
              <a:t> </a:t>
            </a:r>
            <a:r>
              <a:rPr lang="en-US" sz="1512" dirty="0" err="1">
                <a:latin typeface="Calibri" panose="020F0502020204030204" pitchFamily="34" charset="0"/>
                <a:cs typeface="Calibri" panose="020F0502020204030204" pitchFamily="34" charset="0"/>
              </a:rPr>
              <a:t>opbrengsten</a:t>
            </a:r>
            <a:r>
              <a:rPr lang="en-US" sz="1512" dirty="0">
                <a:latin typeface="Calibri" panose="020F0502020204030204" pitchFamily="34" charset="0"/>
                <a:cs typeface="Calibri" panose="020F0502020204030204" pitchFamily="34" charset="0"/>
              </a:rPr>
              <a:t>.</a:t>
            </a:r>
            <a:endParaRPr lang="nl-NL" sz="1512" dirty="0">
              <a:latin typeface="Calibri" panose="020F0502020204030204" pitchFamily="34" charset="0"/>
              <a:cs typeface="Calibri" panose="020F0502020204030204" pitchFamily="34" charset="0"/>
            </a:endParaRPr>
          </a:p>
          <a:p>
            <a:pPr marL="0" indent="0">
              <a:buNone/>
            </a:pPr>
            <a:endParaRPr lang="nl-NL" sz="1512" dirty="0">
              <a:latin typeface="Calibri" panose="020F0502020204030204" pitchFamily="34" charset="0"/>
              <a:cs typeface="Calibri" panose="020F0502020204030204" pitchFamily="34" charset="0"/>
            </a:endParaRPr>
          </a:p>
          <a:p>
            <a:pPr marL="0" indent="0">
              <a:buNone/>
            </a:pPr>
            <a:endParaRPr lang="nl-NL" sz="1323" dirty="0">
              <a:solidFill>
                <a:srgbClr val="FFC000"/>
              </a:solidFill>
              <a:latin typeface="Comic Sans MS" panose="030F0702030302020204" pitchFamily="66" charset="0"/>
            </a:endParaRPr>
          </a:p>
          <a:p>
            <a:pPr marL="0" indent="0">
              <a:buNone/>
            </a:pPr>
            <a:endParaRPr lang="nl-NL" sz="1323" dirty="0">
              <a:solidFill>
                <a:srgbClr val="FFC000"/>
              </a:solidFill>
              <a:latin typeface="Comic Sans MS" panose="030F0702030302020204" pitchFamily="66" charset="0"/>
            </a:endParaRPr>
          </a:p>
          <a:p>
            <a:pPr marL="0" indent="0">
              <a:buNone/>
            </a:pPr>
            <a:endParaRPr lang="nl-NL" sz="1323" dirty="0">
              <a:solidFill>
                <a:srgbClr val="FFC000"/>
              </a:solidFill>
              <a:latin typeface="Comic Sans MS" panose="030F0702030302020204" pitchFamily="66" charset="0"/>
            </a:endParaRPr>
          </a:p>
          <a:p>
            <a:pPr marL="0" indent="0">
              <a:buNone/>
            </a:pPr>
            <a:endParaRPr lang="nl-NL" sz="1323" dirty="0">
              <a:solidFill>
                <a:srgbClr val="FFC000"/>
              </a:solidFill>
              <a:latin typeface="Comic Sans MS" panose="030F0702030302020204" pitchFamily="66" charset="0"/>
            </a:endParaRPr>
          </a:p>
          <a:p>
            <a:pPr marL="0" indent="0">
              <a:buNone/>
            </a:pPr>
            <a:endParaRPr lang="nl-NL" sz="1323" dirty="0">
              <a:solidFill>
                <a:srgbClr val="FFC000"/>
              </a:solidFill>
              <a:latin typeface="Comic Sans MS" panose="030F0702030302020204" pitchFamily="66" charset="0"/>
            </a:endParaRPr>
          </a:p>
          <a:p>
            <a:pPr marL="0" indent="0">
              <a:buNone/>
            </a:pPr>
            <a:endParaRPr lang="nl-NL" sz="1323" dirty="0">
              <a:solidFill>
                <a:srgbClr val="FFC000"/>
              </a:solidFill>
              <a:latin typeface="Comic Sans MS" panose="030F0702030302020204" pitchFamily="66" charset="0"/>
            </a:endParaRPr>
          </a:p>
          <a:p>
            <a:pPr marL="0" indent="0">
              <a:buNone/>
            </a:pPr>
            <a:endParaRPr lang="nl-NL" sz="1323" dirty="0">
              <a:solidFill>
                <a:srgbClr val="FFC000"/>
              </a:solidFill>
              <a:latin typeface="Comic Sans MS" panose="030F0702030302020204" pitchFamily="66" charset="0"/>
            </a:endParaRPr>
          </a:p>
          <a:p>
            <a:pPr marL="0" indent="0">
              <a:buNone/>
            </a:pPr>
            <a:endParaRPr lang="nl-NL" sz="1323" dirty="0">
              <a:solidFill>
                <a:srgbClr val="FFC000"/>
              </a:solidFill>
              <a:latin typeface="Comic Sans MS" panose="030F0702030302020204" pitchFamily="66" charset="0"/>
            </a:endParaRPr>
          </a:p>
        </p:txBody>
      </p:sp>
      <p:grpSp>
        <p:nvGrpSpPr>
          <p:cNvPr id="17" name="Groep 16">
            <a:extLst>
              <a:ext uri="{FF2B5EF4-FFF2-40B4-BE49-F238E27FC236}">
                <a16:creationId xmlns:a16="http://schemas.microsoft.com/office/drawing/2014/main" id="{E7FD4EAC-892F-4444-8FA3-25683F6B9F42}"/>
              </a:ext>
            </a:extLst>
          </p:cNvPr>
          <p:cNvGrpSpPr/>
          <p:nvPr/>
        </p:nvGrpSpPr>
        <p:grpSpPr>
          <a:xfrm>
            <a:off x="4330980" y="2174299"/>
            <a:ext cx="4522654" cy="1012534"/>
            <a:chOff x="3394625" y="2081331"/>
            <a:chExt cx="4786346" cy="1071570"/>
          </a:xfrm>
          <a:solidFill>
            <a:schemeClr val="bg1">
              <a:lumMod val="95000"/>
            </a:schemeClr>
          </a:solidFill>
        </p:grpSpPr>
        <p:sp>
          <p:nvSpPr>
            <p:cNvPr id="18" name="Rechthoek 17">
              <a:extLst>
                <a:ext uri="{FF2B5EF4-FFF2-40B4-BE49-F238E27FC236}">
                  <a16:creationId xmlns:a16="http://schemas.microsoft.com/office/drawing/2014/main" id="{4B9754C8-C310-45F0-A530-C912DEE7A140}"/>
                </a:ext>
              </a:extLst>
            </p:cNvPr>
            <p:cNvSpPr/>
            <p:nvPr/>
          </p:nvSpPr>
          <p:spPr>
            <a:xfrm>
              <a:off x="3394625" y="2081331"/>
              <a:ext cx="4786346" cy="1071570"/>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3885">
                <a:defRPr/>
              </a:pPr>
              <a:endParaRPr lang="nl-NL" sz="1323" dirty="0">
                <a:solidFill>
                  <a:srgbClr val="FFC000"/>
                </a:solidFill>
                <a:latin typeface="Calibri" panose="020F0502020204030204" pitchFamily="34" charset="0"/>
                <a:cs typeface="Calibri" panose="020F0502020204030204" pitchFamily="34" charset="0"/>
              </a:endParaRPr>
            </a:p>
          </p:txBody>
        </p:sp>
        <p:sp>
          <p:nvSpPr>
            <p:cNvPr id="19" name="Tekstvak 5">
              <a:extLst>
                <a:ext uri="{FF2B5EF4-FFF2-40B4-BE49-F238E27FC236}">
                  <a16:creationId xmlns:a16="http://schemas.microsoft.com/office/drawing/2014/main" id="{A45A98E0-4764-49E9-8F6F-E26BC4F50AAC}"/>
                </a:ext>
              </a:extLst>
            </p:cNvPr>
            <p:cNvSpPr txBox="1">
              <a:spLocks noChangeArrowheads="1"/>
            </p:cNvSpPr>
            <p:nvPr/>
          </p:nvSpPr>
          <p:spPr bwMode="auto">
            <a:xfrm>
              <a:off x="5680075" y="2205038"/>
              <a:ext cx="1144232" cy="313168"/>
            </a:xfrm>
            <a:prstGeom prst="rect">
              <a:avLst/>
            </a:prstGeom>
            <a:grpFill/>
            <a:ln w="9525">
              <a:noFill/>
              <a:miter lim="800000"/>
              <a:headEnd/>
              <a:tailEnd/>
            </a:ln>
          </p:spPr>
          <p:txBody>
            <a:bodyPr wrap="none">
              <a:spAutoFit/>
            </a:bodyPr>
            <a:lstStyle/>
            <a:p>
              <a:pPr defTabSz="863885">
                <a:defRPr/>
              </a:pPr>
              <a:r>
                <a:rPr lang="nl-NL" sz="1323" dirty="0">
                  <a:latin typeface="Calibri" panose="020F0502020204030204" pitchFamily="34" charset="0"/>
                  <a:cs typeface="Calibri" panose="020F0502020204030204" pitchFamily="34" charset="0"/>
                </a:rPr>
                <a:t>Opbrengsten</a:t>
              </a:r>
              <a:endParaRPr lang="nl-NL" sz="1323" baseline="-25000" dirty="0">
                <a:latin typeface="Calibri" panose="020F0502020204030204" pitchFamily="34" charset="0"/>
                <a:cs typeface="Calibri" panose="020F0502020204030204" pitchFamily="34" charset="0"/>
              </a:endParaRPr>
            </a:p>
          </p:txBody>
        </p:sp>
        <p:sp>
          <p:nvSpPr>
            <p:cNvPr id="20" name="Tekstvak 6">
              <a:extLst>
                <a:ext uri="{FF2B5EF4-FFF2-40B4-BE49-F238E27FC236}">
                  <a16:creationId xmlns:a16="http://schemas.microsoft.com/office/drawing/2014/main" id="{EADD964E-CFA9-4803-BAB8-30DA04E82006}"/>
                </a:ext>
              </a:extLst>
            </p:cNvPr>
            <p:cNvSpPr txBox="1">
              <a:spLocks noChangeArrowheads="1"/>
            </p:cNvSpPr>
            <p:nvPr/>
          </p:nvSpPr>
          <p:spPr bwMode="auto">
            <a:xfrm>
              <a:off x="5938311" y="2636838"/>
              <a:ext cx="690394" cy="313168"/>
            </a:xfrm>
            <a:prstGeom prst="rect">
              <a:avLst/>
            </a:prstGeom>
            <a:grpFill/>
            <a:ln w="9525">
              <a:noFill/>
              <a:miter lim="800000"/>
              <a:headEnd/>
              <a:tailEnd/>
            </a:ln>
          </p:spPr>
          <p:txBody>
            <a:bodyPr wrap="none">
              <a:spAutoFit/>
            </a:bodyPr>
            <a:lstStyle/>
            <a:p>
              <a:pPr defTabSz="863885">
                <a:defRPr/>
              </a:pPr>
              <a:r>
                <a:rPr lang="nl-NL" sz="1323" dirty="0">
                  <a:latin typeface="Calibri" panose="020F0502020204030204" pitchFamily="34" charset="0"/>
                  <a:cs typeface="Calibri" panose="020F0502020204030204" pitchFamily="34" charset="0"/>
                </a:rPr>
                <a:t>Kosten</a:t>
              </a:r>
              <a:endParaRPr lang="nl-NL" sz="1323" baseline="-25000" dirty="0">
                <a:latin typeface="Calibri" panose="020F0502020204030204" pitchFamily="34" charset="0"/>
                <a:cs typeface="Calibri" panose="020F0502020204030204" pitchFamily="34" charset="0"/>
              </a:endParaRPr>
            </a:p>
          </p:txBody>
        </p:sp>
        <p:cxnSp>
          <p:nvCxnSpPr>
            <p:cNvPr id="21" name="Rechte verbindingslijn 20">
              <a:extLst>
                <a:ext uri="{FF2B5EF4-FFF2-40B4-BE49-F238E27FC236}">
                  <a16:creationId xmlns:a16="http://schemas.microsoft.com/office/drawing/2014/main" id="{27F9969C-108B-4F15-95CB-1EB442F22BB4}"/>
                </a:ext>
              </a:extLst>
            </p:cNvPr>
            <p:cNvCxnSpPr/>
            <p:nvPr/>
          </p:nvCxnSpPr>
          <p:spPr>
            <a:xfrm>
              <a:off x="5137150" y="2587381"/>
              <a:ext cx="2143125" cy="0"/>
            </a:xfrm>
            <a:prstGeom prst="line">
              <a:avLst/>
            </a:prstGeom>
            <a:grpFill/>
            <a:ln>
              <a:solidFill>
                <a:schemeClr val="tx1"/>
              </a:solidFill>
            </a:ln>
          </p:spPr>
          <p:style>
            <a:lnRef idx="1">
              <a:schemeClr val="dk1"/>
            </a:lnRef>
            <a:fillRef idx="0">
              <a:schemeClr val="dk1"/>
            </a:fillRef>
            <a:effectRef idx="0">
              <a:schemeClr val="dk1"/>
            </a:effectRef>
            <a:fontRef idx="minor">
              <a:schemeClr val="tx1"/>
            </a:fontRef>
          </p:style>
        </p:cxnSp>
        <p:sp>
          <p:nvSpPr>
            <p:cNvPr id="22" name="Tekstvak 8">
              <a:extLst>
                <a:ext uri="{FF2B5EF4-FFF2-40B4-BE49-F238E27FC236}">
                  <a16:creationId xmlns:a16="http://schemas.microsoft.com/office/drawing/2014/main" id="{F7295CED-AF64-4323-81BD-BBE7FD725618}"/>
                </a:ext>
              </a:extLst>
            </p:cNvPr>
            <p:cNvSpPr txBox="1">
              <a:spLocks noChangeArrowheads="1"/>
            </p:cNvSpPr>
            <p:nvPr/>
          </p:nvSpPr>
          <p:spPr bwMode="auto">
            <a:xfrm>
              <a:off x="3762375" y="2428875"/>
              <a:ext cx="1350998" cy="313168"/>
            </a:xfrm>
            <a:prstGeom prst="rect">
              <a:avLst/>
            </a:prstGeom>
            <a:grpFill/>
            <a:ln w="9525">
              <a:noFill/>
              <a:miter lim="800000"/>
              <a:headEnd/>
              <a:tailEnd/>
            </a:ln>
          </p:spPr>
          <p:txBody>
            <a:bodyPr wrap="none">
              <a:spAutoFit/>
            </a:bodyPr>
            <a:lstStyle/>
            <a:p>
              <a:pPr defTabSz="863885">
                <a:defRPr/>
              </a:pPr>
              <a:r>
                <a:rPr lang="nl-NL" sz="1323" dirty="0">
                  <a:latin typeface="Calibri" panose="020F0502020204030204" pitchFamily="34" charset="0"/>
                  <a:cs typeface="Calibri" panose="020F0502020204030204" pitchFamily="34" charset="0"/>
                </a:rPr>
                <a:t>Productiviteit</a:t>
              </a:r>
              <a:r>
                <a:rPr lang="nl-NL" sz="1323"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grpSp>
      <p:pic>
        <p:nvPicPr>
          <p:cNvPr id="6" name="Afbeelding 5">
            <a:extLst>
              <a:ext uri="{FF2B5EF4-FFF2-40B4-BE49-F238E27FC236}">
                <a16:creationId xmlns:a16="http://schemas.microsoft.com/office/drawing/2014/main" id="{2B44E7E0-1367-4E4C-AA61-AA49C033E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554" y="1539254"/>
            <a:ext cx="2407872" cy="3401667"/>
          </a:xfrm>
          <a:prstGeom prst="rect">
            <a:avLst/>
          </a:prstGeom>
          <a:ln>
            <a:noFill/>
          </a:ln>
          <a:effectLst/>
        </p:spPr>
      </p:pic>
      <p:sp>
        <p:nvSpPr>
          <p:cNvPr id="2" name="Tijdelijke aanduiding voor voettekst 1">
            <a:extLst>
              <a:ext uri="{FF2B5EF4-FFF2-40B4-BE49-F238E27FC236}">
                <a16:creationId xmlns:a16="http://schemas.microsoft.com/office/drawing/2014/main" id="{71569512-1E4A-445F-8891-812531B5B8C4}"/>
              </a:ext>
            </a:extLst>
          </p:cNvPr>
          <p:cNvSpPr>
            <a:spLocks noGrp="1"/>
          </p:cNvSpPr>
          <p:nvPr>
            <p:ph type="ftr" sz="quarter" idx="11"/>
          </p:nvPr>
        </p:nvSpPr>
        <p:spPr/>
        <p:txBody>
          <a:bodyPr/>
          <a:lstStyle/>
          <a:p>
            <a:r>
              <a:rPr lang="nl-NL"/>
              <a:t>Processen</a:t>
            </a:r>
          </a:p>
        </p:txBody>
      </p:sp>
      <p:sp>
        <p:nvSpPr>
          <p:cNvPr id="3" name="Tijdelijke aanduiding voor dianummer 2">
            <a:extLst>
              <a:ext uri="{FF2B5EF4-FFF2-40B4-BE49-F238E27FC236}">
                <a16:creationId xmlns:a16="http://schemas.microsoft.com/office/drawing/2014/main" id="{39B66101-1724-4C39-B7EA-9977E1114E48}"/>
              </a:ext>
            </a:extLst>
          </p:cNvPr>
          <p:cNvSpPr>
            <a:spLocks noGrp="1"/>
          </p:cNvSpPr>
          <p:nvPr>
            <p:ph type="sldNum" sz="quarter" idx="12"/>
          </p:nvPr>
        </p:nvSpPr>
        <p:spPr/>
        <p:txBody>
          <a:bodyPr/>
          <a:lstStyle/>
          <a:p>
            <a:fld id="{76022968-2107-43EC-8FC0-5D78783708AF}" type="slidenum">
              <a:rPr lang="nl-NL" smtClean="0"/>
              <a:t>76</a:t>
            </a:fld>
            <a:endParaRPr lang="nl-NL"/>
          </a:p>
        </p:txBody>
      </p:sp>
      <p:sp>
        <p:nvSpPr>
          <p:cNvPr id="23" name="Tekstvak 22">
            <a:extLst>
              <a:ext uri="{FF2B5EF4-FFF2-40B4-BE49-F238E27FC236}">
                <a16:creationId xmlns:a16="http://schemas.microsoft.com/office/drawing/2014/main" id="{1E1949C6-13BE-4BB5-BC6D-2A7F3E1B5F11}"/>
              </a:ext>
            </a:extLst>
          </p:cNvPr>
          <p:cNvSpPr txBox="1"/>
          <p:nvPr/>
        </p:nvSpPr>
        <p:spPr>
          <a:xfrm>
            <a:off x="9737172" y="6242418"/>
            <a:ext cx="59824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Pag. 170</a:t>
            </a:r>
          </a:p>
        </p:txBody>
      </p:sp>
      <p:pic>
        <p:nvPicPr>
          <p:cNvPr id="24" name="Afbeelding 23" descr="Afbeelding met vliegtuig, zitten, groot, startbaan&#10;&#10;Automatisch gegenereerde beschrijving">
            <a:extLst>
              <a:ext uri="{FF2B5EF4-FFF2-40B4-BE49-F238E27FC236}">
                <a16:creationId xmlns:a16="http://schemas.microsoft.com/office/drawing/2014/main" id="{E4A44BF6-D951-4CCE-9FAD-E724DA7857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2522778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Light" panose="020F0302020204030204" pitchFamily="34" charset="0"/>
              </a:rPr>
              <a:t>Tijden in een proces</a:t>
            </a:r>
            <a:br>
              <a:rPr lang="nl-NL" sz="3402" dirty="0">
                <a:latin typeface="Calibri Light" panose="020F0302020204030204" pitchFamily="34" charset="0"/>
                <a:cs typeface="Calibri Light" panose="020F0302020204030204" pitchFamily="34" charset="0"/>
              </a:rPr>
            </a:br>
            <a:r>
              <a:rPr lang="en-US" sz="1600" b="0" dirty="0" err="1">
                <a:solidFill>
                  <a:schemeClr val="tx1"/>
                </a:solidFill>
                <a:latin typeface="Calibri Light" panose="020F0302020204030204" pitchFamily="34" charset="0"/>
                <a:cs typeface="Calibri Light" panose="020F0302020204030204" pitchFamily="34" charset="0"/>
              </a:rPr>
              <a:t>Diversen</a:t>
            </a:r>
            <a:endParaRPr lang="nl-NL" sz="1600" b="0" dirty="0">
              <a:solidFill>
                <a:schemeClr val="tx1"/>
              </a:solidFill>
              <a:latin typeface="Calibri Light" panose="020F0302020204030204" pitchFamily="34" charset="0"/>
              <a:cs typeface="Calibri Light" panose="020F03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a:extLst>
              <a:ext uri="{FF2B5EF4-FFF2-40B4-BE49-F238E27FC236}">
                <a16:creationId xmlns:a16="http://schemas.microsoft.com/office/drawing/2014/main" id="{C2A1C937-1174-492E-BDCA-F65CB7EB6A4D}"/>
              </a:ext>
            </a:extLst>
          </p:cNvPr>
          <p:cNvPicPr>
            <a:picLocks noChangeAspect="1"/>
          </p:cNvPicPr>
          <p:nvPr/>
        </p:nvPicPr>
        <p:blipFill>
          <a:blip r:embed="rId4"/>
          <a:stretch>
            <a:fillRect/>
          </a:stretch>
        </p:blipFill>
        <p:spPr>
          <a:xfrm>
            <a:off x="1178869" y="2472894"/>
            <a:ext cx="8963163" cy="2083502"/>
          </a:xfrm>
          <a:prstGeom prst="rect">
            <a:avLst/>
          </a:prstGeom>
        </p:spPr>
      </p:pic>
      <p:cxnSp>
        <p:nvCxnSpPr>
          <p:cNvPr id="11" name="Rechte verbindingslijn 10">
            <a:extLst>
              <a:ext uri="{FF2B5EF4-FFF2-40B4-BE49-F238E27FC236}">
                <a16:creationId xmlns:a16="http://schemas.microsoft.com/office/drawing/2014/main" id="{26B061E0-F88F-430D-9396-32C9CBBCB4B1}"/>
              </a:ext>
            </a:extLst>
          </p:cNvPr>
          <p:cNvCxnSpPr/>
          <p:nvPr/>
        </p:nvCxnSpPr>
        <p:spPr>
          <a:xfrm>
            <a:off x="2592952" y="4776956"/>
            <a:ext cx="131093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F1281918-95FF-4214-87B3-2A95CE7B1D4D}"/>
              </a:ext>
            </a:extLst>
          </p:cNvPr>
          <p:cNvCxnSpPr>
            <a:cxnSpLocks/>
          </p:cNvCxnSpPr>
          <p:nvPr/>
        </p:nvCxnSpPr>
        <p:spPr>
          <a:xfrm flipH="1">
            <a:off x="2592951" y="2416150"/>
            <a:ext cx="22005" cy="3806882"/>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25AC92E4-2861-4B2C-AA6E-9CB4A8900C9D}"/>
              </a:ext>
            </a:extLst>
          </p:cNvPr>
          <p:cNvCxnSpPr>
            <a:cxnSpLocks/>
          </p:cNvCxnSpPr>
          <p:nvPr/>
        </p:nvCxnSpPr>
        <p:spPr>
          <a:xfrm>
            <a:off x="3898918" y="4776956"/>
            <a:ext cx="0" cy="911526"/>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DCDB3281-D33E-43CD-A51F-BB095BB8FF26}"/>
              </a:ext>
            </a:extLst>
          </p:cNvPr>
          <p:cNvCxnSpPr/>
          <p:nvPr/>
        </p:nvCxnSpPr>
        <p:spPr>
          <a:xfrm>
            <a:off x="5105571" y="4776956"/>
            <a:ext cx="131093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F2E2F6B8-7185-4590-B3D3-03A3BC4ABE26}"/>
              </a:ext>
            </a:extLst>
          </p:cNvPr>
          <p:cNvCxnSpPr>
            <a:cxnSpLocks/>
          </p:cNvCxnSpPr>
          <p:nvPr/>
        </p:nvCxnSpPr>
        <p:spPr>
          <a:xfrm>
            <a:off x="5105571" y="4776956"/>
            <a:ext cx="2482" cy="144607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F439E4C4-0C55-4D71-92D9-D290D3B9BDA8}"/>
              </a:ext>
            </a:extLst>
          </p:cNvPr>
          <p:cNvCxnSpPr/>
          <p:nvPr/>
        </p:nvCxnSpPr>
        <p:spPr>
          <a:xfrm>
            <a:off x="7434462" y="4776956"/>
            <a:ext cx="131093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A0E327E6-5EDF-443A-8DF3-8D1B3A576C72}"/>
              </a:ext>
            </a:extLst>
          </p:cNvPr>
          <p:cNvCxnSpPr>
            <a:cxnSpLocks/>
          </p:cNvCxnSpPr>
          <p:nvPr/>
        </p:nvCxnSpPr>
        <p:spPr>
          <a:xfrm>
            <a:off x="641451" y="5194070"/>
            <a:ext cx="195150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A1E0285D-D930-4A01-A8DF-C90CA1E23144}"/>
              </a:ext>
            </a:extLst>
          </p:cNvPr>
          <p:cNvCxnSpPr>
            <a:cxnSpLocks/>
          </p:cNvCxnSpPr>
          <p:nvPr/>
        </p:nvCxnSpPr>
        <p:spPr>
          <a:xfrm>
            <a:off x="3898919" y="5194070"/>
            <a:ext cx="12066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5DF06141-AB14-4992-8D37-2639C88E9D7F}"/>
              </a:ext>
            </a:extLst>
          </p:cNvPr>
          <p:cNvCxnSpPr>
            <a:cxnSpLocks/>
          </p:cNvCxnSpPr>
          <p:nvPr/>
        </p:nvCxnSpPr>
        <p:spPr>
          <a:xfrm>
            <a:off x="8740428" y="5194070"/>
            <a:ext cx="198874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FB5C7986-3D52-406C-92C6-108D3953F0A0}"/>
              </a:ext>
            </a:extLst>
          </p:cNvPr>
          <p:cNvCxnSpPr>
            <a:cxnSpLocks/>
          </p:cNvCxnSpPr>
          <p:nvPr/>
        </p:nvCxnSpPr>
        <p:spPr>
          <a:xfrm flipV="1">
            <a:off x="6411538" y="5194071"/>
            <a:ext cx="1022924" cy="496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803E66DA-CCAF-4882-8816-4A4D2B07486F}"/>
              </a:ext>
            </a:extLst>
          </p:cNvPr>
          <p:cNvCxnSpPr>
            <a:cxnSpLocks/>
          </p:cNvCxnSpPr>
          <p:nvPr/>
        </p:nvCxnSpPr>
        <p:spPr>
          <a:xfrm>
            <a:off x="641450" y="1996192"/>
            <a:ext cx="0" cy="319787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5A247F04-4F97-486A-BBE0-EEB5AECF84A5}"/>
              </a:ext>
            </a:extLst>
          </p:cNvPr>
          <p:cNvCxnSpPr>
            <a:cxnSpLocks/>
          </p:cNvCxnSpPr>
          <p:nvPr/>
        </p:nvCxnSpPr>
        <p:spPr>
          <a:xfrm>
            <a:off x="10749033" y="1996192"/>
            <a:ext cx="0" cy="319787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F458CE88-4417-464F-8A12-5A9B430A748D}"/>
              </a:ext>
            </a:extLst>
          </p:cNvPr>
          <p:cNvCxnSpPr/>
          <p:nvPr/>
        </p:nvCxnSpPr>
        <p:spPr>
          <a:xfrm>
            <a:off x="661313" y="2077008"/>
            <a:ext cx="10087721" cy="0"/>
          </a:xfrm>
          <a:prstGeom prst="straightConnector1">
            <a:avLst/>
          </a:prstGeom>
          <a:ln w="34925">
            <a:solidFill>
              <a:srgbClr val="FFFFFF"/>
            </a:solidFill>
            <a:prstDash val="sysDash"/>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60" name="Tekstvak 59">
            <a:extLst>
              <a:ext uri="{FF2B5EF4-FFF2-40B4-BE49-F238E27FC236}">
                <a16:creationId xmlns:a16="http://schemas.microsoft.com/office/drawing/2014/main" id="{B4236D99-E7F1-4E95-AEFC-B8DE82BD7925}"/>
              </a:ext>
            </a:extLst>
          </p:cNvPr>
          <p:cNvSpPr txBox="1"/>
          <p:nvPr/>
        </p:nvSpPr>
        <p:spPr>
          <a:xfrm>
            <a:off x="5347302" y="1732974"/>
            <a:ext cx="827471" cy="295915"/>
          </a:xfrm>
          <a:prstGeom prst="rect">
            <a:avLst/>
          </a:prstGeom>
          <a:noFill/>
        </p:spPr>
        <p:txBody>
          <a:bodyPr wrap="none" rtlCol="0">
            <a:spAutoFit/>
          </a:bodyPr>
          <a:lstStyle/>
          <a:p>
            <a:pPr algn="ctr" defTabSz="864017">
              <a:defRPr/>
            </a:pPr>
            <a:r>
              <a:rPr lang="nl-NL" sz="1323" dirty="0"/>
              <a:t>Levertijd</a:t>
            </a:r>
          </a:p>
        </p:txBody>
      </p:sp>
      <p:sp>
        <p:nvSpPr>
          <p:cNvPr id="61" name="Afgeronde rechthoek 4">
            <a:extLst>
              <a:ext uri="{FF2B5EF4-FFF2-40B4-BE49-F238E27FC236}">
                <a16:creationId xmlns:a16="http://schemas.microsoft.com/office/drawing/2014/main" id="{6CD909BB-92C1-495E-AD22-D4DF0DFEBEA8}"/>
              </a:ext>
            </a:extLst>
          </p:cNvPr>
          <p:cNvSpPr/>
          <p:nvPr/>
        </p:nvSpPr>
        <p:spPr>
          <a:xfrm>
            <a:off x="197211" y="1693648"/>
            <a:ext cx="807451" cy="29364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598" tIns="25299" rIns="50598" bIns="25299" anchor="ctr"/>
          <a:lstStyle/>
          <a:p>
            <a:pPr algn="ctr" defTabSz="863885">
              <a:defRPr/>
            </a:pPr>
            <a:r>
              <a:rPr lang="en-US" sz="850"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Bestelling</a:t>
            </a:r>
            <a:endParaRPr lang="nl-NL" sz="85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2" name="Afgeronde rechthoek 5">
            <a:extLst>
              <a:ext uri="{FF2B5EF4-FFF2-40B4-BE49-F238E27FC236}">
                <a16:creationId xmlns:a16="http://schemas.microsoft.com/office/drawing/2014/main" id="{15F7B375-46C1-4C83-AE5D-D621C6E84C3A}"/>
              </a:ext>
            </a:extLst>
          </p:cNvPr>
          <p:cNvSpPr/>
          <p:nvPr/>
        </p:nvSpPr>
        <p:spPr>
          <a:xfrm>
            <a:off x="10364925" y="1735045"/>
            <a:ext cx="808308" cy="293644"/>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0598" tIns="25299" rIns="50598" bIns="25299" anchor="ctr"/>
          <a:lstStyle/>
          <a:p>
            <a:pPr algn="ctr" defTabSz="863885">
              <a:defRPr/>
            </a:pPr>
            <a:r>
              <a:rPr lang="en-US" sz="850"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Aflevering</a:t>
            </a:r>
            <a:endParaRPr lang="nl-NL" sz="85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3" name="Tekstvak 62">
            <a:extLst>
              <a:ext uri="{FF2B5EF4-FFF2-40B4-BE49-F238E27FC236}">
                <a16:creationId xmlns:a16="http://schemas.microsoft.com/office/drawing/2014/main" id="{AE514D44-D85A-4B63-A9B0-83689013AB36}"/>
              </a:ext>
            </a:extLst>
          </p:cNvPr>
          <p:cNvSpPr txBox="1"/>
          <p:nvPr/>
        </p:nvSpPr>
        <p:spPr>
          <a:xfrm>
            <a:off x="2502390" y="3683254"/>
            <a:ext cx="1451039" cy="383182"/>
          </a:xfrm>
          <a:prstGeom prst="rect">
            <a:avLst/>
          </a:prstGeom>
          <a:noFill/>
        </p:spPr>
        <p:txBody>
          <a:bodyPr wrap="none" rtlCol="0">
            <a:spAutoFit/>
          </a:bodyPr>
          <a:lstStyle/>
          <a:p>
            <a:pPr algn="ctr" defTabSz="864017">
              <a:defRPr/>
            </a:pPr>
            <a:r>
              <a:rPr lang="nl-NL" sz="945" dirty="0"/>
              <a:t>Toevoegen van waarde</a:t>
            </a:r>
          </a:p>
          <a:p>
            <a:pPr algn="ctr" defTabSz="864017">
              <a:defRPr/>
            </a:pPr>
            <a:r>
              <a:rPr lang="nl-NL" sz="945" dirty="0"/>
              <a:t>Value </a:t>
            </a:r>
            <a:r>
              <a:rPr lang="nl-NL" sz="945" dirty="0" err="1"/>
              <a:t>added</a:t>
            </a:r>
            <a:endParaRPr lang="nl-NL" sz="945" dirty="0"/>
          </a:p>
        </p:txBody>
      </p:sp>
      <p:sp>
        <p:nvSpPr>
          <p:cNvPr id="64" name="Tekstvak 63">
            <a:extLst>
              <a:ext uri="{FF2B5EF4-FFF2-40B4-BE49-F238E27FC236}">
                <a16:creationId xmlns:a16="http://schemas.microsoft.com/office/drawing/2014/main" id="{1763D373-F614-4CF6-B023-7F7E8F630351}"/>
              </a:ext>
            </a:extLst>
          </p:cNvPr>
          <p:cNvSpPr txBox="1"/>
          <p:nvPr/>
        </p:nvSpPr>
        <p:spPr>
          <a:xfrm>
            <a:off x="4981555" y="3683254"/>
            <a:ext cx="1451039" cy="383182"/>
          </a:xfrm>
          <a:prstGeom prst="rect">
            <a:avLst/>
          </a:prstGeom>
          <a:noFill/>
        </p:spPr>
        <p:txBody>
          <a:bodyPr wrap="none" rtlCol="0">
            <a:spAutoFit/>
          </a:bodyPr>
          <a:lstStyle/>
          <a:p>
            <a:pPr algn="ctr" defTabSz="864017">
              <a:defRPr/>
            </a:pPr>
            <a:r>
              <a:rPr lang="nl-NL" sz="945" dirty="0"/>
              <a:t>Toevoegen van waarde</a:t>
            </a:r>
          </a:p>
          <a:p>
            <a:pPr algn="ctr" defTabSz="864017">
              <a:defRPr/>
            </a:pPr>
            <a:r>
              <a:rPr lang="nl-NL" sz="945" dirty="0"/>
              <a:t>Value </a:t>
            </a:r>
            <a:r>
              <a:rPr lang="nl-NL" sz="945" dirty="0" err="1"/>
              <a:t>added</a:t>
            </a:r>
            <a:endParaRPr lang="nl-NL" sz="945" dirty="0"/>
          </a:p>
        </p:txBody>
      </p:sp>
      <p:sp>
        <p:nvSpPr>
          <p:cNvPr id="65" name="Tekstvak 64">
            <a:extLst>
              <a:ext uri="{FF2B5EF4-FFF2-40B4-BE49-F238E27FC236}">
                <a16:creationId xmlns:a16="http://schemas.microsoft.com/office/drawing/2014/main" id="{1DCF0CE3-F430-4978-9B52-B57B9AF5935A}"/>
              </a:ext>
            </a:extLst>
          </p:cNvPr>
          <p:cNvSpPr txBox="1"/>
          <p:nvPr/>
        </p:nvSpPr>
        <p:spPr>
          <a:xfrm>
            <a:off x="7299824" y="3683254"/>
            <a:ext cx="1451039" cy="383182"/>
          </a:xfrm>
          <a:prstGeom prst="rect">
            <a:avLst/>
          </a:prstGeom>
          <a:noFill/>
        </p:spPr>
        <p:txBody>
          <a:bodyPr wrap="none" rtlCol="0">
            <a:spAutoFit/>
          </a:bodyPr>
          <a:lstStyle/>
          <a:p>
            <a:pPr algn="ctr" defTabSz="864017">
              <a:defRPr/>
            </a:pPr>
            <a:r>
              <a:rPr lang="nl-NL" sz="945" dirty="0"/>
              <a:t>Toevoegen van waarde</a:t>
            </a:r>
          </a:p>
          <a:p>
            <a:pPr algn="ctr" defTabSz="864017">
              <a:defRPr/>
            </a:pPr>
            <a:r>
              <a:rPr lang="nl-NL" sz="945" dirty="0"/>
              <a:t>Value </a:t>
            </a:r>
            <a:r>
              <a:rPr lang="nl-NL" sz="945" dirty="0" err="1"/>
              <a:t>added</a:t>
            </a:r>
            <a:endParaRPr lang="nl-NL" sz="945" dirty="0"/>
          </a:p>
        </p:txBody>
      </p:sp>
      <p:cxnSp>
        <p:nvCxnSpPr>
          <p:cNvPr id="66" name="Rechte verbindingslijn met pijl 65">
            <a:extLst>
              <a:ext uri="{FF2B5EF4-FFF2-40B4-BE49-F238E27FC236}">
                <a16:creationId xmlns:a16="http://schemas.microsoft.com/office/drawing/2014/main" id="{B6F6D109-6E8F-467F-87EB-6F0EA461A150}"/>
              </a:ext>
            </a:extLst>
          </p:cNvPr>
          <p:cNvCxnSpPr>
            <a:cxnSpLocks/>
          </p:cNvCxnSpPr>
          <p:nvPr/>
        </p:nvCxnSpPr>
        <p:spPr>
          <a:xfrm>
            <a:off x="2592952" y="4980548"/>
            <a:ext cx="1305967"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B3728A0A-EAE1-4F12-BE92-A3452A844F0D}"/>
              </a:ext>
            </a:extLst>
          </p:cNvPr>
          <p:cNvCxnSpPr>
            <a:cxnSpLocks/>
          </p:cNvCxnSpPr>
          <p:nvPr/>
        </p:nvCxnSpPr>
        <p:spPr>
          <a:xfrm>
            <a:off x="5108054" y="4980548"/>
            <a:ext cx="1305967"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3" name="Rechte verbindingslijn met pijl 72">
            <a:extLst>
              <a:ext uri="{FF2B5EF4-FFF2-40B4-BE49-F238E27FC236}">
                <a16:creationId xmlns:a16="http://schemas.microsoft.com/office/drawing/2014/main" id="{9E8AC893-617F-4694-8D04-F62171539543}"/>
              </a:ext>
            </a:extLst>
          </p:cNvPr>
          <p:cNvCxnSpPr>
            <a:cxnSpLocks/>
          </p:cNvCxnSpPr>
          <p:nvPr/>
        </p:nvCxnSpPr>
        <p:spPr>
          <a:xfrm>
            <a:off x="7434462" y="4980548"/>
            <a:ext cx="1305967"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74" name="Tekstvak 73">
            <a:extLst>
              <a:ext uri="{FF2B5EF4-FFF2-40B4-BE49-F238E27FC236}">
                <a16:creationId xmlns:a16="http://schemas.microsoft.com/office/drawing/2014/main" id="{B512370C-DFD7-45DA-9B80-B2ACBF9825CF}"/>
              </a:ext>
            </a:extLst>
          </p:cNvPr>
          <p:cNvSpPr txBox="1"/>
          <p:nvPr/>
        </p:nvSpPr>
        <p:spPr>
          <a:xfrm>
            <a:off x="2787660" y="4997518"/>
            <a:ext cx="954107" cy="441339"/>
          </a:xfrm>
          <a:prstGeom prst="rect">
            <a:avLst/>
          </a:prstGeom>
          <a:noFill/>
        </p:spPr>
        <p:txBody>
          <a:bodyPr wrap="none" rtlCol="0">
            <a:spAutoFit/>
          </a:bodyPr>
          <a:lstStyle/>
          <a:p>
            <a:pPr algn="ctr" defTabSz="864017">
              <a:defRPr/>
            </a:pPr>
            <a:r>
              <a:rPr lang="nl-NL" sz="1323" dirty="0"/>
              <a:t>Procestijd</a:t>
            </a:r>
          </a:p>
          <a:p>
            <a:pPr algn="ctr" defTabSz="864017">
              <a:defRPr/>
            </a:pPr>
            <a:r>
              <a:rPr lang="nl-NL" sz="945" i="1" dirty="0"/>
              <a:t>bewerkingstijd</a:t>
            </a:r>
          </a:p>
        </p:txBody>
      </p:sp>
      <p:sp>
        <p:nvSpPr>
          <p:cNvPr id="75" name="Tekstvak 74">
            <a:extLst>
              <a:ext uri="{FF2B5EF4-FFF2-40B4-BE49-F238E27FC236}">
                <a16:creationId xmlns:a16="http://schemas.microsoft.com/office/drawing/2014/main" id="{D7626565-07E3-41E2-8652-1971C2D9986C}"/>
              </a:ext>
            </a:extLst>
          </p:cNvPr>
          <p:cNvSpPr txBox="1"/>
          <p:nvPr/>
        </p:nvSpPr>
        <p:spPr>
          <a:xfrm>
            <a:off x="5295202" y="4980548"/>
            <a:ext cx="931666" cy="295915"/>
          </a:xfrm>
          <a:prstGeom prst="rect">
            <a:avLst/>
          </a:prstGeom>
          <a:noFill/>
        </p:spPr>
        <p:txBody>
          <a:bodyPr wrap="none" rtlCol="0">
            <a:spAutoFit/>
          </a:bodyPr>
          <a:lstStyle/>
          <a:p>
            <a:pPr algn="ctr" defTabSz="864017">
              <a:defRPr/>
            </a:pPr>
            <a:r>
              <a:rPr lang="nl-NL" sz="1323" dirty="0"/>
              <a:t>Procestijd</a:t>
            </a:r>
          </a:p>
        </p:txBody>
      </p:sp>
      <p:sp>
        <p:nvSpPr>
          <p:cNvPr id="76" name="Tekstvak 75">
            <a:extLst>
              <a:ext uri="{FF2B5EF4-FFF2-40B4-BE49-F238E27FC236}">
                <a16:creationId xmlns:a16="http://schemas.microsoft.com/office/drawing/2014/main" id="{47B9FFC9-F806-4704-B3A5-4AA89623B91C}"/>
              </a:ext>
            </a:extLst>
          </p:cNvPr>
          <p:cNvSpPr txBox="1"/>
          <p:nvPr/>
        </p:nvSpPr>
        <p:spPr>
          <a:xfrm>
            <a:off x="7653531" y="4977654"/>
            <a:ext cx="931666" cy="295915"/>
          </a:xfrm>
          <a:prstGeom prst="rect">
            <a:avLst/>
          </a:prstGeom>
          <a:noFill/>
        </p:spPr>
        <p:txBody>
          <a:bodyPr wrap="none" rtlCol="0">
            <a:spAutoFit/>
          </a:bodyPr>
          <a:lstStyle/>
          <a:p>
            <a:pPr algn="ctr" defTabSz="864017">
              <a:defRPr/>
            </a:pPr>
            <a:r>
              <a:rPr lang="nl-NL" sz="1323" dirty="0"/>
              <a:t>Procestijd</a:t>
            </a:r>
          </a:p>
        </p:txBody>
      </p:sp>
      <p:sp>
        <p:nvSpPr>
          <p:cNvPr id="77" name="Tekstvak 76">
            <a:extLst>
              <a:ext uri="{FF2B5EF4-FFF2-40B4-BE49-F238E27FC236}">
                <a16:creationId xmlns:a16="http://schemas.microsoft.com/office/drawing/2014/main" id="{F90E79C4-FDBA-4916-847F-6E1B4EE4C38D}"/>
              </a:ext>
            </a:extLst>
          </p:cNvPr>
          <p:cNvSpPr txBox="1"/>
          <p:nvPr/>
        </p:nvSpPr>
        <p:spPr>
          <a:xfrm>
            <a:off x="4086962" y="5402628"/>
            <a:ext cx="877291" cy="295915"/>
          </a:xfrm>
          <a:prstGeom prst="rect">
            <a:avLst/>
          </a:prstGeom>
          <a:noFill/>
        </p:spPr>
        <p:txBody>
          <a:bodyPr wrap="none" rtlCol="0">
            <a:spAutoFit/>
          </a:bodyPr>
          <a:lstStyle/>
          <a:p>
            <a:pPr algn="ctr" defTabSz="864017">
              <a:defRPr/>
            </a:pPr>
            <a:r>
              <a:rPr lang="nl-NL" sz="1323" dirty="0"/>
              <a:t>Wachttijd</a:t>
            </a:r>
          </a:p>
        </p:txBody>
      </p:sp>
      <p:sp>
        <p:nvSpPr>
          <p:cNvPr id="78" name="Tekstvak 77">
            <a:extLst>
              <a:ext uri="{FF2B5EF4-FFF2-40B4-BE49-F238E27FC236}">
                <a16:creationId xmlns:a16="http://schemas.microsoft.com/office/drawing/2014/main" id="{3B42C070-B646-49FF-B116-3FFA3B5CAC85}"/>
              </a:ext>
            </a:extLst>
          </p:cNvPr>
          <p:cNvSpPr txBox="1"/>
          <p:nvPr/>
        </p:nvSpPr>
        <p:spPr>
          <a:xfrm>
            <a:off x="6496574" y="5397662"/>
            <a:ext cx="877291" cy="295915"/>
          </a:xfrm>
          <a:prstGeom prst="rect">
            <a:avLst/>
          </a:prstGeom>
          <a:noFill/>
        </p:spPr>
        <p:txBody>
          <a:bodyPr wrap="none" rtlCol="0">
            <a:spAutoFit/>
          </a:bodyPr>
          <a:lstStyle/>
          <a:p>
            <a:pPr algn="ctr" defTabSz="864017">
              <a:defRPr/>
            </a:pPr>
            <a:r>
              <a:rPr lang="nl-NL" sz="1323" dirty="0"/>
              <a:t>Wachttijd</a:t>
            </a:r>
          </a:p>
        </p:txBody>
      </p:sp>
      <p:sp>
        <p:nvSpPr>
          <p:cNvPr id="79" name="Tekstvak 78">
            <a:extLst>
              <a:ext uri="{FF2B5EF4-FFF2-40B4-BE49-F238E27FC236}">
                <a16:creationId xmlns:a16="http://schemas.microsoft.com/office/drawing/2014/main" id="{0709BADD-8CF8-4330-971B-79A03FBD2A01}"/>
              </a:ext>
            </a:extLst>
          </p:cNvPr>
          <p:cNvSpPr txBox="1"/>
          <p:nvPr/>
        </p:nvSpPr>
        <p:spPr>
          <a:xfrm>
            <a:off x="2893761" y="5765935"/>
            <a:ext cx="1816652" cy="499496"/>
          </a:xfrm>
          <a:prstGeom prst="rect">
            <a:avLst/>
          </a:prstGeom>
          <a:noFill/>
        </p:spPr>
        <p:txBody>
          <a:bodyPr wrap="none" rtlCol="0">
            <a:spAutoFit/>
          </a:bodyPr>
          <a:lstStyle/>
          <a:p>
            <a:pPr algn="ctr" defTabSz="864017">
              <a:defRPr/>
            </a:pPr>
            <a:r>
              <a:rPr lang="nl-NL" sz="1323" dirty="0"/>
              <a:t>Cyclustijd = </a:t>
            </a:r>
          </a:p>
          <a:p>
            <a:pPr algn="ctr" defTabSz="864017">
              <a:defRPr/>
            </a:pPr>
            <a:r>
              <a:rPr lang="nl-NL" sz="1323" dirty="0"/>
              <a:t>Procestijd + Wachttijd</a:t>
            </a:r>
          </a:p>
        </p:txBody>
      </p:sp>
      <p:cxnSp>
        <p:nvCxnSpPr>
          <p:cNvPr id="80" name="Rechte verbindingslijn met pijl 79">
            <a:extLst>
              <a:ext uri="{FF2B5EF4-FFF2-40B4-BE49-F238E27FC236}">
                <a16:creationId xmlns:a16="http://schemas.microsoft.com/office/drawing/2014/main" id="{A1FE66EE-3661-41F1-9E5D-489A3B4B5E52}"/>
              </a:ext>
            </a:extLst>
          </p:cNvPr>
          <p:cNvCxnSpPr>
            <a:cxnSpLocks/>
          </p:cNvCxnSpPr>
          <p:nvPr/>
        </p:nvCxnSpPr>
        <p:spPr>
          <a:xfrm>
            <a:off x="3898919" y="5402628"/>
            <a:ext cx="1201570"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4" name="Rechte verbindingslijn met pijl 83">
            <a:extLst>
              <a:ext uri="{FF2B5EF4-FFF2-40B4-BE49-F238E27FC236}">
                <a16:creationId xmlns:a16="http://schemas.microsoft.com/office/drawing/2014/main" id="{C6E1696F-8CDA-4FF8-AA84-96F3DE52E094}"/>
              </a:ext>
            </a:extLst>
          </p:cNvPr>
          <p:cNvCxnSpPr>
            <a:cxnSpLocks/>
          </p:cNvCxnSpPr>
          <p:nvPr/>
        </p:nvCxnSpPr>
        <p:spPr>
          <a:xfrm>
            <a:off x="6411538" y="5392696"/>
            <a:ext cx="1022924"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86" name="Rechte verbindingslijn met pijl 85">
            <a:extLst>
              <a:ext uri="{FF2B5EF4-FFF2-40B4-BE49-F238E27FC236}">
                <a16:creationId xmlns:a16="http://schemas.microsoft.com/office/drawing/2014/main" id="{65164579-977F-4F53-8557-D90E1B714E43}"/>
              </a:ext>
            </a:extLst>
          </p:cNvPr>
          <p:cNvCxnSpPr>
            <a:cxnSpLocks/>
          </p:cNvCxnSpPr>
          <p:nvPr/>
        </p:nvCxnSpPr>
        <p:spPr>
          <a:xfrm>
            <a:off x="2631878" y="5743919"/>
            <a:ext cx="2468610"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90" name="Rechte verbindingslijn 89">
            <a:extLst>
              <a:ext uri="{FF2B5EF4-FFF2-40B4-BE49-F238E27FC236}">
                <a16:creationId xmlns:a16="http://schemas.microsoft.com/office/drawing/2014/main" id="{CA1FE463-9AA6-410F-9A1B-7AA8BBF56493}"/>
              </a:ext>
            </a:extLst>
          </p:cNvPr>
          <p:cNvCxnSpPr>
            <a:cxnSpLocks/>
          </p:cNvCxnSpPr>
          <p:nvPr/>
        </p:nvCxnSpPr>
        <p:spPr>
          <a:xfrm>
            <a:off x="6411538" y="4774884"/>
            <a:ext cx="2482" cy="144607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Rechte verbindingslijn 90">
            <a:extLst>
              <a:ext uri="{FF2B5EF4-FFF2-40B4-BE49-F238E27FC236}">
                <a16:creationId xmlns:a16="http://schemas.microsoft.com/office/drawing/2014/main" id="{C8DEDB78-6B05-401D-8442-60E5061266AF}"/>
              </a:ext>
            </a:extLst>
          </p:cNvPr>
          <p:cNvCxnSpPr>
            <a:cxnSpLocks/>
          </p:cNvCxnSpPr>
          <p:nvPr/>
        </p:nvCxnSpPr>
        <p:spPr>
          <a:xfrm>
            <a:off x="7440669" y="4814255"/>
            <a:ext cx="2482" cy="144607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2" name="Rechte verbindingslijn 91">
            <a:extLst>
              <a:ext uri="{FF2B5EF4-FFF2-40B4-BE49-F238E27FC236}">
                <a16:creationId xmlns:a16="http://schemas.microsoft.com/office/drawing/2014/main" id="{8E3D2B8B-F4AE-48CA-8DB3-F69463634705}"/>
              </a:ext>
            </a:extLst>
          </p:cNvPr>
          <p:cNvCxnSpPr>
            <a:cxnSpLocks/>
          </p:cNvCxnSpPr>
          <p:nvPr/>
        </p:nvCxnSpPr>
        <p:spPr>
          <a:xfrm>
            <a:off x="8719077" y="2385657"/>
            <a:ext cx="11395" cy="385011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9" name="Afbeelding 58">
            <a:extLst>
              <a:ext uri="{FF2B5EF4-FFF2-40B4-BE49-F238E27FC236}">
                <a16:creationId xmlns:a16="http://schemas.microsoft.com/office/drawing/2014/main" id="{6F0BCED8-60D7-4373-8F9E-F6A00C521009}"/>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2810" y="1245758"/>
            <a:ext cx="617576" cy="494061"/>
          </a:xfrm>
          <a:prstGeom prst="rect">
            <a:avLst/>
          </a:prstGeom>
        </p:spPr>
      </p:pic>
      <p:pic>
        <p:nvPicPr>
          <p:cNvPr id="93" name="Afbeelding 92">
            <a:extLst>
              <a:ext uri="{FF2B5EF4-FFF2-40B4-BE49-F238E27FC236}">
                <a16:creationId xmlns:a16="http://schemas.microsoft.com/office/drawing/2014/main" id="{F0BAC5A7-3540-4B69-A0FC-8552E060D4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5316" y="1239625"/>
            <a:ext cx="617576" cy="568119"/>
          </a:xfrm>
          <a:prstGeom prst="rect">
            <a:avLst/>
          </a:prstGeom>
        </p:spPr>
      </p:pic>
      <p:cxnSp>
        <p:nvCxnSpPr>
          <p:cNvPr id="98" name="Rechte verbindingslijn met pijl 97">
            <a:extLst>
              <a:ext uri="{FF2B5EF4-FFF2-40B4-BE49-F238E27FC236}">
                <a16:creationId xmlns:a16="http://schemas.microsoft.com/office/drawing/2014/main" id="{EE318B5A-CA3A-49E5-A7A1-594A5EDACDEE}"/>
              </a:ext>
            </a:extLst>
          </p:cNvPr>
          <p:cNvCxnSpPr>
            <a:cxnSpLocks/>
          </p:cNvCxnSpPr>
          <p:nvPr/>
        </p:nvCxnSpPr>
        <p:spPr>
          <a:xfrm flipV="1">
            <a:off x="661313" y="2385658"/>
            <a:ext cx="10067859" cy="47462"/>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105" name="Tekstvak 104">
            <a:extLst>
              <a:ext uri="{FF2B5EF4-FFF2-40B4-BE49-F238E27FC236}">
                <a16:creationId xmlns:a16="http://schemas.microsoft.com/office/drawing/2014/main" id="{CC8F1AB1-F8D0-4338-AB7A-A6622C590BD1}"/>
              </a:ext>
            </a:extLst>
          </p:cNvPr>
          <p:cNvSpPr txBox="1"/>
          <p:nvPr/>
        </p:nvSpPr>
        <p:spPr>
          <a:xfrm>
            <a:off x="4404743" y="2125329"/>
            <a:ext cx="2712602" cy="295915"/>
          </a:xfrm>
          <a:prstGeom prst="rect">
            <a:avLst/>
          </a:prstGeom>
          <a:noFill/>
        </p:spPr>
        <p:txBody>
          <a:bodyPr wrap="none" rtlCol="0">
            <a:spAutoFit/>
          </a:bodyPr>
          <a:lstStyle/>
          <a:p>
            <a:pPr algn="ctr" defTabSz="864017">
              <a:defRPr/>
            </a:pPr>
            <a:r>
              <a:rPr lang="nl-NL" sz="1323" dirty="0"/>
              <a:t>Doorlooptijd van het totale proces</a:t>
            </a:r>
          </a:p>
        </p:txBody>
      </p:sp>
      <p:sp>
        <p:nvSpPr>
          <p:cNvPr id="106" name="Rechthoek 105">
            <a:extLst>
              <a:ext uri="{FF2B5EF4-FFF2-40B4-BE49-F238E27FC236}">
                <a16:creationId xmlns:a16="http://schemas.microsoft.com/office/drawing/2014/main" id="{2ED94A8D-3A51-46C4-AA68-85B42AF574AE}"/>
              </a:ext>
            </a:extLst>
          </p:cNvPr>
          <p:cNvSpPr/>
          <p:nvPr/>
        </p:nvSpPr>
        <p:spPr>
          <a:xfrm>
            <a:off x="1183152" y="3179852"/>
            <a:ext cx="604872" cy="1415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schemeClr val="tx1"/>
              </a:solidFill>
            </a:endParaRPr>
          </a:p>
        </p:txBody>
      </p:sp>
      <p:pic>
        <p:nvPicPr>
          <p:cNvPr id="109" name="Afbeelding 108">
            <a:extLst>
              <a:ext uri="{FF2B5EF4-FFF2-40B4-BE49-F238E27FC236}">
                <a16:creationId xmlns:a16="http://schemas.microsoft.com/office/drawing/2014/main" id="{A2A1AA3A-07BE-4B3C-A13A-40BA42B015E7}"/>
              </a:ext>
            </a:extLst>
          </p:cNvPr>
          <p:cNvPicPr>
            <a:picLocks noChangeAspect="1"/>
          </p:cNvPicPr>
          <p:nvPr/>
        </p:nvPicPr>
        <p:blipFill rotWithShape="1">
          <a:blip r:embed="rId4"/>
          <a:srcRect r="95623" b="8639"/>
          <a:stretch/>
        </p:blipFill>
        <p:spPr>
          <a:xfrm>
            <a:off x="1723027" y="2474542"/>
            <a:ext cx="392286" cy="1903518"/>
          </a:xfrm>
          <a:prstGeom prst="rect">
            <a:avLst/>
          </a:prstGeom>
        </p:spPr>
      </p:pic>
      <p:sp>
        <p:nvSpPr>
          <p:cNvPr id="113" name="Rechthoek 112">
            <a:extLst>
              <a:ext uri="{FF2B5EF4-FFF2-40B4-BE49-F238E27FC236}">
                <a16:creationId xmlns:a16="http://schemas.microsoft.com/office/drawing/2014/main" id="{B9078711-A849-49F7-A018-A4E7556A63CB}"/>
              </a:ext>
            </a:extLst>
          </p:cNvPr>
          <p:cNvSpPr/>
          <p:nvPr/>
        </p:nvSpPr>
        <p:spPr>
          <a:xfrm>
            <a:off x="9518541" y="3078555"/>
            <a:ext cx="604872" cy="1415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schemeClr val="tx1"/>
              </a:solidFill>
            </a:endParaRPr>
          </a:p>
        </p:txBody>
      </p:sp>
      <p:pic>
        <p:nvPicPr>
          <p:cNvPr id="114" name="Afbeelding 113">
            <a:extLst>
              <a:ext uri="{FF2B5EF4-FFF2-40B4-BE49-F238E27FC236}">
                <a16:creationId xmlns:a16="http://schemas.microsoft.com/office/drawing/2014/main" id="{B8ADE195-3D5E-4377-BDF8-E3B3371D9CC0}"/>
              </a:ext>
            </a:extLst>
          </p:cNvPr>
          <p:cNvPicPr>
            <a:picLocks noChangeAspect="1"/>
          </p:cNvPicPr>
          <p:nvPr/>
        </p:nvPicPr>
        <p:blipFill rotWithShape="1">
          <a:blip r:embed="rId4"/>
          <a:srcRect l="93779" t="8211"/>
          <a:stretch/>
        </p:blipFill>
        <p:spPr>
          <a:xfrm>
            <a:off x="9218874" y="2648856"/>
            <a:ext cx="557593" cy="1912410"/>
          </a:xfrm>
          <a:prstGeom prst="rect">
            <a:avLst/>
          </a:prstGeom>
        </p:spPr>
      </p:pic>
      <p:cxnSp>
        <p:nvCxnSpPr>
          <p:cNvPr id="115" name="Rechte verbindingslijn met pijl 114">
            <a:extLst>
              <a:ext uri="{FF2B5EF4-FFF2-40B4-BE49-F238E27FC236}">
                <a16:creationId xmlns:a16="http://schemas.microsoft.com/office/drawing/2014/main" id="{1F98AA49-10B8-4C46-B4C1-F4C0DF13DA40}"/>
              </a:ext>
            </a:extLst>
          </p:cNvPr>
          <p:cNvCxnSpPr>
            <a:cxnSpLocks/>
          </p:cNvCxnSpPr>
          <p:nvPr/>
        </p:nvCxnSpPr>
        <p:spPr>
          <a:xfrm>
            <a:off x="661313" y="3179851"/>
            <a:ext cx="1931639"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16" name="Rechte verbindingslijn met pijl 115">
            <a:extLst>
              <a:ext uri="{FF2B5EF4-FFF2-40B4-BE49-F238E27FC236}">
                <a16:creationId xmlns:a16="http://schemas.microsoft.com/office/drawing/2014/main" id="{E2302B28-28FB-463E-93C6-B1033EB1C2EE}"/>
              </a:ext>
            </a:extLst>
          </p:cNvPr>
          <p:cNvCxnSpPr>
            <a:cxnSpLocks/>
          </p:cNvCxnSpPr>
          <p:nvPr/>
        </p:nvCxnSpPr>
        <p:spPr>
          <a:xfrm>
            <a:off x="8730472" y="3179851"/>
            <a:ext cx="2018561"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118" name="Tekstvak 117">
            <a:extLst>
              <a:ext uri="{FF2B5EF4-FFF2-40B4-BE49-F238E27FC236}">
                <a16:creationId xmlns:a16="http://schemas.microsoft.com/office/drawing/2014/main" id="{B205178E-98C1-4ADA-8D6E-37ED082E90B8}"/>
              </a:ext>
            </a:extLst>
          </p:cNvPr>
          <p:cNvSpPr txBox="1"/>
          <p:nvPr/>
        </p:nvSpPr>
        <p:spPr>
          <a:xfrm>
            <a:off x="1102773" y="2889030"/>
            <a:ext cx="1122551" cy="295915"/>
          </a:xfrm>
          <a:prstGeom prst="rect">
            <a:avLst/>
          </a:prstGeom>
          <a:noFill/>
        </p:spPr>
        <p:txBody>
          <a:bodyPr wrap="none" rtlCol="0">
            <a:spAutoFit/>
          </a:bodyPr>
          <a:lstStyle/>
          <a:p>
            <a:pPr algn="ctr" defTabSz="864017">
              <a:defRPr/>
            </a:pPr>
            <a:r>
              <a:rPr lang="nl-NL" sz="1323" dirty="0"/>
              <a:t>Transporttijd</a:t>
            </a:r>
          </a:p>
        </p:txBody>
      </p:sp>
      <p:sp>
        <p:nvSpPr>
          <p:cNvPr id="119" name="Tekstvak 118">
            <a:extLst>
              <a:ext uri="{FF2B5EF4-FFF2-40B4-BE49-F238E27FC236}">
                <a16:creationId xmlns:a16="http://schemas.microsoft.com/office/drawing/2014/main" id="{4CBF390D-6FE4-4C57-97A7-F4BAC74C328D}"/>
              </a:ext>
            </a:extLst>
          </p:cNvPr>
          <p:cNvSpPr txBox="1"/>
          <p:nvPr/>
        </p:nvSpPr>
        <p:spPr>
          <a:xfrm>
            <a:off x="9107170" y="2913257"/>
            <a:ext cx="1122551" cy="295915"/>
          </a:xfrm>
          <a:prstGeom prst="rect">
            <a:avLst/>
          </a:prstGeom>
          <a:noFill/>
        </p:spPr>
        <p:txBody>
          <a:bodyPr wrap="none" rtlCol="0">
            <a:spAutoFit/>
          </a:bodyPr>
          <a:lstStyle/>
          <a:p>
            <a:pPr algn="ctr" defTabSz="864017">
              <a:defRPr/>
            </a:pPr>
            <a:r>
              <a:rPr lang="nl-NL" sz="1323" dirty="0"/>
              <a:t>Transporttijd</a:t>
            </a:r>
          </a:p>
        </p:txBody>
      </p:sp>
      <p:pic>
        <p:nvPicPr>
          <p:cNvPr id="14" name="Afbeelding 13">
            <a:extLst>
              <a:ext uri="{FF2B5EF4-FFF2-40B4-BE49-F238E27FC236}">
                <a16:creationId xmlns:a16="http://schemas.microsoft.com/office/drawing/2014/main" id="{E8F81288-34EA-43FB-A4BB-E12C08B1EA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2070" y="4752169"/>
            <a:ext cx="437208" cy="618336"/>
          </a:xfrm>
          <a:prstGeom prst="rect">
            <a:avLst/>
          </a:prstGeom>
        </p:spPr>
      </p:pic>
      <p:pic>
        <p:nvPicPr>
          <p:cNvPr id="69" name="Afbeelding 68">
            <a:extLst>
              <a:ext uri="{FF2B5EF4-FFF2-40B4-BE49-F238E27FC236}">
                <a16:creationId xmlns:a16="http://schemas.microsoft.com/office/drawing/2014/main" id="{9BFDADEF-1FB9-4CBF-82D2-C3DCA2A0A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2592" y="4750056"/>
            <a:ext cx="437208" cy="618336"/>
          </a:xfrm>
          <a:prstGeom prst="rect">
            <a:avLst/>
          </a:prstGeom>
        </p:spPr>
      </p:pic>
      <p:sp>
        <p:nvSpPr>
          <p:cNvPr id="2" name="Tijdelijke aanduiding voor voettekst 1">
            <a:extLst>
              <a:ext uri="{FF2B5EF4-FFF2-40B4-BE49-F238E27FC236}">
                <a16:creationId xmlns:a16="http://schemas.microsoft.com/office/drawing/2014/main" id="{42325D83-BD00-4EEB-9682-E1F011FACD9F}"/>
              </a:ext>
            </a:extLst>
          </p:cNvPr>
          <p:cNvSpPr>
            <a:spLocks noGrp="1"/>
          </p:cNvSpPr>
          <p:nvPr>
            <p:ph type="ftr" sz="quarter" idx="11"/>
          </p:nvPr>
        </p:nvSpPr>
        <p:spPr/>
        <p:txBody>
          <a:bodyPr/>
          <a:lstStyle/>
          <a:p>
            <a:r>
              <a:rPr lang="nl-NL">
                <a:solidFill>
                  <a:schemeClr val="tx1"/>
                </a:solidFill>
              </a:rPr>
              <a:t>Processen</a:t>
            </a:r>
          </a:p>
        </p:txBody>
      </p:sp>
      <p:sp>
        <p:nvSpPr>
          <p:cNvPr id="3" name="Tijdelijke aanduiding voor dianummer 2">
            <a:extLst>
              <a:ext uri="{FF2B5EF4-FFF2-40B4-BE49-F238E27FC236}">
                <a16:creationId xmlns:a16="http://schemas.microsoft.com/office/drawing/2014/main" id="{6FCD4797-B938-4A40-AD21-07FF18591E30}"/>
              </a:ext>
            </a:extLst>
          </p:cNvPr>
          <p:cNvSpPr>
            <a:spLocks noGrp="1"/>
          </p:cNvSpPr>
          <p:nvPr>
            <p:ph type="sldNum" sz="quarter" idx="12"/>
          </p:nvPr>
        </p:nvSpPr>
        <p:spPr/>
        <p:txBody>
          <a:bodyPr/>
          <a:lstStyle/>
          <a:p>
            <a:fld id="{76022968-2107-43EC-8FC0-5D78783708AF}" type="slidenum">
              <a:rPr lang="nl-NL" smtClean="0">
                <a:solidFill>
                  <a:schemeClr val="tx1"/>
                </a:solidFill>
              </a:rPr>
              <a:t>77</a:t>
            </a:fld>
            <a:endParaRPr lang="nl-NL">
              <a:solidFill>
                <a:schemeClr val="tx1"/>
              </a:solidFill>
            </a:endParaRPr>
          </a:p>
        </p:txBody>
      </p:sp>
      <p:sp>
        <p:nvSpPr>
          <p:cNvPr id="70" name="Tekstvak 69">
            <a:extLst>
              <a:ext uri="{FF2B5EF4-FFF2-40B4-BE49-F238E27FC236}">
                <a16:creationId xmlns:a16="http://schemas.microsoft.com/office/drawing/2014/main" id="{05798832-635B-48A7-A3EB-4A731D339C23}"/>
              </a:ext>
            </a:extLst>
          </p:cNvPr>
          <p:cNvSpPr txBox="1"/>
          <p:nvPr/>
        </p:nvSpPr>
        <p:spPr>
          <a:xfrm>
            <a:off x="9751610" y="6235775"/>
            <a:ext cx="59824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Pag. 170</a:t>
            </a:r>
          </a:p>
        </p:txBody>
      </p:sp>
      <p:pic>
        <p:nvPicPr>
          <p:cNvPr id="71" name="Afbeelding 70" descr="Afbeelding met vliegtuig, zitten, groot, startbaan&#10;&#10;Automatisch gegenereerde beschrijving">
            <a:extLst>
              <a:ext uri="{FF2B5EF4-FFF2-40B4-BE49-F238E27FC236}">
                <a16:creationId xmlns:a16="http://schemas.microsoft.com/office/drawing/2014/main" id="{896A970F-D976-4B10-807B-44C58525A9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67" name="Afbeelding 66" descr="Afbeelding met voedsel&#10;&#10;Automatisch gegenereerde beschrijving">
            <a:extLst>
              <a:ext uri="{FF2B5EF4-FFF2-40B4-BE49-F238E27FC236}">
                <a16:creationId xmlns:a16="http://schemas.microsoft.com/office/drawing/2014/main" id="{60E7E4DA-D875-4932-9DC5-C0F36DC5F9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991" y="2843890"/>
            <a:ext cx="490735" cy="419289"/>
          </a:xfrm>
          <a:prstGeom prst="rect">
            <a:avLst/>
          </a:prstGeom>
        </p:spPr>
      </p:pic>
      <p:pic>
        <p:nvPicPr>
          <p:cNvPr id="72" name="Afbeelding 71" descr="Afbeelding met voedsel&#10;&#10;Automatisch gegenereerde beschrijving">
            <a:extLst>
              <a:ext uri="{FF2B5EF4-FFF2-40B4-BE49-F238E27FC236}">
                <a16:creationId xmlns:a16="http://schemas.microsoft.com/office/drawing/2014/main" id="{4D8E3D63-089B-44A8-9058-BC3884346E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2365" y="2835935"/>
            <a:ext cx="490735" cy="419289"/>
          </a:xfrm>
          <a:prstGeom prst="rect">
            <a:avLst/>
          </a:prstGeom>
        </p:spPr>
      </p:pic>
      <p:pic>
        <p:nvPicPr>
          <p:cNvPr id="81" name="Afbeelding 80" descr="Afbeelding met voedsel&#10;&#10;Automatisch gegenereerde beschrijving">
            <a:extLst>
              <a:ext uri="{FF2B5EF4-FFF2-40B4-BE49-F238E27FC236}">
                <a16:creationId xmlns:a16="http://schemas.microsoft.com/office/drawing/2014/main" id="{0FBBF1C3-8C1B-40B1-BC74-CE0D7AD9E9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3869" y="2881443"/>
            <a:ext cx="490735" cy="419289"/>
          </a:xfrm>
          <a:prstGeom prst="rect">
            <a:avLst/>
          </a:prstGeom>
        </p:spPr>
      </p:pic>
      <p:sp>
        <p:nvSpPr>
          <p:cNvPr id="20" name="Tekstvak 19">
            <a:extLst>
              <a:ext uri="{FF2B5EF4-FFF2-40B4-BE49-F238E27FC236}">
                <a16:creationId xmlns:a16="http://schemas.microsoft.com/office/drawing/2014/main" id="{81635E8D-979F-4FA3-A152-56392DACF2D3}"/>
              </a:ext>
            </a:extLst>
          </p:cNvPr>
          <p:cNvSpPr txBox="1"/>
          <p:nvPr/>
        </p:nvSpPr>
        <p:spPr>
          <a:xfrm>
            <a:off x="2620282" y="2843890"/>
            <a:ext cx="1043877" cy="499496"/>
          </a:xfrm>
          <a:prstGeom prst="rect">
            <a:avLst/>
          </a:prstGeom>
          <a:noFill/>
        </p:spPr>
        <p:txBody>
          <a:bodyPr wrap="none" rtlCol="0">
            <a:spAutoFit/>
          </a:bodyPr>
          <a:lstStyle/>
          <a:p>
            <a:pPr algn="ctr" defTabSz="864017">
              <a:defRPr/>
            </a:pPr>
            <a:r>
              <a:rPr lang="nl-NL" sz="1323" dirty="0"/>
              <a:t>Deelproces</a:t>
            </a:r>
          </a:p>
          <a:p>
            <a:pPr algn="ctr" defTabSz="864017">
              <a:defRPr/>
            </a:pPr>
            <a:r>
              <a:rPr lang="nl-NL" sz="1323" b="1" dirty="0">
                <a:solidFill>
                  <a:srgbClr val="00B050"/>
                </a:solidFill>
              </a:rPr>
              <a:t>A</a:t>
            </a:r>
          </a:p>
        </p:txBody>
      </p:sp>
      <p:sp>
        <p:nvSpPr>
          <p:cNvPr id="52" name="Tekstvak 51">
            <a:extLst>
              <a:ext uri="{FF2B5EF4-FFF2-40B4-BE49-F238E27FC236}">
                <a16:creationId xmlns:a16="http://schemas.microsoft.com/office/drawing/2014/main" id="{92ACB24C-810C-4B77-934A-594D25EFC722}"/>
              </a:ext>
            </a:extLst>
          </p:cNvPr>
          <p:cNvSpPr txBox="1"/>
          <p:nvPr/>
        </p:nvSpPr>
        <p:spPr>
          <a:xfrm>
            <a:off x="5086736" y="2853038"/>
            <a:ext cx="1043877" cy="499496"/>
          </a:xfrm>
          <a:prstGeom prst="rect">
            <a:avLst/>
          </a:prstGeom>
          <a:noFill/>
        </p:spPr>
        <p:txBody>
          <a:bodyPr wrap="none" rtlCol="0">
            <a:spAutoFit/>
          </a:bodyPr>
          <a:lstStyle/>
          <a:p>
            <a:pPr algn="ctr" defTabSz="864017">
              <a:defRPr/>
            </a:pPr>
            <a:r>
              <a:rPr lang="nl-NL" sz="1323" dirty="0"/>
              <a:t>Deelproces</a:t>
            </a:r>
          </a:p>
          <a:p>
            <a:pPr algn="ctr" defTabSz="864017">
              <a:defRPr/>
            </a:pPr>
            <a:r>
              <a:rPr lang="nl-NL" sz="1323" b="1" dirty="0">
                <a:solidFill>
                  <a:srgbClr val="EC9520"/>
                </a:solidFill>
              </a:rPr>
              <a:t>B</a:t>
            </a:r>
          </a:p>
        </p:txBody>
      </p:sp>
      <p:sp>
        <p:nvSpPr>
          <p:cNvPr id="53" name="Tekstvak 52">
            <a:extLst>
              <a:ext uri="{FF2B5EF4-FFF2-40B4-BE49-F238E27FC236}">
                <a16:creationId xmlns:a16="http://schemas.microsoft.com/office/drawing/2014/main" id="{A29748D4-26C4-4ABA-92CA-5CACDCD4EF8E}"/>
              </a:ext>
            </a:extLst>
          </p:cNvPr>
          <p:cNvSpPr txBox="1"/>
          <p:nvPr/>
        </p:nvSpPr>
        <p:spPr>
          <a:xfrm>
            <a:off x="7437299" y="2893948"/>
            <a:ext cx="1043877" cy="499496"/>
          </a:xfrm>
          <a:prstGeom prst="rect">
            <a:avLst/>
          </a:prstGeom>
          <a:noFill/>
        </p:spPr>
        <p:txBody>
          <a:bodyPr wrap="none" rtlCol="0">
            <a:spAutoFit/>
          </a:bodyPr>
          <a:lstStyle/>
          <a:p>
            <a:pPr algn="ctr" defTabSz="864017">
              <a:defRPr/>
            </a:pPr>
            <a:r>
              <a:rPr lang="nl-NL" sz="1323" dirty="0"/>
              <a:t>Deelproces</a:t>
            </a:r>
          </a:p>
          <a:p>
            <a:pPr algn="ctr" defTabSz="864017">
              <a:defRPr/>
            </a:pPr>
            <a:r>
              <a:rPr lang="nl-NL" sz="1323" b="1" dirty="0">
                <a:solidFill>
                  <a:srgbClr val="C00000"/>
                </a:solidFill>
              </a:rPr>
              <a:t>C</a:t>
            </a:r>
          </a:p>
        </p:txBody>
      </p:sp>
      <p:pic>
        <p:nvPicPr>
          <p:cNvPr id="6" name="Afbeelding 5" descr="Afbeelding met klok&#10;&#10;Automatisch gegenereerde beschrijving">
            <a:extLst>
              <a:ext uri="{FF2B5EF4-FFF2-40B4-BE49-F238E27FC236}">
                <a16:creationId xmlns:a16="http://schemas.microsoft.com/office/drawing/2014/main" id="{E489E956-E89E-4407-A225-5491F2CD89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41887" y="4029584"/>
            <a:ext cx="845649" cy="845649"/>
          </a:xfrm>
          <a:prstGeom prst="rect">
            <a:avLst/>
          </a:prstGeom>
        </p:spPr>
      </p:pic>
      <p:pic>
        <p:nvPicPr>
          <p:cNvPr id="83" name="Afbeelding 82" descr="Afbeelding met klok&#10;&#10;Automatisch gegenereerde beschrijving">
            <a:extLst>
              <a:ext uri="{FF2B5EF4-FFF2-40B4-BE49-F238E27FC236}">
                <a16:creationId xmlns:a16="http://schemas.microsoft.com/office/drawing/2014/main" id="{341A5E04-BBEE-4F37-AE4F-DF6665A166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0102" y="4046569"/>
            <a:ext cx="845649" cy="845649"/>
          </a:xfrm>
          <a:prstGeom prst="rect">
            <a:avLst/>
          </a:prstGeom>
        </p:spPr>
      </p:pic>
      <p:pic>
        <p:nvPicPr>
          <p:cNvPr id="85" name="Afbeelding 84" descr="Afbeelding met klok&#10;&#10;Automatisch gegenereerde beschrijving">
            <a:extLst>
              <a:ext uri="{FF2B5EF4-FFF2-40B4-BE49-F238E27FC236}">
                <a16:creationId xmlns:a16="http://schemas.microsoft.com/office/drawing/2014/main" id="{D2FF6986-C39D-4D10-8510-DAF306470F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5333" y="4029584"/>
            <a:ext cx="845649" cy="845649"/>
          </a:xfrm>
          <a:prstGeom prst="rect">
            <a:avLst/>
          </a:prstGeom>
        </p:spPr>
      </p:pic>
    </p:spTree>
    <p:extLst>
      <p:ext uri="{BB962C8B-B14F-4D97-AF65-F5344CB8AC3E}">
        <p14:creationId xmlns:p14="http://schemas.microsoft.com/office/powerpoint/2010/main" val="3106187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5F917088-B69A-48EF-BECE-71862340E6C9}"/>
              </a:ext>
            </a:extLst>
          </p:cNvPr>
          <p:cNvSpPr/>
          <p:nvPr/>
        </p:nvSpPr>
        <p:spPr>
          <a:xfrm>
            <a:off x="6362809" y="1421090"/>
            <a:ext cx="4984059" cy="748367"/>
          </a:xfrm>
          <a:prstGeom prst="rect">
            <a:avLst/>
          </a:prstGeom>
          <a:solidFill>
            <a:srgbClr val="00B0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dirty="0">
              <a:solidFill>
                <a:schemeClr val="bg1"/>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9368BB45-CD81-4841-94E8-19CE931EC9BC}"/>
              </a:ext>
            </a:extLst>
          </p:cNvPr>
          <p:cNvSpPr/>
          <p:nvPr/>
        </p:nvSpPr>
        <p:spPr>
          <a:xfrm>
            <a:off x="6362809" y="2927018"/>
            <a:ext cx="4984059" cy="680333"/>
          </a:xfrm>
          <a:prstGeom prst="rect">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dirty="0">
              <a:solidFill>
                <a:schemeClr val="bg1"/>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8B5F92E7-7FD3-48EE-B95F-41505AFED369}"/>
              </a:ext>
            </a:extLst>
          </p:cNvPr>
          <p:cNvSpPr/>
          <p:nvPr/>
        </p:nvSpPr>
        <p:spPr>
          <a:xfrm>
            <a:off x="6362809" y="2208071"/>
            <a:ext cx="4984059" cy="680333"/>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dirty="0">
              <a:solidFill>
                <a:schemeClr val="bg1"/>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17870F77-B298-4CB7-8F50-6B6B84645DE7}"/>
              </a:ext>
            </a:extLst>
          </p:cNvPr>
          <p:cNvSpPr/>
          <p:nvPr/>
        </p:nvSpPr>
        <p:spPr>
          <a:xfrm>
            <a:off x="6362809" y="3645965"/>
            <a:ext cx="4984059" cy="680333"/>
          </a:xfrm>
          <a:prstGeom prst="rect">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dirty="0">
              <a:solidFill>
                <a:schemeClr val="bg1"/>
              </a:solidFill>
              <a:latin typeface="Calibri" panose="020F0502020204030204" pitchFamily="34" charset="0"/>
              <a:cs typeface="Calibri" panose="020F0502020204030204" pitchFamily="34" charset="0"/>
            </a:endParaRPr>
          </a:p>
        </p:txBody>
      </p:sp>
      <p:sp>
        <p:nvSpPr>
          <p:cNvPr id="2" name="Rechthoek 1">
            <a:extLst>
              <a:ext uri="{FF2B5EF4-FFF2-40B4-BE49-F238E27FC236}">
                <a16:creationId xmlns:a16="http://schemas.microsoft.com/office/drawing/2014/main" id="{C16D1E55-3921-4417-862E-F664B69928B6}"/>
              </a:ext>
            </a:extLst>
          </p:cNvPr>
          <p:cNvSpPr/>
          <p:nvPr/>
        </p:nvSpPr>
        <p:spPr>
          <a:xfrm>
            <a:off x="6362809" y="4364911"/>
            <a:ext cx="4984059" cy="681661"/>
          </a:xfrm>
          <a:prstGeom prst="rect">
            <a:avLst/>
          </a:prstGeom>
          <a:solidFill>
            <a:srgbClr val="7030A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dirty="0">
              <a:solidFill>
                <a:schemeClr val="bg1"/>
              </a:solidFill>
              <a:latin typeface="Calibri" panose="020F0502020204030204" pitchFamily="34" charset="0"/>
              <a:cs typeface="Calibri" panose="020F0502020204030204" pitchFamily="34" charset="0"/>
            </a:endParaRPr>
          </a:p>
        </p:txBody>
      </p:sp>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err="1">
                <a:cs typeface="Calibri Light" panose="020F0302020204030204" pitchFamily="34" charset="0"/>
              </a:rPr>
              <a:t>Little’s</a:t>
            </a:r>
            <a:r>
              <a:rPr lang="nl-NL" dirty="0">
                <a:cs typeface="Calibri Light" panose="020F0302020204030204" pitchFamily="34" charset="0"/>
              </a:rPr>
              <a:t> </a:t>
            </a:r>
            <a:r>
              <a:rPr lang="nl-NL" dirty="0" err="1">
                <a:cs typeface="Calibri Light" panose="020F0302020204030204" pitchFamily="34" charset="0"/>
              </a:rPr>
              <a:t>Law</a:t>
            </a:r>
            <a:br>
              <a:rPr lang="nl-NL" sz="3402" dirty="0">
                <a:latin typeface="Calibri Light" panose="020F0302020204030204" pitchFamily="34" charset="0"/>
                <a:cs typeface="Calibri Light" panose="020F0302020204030204" pitchFamily="34" charset="0"/>
              </a:rPr>
            </a:br>
            <a:r>
              <a:rPr lang="en-US" sz="1600" b="0" dirty="0">
                <a:solidFill>
                  <a:schemeClr val="tx1"/>
                </a:solidFill>
                <a:latin typeface="Calibri" panose="020F0502020204030204" pitchFamily="34" charset="0"/>
                <a:cs typeface="Calibri" panose="020F0502020204030204" pitchFamily="34" charset="0"/>
              </a:rPr>
              <a:t>John D.C. Little, 1961</a:t>
            </a:r>
            <a:endParaRPr lang="nl-NL" sz="1600" b="0" dirty="0">
              <a:solidFill>
                <a:schemeClr val="tx1"/>
              </a:solidFill>
              <a:latin typeface="Calibri" panose="020F0502020204030204" pitchFamily="34" charset="0"/>
              <a:cs typeface="Calibri" panose="020F05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Afbeelding 119">
            <a:extLst>
              <a:ext uri="{FF2B5EF4-FFF2-40B4-BE49-F238E27FC236}">
                <a16:creationId xmlns:a16="http://schemas.microsoft.com/office/drawing/2014/main" id="{590A489C-182F-4C28-8C06-CE124F7E2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33" y="1777472"/>
            <a:ext cx="5233796" cy="2616898"/>
          </a:xfrm>
          <a:prstGeom prst="rect">
            <a:avLst/>
          </a:prstGeom>
        </p:spPr>
      </p:pic>
      <p:cxnSp>
        <p:nvCxnSpPr>
          <p:cNvPr id="121" name="Rechte verbindingslijn met pijl 120">
            <a:extLst>
              <a:ext uri="{FF2B5EF4-FFF2-40B4-BE49-F238E27FC236}">
                <a16:creationId xmlns:a16="http://schemas.microsoft.com/office/drawing/2014/main" id="{82CA4B38-2F36-40F2-942B-AC620D3044C7}"/>
              </a:ext>
            </a:extLst>
          </p:cNvPr>
          <p:cNvCxnSpPr>
            <a:cxnSpLocks/>
          </p:cNvCxnSpPr>
          <p:nvPr/>
        </p:nvCxnSpPr>
        <p:spPr>
          <a:xfrm>
            <a:off x="866233" y="1451884"/>
            <a:ext cx="5233796"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124" name="Tekstvak 123">
            <a:extLst>
              <a:ext uri="{FF2B5EF4-FFF2-40B4-BE49-F238E27FC236}">
                <a16:creationId xmlns:a16="http://schemas.microsoft.com/office/drawing/2014/main" id="{474BBF9D-B1F8-4325-AB30-C3990F2675D3}"/>
              </a:ext>
            </a:extLst>
          </p:cNvPr>
          <p:cNvSpPr txBox="1"/>
          <p:nvPr/>
        </p:nvSpPr>
        <p:spPr>
          <a:xfrm>
            <a:off x="2951694" y="1161064"/>
            <a:ext cx="1059137" cy="295915"/>
          </a:xfrm>
          <a:prstGeom prst="rect">
            <a:avLst/>
          </a:prstGeom>
          <a:noFill/>
        </p:spPr>
        <p:txBody>
          <a:bodyPr wrap="none" rtlCol="0">
            <a:spAutoFit/>
          </a:bodyPr>
          <a:lstStyle/>
          <a:p>
            <a:pPr algn="ctr" defTabSz="864017">
              <a:defRPr/>
            </a:pPr>
            <a:r>
              <a:rPr lang="nl-NL" sz="1323" dirty="0">
                <a:latin typeface="Calibri" panose="020F0502020204030204" pitchFamily="34" charset="0"/>
                <a:cs typeface="Calibri" panose="020F0502020204030204" pitchFamily="34" charset="0"/>
              </a:rPr>
              <a:t>Doorlooptijd</a:t>
            </a:r>
          </a:p>
        </p:txBody>
      </p:sp>
      <p:cxnSp>
        <p:nvCxnSpPr>
          <p:cNvPr id="127" name="Rechte verbindingslijn met pijl 126">
            <a:extLst>
              <a:ext uri="{FF2B5EF4-FFF2-40B4-BE49-F238E27FC236}">
                <a16:creationId xmlns:a16="http://schemas.microsoft.com/office/drawing/2014/main" id="{D4E6BE64-AAA9-43CB-8587-0C56CC167F5E}"/>
              </a:ext>
            </a:extLst>
          </p:cNvPr>
          <p:cNvCxnSpPr>
            <a:cxnSpLocks/>
          </p:cNvCxnSpPr>
          <p:nvPr/>
        </p:nvCxnSpPr>
        <p:spPr>
          <a:xfrm>
            <a:off x="2648901" y="4389405"/>
            <a:ext cx="1663493" cy="4965"/>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129" name="Tekstvak 128">
            <a:extLst>
              <a:ext uri="{FF2B5EF4-FFF2-40B4-BE49-F238E27FC236}">
                <a16:creationId xmlns:a16="http://schemas.microsoft.com/office/drawing/2014/main" id="{7FC3F498-9B7B-49B6-A84B-2784B456C04A}"/>
              </a:ext>
            </a:extLst>
          </p:cNvPr>
          <p:cNvSpPr txBox="1"/>
          <p:nvPr/>
        </p:nvSpPr>
        <p:spPr>
          <a:xfrm>
            <a:off x="3027920" y="4438533"/>
            <a:ext cx="906018" cy="441339"/>
          </a:xfrm>
          <a:prstGeom prst="rect">
            <a:avLst/>
          </a:prstGeom>
          <a:noFill/>
        </p:spPr>
        <p:txBody>
          <a:bodyPr wrap="none" rtlCol="0">
            <a:spAutoFit/>
          </a:bodyPr>
          <a:lstStyle/>
          <a:p>
            <a:pPr algn="ctr" defTabSz="864017">
              <a:defRPr/>
            </a:pPr>
            <a:r>
              <a:rPr lang="nl-NL" sz="1323" dirty="0">
                <a:latin typeface="Calibri" panose="020F0502020204030204" pitchFamily="34" charset="0"/>
                <a:cs typeface="Calibri" panose="020F0502020204030204" pitchFamily="34" charset="0"/>
              </a:rPr>
              <a:t>Procestijd</a:t>
            </a:r>
          </a:p>
          <a:p>
            <a:pPr algn="ctr" defTabSz="864017">
              <a:defRPr/>
            </a:pPr>
            <a:r>
              <a:rPr lang="nl-NL" sz="945" i="1" dirty="0">
                <a:latin typeface="Calibri" panose="020F0502020204030204" pitchFamily="34" charset="0"/>
                <a:cs typeface="Calibri" panose="020F0502020204030204" pitchFamily="34" charset="0"/>
              </a:rPr>
              <a:t>B</a:t>
            </a:r>
            <a:r>
              <a:rPr lang="nl-NL" sz="945" i="1" dirty="0" err="1">
                <a:latin typeface="Calibri" panose="020F0502020204030204" pitchFamily="34" charset="0"/>
                <a:cs typeface="Calibri" panose="020F0502020204030204" pitchFamily="34" charset="0"/>
              </a:rPr>
              <a:t>ewerkingstijd</a:t>
            </a:r>
            <a:endParaRPr lang="nl-NL" sz="945" i="1" dirty="0">
              <a:latin typeface="Calibri" panose="020F0502020204030204" pitchFamily="34" charset="0"/>
              <a:cs typeface="Calibri" panose="020F0502020204030204" pitchFamily="34" charset="0"/>
            </a:endParaRPr>
          </a:p>
        </p:txBody>
      </p:sp>
      <p:sp>
        <p:nvSpPr>
          <p:cNvPr id="132" name="Tekstvak 131">
            <a:extLst>
              <a:ext uri="{FF2B5EF4-FFF2-40B4-BE49-F238E27FC236}">
                <a16:creationId xmlns:a16="http://schemas.microsoft.com/office/drawing/2014/main" id="{5D6EB24E-2339-483E-90ED-7E176EBC2E91}"/>
              </a:ext>
            </a:extLst>
          </p:cNvPr>
          <p:cNvSpPr txBox="1"/>
          <p:nvPr/>
        </p:nvSpPr>
        <p:spPr>
          <a:xfrm>
            <a:off x="1205203" y="4442228"/>
            <a:ext cx="1067601" cy="295915"/>
          </a:xfrm>
          <a:prstGeom prst="rect">
            <a:avLst/>
          </a:prstGeom>
          <a:noFill/>
        </p:spPr>
        <p:txBody>
          <a:bodyPr wrap="none" rtlCol="0">
            <a:spAutoFit/>
          </a:bodyPr>
          <a:lstStyle/>
          <a:p>
            <a:pPr algn="ctr" defTabSz="864017">
              <a:defRPr/>
            </a:pPr>
            <a:r>
              <a:rPr lang="nl-NL" sz="1323" dirty="0">
                <a:latin typeface="Calibri" panose="020F0502020204030204" pitchFamily="34" charset="0"/>
                <a:cs typeface="Calibri" panose="020F0502020204030204" pitchFamily="34" charset="0"/>
              </a:rPr>
              <a:t>Transporttijd</a:t>
            </a:r>
          </a:p>
        </p:txBody>
      </p:sp>
      <p:sp>
        <p:nvSpPr>
          <p:cNvPr id="133" name="Tekstvak 132">
            <a:extLst>
              <a:ext uri="{FF2B5EF4-FFF2-40B4-BE49-F238E27FC236}">
                <a16:creationId xmlns:a16="http://schemas.microsoft.com/office/drawing/2014/main" id="{FB63C453-EEF9-4306-8D68-97AB442599EC}"/>
              </a:ext>
            </a:extLst>
          </p:cNvPr>
          <p:cNvSpPr txBox="1"/>
          <p:nvPr/>
        </p:nvSpPr>
        <p:spPr>
          <a:xfrm>
            <a:off x="4665841" y="4443802"/>
            <a:ext cx="1067601" cy="295915"/>
          </a:xfrm>
          <a:prstGeom prst="rect">
            <a:avLst/>
          </a:prstGeom>
          <a:noFill/>
        </p:spPr>
        <p:txBody>
          <a:bodyPr wrap="none" rtlCol="0">
            <a:spAutoFit/>
          </a:bodyPr>
          <a:lstStyle/>
          <a:p>
            <a:pPr algn="ctr" defTabSz="864017">
              <a:defRPr/>
            </a:pPr>
            <a:r>
              <a:rPr lang="nl-NL" sz="1323" dirty="0">
                <a:latin typeface="Calibri" panose="020F0502020204030204" pitchFamily="34" charset="0"/>
                <a:cs typeface="Calibri" panose="020F0502020204030204" pitchFamily="34" charset="0"/>
              </a:rPr>
              <a:t>Transporttijd</a:t>
            </a:r>
          </a:p>
        </p:txBody>
      </p:sp>
      <p:cxnSp>
        <p:nvCxnSpPr>
          <p:cNvPr id="134" name="Rechte verbindingslijn 133">
            <a:extLst>
              <a:ext uri="{FF2B5EF4-FFF2-40B4-BE49-F238E27FC236}">
                <a16:creationId xmlns:a16="http://schemas.microsoft.com/office/drawing/2014/main" id="{D2744D0B-3513-4571-BBD5-20382E881EF3}"/>
              </a:ext>
            </a:extLst>
          </p:cNvPr>
          <p:cNvCxnSpPr>
            <a:cxnSpLocks/>
          </p:cNvCxnSpPr>
          <p:nvPr/>
        </p:nvCxnSpPr>
        <p:spPr>
          <a:xfrm>
            <a:off x="856300" y="1451884"/>
            <a:ext cx="0" cy="3610036"/>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7" name="Tekstvak 136">
            <a:extLst>
              <a:ext uri="{FF2B5EF4-FFF2-40B4-BE49-F238E27FC236}">
                <a16:creationId xmlns:a16="http://schemas.microsoft.com/office/drawing/2014/main" id="{F4463842-56C3-4DEC-B1F6-9A167CBCAF9D}"/>
              </a:ext>
            </a:extLst>
          </p:cNvPr>
          <p:cNvSpPr txBox="1"/>
          <p:nvPr/>
        </p:nvSpPr>
        <p:spPr>
          <a:xfrm>
            <a:off x="7462954" y="4539920"/>
            <a:ext cx="1328120" cy="441339"/>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Procesefficiëntie</a:t>
            </a:r>
          </a:p>
          <a:p>
            <a:pPr algn="ctr" defTabSz="864017">
              <a:defRPr/>
            </a:pPr>
            <a:r>
              <a:rPr lang="nl-NL" sz="945" i="1" dirty="0" err="1">
                <a:solidFill>
                  <a:srgbClr val="FFFF00"/>
                </a:solidFill>
                <a:latin typeface="Calibri" panose="020F0502020204030204" pitchFamily="34" charset="0"/>
                <a:cs typeface="Calibri" panose="020F0502020204030204" pitchFamily="34" charset="0"/>
              </a:rPr>
              <a:t>Lean</a:t>
            </a:r>
            <a:r>
              <a:rPr lang="nl-NL" sz="945" i="1" dirty="0">
                <a:solidFill>
                  <a:srgbClr val="FFFF00"/>
                </a:solidFill>
                <a:latin typeface="Calibri" panose="020F0502020204030204" pitchFamily="34" charset="0"/>
                <a:cs typeface="Calibri" panose="020F0502020204030204" pitchFamily="34" charset="0"/>
              </a:rPr>
              <a:t> factor</a:t>
            </a:r>
          </a:p>
        </p:txBody>
      </p:sp>
      <p:sp>
        <p:nvSpPr>
          <p:cNvPr id="138" name="Rechthoek 137">
            <a:extLst>
              <a:ext uri="{FF2B5EF4-FFF2-40B4-BE49-F238E27FC236}">
                <a16:creationId xmlns:a16="http://schemas.microsoft.com/office/drawing/2014/main" id="{A6B40124-D09B-4A80-9E6C-231920CF522F}"/>
              </a:ext>
            </a:extLst>
          </p:cNvPr>
          <p:cNvSpPr/>
          <p:nvPr/>
        </p:nvSpPr>
        <p:spPr>
          <a:xfrm>
            <a:off x="8768492" y="4467214"/>
            <a:ext cx="318762" cy="436252"/>
          </a:xfrm>
          <a:prstGeom prst="rect">
            <a:avLst/>
          </a:prstGeom>
          <a:noFill/>
        </p:spPr>
        <p:txBody>
          <a:bodyPr wrap="none" lIns="86402" tIns="43201" rIns="86402" bIns="43201">
            <a:spAutoFit/>
          </a:bodyPr>
          <a:lstStyle/>
          <a:p>
            <a:pPr algn="ctr"/>
            <a:r>
              <a:rPr lang="nl-NL" sz="2268" b="1" dirty="0">
                <a:ln w="12700" cmpd="sng">
                  <a:noFill/>
                  <a:prstDash val="solid"/>
                </a:ln>
                <a:solidFill>
                  <a:schemeClr val="bg1"/>
                </a:solidFill>
                <a:latin typeface="Calibri" panose="020F0502020204030204" pitchFamily="34" charset="0"/>
                <a:cs typeface="Calibri" panose="020F0502020204030204" pitchFamily="34" charset="0"/>
              </a:rPr>
              <a:t>=</a:t>
            </a:r>
          </a:p>
        </p:txBody>
      </p:sp>
      <p:sp>
        <p:nvSpPr>
          <p:cNvPr id="139" name="Tekstvak 138">
            <a:extLst>
              <a:ext uri="{FF2B5EF4-FFF2-40B4-BE49-F238E27FC236}">
                <a16:creationId xmlns:a16="http://schemas.microsoft.com/office/drawing/2014/main" id="{F5371EB7-F61B-4D3D-AC35-737912D01BBD}"/>
              </a:ext>
            </a:extLst>
          </p:cNvPr>
          <p:cNvSpPr txBox="1"/>
          <p:nvPr/>
        </p:nvSpPr>
        <p:spPr>
          <a:xfrm>
            <a:off x="9324224" y="4364912"/>
            <a:ext cx="864468"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Procestijd</a:t>
            </a:r>
          </a:p>
        </p:txBody>
      </p:sp>
      <p:sp>
        <p:nvSpPr>
          <p:cNvPr id="140" name="Tekstvak 139">
            <a:extLst>
              <a:ext uri="{FF2B5EF4-FFF2-40B4-BE49-F238E27FC236}">
                <a16:creationId xmlns:a16="http://schemas.microsoft.com/office/drawing/2014/main" id="{9F50A090-3F42-4E1E-B96F-4730BD41346E}"/>
              </a:ext>
            </a:extLst>
          </p:cNvPr>
          <p:cNvSpPr txBox="1"/>
          <p:nvPr/>
        </p:nvSpPr>
        <p:spPr>
          <a:xfrm>
            <a:off x="9236329" y="4758034"/>
            <a:ext cx="1059137"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Doorlooptijd</a:t>
            </a:r>
          </a:p>
        </p:txBody>
      </p:sp>
      <p:cxnSp>
        <p:nvCxnSpPr>
          <p:cNvPr id="142" name="Rechte verbindingslijn 141">
            <a:extLst>
              <a:ext uri="{FF2B5EF4-FFF2-40B4-BE49-F238E27FC236}">
                <a16:creationId xmlns:a16="http://schemas.microsoft.com/office/drawing/2014/main" id="{B71F8D92-74D8-4DA4-B982-8CD10EB35402}"/>
              </a:ext>
            </a:extLst>
          </p:cNvPr>
          <p:cNvCxnSpPr>
            <a:cxnSpLocks/>
          </p:cNvCxnSpPr>
          <p:nvPr/>
        </p:nvCxnSpPr>
        <p:spPr>
          <a:xfrm>
            <a:off x="9111689" y="4682827"/>
            <a:ext cx="131435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4" name="Tekstvak 143">
            <a:extLst>
              <a:ext uri="{FF2B5EF4-FFF2-40B4-BE49-F238E27FC236}">
                <a16:creationId xmlns:a16="http://schemas.microsoft.com/office/drawing/2014/main" id="{D83862FC-CBBB-40C9-8404-F86DBDBAB012}"/>
              </a:ext>
            </a:extLst>
          </p:cNvPr>
          <p:cNvSpPr txBox="1"/>
          <p:nvPr/>
        </p:nvSpPr>
        <p:spPr>
          <a:xfrm>
            <a:off x="6360088" y="1620726"/>
            <a:ext cx="1526508" cy="441339"/>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Onderhanden werk</a:t>
            </a:r>
          </a:p>
          <a:p>
            <a:pPr algn="ctr" defTabSz="864017">
              <a:defRPr/>
            </a:pPr>
            <a:r>
              <a:rPr lang="nl-NL" sz="945" i="1" dirty="0">
                <a:solidFill>
                  <a:srgbClr val="C00000"/>
                </a:solidFill>
                <a:latin typeface="Calibri" panose="020F0502020204030204" pitchFamily="34" charset="0"/>
                <a:cs typeface="Calibri" panose="020F0502020204030204" pitchFamily="34" charset="0"/>
              </a:rPr>
              <a:t>OHW/WIP</a:t>
            </a:r>
          </a:p>
        </p:txBody>
      </p:sp>
      <p:sp>
        <p:nvSpPr>
          <p:cNvPr id="145" name="Rechthoek 144">
            <a:extLst>
              <a:ext uri="{FF2B5EF4-FFF2-40B4-BE49-F238E27FC236}">
                <a16:creationId xmlns:a16="http://schemas.microsoft.com/office/drawing/2014/main" id="{5D6A6F20-21E6-4B21-BCDD-5E578F121565}"/>
              </a:ext>
            </a:extLst>
          </p:cNvPr>
          <p:cNvSpPr/>
          <p:nvPr/>
        </p:nvSpPr>
        <p:spPr>
          <a:xfrm>
            <a:off x="7772269" y="1548020"/>
            <a:ext cx="318762" cy="436252"/>
          </a:xfrm>
          <a:prstGeom prst="rect">
            <a:avLst/>
          </a:prstGeom>
          <a:noFill/>
        </p:spPr>
        <p:txBody>
          <a:bodyPr wrap="none" lIns="86402" tIns="43201" rIns="86402" bIns="43201">
            <a:spAutoFit/>
          </a:bodyPr>
          <a:lstStyle/>
          <a:p>
            <a:pPr algn="ctr"/>
            <a:r>
              <a:rPr lang="nl-NL" sz="2268" b="1" dirty="0">
                <a:ln w="12700" cmpd="sng">
                  <a:noFill/>
                  <a:prstDash val="solid"/>
                </a:ln>
                <a:solidFill>
                  <a:schemeClr val="bg1"/>
                </a:solidFill>
                <a:latin typeface="Calibri" panose="020F0502020204030204" pitchFamily="34" charset="0"/>
                <a:cs typeface="Calibri" panose="020F0502020204030204" pitchFamily="34" charset="0"/>
              </a:rPr>
              <a:t>=</a:t>
            </a:r>
          </a:p>
        </p:txBody>
      </p:sp>
      <p:sp>
        <p:nvSpPr>
          <p:cNvPr id="146" name="Tekstvak 145">
            <a:extLst>
              <a:ext uri="{FF2B5EF4-FFF2-40B4-BE49-F238E27FC236}">
                <a16:creationId xmlns:a16="http://schemas.microsoft.com/office/drawing/2014/main" id="{62BAE4C5-FCA8-4239-AF7B-0E9AEBD64D2D}"/>
              </a:ext>
            </a:extLst>
          </p:cNvPr>
          <p:cNvSpPr txBox="1"/>
          <p:nvPr/>
        </p:nvSpPr>
        <p:spPr>
          <a:xfrm>
            <a:off x="8132222" y="1777362"/>
            <a:ext cx="1310423"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Procescapaciteit</a:t>
            </a:r>
          </a:p>
        </p:txBody>
      </p:sp>
      <p:sp>
        <p:nvSpPr>
          <p:cNvPr id="147" name="Tekstvak 146">
            <a:extLst>
              <a:ext uri="{FF2B5EF4-FFF2-40B4-BE49-F238E27FC236}">
                <a16:creationId xmlns:a16="http://schemas.microsoft.com/office/drawing/2014/main" id="{39A4CBCC-9DC5-4FEC-AAD5-4033E2244476}"/>
              </a:ext>
            </a:extLst>
          </p:cNvPr>
          <p:cNvSpPr txBox="1"/>
          <p:nvPr/>
        </p:nvSpPr>
        <p:spPr>
          <a:xfrm>
            <a:off x="8220925" y="1473114"/>
            <a:ext cx="1059137"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Doorlooptijd</a:t>
            </a:r>
          </a:p>
        </p:txBody>
      </p:sp>
      <p:cxnSp>
        <p:nvCxnSpPr>
          <p:cNvPr id="148" name="Rechte verbindingslijn 147">
            <a:extLst>
              <a:ext uri="{FF2B5EF4-FFF2-40B4-BE49-F238E27FC236}">
                <a16:creationId xmlns:a16="http://schemas.microsoft.com/office/drawing/2014/main" id="{755D94C7-8662-49D2-9062-2702B9892007}"/>
              </a:ext>
            </a:extLst>
          </p:cNvPr>
          <p:cNvCxnSpPr>
            <a:cxnSpLocks/>
          </p:cNvCxnSpPr>
          <p:nvPr/>
        </p:nvCxnSpPr>
        <p:spPr>
          <a:xfrm>
            <a:off x="8117945" y="1763633"/>
            <a:ext cx="131435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9" name="Tekstvak 148">
            <a:extLst>
              <a:ext uri="{FF2B5EF4-FFF2-40B4-BE49-F238E27FC236}">
                <a16:creationId xmlns:a16="http://schemas.microsoft.com/office/drawing/2014/main" id="{05D2A684-3C72-4633-AD67-6CCFF87D548A}"/>
              </a:ext>
            </a:extLst>
          </p:cNvPr>
          <p:cNvSpPr txBox="1"/>
          <p:nvPr/>
        </p:nvSpPr>
        <p:spPr>
          <a:xfrm>
            <a:off x="6421797" y="3855807"/>
            <a:ext cx="1260281"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Outputsnelheid</a:t>
            </a:r>
          </a:p>
        </p:txBody>
      </p:sp>
      <p:sp>
        <p:nvSpPr>
          <p:cNvPr id="150" name="Rechthoek 149">
            <a:extLst>
              <a:ext uri="{FF2B5EF4-FFF2-40B4-BE49-F238E27FC236}">
                <a16:creationId xmlns:a16="http://schemas.microsoft.com/office/drawing/2014/main" id="{39758334-E728-4314-9702-1F230EB5BC45}"/>
              </a:ext>
            </a:extLst>
          </p:cNvPr>
          <p:cNvSpPr/>
          <p:nvPr/>
        </p:nvSpPr>
        <p:spPr>
          <a:xfrm>
            <a:off x="7772269" y="3755937"/>
            <a:ext cx="318762" cy="436252"/>
          </a:xfrm>
          <a:prstGeom prst="rect">
            <a:avLst/>
          </a:prstGeom>
          <a:noFill/>
        </p:spPr>
        <p:txBody>
          <a:bodyPr wrap="none" lIns="86402" tIns="43201" rIns="86402" bIns="43201">
            <a:spAutoFit/>
          </a:bodyPr>
          <a:lstStyle/>
          <a:p>
            <a:pPr algn="ctr"/>
            <a:r>
              <a:rPr lang="nl-NL" sz="2268" b="1" dirty="0">
                <a:ln w="12700" cmpd="sng">
                  <a:noFill/>
                  <a:prstDash val="solid"/>
                </a:ln>
                <a:solidFill>
                  <a:schemeClr val="bg1"/>
                </a:solidFill>
                <a:latin typeface="Calibri" panose="020F0502020204030204" pitchFamily="34" charset="0"/>
                <a:cs typeface="Calibri" panose="020F0502020204030204" pitchFamily="34" charset="0"/>
              </a:rPr>
              <a:t>=</a:t>
            </a:r>
          </a:p>
        </p:txBody>
      </p:sp>
      <p:sp>
        <p:nvSpPr>
          <p:cNvPr id="151" name="Tekstvak 150">
            <a:extLst>
              <a:ext uri="{FF2B5EF4-FFF2-40B4-BE49-F238E27FC236}">
                <a16:creationId xmlns:a16="http://schemas.microsoft.com/office/drawing/2014/main" id="{48B71E74-638D-4827-9C26-7B0EAB4AE102}"/>
              </a:ext>
            </a:extLst>
          </p:cNvPr>
          <p:cNvSpPr txBox="1"/>
          <p:nvPr/>
        </p:nvSpPr>
        <p:spPr>
          <a:xfrm>
            <a:off x="8166317" y="4017946"/>
            <a:ext cx="1310423"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Procescapaciteit</a:t>
            </a:r>
          </a:p>
        </p:txBody>
      </p:sp>
      <p:cxnSp>
        <p:nvCxnSpPr>
          <p:cNvPr id="152" name="Rechte verbindingslijn 151">
            <a:extLst>
              <a:ext uri="{FF2B5EF4-FFF2-40B4-BE49-F238E27FC236}">
                <a16:creationId xmlns:a16="http://schemas.microsoft.com/office/drawing/2014/main" id="{C90EFD69-EBCD-439B-8189-C8A559F8EFBE}"/>
              </a:ext>
            </a:extLst>
          </p:cNvPr>
          <p:cNvCxnSpPr>
            <a:cxnSpLocks/>
          </p:cNvCxnSpPr>
          <p:nvPr/>
        </p:nvCxnSpPr>
        <p:spPr>
          <a:xfrm>
            <a:off x="8224926" y="3974053"/>
            <a:ext cx="131435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3" name="Tekstvak 152">
            <a:extLst>
              <a:ext uri="{FF2B5EF4-FFF2-40B4-BE49-F238E27FC236}">
                <a16:creationId xmlns:a16="http://schemas.microsoft.com/office/drawing/2014/main" id="{334424A9-1537-4084-9E80-D8B25488916D}"/>
              </a:ext>
            </a:extLst>
          </p:cNvPr>
          <p:cNvSpPr txBox="1"/>
          <p:nvPr/>
        </p:nvSpPr>
        <p:spPr>
          <a:xfrm>
            <a:off x="8648045" y="3669643"/>
            <a:ext cx="271228"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1</a:t>
            </a:r>
          </a:p>
        </p:txBody>
      </p:sp>
      <p:sp>
        <p:nvSpPr>
          <p:cNvPr id="155" name="Tekstvak 154">
            <a:extLst>
              <a:ext uri="{FF2B5EF4-FFF2-40B4-BE49-F238E27FC236}">
                <a16:creationId xmlns:a16="http://schemas.microsoft.com/office/drawing/2014/main" id="{5660C17A-0463-4D7F-95B6-2217DA5B5B87}"/>
              </a:ext>
            </a:extLst>
          </p:cNvPr>
          <p:cNvSpPr txBox="1"/>
          <p:nvPr/>
        </p:nvSpPr>
        <p:spPr>
          <a:xfrm>
            <a:off x="4466524" y="2523285"/>
            <a:ext cx="1467069" cy="383182"/>
          </a:xfrm>
          <a:prstGeom prst="rect">
            <a:avLst/>
          </a:prstGeom>
          <a:noFill/>
        </p:spPr>
        <p:txBody>
          <a:bodyPr wrap="none" rtlCol="0">
            <a:spAutoFit/>
          </a:bodyPr>
          <a:lstStyle/>
          <a:p>
            <a:pPr algn="ctr" defTabSz="864017">
              <a:defRPr/>
            </a:pPr>
            <a:r>
              <a:rPr lang="nl-NL" sz="945" i="1" dirty="0">
                <a:latin typeface="Calibri" panose="020F0502020204030204" pitchFamily="34" charset="0"/>
                <a:cs typeface="Calibri" panose="020F0502020204030204" pitchFamily="34" charset="0"/>
              </a:rPr>
              <a:t>O</a:t>
            </a:r>
            <a:r>
              <a:rPr lang="nl-NL" sz="945" i="1" dirty="0" err="1">
                <a:latin typeface="Calibri" panose="020F0502020204030204" pitchFamily="34" charset="0"/>
                <a:cs typeface="Calibri" panose="020F0502020204030204" pitchFamily="34" charset="0"/>
              </a:rPr>
              <a:t>utputsnelheid</a:t>
            </a:r>
            <a:r>
              <a:rPr lang="nl-NL" sz="945" i="1" dirty="0">
                <a:latin typeface="Calibri" panose="020F0502020204030204" pitchFamily="34" charset="0"/>
                <a:cs typeface="Calibri" panose="020F0502020204030204" pitchFamily="34" charset="0"/>
              </a:rPr>
              <a:t> =&gt;</a:t>
            </a:r>
          </a:p>
          <a:p>
            <a:pPr algn="ctr" defTabSz="864017">
              <a:defRPr/>
            </a:pPr>
            <a:r>
              <a:rPr lang="nl-NL" sz="945" i="1" dirty="0">
                <a:latin typeface="Calibri" panose="020F0502020204030204" pitchFamily="34" charset="0"/>
                <a:cs typeface="Calibri" panose="020F0502020204030204" pitchFamily="34" charset="0"/>
              </a:rPr>
              <a:t>Aantallen per tijdseenheid</a:t>
            </a:r>
          </a:p>
        </p:txBody>
      </p:sp>
      <p:sp>
        <p:nvSpPr>
          <p:cNvPr id="156" name="Tekstvak 155">
            <a:extLst>
              <a:ext uri="{FF2B5EF4-FFF2-40B4-BE49-F238E27FC236}">
                <a16:creationId xmlns:a16="http://schemas.microsoft.com/office/drawing/2014/main" id="{ACB71FC4-E9DA-4BF9-BDFB-5E13F4C90A18}"/>
              </a:ext>
            </a:extLst>
          </p:cNvPr>
          <p:cNvSpPr txBox="1"/>
          <p:nvPr/>
        </p:nvSpPr>
        <p:spPr>
          <a:xfrm>
            <a:off x="1581779" y="2171994"/>
            <a:ext cx="548548" cy="295915"/>
          </a:xfrm>
          <a:prstGeom prst="rect">
            <a:avLst/>
          </a:prstGeom>
          <a:noFill/>
        </p:spPr>
        <p:txBody>
          <a:bodyPr wrap="none" rtlCol="0">
            <a:spAutoFit/>
          </a:bodyPr>
          <a:lstStyle/>
          <a:p>
            <a:r>
              <a:rPr lang="nl-NL" sz="1323" dirty="0">
                <a:latin typeface="Calibri" panose="020F0502020204030204" pitchFamily="34" charset="0"/>
                <a:cs typeface="Calibri" panose="020F0502020204030204" pitchFamily="34" charset="0"/>
              </a:rPr>
              <a:t>input</a:t>
            </a:r>
          </a:p>
        </p:txBody>
      </p:sp>
      <p:sp>
        <p:nvSpPr>
          <p:cNvPr id="157" name="Tekstvak 156">
            <a:extLst>
              <a:ext uri="{FF2B5EF4-FFF2-40B4-BE49-F238E27FC236}">
                <a16:creationId xmlns:a16="http://schemas.microsoft.com/office/drawing/2014/main" id="{7D5DD2C6-FB04-4ECE-8217-FD66188BA072}"/>
              </a:ext>
            </a:extLst>
          </p:cNvPr>
          <p:cNvSpPr txBox="1"/>
          <p:nvPr/>
        </p:nvSpPr>
        <p:spPr>
          <a:xfrm>
            <a:off x="4854143" y="2171994"/>
            <a:ext cx="655949" cy="295915"/>
          </a:xfrm>
          <a:prstGeom prst="rect">
            <a:avLst/>
          </a:prstGeom>
          <a:noFill/>
        </p:spPr>
        <p:txBody>
          <a:bodyPr wrap="none" rtlCol="0">
            <a:spAutoFit/>
          </a:bodyPr>
          <a:lstStyle/>
          <a:p>
            <a:r>
              <a:rPr lang="nl-NL" sz="1323" dirty="0">
                <a:latin typeface="Calibri" panose="020F0502020204030204" pitchFamily="34" charset="0"/>
                <a:cs typeface="Calibri" panose="020F0502020204030204" pitchFamily="34" charset="0"/>
              </a:rPr>
              <a:t>output</a:t>
            </a:r>
          </a:p>
        </p:txBody>
      </p:sp>
      <p:sp>
        <p:nvSpPr>
          <p:cNvPr id="159" name="Pijl: rechts 158">
            <a:extLst>
              <a:ext uri="{FF2B5EF4-FFF2-40B4-BE49-F238E27FC236}">
                <a16:creationId xmlns:a16="http://schemas.microsoft.com/office/drawing/2014/main" id="{B59D6B1C-02C2-4BC1-85D7-CCE6B88C21A1}"/>
              </a:ext>
            </a:extLst>
          </p:cNvPr>
          <p:cNvSpPr/>
          <p:nvPr/>
        </p:nvSpPr>
        <p:spPr>
          <a:xfrm>
            <a:off x="4476754" y="2161149"/>
            <a:ext cx="377389" cy="312510"/>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sp>
        <p:nvSpPr>
          <p:cNvPr id="160" name="Pijl: rechts 159">
            <a:extLst>
              <a:ext uri="{FF2B5EF4-FFF2-40B4-BE49-F238E27FC236}">
                <a16:creationId xmlns:a16="http://schemas.microsoft.com/office/drawing/2014/main" id="{52B53073-9205-4B87-8598-9549B1458796}"/>
              </a:ext>
            </a:extLst>
          </p:cNvPr>
          <p:cNvSpPr/>
          <p:nvPr/>
        </p:nvSpPr>
        <p:spPr>
          <a:xfrm>
            <a:off x="2170820" y="2161149"/>
            <a:ext cx="377389" cy="312510"/>
          </a:xfrm>
          <a:prstGeom prst="rightArrow">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tx1"/>
              </a:solidFill>
              <a:latin typeface="Calibri" panose="020F0502020204030204" pitchFamily="34" charset="0"/>
              <a:cs typeface="Calibri" panose="020F0502020204030204" pitchFamily="34" charset="0"/>
            </a:endParaRPr>
          </a:p>
        </p:txBody>
      </p:sp>
      <p:cxnSp>
        <p:nvCxnSpPr>
          <p:cNvPr id="161" name="Rechte verbindingslijn met pijl 160">
            <a:extLst>
              <a:ext uri="{FF2B5EF4-FFF2-40B4-BE49-F238E27FC236}">
                <a16:creationId xmlns:a16="http://schemas.microsoft.com/office/drawing/2014/main" id="{2518569A-14A0-4E23-B16E-13F9208F5E8F}"/>
              </a:ext>
            </a:extLst>
          </p:cNvPr>
          <p:cNvCxnSpPr>
            <a:cxnSpLocks/>
          </p:cNvCxnSpPr>
          <p:nvPr/>
        </p:nvCxnSpPr>
        <p:spPr>
          <a:xfrm>
            <a:off x="866233" y="4391239"/>
            <a:ext cx="1728046"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63" name="Rechte verbindingslijn met pijl 162">
            <a:extLst>
              <a:ext uri="{FF2B5EF4-FFF2-40B4-BE49-F238E27FC236}">
                <a16:creationId xmlns:a16="http://schemas.microsoft.com/office/drawing/2014/main" id="{E120D8CF-DF46-4629-8F53-F2FF29C78DF8}"/>
              </a:ext>
            </a:extLst>
          </p:cNvPr>
          <p:cNvCxnSpPr>
            <a:cxnSpLocks/>
          </p:cNvCxnSpPr>
          <p:nvPr/>
        </p:nvCxnSpPr>
        <p:spPr>
          <a:xfrm>
            <a:off x="4354185" y="4389404"/>
            <a:ext cx="1745844" cy="0"/>
          </a:xfrm>
          <a:prstGeom prst="straightConnector1">
            <a:avLst/>
          </a:prstGeom>
          <a:ln w="34925">
            <a:solidFill>
              <a:srgbClr val="FFFFFF"/>
            </a:solidFill>
            <a:headEnd type="triangle"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66" name="Rechte verbindingslijn 165">
            <a:extLst>
              <a:ext uri="{FF2B5EF4-FFF2-40B4-BE49-F238E27FC236}">
                <a16:creationId xmlns:a16="http://schemas.microsoft.com/office/drawing/2014/main" id="{119B091C-7B0B-4984-BB2D-0F450D8F3123}"/>
              </a:ext>
            </a:extLst>
          </p:cNvPr>
          <p:cNvCxnSpPr>
            <a:cxnSpLocks/>
          </p:cNvCxnSpPr>
          <p:nvPr/>
        </p:nvCxnSpPr>
        <p:spPr>
          <a:xfrm>
            <a:off x="6100028" y="1451884"/>
            <a:ext cx="0" cy="3610036"/>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7" name="Rechte verbindingslijn 166">
            <a:extLst>
              <a:ext uri="{FF2B5EF4-FFF2-40B4-BE49-F238E27FC236}">
                <a16:creationId xmlns:a16="http://schemas.microsoft.com/office/drawing/2014/main" id="{10D097C8-9954-421F-BB4B-0F7B43F83F29}"/>
              </a:ext>
            </a:extLst>
          </p:cNvPr>
          <p:cNvCxnSpPr>
            <a:cxnSpLocks/>
          </p:cNvCxnSpPr>
          <p:nvPr/>
        </p:nvCxnSpPr>
        <p:spPr>
          <a:xfrm flipH="1">
            <a:off x="856300" y="5061920"/>
            <a:ext cx="5243728"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0" name="Rechte verbindingslijn 169">
            <a:extLst>
              <a:ext uri="{FF2B5EF4-FFF2-40B4-BE49-F238E27FC236}">
                <a16:creationId xmlns:a16="http://schemas.microsoft.com/office/drawing/2014/main" id="{84C0908D-7EB9-4C4D-A7F5-DE13EC8EB6C0}"/>
              </a:ext>
            </a:extLst>
          </p:cNvPr>
          <p:cNvCxnSpPr>
            <a:cxnSpLocks/>
          </p:cNvCxnSpPr>
          <p:nvPr/>
        </p:nvCxnSpPr>
        <p:spPr>
          <a:xfrm>
            <a:off x="2599245" y="1451884"/>
            <a:ext cx="0" cy="3610036"/>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1" name="Rechte verbindingslijn 170">
            <a:extLst>
              <a:ext uri="{FF2B5EF4-FFF2-40B4-BE49-F238E27FC236}">
                <a16:creationId xmlns:a16="http://schemas.microsoft.com/office/drawing/2014/main" id="{C5972C9E-147C-4423-AF1E-738F132A230F}"/>
              </a:ext>
            </a:extLst>
          </p:cNvPr>
          <p:cNvCxnSpPr>
            <a:cxnSpLocks/>
          </p:cNvCxnSpPr>
          <p:nvPr/>
        </p:nvCxnSpPr>
        <p:spPr>
          <a:xfrm>
            <a:off x="4354184" y="1451884"/>
            <a:ext cx="0" cy="3610036"/>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2" name="Rechthoek 171">
            <a:extLst>
              <a:ext uri="{FF2B5EF4-FFF2-40B4-BE49-F238E27FC236}">
                <a16:creationId xmlns:a16="http://schemas.microsoft.com/office/drawing/2014/main" id="{EBBB31DA-D83D-44A4-B9A1-A6DD09391B78}"/>
              </a:ext>
            </a:extLst>
          </p:cNvPr>
          <p:cNvSpPr/>
          <p:nvPr/>
        </p:nvSpPr>
        <p:spPr>
          <a:xfrm>
            <a:off x="2989302" y="1408137"/>
            <a:ext cx="926300" cy="639833"/>
          </a:xfrm>
          <a:prstGeom prst="rect">
            <a:avLst/>
          </a:prstGeom>
          <a:noFill/>
        </p:spPr>
        <p:txBody>
          <a:bodyPr wrap="none" lIns="86402" tIns="43201" rIns="86402" bIns="43201">
            <a:spAutoFit/>
          </a:bodyPr>
          <a:lstStyle/>
          <a:p>
            <a:pPr algn="ctr"/>
            <a:r>
              <a:rPr lang="nl-NL" sz="2646" b="1" dirty="0">
                <a:ln w="12700" cmpd="sng">
                  <a:noFill/>
                  <a:prstDash val="solid"/>
                </a:ln>
                <a:latin typeface="Calibri" panose="020F0502020204030204" pitchFamily="34" charset="0"/>
                <a:cs typeface="Calibri" panose="020F0502020204030204" pitchFamily="34" charset="0"/>
              </a:rPr>
              <a:t>OHW</a:t>
            </a:r>
          </a:p>
          <a:p>
            <a:pPr algn="ctr"/>
            <a:r>
              <a:rPr lang="nl-NL" sz="945" dirty="0">
                <a:ln w="12700" cmpd="sng">
                  <a:noFill/>
                  <a:prstDash val="solid"/>
                </a:ln>
                <a:solidFill>
                  <a:srgbClr val="C00000"/>
                </a:solidFill>
                <a:latin typeface="Calibri" panose="020F0502020204030204" pitchFamily="34" charset="0"/>
                <a:cs typeface="Calibri" panose="020F0502020204030204" pitchFamily="34" charset="0"/>
              </a:rPr>
              <a:t>WIP</a:t>
            </a:r>
          </a:p>
        </p:txBody>
      </p:sp>
      <p:sp>
        <p:nvSpPr>
          <p:cNvPr id="44" name="Tekstvak 43">
            <a:extLst>
              <a:ext uri="{FF2B5EF4-FFF2-40B4-BE49-F238E27FC236}">
                <a16:creationId xmlns:a16="http://schemas.microsoft.com/office/drawing/2014/main" id="{95029423-4B83-4EAD-A9EE-1261F650BDE3}"/>
              </a:ext>
            </a:extLst>
          </p:cNvPr>
          <p:cNvSpPr txBox="1"/>
          <p:nvPr/>
        </p:nvSpPr>
        <p:spPr>
          <a:xfrm>
            <a:off x="2672732" y="3281654"/>
            <a:ext cx="1486305" cy="674031"/>
          </a:xfrm>
          <a:prstGeom prst="rect">
            <a:avLst/>
          </a:prstGeom>
          <a:noFill/>
        </p:spPr>
        <p:txBody>
          <a:bodyPr wrap="none" rtlCol="0">
            <a:spAutoFit/>
          </a:bodyPr>
          <a:lstStyle/>
          <a:p>
            <a:pPr algn="ctr" defTabSz="864017">
              <a:defRPr/>
            </a:pPr>
            <a:r>
              <a:rPr lang="nl-NL" sz="945" b="1" dirty="0">
                <a:latin typeface="Calibri" panose="020F0502020204030204" pitchFamily="34" charset="0"/>
                <a:cs typeface="Calibri" panose="020F0502020204030204" pitchFamily="34" charset="0"/>
              </a:rPr>
              <a:t>Procescapaciteit</a:t>
            </a:r>
          </a:p>
          <a:p>
            <a:pPr algn="ctr" defTabSz="864017">
              <a:defRPr/>
            </a:pPr>
            <a:r>
              <a:rPr lang="nl-NL" sz="945" b="1" dirty="0">
                <a:latin typeface="Calibri" panose="020F0502020204030204" pitchFamily="34" charset="0"/>
                <a:cs typeface="Calibri" panose="020F0502020204030204" pitchFamily="34" charset="0"/>
              </a:rPr>
              <a:t>=</a:t>
            </a:r>
          </a:p>
          <a:p>
            <a:pPr algn="ctr" defTabSz="864017">
              <a:defRPr/>
            </a:pPr>
            <a:r>
              <a:rPr lang="nl-NL" sz="945" b="1" dirty="0">
                <a:latin typeface="Calibri" panose="020F0502020204030204" pitchFamily="34" charset="0"/>
                <a:cs typeface="Calibri" panose="020F0502020204030204" pitchFamily="34" charset="0"/>
              </a:rPr>
              <a:t>cyclustijd</a:t>
            </a:r>
            <a:r>
              <a:rPr lang="nl-NL" sz="945" dirty="0">
                <a:latin typeface="Calibri" panose="020F0502020204030204" pitchFamily="34" charset="0"/>
                <a:cs typeface="Calibri" panose="020F0502020204030204" pitchFamily="34" charset="0"/>
              </a:rPr>
              <a:t> =&gt;</a:t>
            </a:r>
          </a:p>
          <a:p>
            <a:pPr algn="ctr" defTabSz="864017">
              <a:defRPr/>
            </a:pPr>
            <a:r>
              <a:rPr lang="nl-NL" sz="945" dirty="0">
                <a:latin typeface="Calibri" panose="020F0502020204030204" pitchFamily="34" charset="0"/>
                <a:cs typeface="Calibri" panose="020F0502020204030204" pitchFamily="34" charset="0"/>
              </a:rPr>
              <a:t>Aantallen per tijdseenheid</a:t>
            </a:r>
          </a:p>
        </p:txBody>
      </p:sp>
      <p:sp>
        <p:nvSpPr>
          <p:cNvPr id="46" name="Tekstvak 45">
            <a:extLst>
              <a:ext uri="{FF2B5EF4-FFF2-40B4-BE49-F238E27FC236}">
                <a16:creationId xmlns:a16="http://schemas.microsoft.com/office/drawing/2014/main" id="{031960CA-B865-4EFB-A543-E1297E9CD01A}"/>
              </a:ext>
            </a:extLst>
          </p:cNvPr>
          <p:cNvSpPr txBox="1"/>
          <p:nvPr/>
        </p:nvSpPr>
        <p:spPr>
          <a:xfrm>
            <a:off x="8964824" y="6242418"/>
            <a:ext cx="542136" cy="237757"/>
          </a:xfrm>
          <a:prstGeom prst="rect">
            <a:avLst/>
          </a:prstGeom>
          <a:noFill/>
        </p:spPr>
        <p:txBody>
          <a:bodyPr wrap="none" rtlCol="0">
            <a:spAutoFit/>
          </a:bodyPr>
          <a:lstStyle/>
          <a:p>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55</a:t>
            </a:r>
          </a:p>
        </p:txBody>
      </p:sp>
      <p:sp>
        <p:nvSpPr>
          <p:cNvPr id="50" name="Tekstvak 49">
            <a:extLst>
              <a:ext uri="{FF2B5EF4-FFF2-40B4-BE49-F238E27FC236}">
                <a16:creationId xmlns:a16="http://schemas.microsoft.com/office/drawing/2014/main" id="{E89D49A7-28DA-475E-9C2A-B0EA3B6B87D6}"/>
              </a:ext>
            </a:extLst>
          </p:cNvPr>
          <p:cNvSpPr txBox="1"/>
          <p:nvPr/>
        </p:nvSpPr>
        <p:spPr>
          <a:xfrm>
            <a:off x="6350642" y="2360580"/>
            <a:ext cx="1526508" cy="441339"/>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Onderhanden werk</a:t>
            </a:r>
          </a:p>
          <a:p>
            <a:pPr algn="ctr" defTabSz="864017">
              <a:defRPr/>
            </a:pPr>
            <a:r>
              <a:rPr lang="nl-NL" sz="945" i="1" dirty="0">
                <a:solidFill>
                  <a:srgbClr val="C00000"/>
                </a:solidFill>
                <a:latin typeface="Calibri" panose="020F0502020204030204" pitchFamily="34" charset="0"/>
                <a:cs typeface="Calibri" panose="020F0502020204030204" pitchFamily="34" charset="0"/>
              </a:rPr>
              <a:t>OHW/WIP</a:t>
            </a:r>
          </a:p>
        </p:txBody>
      </p:sp>
      <p:sp>
        <p:nvSpPr>
          <p:cNvPr id="51" name="Rechthoek 50">
            <a:extLst>
              <a:ext uri="{FF2B5EF4-FFF2-40B4-BE49-F238E27FC236}">
                <a16:creationId xmlns:a16="http://schemas.microsoft.com/office/drawing/2014/main" id="{5DD02A43-3E90-4292-951F-BFE28AFB4335}"/>
              </a:ext>
            </a:extLst>
          </p:cNvPr>
          <p:cNvSpPr/>
          <p:nvPr/>
        </p:nvSpPr>
        <p:spPr>
          <a:xfrm>
            <a:off x="7772269" y="2262701"/>
            <a:ext cx="318762" cy="436252"/>
          </a:xfrm>
          <a:prstGeom prst="rect">
            <a:avLst/>
          </a:prstGeom>
          <a:solidFill>
            <a:srgbClr val="0070C0"/>
          </a:solidFill>
        </p:spPr>
        <p:txBody>
          <a:bodyPr wrap="none" lIns="86402" tIns="43201" rIns="86402" bIns="43201">
            <a:spAutoFit/>
          </a:bodyPr>
          <a:lstStyle/>
          <a:p>
            <a:pPr algn="ctr"/>
            <a:r>
              <a:rPr lang="nl-NL" sz="2268" b="1" dirty="0">
                <a:ln w="12700" cmpd="sng">
                  <a:noFill/>
                  <a:prstDash val="solid"/>
                </a:ln>
                <a:solidFill>
                  <a:schemeClr val="bg1"/>
                </a:solidFill>
                <a:latin typeface="Calibri" panose="020F0502020204030204" pitchFamily="34" charset="0"/>
                <a:cs typeface="Calibri" panose="020F0502020204030204" pitchFamily="34" charset="0"/>
              </a:rPr>
              <a:t>=</a:t>
            </a:r>
          </a:p>
        </p:txBody>
      </p:sp>
      <p:sp>
        <p:nvSpPr>
          <p:cNvPr id="52" name="Tekstvak 51">
            <a:extLst>
              <a:ext uri="{FF2B5EF4-FFF2-40B4-BE49-F238E27FC236}">
                <a16:creationId xmlns:a16="http://schemas.microsoft.com/office/drawing/2014/main" id="{552820EA-D467-4BB1-9305-38DA2786ED02}"/>
              </a:ext>
            </a:extLst>
          </p:cNvPr>
          <p:cNvSpPr txBox="1"/>
          <p:nvPr/>
        </p:nvSpPr>
        <p:spPr>
          <a:xfrm>
            <a:off x="8012362" y="2343585"/>
            <a:ext cx="1889620" cy="295915"/>
          </a:xfrm>
          <a:prstGeom prst="rect">
            <a:avLst/>
          </a:prstGeom>
          <a:solidFill>
            <a:srgbClr val="0070C0"/>
          </a:solid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Doorlooptijd x Procestijd</a:t>
            </a:r>
          </a:p>
        </p:txBody>
      </p:sp>
      <p:sp>
        <p:nvSpPr>
          <p:cNvPr id="53" name="Rechthoek 52">
            <a:extLst>
              <a:ext uri="{FF2B5EF4-FFF2-40B4-BE49-F238E27FC236}">
                <a16:creationId xmlns:a16="http://schemas.microsoft.com/office/drawing/2014/main" id="{1A8E9629-FD96-4CD8-B2E4-108537502C36}"/>
              </a:ext>
            </a:extLst>
          </p:cNvPr>
          <p:cNvSpPr/>
          <p:nvPr/>
        </p:nvSpPr>
        <p:spPr>
          <a:xfrm>
            <a:off x="9418137" y="1524864"/>
            <a:ext cx="318762" cy="436252"/>
          </a:xfrm>
          <a:prstGeom prst="rect">
            <a:avLst/>
          </a:prstGeom>
          <a:noFill/>
        </p:spPr>
        <p:txBody>
          <a:bodyPr wrap="none" lIns="86402" tIns="43201" rIns="86402" bIns="43201">
            <a:spAutoFit/>
          </a:bodyPr>
          <a:lstStyle/>
          <a:p>
            <a:pPr algn="ctr"/>
            <a:r>
              <a:rPr lang="nl-NL" sz="2268" b="1" dirty="0">
                <a:ln w="12700" cmpd="sng">
                  <a:noFill/>
                  <a:prstDash val="solid"/>
                </a:ln>
                <a:solidFill>
                  <a:schemeClr val="bg1"/>
                </a:solidFill>
                <a:latin typeface="Calibri" panose="020F0502020204030204" pitchFamily="34" charset="0"/>
                <a:cs typeface="Calibri" panose="020F0502020204030204" pitchFamily="34" charset="0"/>
              </a:rPr>
              <a:t>=</a:t>
            </a:r>
          </a:p>
        </p:txBody>
      </p:sp>
      <p:sp>
        <p:nvSpPr>
          <p:cNvPr id="54" name="Tekstvak 53">
            <a:extLst>
              <a:ext uri="{FF2B5EF4-FFF2-40B4-BE49-F238E27FC236}">
                <a16:creationId xmlns:a16="http://schemas.microsoft.com/office/drawing/2014/main" id="{6AA9864B-7B33-4622-8C61-DEC9D63AF72D}"/>
              </a:ext>
            </a:extLst>
          </p:cNvPr>
          <p:cNvSpPr txBox="1"/>
          <p:nvPr/>
        </p:nvSpPr>
        <p:spPr>
          <a:xfrm>
            <a:off x="9864957" y="1473114"/>
            <a:ext cx="1059137"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Doorlooptijd</a:t>
            </a:r>
          </a:p>
        </p:txBody>
      </p:sp>
      <p:cxnSp>
        <p:nvCxnSpPr>
          <p:cNvPr id="55" name="Rechte verbindingslijn 54">
            <a:extLst>
              <a:ext uri="{FF2B5EF4-FFF2-40B4-BE49-F238E27FC236}">
                <a16:creationId xmlns:a16="http://schemas.microsoft.com/office/drawing/2014/main" id="{ADAE269C-B3D7-4586-9B9B-A6F1F5C07F50}"/>
              </a:ext>
            </a:extLst>
          </p:cNvPr>
          <p:cNvCxnSpPr>
            <a:cxnSpLocks/>
          </p:cNvCxnSpPr>
          <p:nvPr/>
        </p:nvCxnSpPr>
        <p:spPr>
          <a:xfrm>
            <a:off x="9737349" y="1763633"/>
            <a:ext cx="131435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kstvak 55">
            <a:extLst>
              <a:ext uri="{FF2B5EF4-FFF2-40B4-BE49-F238E27FC236}">
                <a16:creationId xmlns:a16="http://schemas.microsoft.com/office/drawing/2014/main" id="{22BDA52E-9E45-48BE-8050-9DFB2393E3F8}"/>
              </a:ext>
            </a:extLst>
          </p:cNvPr>
          <p:cNvSpPr txBox="1"/>
          <p:nvPr/>
        </p:nvSpPr>
        <p:spPr>
          <a:xfrm>
            <a:off x="9993271" y="1777362"/>
            <a:ext cx="837794"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Cyclustijd</a:t>
            </a:r>
          </a:p>
        </p:txBody>
      </p:sp>
      <p:sp>
        <p:nvSpPr>
          <p:cNvPr id="57" name="Rechthoek 56">
            <a:extLst>
              <a:ext uri="{FF2B5EF4-FFF2-40B4-BE49-F238E27FC236}">
                <a16:creationId xmlns:a16="http://schemas.microsoft.com/office/drawing/2014/main" id="{CC750DDE-773B-4CBD-BE4A-310B6ECF10EA}"/>
              </a:ext>
            </a:extLst>
          </p:cNvPr>
          <p:cNvSpPr/>
          <p:nvPr/>
        </p:nvSpPr>
        <p:spPr>
          <a:xfrm>
            <a:off x="9622967" y="3755937"/>
            <a:ext cx="318762" cy="436252"/>
          </a:xfrm>
          <a:prstGeom prst="rect">
            <a:avLst/>
          </a:prstGeom>
          <a:noFill/>
        </p:spPr>
        <p:txBody>
          <a:bodyPr wrap="none" lIns="86402" tIns="43201" rIns="86402" bIns="43201">
            <a:spAutoFit/>
          </a:bodyPr>
          <a:lstStyle/>
          <a:p>
            <a:pPr algn="ctr"/>
            <a:r>
              <a:rPr lang="nl-NL" sz="2268" b="1" dirty="0">
                <a:ln w="12700" cmpd="sng">
                  <a:noFill/>
                  <a:prstDash val="solid"/>
                </a:ln>
                <a:solidFill>
                  <a:schemeClr val="bg1"/>
                </a:solidFill>
                <a:latin typeface="Calibri" panose="020F0502020204030204" pitchFamily="34" charset="0"/>
                <a:cs typeface="Calibri" panose="020F0502020204030204" pitchFamily="34" charset="0"/>
              </a:rPr>
              <a:t>=</a:t>
            </a:r>
          </a:p>
        </p:txBody>
      </p:sp>
      <p:sp>
        <p:nvSpPr>
          <p:cNvPr id="58" name="Tekstvak 57">
            <a:extLst>
              <a:ext uri="{FF2B5EF4-FFF2-40B4-BE49-F238E27FC236}">
                <a16:creationId xmlns:a16="http://schemas.microsoft.com/office/drawing/2014/main" id="{900B498B-E173-48EB-9519-AF136347EBF1}"/>
              </a:ext>
            </a:extLst>
          </p:cNvPr>
          <p:cNvSpPr txBox="1"/>
          <p:nvPr/>
        </p:nvSpPr>
        <p:spPr>
          <a:xfrm>
            <a:off x="10539041" y="3669261"/>
            <a:ext cx="271228"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1</a:t>
            </a:r>
          </a:p>
        </p:txBody>
      </p:sp>
      <p:cxnSp>
        <p:nvCxnSpPr>
          <p:cNvPr id="59" name="Rechte verbindingslijn 58">
            <a:extLst>
              <a:ext uri="{FF2B5EF4-FFF2-40B4-BE49-F238E27FC236}">
                <a16:creationId xmlns:a16="http://schemas.microsoft.com/office/drawing/2014/main" id="{8E4C8EDE-C449-42D5-9158-0368F7DC882E}"/>
              </a:ext>
            </a:extLst>
          </p:cNvPr>
          <p:cNvCxnSpPr>
            <a:cxnSpLocks/>
          </p:cNvCxnSpPr>
          <p:nvPr/>
        </p:nvCxnSpPr>
        <p:spPr>
          <a:xfrm>
            <a:off x="10035389" y="3950947"/>
            <a:ext cx="11905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kstvak 59">
            <a:extLst>
              <a:ext uri="{FF2B5EF4-FFF2-40B4-BE49-F238E27FC236}">
                <a16:creationId xmlns:a16="http://schemas.microsoft.com/office/drawing/2014/main" id="{38BB2E9F-9414-45CD-BABA-EF89899A78E8}"/>
              </a:ext>
            </a:extLst>
          </p:cNvPr>
          <p:cNvSpPr txBox="1"/>
          <p:nvPr/>
        </p:nvSpPr>
        <p:spPr>
          <a:xfrm>
            <a:off x="10264303" y="4008312"/>
            <a:ext cx="837794"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Cyclustijd</a:t>
            </a:r>
          </a:p>
        </p:txBody>
      </p:sp>
      <p:sp>
        <p:nvSpPr>
          <p:cNvPr id="61" name="Tekstvak 60">
            <a:extLst>
              <a:ext uri="{FF2B5EF4-FFF2-40B4-BE49-F238E27FC236}">
                <a16:creationId xmlns:a16="http://schemas.microsoft.com/office/drawing/2014/main" id="{D96DD0A2-8A97-4199-9892-D248C37CD134}"/>
              </a:ext>
            </a:extLst>
          </p:cNvPr>
          <p:cNvSpPr txBox="1"/>
          <p:nvPr/>
        </p:nvSpPr>
        <p:spPr>
          <a:xfrm>
            <a:off x="8014123" y="3126790"/>
            <a:ext cx="2323906" cy="295915"/>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Doorlooptijd x Outputsnelheid </a:t>
            </a:r>
          </a:p>
        </p:txBody>
      </p:sp>
      <p:sp>
        <p:nvSpPr>
          <p:cNvPr id="62" name="Rechthoek 61">
            <a:extLst>
              <a:ext uri="{FF2B5EF4-FFF2-40B4-BE49-F238E27FC236}">
                <a16:creationId xmlns:a16="http://schemas.microsoft.com/office/drawing/2014/main" id="{5E37B481-A455-4E38-B488-E3A567833E81}"/>
              </a:ext>
            </a:extLst>
          </p:cNvPr>
          <p:cNvSpPr/>
          <p:nvPr/>
        </p:nvSpPr>
        <p:spPr>
          <a:xfrm>
            <a:off x="7772269" y="3043827"/>
            <a:ext cx="318762" cy="436252"/>
          </a:xfrm>
          <a:prstGeom prst="rect">
            <a:avLst/>
          </a:prstGeom>
          <a:noFill/>
        </p:spPr>
        <p:txBody>
          <a:bodyPr wrap="none" lIns="86402" tIns="43201" rIns="86402" bIns="43201">
            <a:spAutoFit/>
          </a:bodyPr>
          <a:lstStyle/>
          <a:p>
            <a:pPr algn="ctr"/>
            <a:r>
              <a:rPr lang="nl-NL" sz="2268" b="1" dirty="0">
                <a:ln w="12700" cmpd="sng">
                  <a:noFill/>
                  <a:prstDash val="solid"/>
                </a:ln>
                <a:solidFill>
                  <a:schemeClr val="bg1"/>
                </a:solidFill>
                <a:latin typeface="Calibri" panose="020F0502020204030204" pitchFamily="34" charset="0"/>
                <a:cs typeface="Calibri" panose="020F0502020204030204" pitchFamily="34" charset="0"/>
              </a:rPr>
              <a:t>=</a:t>
            </a:r>
          </a:p>
        </p:txBody>
      </p:sp>
      <p:sp>
        <p:nvSpPr>
          <p:cNvPr id="63" name="Tekstvak 62">
            <a:extLst>
              <a:ext uri="{FF2B5EF4-FFF2-40B4-BE49-F238E27FC236}">
                <a16:creationId xmlns:a16="http://schemas.microsoft.com/office/drawing/2014/main" id="{8930454D-FCE1-4BCB-9595-A9B5C3F1EB95}"/>
              </a:ext>
            </a:extLst>
          </p:cNvPr>
          <p:cNvSpPr txBox="1"/>
          <p:nvPr/>
        </p:nvSpPr>
        <p:spPr>
          <a:xfrm>
            <a:off x="6379146" y="3123616"/>
            <a:ext cx="1526508" cy="586764"/>
          </a:xfrm>
          <a:prstGeom prst="rect">
            <a:avLst/>
          </a:prstGeom>
          <a:noFill/>
        </p:spPr>
        <p:txBody>
          <a:bodyPr wrap="none" rtlCol="0">
            <a:spAutoFit/>
          </a:bodyPr>
          <a:lstStyle/>
          <a:p>
            <a:pPr algn="ctr" defTabSz="864017">
              <a:defRPr/>
            </a:pPr>
            <a:r>
              <a:rPr lang="nl-NL" sz="1323" dirty="0">
                <a:solidFill>
                  <a:schemeClr val="bg1"/>
                </a:solidFill>
                <a:latin typeface="Calibri" panose="020F0502020204030204" pitchFamily="34" charset="0"/>
                <a:cs typeface="Calibri" panose="020F0502020204030204" pitchFamily="34" charset="0"/>
              </a:rPr>
              <a:t>Onderhanden werk</a:t>
            </a:r>
          </a:p>
          <a:p>
            <a:pPr algn="ctr" defTabSz="864017">
              <a:defRPr/>
            </a:pPr>
            <a:r>
              <a:rPr lang="nl-NL" sz="945" i="1" dirty="0">
                <a:solidFill>
                  <a:srgbClr val="C00000"/>
                </a:solidFill>
                <a:latin typeface="Calibri" panose="020F0502020204030204" pitchFamily="34" charset="0"/>
                <a:cs typeface="Calibri" panose="020F0502020204030204" pitchFamily="34" charset="0"/>
              </a:rPr>
              <a:t>OHW/WIP</a:t>
            </a:r>
          </a:p>
          <a:p>
            <a:pPr algn="ctr" defTabSz="864017">
              <a:defRPr/>
            </a:pPr>
            <a:endParaRPr lang="nl-NL" sz="945" i="1" dirty="0">
              <a:solidFill>
                <a:schemeClr val="bg1"/>
              </a:solidFill>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6DC9BE2D-2153-4829-827F-81FBA9D29B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434" y="5622655"/>
            <a:ext cx="1051597" cy="604668"/>
          </a:xfrm>
          <a:prstGeom prst="rect">
            <a:avLst/>
          </a:prstGeom>
        </p:spPr>
      </p:pic>
      <p:pic>
        <p:nvPicPr>
          <p:cNvPr id="6" name="Afbeelding 5">
            <a:extLst>
              <a:ext uri="{FF2B5EF4-FFF2-40B4-BE49-F238E27FC236}">
                <a16:creationId xmlns:a16="http://schemas.microsoft.com/office/drawing/2014/main" id="{690DA235-6A1B-480B-BD6C-083004FDC4E9}"/>
              </a:ext>
            </a:extLst>
          </p:cNvPr>
          <p:cNvPicPr>
            <a:picLocks noChangeAspect="1"/>
          </p:cNvPicPr>
          <p:nvPr/>
        </p:nvPicPr>
        <p:blipFill rotWithShape="1">
          <a:blip r:embed="rId6">
            <a:extLst>
              <a:ext uri="{28A0092B-C50C-407E-A947-70E740481C1C}">
                <a14:useLocalDpi xmlns:a14="http://schemas.microsoft.com/office/drawing/2010/main" val="0"/>
              </a:ext>
            </a:extLst>
          </a:blip>
          <a:srcRect l="13689" t="1736" r="18363" b="1350"/>
          <a:stretch/>
        </p:blipFill>
        <p:spPr>
          <a:xfrm>
            <a:off x="9015739" y="110057"/>
            <a:ext cx="853812" cy="1217797"/>
          </a:xfrm>
          <a:prstGeom prst="rect">
            <a:avLst/>
          </a:prstGeom>
        </p:spPr>
      </p:pic>
      <p:sp>
        <p:nvSpPr>
          <p:cNvPr id="8" name="Tijdelijke aanduiding voor dianummer 7">
            <a:extLst>
              <a:ext uri="{FF2B5EF4-FFF2-40B4-BE49-F238E27FC236}">
                <a16:creationId xmlns:a16="http://schemas.microsoft.com/office/drawing/2014/main" id="{E381645F-2A94-455E-9906-D1E7CACC297C}"/>
              </a:ext>
            </a:extLst>
          </p:cNvPr>
          <p:cNvSpPr>
            <a:spLocks noGrp="1"/>
          </p:cNvSpPr>
          <p:nvPr>
            <p:ph type="sldNum" sz="quarter" idx="12"/>
          </p:nvPr>
        </p:nvSpPr>
        <p:spPr/>
        <p:txBody>
          <a:bodyPr/>
          <a:lstStyle/>
          <a:p>
            <a:fld id="{76022968-2107-43EC-8FC0-5D78783708AF}" type="slidenum">
              <a:rPr lang="nl-NL" smtClean="0"/>
              <a:t>78</a:t>
            </a:fld>
            <a:endParaRPr lang="nl-NL"/>
          </a:p>
        </p:txBody>
      </p:sp>
      <p:sp>
        <p:nvSpPr>
          <p:cNvPr id="67" name="Tekstvak 66">
            <a:extLst>
              <a:ext uri="{FF2B5EF4-FFF2-40B4-BE49-F238E27FC236}">
                <a16:creationId xmlns:a16="http://schemas.microsoft.com/office/drawing/2014/main" id="{199C54AA-638F-463E-A916-5C91A6E85C09}"/>
              </a:ext>
            </a:extLst>
          </p:cNvPr>
          <p:cNvSpPr txBox="1"/>
          <p:nvPr/>
        </p:nvSpPr>
        <p:spPr>
          <a:xfrm>
            <a:off x="9651228" y="6242417"/>
            <a:ext cx="79541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Pag. 172 e.v.</a:t>
            </a:r>
          </a:p>
        </p:txBody>
      </p:sp>
      <p:pic>
        <p:nvPicPr>
          <p:cNvPr id="68" name="Afbeelding 67" descr="Afbeelding met vliegtuig, zitten, groot, startbaan&#10;&#10;Automatisch gegenereerde beschrijving">
            <a:extLst>
              <a:ext uri="{FF2B5EF4-FFF2-40B4-BE49-F238E27FC236}">
                <a16:creationId xmlns:a16="http://schemas.microsoft.com/office/drawing/2014/main" id="{2CD14151-C8C9-4B3F-9BFC-27FC6CCE96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65" name="Afbeelding 64" descr="Afbeelding met voedsel&#10;&#10;Automatisch gegenereerde beschrijving">
            <a:extLst>
              <a:ext uri="{FF2B5EF4-FFF2-40B4-BE49-F238E27FC236}">
                <a16:creationId xmlns:a16="http://schemas.microsoft.com/office/drawing/2014/main" id="{086F7FE0-A82C-426B-8032-AE0FBFC3CC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1612" y="2230066"/>
            <a:ext cx="592729" cy="506434"/>
          </a:xfrm>
          <a:prstGeom prst="rect">
            <a:avLst/>
          </a:prstGeom>
        </p:spPr>
      </p:pic>
      <p:sp>
        <p:nvSpPr>
          <p:cNvPr id="158" name="Tekstvak 157">
            <a:extLst>
              <a:ext uri="{FF2B5EF4-FFF2-40B4-BE49-F238E27FC236}">
                <a16:creationId xmlns:a16="http://schemas.microsoft.com/office/drawing/2014/main" id="{C36F1E89-684A-41E2-8887-A24058731491}"/>
              </a:ext>
            </a:extLst>
          </p:cNvPr>
          <p:cNvSpPr txBox="1"/>
          <p:nvPr/>
        </p:nvSpPr>
        <p:spPr>
          <a:xfrm>
            <a:off x="2910027" y="2157511"/>
            <a:ext cx="972189" cy="499496"/>
          </a:xfrm>
          <a:prstGeom prst="rect">
            <a:avLst/>
          </a:prstGeom>
          <a:noFill/>
        </p:spPr>
        <p:txBody>
          <a:bodyPr wrap="none" rtlCol="0">
            <a:spAutoFit/>
          </a:bodyPr>
          <a:lstStyle/>
          <a:p>
            <a:r>
              <a:rPr lang="nl-NL" sz="1323" dirty="0" err="1">
                <a:latin typeface="Calibri" panose="020F0502020204030204" pitchFamily="34" charset="0"/>
                <a:cs typeface="Calibri" panose="020F0502020204030204" pitchFamily="34" charset="0"/>
              </a:rPr>
              <a:t>throughput</a:t>
            </a:r>
            <a:endParaRPr lang="nl-NL" sz="1323" dirty="0">
              <a:latin typeface="Calibri" panose="020F0502020204030204" pitchFamily="34" charset="0"/>
              <a:cs typeface="Calibri" panose="020F0502020204030204" pitchFamily="34" charset="0"/>
            </a:endParaRPr>
          </a:p>
          <a:p>
            <a:endParaRPr lang="nl-NL" sz="1323" dirty="0">
              <a:latin typeface="Calibri" panose="020F0502020204030204" pitchFamily="34" charset="0"/>
              <a:cs typeface="Calibri" panose="020F0502020204030204" pitchFamily="34" charset="0"/>
            </a:endParaRPr>
          </a:p>
        </p:txBody>
      </p:sp>
      <p:pic>
        <p:nvPicPr>
          <p:cNvPr id="69" name="Afbeelding 68">
            <a:extLst>
              <a:ext uri="{FF2B5EF4-FFF2-40B4-BE49-F238E27FC236}">
                <a16:creationId xmlns:a16="http://schemas.microsoft.com/office/drawing/2014/main" id="{9E7727D2-584E-406C-B084-B7A1FE9444B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59" t="2904" r="2579" b="3434"/>
          <a:stretch/>
        </p:blipFill>
        <p:spPr>
          <a:xfrm>
            <a:off x="8883970" y="5096936"/>
            <a:ext cx="720246" cy="1081730"/>
          </a:xfrm>
          <a:prstGeom prst="rect">
            <a:avLst/>
          </a:prstGeom>
          <a:ln>
            <a:noFill/>
          </a:ln>
          <a:effectLst/>
        </p:spPr>
      </p:pic>
      <p:sp>
        <p:nvSpPr>
          <p:cNvPr id="9" name="Rechthoek 8">
            <a:extLst>
              <a:ext uri="{FF2B5EF4-FFF2-40B4-BE49-F238E27FC236}">
                <a16:creationId xmlns:a16="http://schemas.microsoft.com/office/drawing/2014/main" id="{374F5FDA-1B90-4C08-8AD3-EE1D85792128}"/>
              </a:ext>
            </a:extLst>
          </p:cNvPr>
          <p:cNvSpPr/>
          <p:nvPr/>
        </p:nvSpPr>
        <p:spPr>
          <a:xfrm>
            <a:off x="2369987" y="5302898"/>
            <a:ext cx="3391373" cy="965008"/>
          </a:xfrm>
          <a:prstGeom prst="rect">
            <a:avLst/>
          </a:prstGeom>
        </p:spPr>
        <p:txBody>
          <a:bodyPr wrap="square">
            <a:spAutoFit/>
          </a:bodyPr>
          <a:lstStyle/>
          <a:p>
            <a:r>
              <a:rPr lang="nl-NL" sz="1134" dirty="0">
                <a:solidFill>
                  <a:srgbClr val="383737"/>
                </a:solidFill>
                <a:latin typeface="&amp;quot"/>
                <a:hlinkClick r:id="rId10"/>
              </a:rPr>
              <a:t>https://www.youtube.com/watch?v=hqaSbAykV_Y</a:t>
            </a:r>
            <a:endParaRPr lang="nl-NL" sz="1134" dirty="0">
              <a:solidFill>
                <a:srgbClr val="383737"/>
              </a:solidFill>
              <a:latin typeface="&amp;quot"/>
            </a:endParaRPr>
          </a:p>
          <a:p>
            <a:r>
              <a:rPr lang="nl-NL" sz="1134" dirty="0">
                <a:solidFill>
                  <a:srgbClr val="383737"/>
                </a:solidFill>
                <a:latin typeface="&amp;quot"/>
                <a:hlinkClick r:id="rId11"/>
              </a:rPr>
              <a:t>https://youtu.be/lHQZcMRr2n0</a:t>
            </a:r>
            <a:endParaRPr lang="nl-NL" sz="1134" dirty="0">
              <a:solidFill>
                <a:srgbClr val="383737"/>
              </a:solidFill>
              <a:latin typeface="&amp;quot"/>
            </a:endParaRPr>
          </a:p>
          <a:p>
            <a:r>
              <a:rPr lang="nl-NL" sz="1134" dirty="0">
                <a:solidFill>
                  <a:srgbClr val="383737"/>
                </a:solidFill>
                <a:latin typeface="&amp;quot"/>
                <a:hlinkClick r:id="rId12"/>
              </a:rPr>
              <a:t>https://youtu.be/0l4osl5yYFo</a:t>
            </a:r>
            <a:endParaRPr lang="nl-NL" sz="1134" dirty="0">
              <a:solidFill>
                <a:srgbClr val="383737"/>
              </a:solidFill>
              <a:latin typeface="&amp;quot"/>
            </a:endParaRPr>
          </a:p>
          <a:p>
            <a:r>
              <a:rPr lang="nl-NL" sz="1134" dirty="0">
                <a:solidFill>
                  <a:srgbClr val="383737"/>
                </a:solidFill>
                <a:latin typeface="&amp;quot"/>
                <a:hlinkClick r:id="rId13"/>
              </a:rPr>
              <a:t>https://youtu.be/nl7hARdw18M</a:t>
            </a:r>
            <a:endParaRPr lang="nl-NL" sz="1134" dirty="0">
              <a:solidFill>
                <a:srgbClr val="383737"/>
              </a:solidFill>
              <a:latin typeface="&amp;quot"/>
            </a:endParaRPr>
          </a:p>
          <a:p>
            <a:r>
              <a:rPr lang="nl-NL" sz="1134" dirty="0">
                <a:solidFill>
                  <a:srgbClr val="383737"/>
                </a:solidFill>
                <a:latin typeface="&amp;quot"/>
                <a:hlinkClick r:id="rId14"/>
              </a:rPr>
              <a:t>https://youtu.be/h-1Q-uuuQkQ</a:t>
            </a:r>
            <a:endParaRPr lang="nl-NL" sz="1134" dirty="0">
              <a:solidFill>
                <a:srgbClr val="383737"/>
              </a:solidFill>
              <a:latin typeface="&amp;quot"/>
            </a:endParaRPr>
          </a:p>
        </p:txBody>
      </p:sp>
    </p:spTree>
    <p:extLst>
      <p:ext uri="{BB962C8B-B14F-4D97-AF65-F5344CB8AC3E}">
        <p14:creationId xmlns:p14="http://schemas.microsoft.com/office/powerpoint/2010/main" val="609771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fontScale="90000"/>
          </a:bodyPr>
          <a:lstStyle/>
          <a:p>
            <a:r>
              <a:rPr lang="nl-NL" dirty="0">
                <a:cs typeface="Calibri Light" panose="020F0302020204030204" pitchFamily="34" charset="0"/>
              </a:rPr>
              <a:t>W.I.P./OHW</a:t>
            </a:r>
            <a:br>
              <a:rPr lang="nl-NL" sz="3402" dirty="0">
                <a:latin typeface="Calibri Light" panose="020F0302020204030204" pitchFamily="34" charset="0"/>
                <a:cs typeface="Calibri Light" panose="020F0302020204030204" pitchFamily="34" charset="0"/>
              </a:rPr>
            </a:br>
            <a:r>
              <a:rPr lang="nl-NL" sz="1800" b="0" dirty="0" err="1">
                <a:solidFill>
                  <a:schemeClr val="tx1"/>
                </a:solidFill>
                <a:latin typeface="Calibri Light" panose="020F0302020204030204" pitchFamily="34" charset="0"/>
                <a:cs typeface="Calibri Light" panose="020F0302020204030204" pitchFamily="34" charset="0"/>
              </a:rPr>
              <a:t>Work</a:t>
            </a:r>
            <a:r>
              <a:rPr lang="nl-NL" sz="1800" b="0" dirty="0">
                <a:solidFill>
                  <a:schemeClr val="tx1"/>
                </a:solidFill>
                <a:latin typeface="Calibri Light" panose="020F0302020204030204" pitchFamily="34" charset="0"/>
                <a:cs typeface="Calibri Light" panose="020F0302020204030204" pitchFamily="34" charset="0"/>
              </a:rPr>
              <a:t> in </a:t>
            </a:r>
            <a:r>
              <a:rPr lang="nl-NL" sz="1800" b="0" dirty="0" err="1">
                <a:solidFill>
                  <a:schemeClr val="tx1"/>
                </a:solidFill>
                <a:latin typeface="Calibri Light" panose="020F0302020204030204" pitchFamily="34" charset="0"/>
                <a:cs typeface="Calibri Light" panose="020F0302020204030204" pitchFamily="34" charset="0"/>
              </a:rPr>
              <a:t>Progress</a:t>
            </a:r>
            <a:br>
              <a:rPr lang="nl-NL" sz="1800" b="0" dirty="0">
                <a:solidFill>
                  <a:schemeClr val="tx1"/>
                </a:solidFill>
                <a:latin typeface="Calibri Light" panose="020F0302020204030204" pitchFamily="34" charset="0"/>
                <a:cs typeface="Calibri Light" panose="020F0302020204030204" pitchFamily="34" charset="0"/>
              </a:rPr>
            </a:br>
            <a:endParaRPr lang="nl-NL" sz="1800" b="0" dirty="0">
              <a:solidFill>
                <a:schemeClr val="tx1"/>
              </a:solidFill>
              <a:latin typeface="Calibri Light" panose="020F0302020204030204" pitchFamily="34" charset="0"/>
              <a:cs typeface="Calibri Light" panose="020F0302020204030204" pitchFamily="34" charset="0"/>
            </a:endParaRPr>
          </a:p>
        </p:txBody>
      </p:sp>
      <p:sp>
        <p:nvSpPr>
          <p:cNvPr id="46" name="Tijdelijke aanduiding voor inhoud 2">
            <a:extLst>
              <a:ext uri="{FF2B5EF4-FFF2-40B4-BE49-F238E27FC236}">
                <a16:creationId xmlns:a16="http://schemas.microsoft.com/office/drawing/2014/main" id="{0AA367F6-21E7-479B-B03A-DED861D5B482}"/>
              </a:ext>
            </a:extLst>
          </p:cNvPr>
          <p:cNvSpPr>
            <a:spLocks noGrp="1"/>
          </p:cNvSpPr>
          <p:nvPr>
            <p:ph idx="1"/>
          </p:nvPr>
        </p:nvSpPr>
        <p:spPr/>
        <p:txBody>
          <a:bodyPr/>
          <a:lstStyle/>
          <a:p>
            <a:pPr marL="0" indent="0">
              <a:buNone/>
            </a:pPr>
            <a:r>
              <a:rPr lang="en-US" altLang="nl-NL" sz="1512" dirty="0">
                <a:latin typeface="Calibri" panose="020F0502020204030204" pitchFamily="34" charset="0"/>
                <a:cs typeface="Calibri" panose="020F0502020204030204" pitchFamily="34" charset="0"/>
              </a:rPr>
              <a:t>WIP is de </a:t>
            </a:r>
            <a:r>
              <a:rPr lang="en-US" altLang="nl-NL" sz="1512" dirty="0" err="1">
                <a:latin typeface="Calibri" panose="020F0502020204030204" pitchFamily="34" charset="0"/>
                <a:cs typeface="Calibri" panose="020F0502020204030204" pitchFamily="34" charset="0"/>
              </a:rPr>
              <a:t>hoeveelheid</a:t>
            </a:r>
            <a:r>
              <a:rPr lang="en-US" altLang="nl-NL" sz="1512" dirty="0">
                <a:latin typeface="Calibri" panose="020F0502020204030204" pitchFamily="34" charset="0"/>
                <a:cs typeface="Calibri" panose="020F0502020204030204" pitchFamily="34" charset="0"/>
              </a:rPr>
              <a:t> </a:t>
            </a:r>
            <a:r>
              <a:rPr lang="en-US" altLang="nl-NL" sz="1512" dirty="0" err="1">
                <a:latin typeface="Calibri" panose="020F0502020204030204" pitchFamily="34" charset="0"/>
                <a:cs typeface="Calibri" panose="020F0502020204030204" pitchFamily="34" charset="0"/>
              </a:rPr>
              <a:t>werk</a:t>
            </a:r>
            <a:r>
              <a:rPr lang="en-US" altLang="nl-NL" sz="1512" dirty="0">
                <a:latin typeface="Calibri" panose="020F0502020204030204" pitchFamily="34" charset="0"/>
                <a:cs typeface="Calibri" panose="020F0502020204030204" pitchFamily="34" charset="0"/>
              </a:rPr>
              <a:t> die </a:t>
            </a:r>
            <a:r>
              <a:rPr lang="en-US" altLang="nl-NL" sz="1512" dirty="0" err="1">
                <a:latin typeface="Calibri" panose="020F0502020204030204" pitchFamily="34" charset="0"/>
                <a:cs typeface="Calibri" panose="020F0502020204030204" pitchFamily="34" charset="0"/>
              </a:rPr>
              <a:t>officieel</a:t>
            </a:r>
            <a:r>
              <a:rPr lang="en-US" altLang="nl-NL" sz="1512" dirty="0">
                <a:latin typeface="Calibri" panose="020F0502020204030204" pitchFamily="34" charset="0"/>
                <a:cs typeface="Calibri" panose="020F0502020204030204" pitchFamily="34" charset="0"/>
              </a:rPr>
              <a:t> in </a:t>
            </a:r>
            <a:r>
              <a:rPr lang="en-US" altLang="nl-NL" sz="1512" dirty="0" err="1">
                <a:latin typeface="Calibri" panose="020F0502020204030204" pitchFamily="34" charset="0"/>
                <a:cs typeface="Calibri" panose="020F0502020204030204" pitchFamily="34" charset="0"/>
              </a:rPr>
              <a:t>een</a:t>
            </a:r>
            <a:r>
              <a:rPr lang="en-US" altLang="nl-NL" sz="1512" dirty="0">
                <a:latin typeface="Calibri" panose="020F0502020204030204" pitchFamily="34" charset="0"/>
                <a:cs typeface="Calibri" panose="020F0502020204030204" pitchFamily="34" charset="0"/>
              </a:rPr>
              <a:t> </a:t>
            </a:r>
            <a:r>
              <a:rPr lang="en-US" altLang="nl-NL" sz="1512" dirty="0" err="1">
                <a:latin typeface="Calibri" panose="020F0502020204030204" pitchFamily="34" charset="0"/>
                <a:cs typeface="Calibri" panose="020F0502020204030204" pitchFamily="34" charset="0"/>
              </a:rPr>
              <a:t>proces</a:t>
            </a:r>
            <a:r>
              <a:rPr lang="en-US" altLang="nl-NL" sz="1512" dirty="0">
                <a:latin typeface="Calibri" panose="020F0502020204030204" pitchFamily="34" charset="0"/>
                <a:cs typeface="Calibri" panose="020F0502020204030204" pitchFamily="34" charset="0"/>
              </a:rPr>
              <a:t> zit, maar nog </a:t>
            </a:r>
            <a:r>
              <a:rPr lang="en-US" altLang="nl-NL" sz="1512" dirty="0" err="1">
                <a:latin typeface="Calibri" panose="020F0502020204030204" pitchFamily="34" charset="0"/>
                <a:cs typeface="Calibri" panose="020F0502020204030204" pitchFamily="34" charset="0"/>
              </a:rPr>
              <a:t>niet</a:t>
            </a:r>
            <a:r>
              <a:rPr lang="en-US" altLang="nl-NL" sz="1512" dirty="0">
                <a:latin typeface="Calibri" panose="020F0502020204030204" pitchFamily="34" charset="0"/>
                <a:cs typeface="Calibri" panose="020F0502020204030204" pitchFamily="34" charset="0"/>
              </a:rPr>
              <a:t> is </a:t>
            </a:r>
            <a:r>
              <a:rPr lang="en-US" altLang="nl-NL" sz="1512" dirty="0" err="1">
                <a:latin typeface="Calibri" panose="020F0502020204030204" pitchFamily="34" charset="0"/>
                <a:cs typeface="Calibri" panose="020F0502020204030204" pitchFamily="34" charset="0"/>
              </a:rPr>
              <a:t>afgerond</a:t>
            </a:r>
            <a:r>
              <a:rPr lang="en-US" altLang="nl-NL" sz="1512" dirty="0">
                <a:latin typeface="Calibri" panose="020F0502020204030204" pitchFamily="34" charset="0"/>
                <a:cs typeface="Calibri" panose="020F0502020204030204" pitchFamily="34" charset="0"/>
              </a:rPr>
              <a:t>.</a:t>
            </a:r>
          </a:p>
          <a:p>
            <a:pPr marL="0" indent="0">
              <a:buNone/>
            </a:pPr>
            <a:r>
              <a:rPr lang="en-US" altLang="nl-NL" sz="1512" dirty="0">
                <a:latin typeface="Calibri" panose="020F0502020204030204" pitchFamily="34" charset="0"/>
                <a:cs typeface="Calibri" panose="020F0502020204030204" pitchFamily="34" charset="0"/>
              </a:rPr>
              <a:t>De </a:t>
            </a:r>
            <a:r>
              <a:rPr lang="en-US" altLang="nl-NL" sz="1512" dirty="0" err="1">
                <a:latin typeface="Calibri" panose="020F0502020204030204" pitchFamily="34" charset="0"/>
                <a:cs typeface="Calibri" panose="020F0502020204030204" pitchFamily="34" charset="0"/>
              </a:rPr>
              <a:t>hoeveelheid</a:t>
            </a:r>
            <a:r>
              <a:rPr lang="en-US" altLang="nl-NL" sz="1512" dirty="0">
                <a:latin typeface="Calibri" panose="020F0502020204030204" pitchFamily="34" charset="0"/>
                <a:cs typeface="Calibri" panose="020F0502020204030204" pitchFamily="34" charset="0"/>
              </a:rPr>
              <a:t> WIP </a:t>
            </a:r>
            <a:r>
              <a:rPr lang="en-US" altLang="nl-NL" sz="1512" dirty="0" err="1">
                <a:latin typeface="Calibri" panose="020F0502020204030204" pitchFamily="34" charset="0"/>
                <a:cs typeface="Calibri" panose="020F0502020204030204" pitchFamily="34" charset="0"/>
              </a:rPr>
              <a:t>geeft</a:t>
            </a:r>
            <a:r>
              <a:rPr lang="en-US" altLang="nl-NL" sz="1512" dirty="0">
                <a:latin typeface="Calibri" panose="020F0502020204030204" pitchFamily="34" charset="0"/>
                <a:cs typeface="Calibri" panose="020F0502020204030204" pitchFamily="34" charset="0"/>
              </a:rPr>
              <a:t> </a:t>
            </a:r>
            <a:r>
              <a:rPr lang="en-US" altLang="nl-NL" sz="1512" dirty="0" err="1">
                <a:latin typeface="Calibri" panose="020F0502020204030204" pitchFamily="34" charset="0"/>
                <a:cs typeface="Calibri" panose="020F0502020204030204" pitchFamily="34" charset="0"/>
              </a:rPr>
              <a:t>een</a:t>
            </a:r>
            <a:r>
              <a:rPr lang="en-US" altLang="nl-NL" sz="1512" dirty="0">
                <a:latin typeface="Calibri" panose="020F0502020204030204" pitchFamily="34" charset="0"/>
                <a:cs typeface="Calibri" panose="020F0502020204030204" pitchFamily="34" charset="0"/>
              </a:rPr>
              <a:t> </a:t>
            </a:r>
            <a:r>
              <a:rPr lang="en-US" altLang="nl-NL" sz="1512" dirty="0" err="1">
                <a:latin typeface="Calibri" panose="020F0502020204030204" pitchFamily="34" charset="0"/>
                <a:cs typeface="Calibri" panose="020F0502020204030204" pitchFamily="34" charset="0"/>
              </a:rPr>
              <a:t>algemene</a:t>
            </a:r>
            <a:r>
              <a:rPr lang="en-US" altLang="nl-NL" sz="1512" dirty="0">
                <a:latin typeface="Calibri" panose="020F0502020204030204" pitchFamily="34" charset="0"/>
                <a:cs typeface="Calibri" panose="020F0502020204030204" pitchFamily="34" charset="0"/>
              </a:rPr>
              <a:t> </a:t>
            </a:r>
            <a:r>
              <a:rPr lang="en-US" altLang="nl-NL" sz="1512" dirty="0" err="1">
                <a:latin typeface="Calibri" panose="020F0502020204030204" pitchFamily="34" charset="0"/>
                <a:cs typeface="Calibri" panose="020F0502020204030204" pitchFamily="34" charset="0"/>
              </a:rPr>
              <a:t>indicatie</a:t>
            </a:r>
            <a:r>
              <a:rPr lang="en-US" altLang="nl-NL" sz="1512" dirty="0">
                <a:latin typeface="Calibri" panose="020F0502020204030204" pitchFamily="34" charset="0"/>
                <a:cs typeface="Calibri" panose="020F0502020204030204" pitchFamily="34" charset="0"/>
              </a:rPr>
              <a:t> van de ‘</a:t>
            </a:r>
            <a:r>
              <a:rPr lang="en-US" altLang="nl-NL" sz="1512" i="1" dirty="0" err="1">
                <a:latin typeface="Calibri" panose="020F0502020204030204" pitchFamily="34" charset="0"/>
                <a:cs typeface="Calibri" panose="020F0502020204030204" pitchFamily="34" charset="0"/>
              </a:rPr>
              <a:t>gezondheid</a:t>
            </a:r>
            <a:r>
              <a:rPr lang="en-US" altLang="nl-NL" sz="1512" dirty="0">
                <a:latin typeface="Calibri" panose="020F0502020204030204" pitchFamily="34" charset="0"/>
                <a:cs typeface="Calibri" panose="020F0502020204030204" pitchFamily="34" charset="0"/>
              </a:rPr>
              <a:t>’ van </a:t>
            </a:r>
            <a:r>
              <a:rPr lang="en-US" altLang="nl-NL" sz="1512" dirty="0" err="1">
                <a:latin typeface="Calibri" panose="020F0502020204030204" pitchFamily="34" charset="0"/>
                <a:cs typeface="Calibri" panose="020F0502020204030204" pitchFamily="34" charset="0"/>
              </a:rPr>
              <a:t>een</a:t>
            </a:r>
            <a:r>
              <a:rPr lang="en-US" altLang="nl-NL" sz="1512" dirty="0">
                <a:latin typeface="Calibri" panose="020F0502020204030204" pitchFamily="34" charset="0"/>
                <a:cs typeface="Calibri" panose="020F0502020204030204" pitchFamily="34" charset="0"/>
              </a:rPr>
              <a:t> </a:t>
            </a:r>
            <a:r>
              <a:rPr lang="en-US" altLang="nl-NL" sz="1512" dirty="0" err="1">
                <a:latin typeface="Calibri" panose="020F0502020204030204" pitchFamily="34" charset="0"/>
                <a:cs typeface="Calibri" panose="020F0502020204030204" pitchFamily="34" charset="0"/>
              </a:rPr>
              <a:t>proces</a:t>
            </a:r>
            <a:r>
              <a:rPr lang="en-US" altLang="nl-NL" sz="1512" dirty="0">
                <a:latin typeface="Calibri" panose="020F0502020204030204" pitchFamily="34" charset="0"/>
                <a:cs typeface="Calibri" panose="020F0502020204030204" pitchFamily="34" charset="0"/>
              </a:rPr>
              <a:t>.</a:t>
            </a:r>
            <a:endParaRPr lang="nl-NL" altLang="nl-NL" sz="1512" dirty="0">
              <a:latin typeface="Calibri" panose="020F0502020204030204" pitchFamily="34" charset="0"/>
              <a:cs typeface="Calibri" panose="020F0502020204030204" pitchFamily="34" charset="0"/>
            </a:endParaRPr>
          </a:p>
          <a:p>
            <a:pPr algn="ctr"/>
            <a:endParaRPr lang="nl-NL" dirty="0">
              <a:latin typeface="Calibri" panose="020F0502020204030204" pitchFamily="34" charset="0"/>
              <a:cs typeface="Calibri" panose="020F05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hthoek 44">
            <a:extLst>
              <a:ext uri="{FF2B5EF4-FFF2-40B4-BE49-F238E27FC236}">
                <a16:creationId xmlns:a16="http://schemas.microsoft.com/office/drawing/2014/main" id="{4EFDCBDA-3109-40B3-B009-44D737C80482}"/>
              </a:ext>
            </a:extLst>
          </p:cNvPr>
          <p:cNvSpPr/>
          <p:nvPr/>
        </p:nvSpPr>
        <p:spPr>
          <a:xfrm>
            <a:off x="2971360" y="4610468"/>
            <a:ext cx="5584690" cy="880933"/>
          </a:xfrm>
          <a:prstGeom prst="rect">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50598" tIns="25299" rIns="50598" bIns="25299" anchor="ctr"/>
          <a:lstStyle/>
          <a:p>
            <a:pPr algn="ctr" defTabSz="863885">
              <a:defRPr/>
            </a:pPr>
            <a:endParaRPr lang="nl-NL" sz="1323">
              <a:solidFill>
                <a:schemeClr val="bg1"/>
              </a:solidFill>
              <a:latin typeface="Calibri" panose="020F0502020204030204" pitchFamily="34" charset="0"/>
              <a:cs typeface="Calibri" panose="020F0502020204030204" pitchFamily="34" charset="0"/>
            </a:endParaRPr>
          </a:p>
        </p:txBody>
      </p:sp>
      <p:sp>
        <p:nvSpPr>
          <p:cNvPr id="47" name="Tekstvak 5">
            <a:extLst>
              <a:ext uri="{FF2B5EF4-FFF2-40B4-BE49-F238E27FC236}">
                <a16:creationId xmlns:a16="http://schemas.microsoft.com/office/drawing/2014/main" id="{053D9A05-457C-4756-9BF6-5E72ED012911}"/>
              </a:ext>
            </a:extLst>
          </p:cNvPr>
          <p:cNvSpPr txBox="1">
            <a:spLocks noChangeArrowheads="1"/>
          </p:cNvSpPr>
          <p:nvPr/>
        </p:nvSpPr>
        <p:spPr bwMode="auto">
          <a:xfrm>
            <a:off x="3427049" y="4901794"/>
            <a:ext cx="3223423" cy="25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598" tIns="25299" rIns="50598" bIns="25299">
            <a:spAutoFit/>
          </a:bodyPr>
          <a:lstStyle>
            <a:lvl1pPr>
              <a:defRPr sz="4000">
                <a:solidFill>
                  <a:schemeClr val="tx2"/>
                </a:solidFill>
                <a:latin typeface="Arial" pitchFamily="34" charset="0"/>
              </a:defRPr>
            </a:lvl1pPr>
            <a:lvl2pPr marL="742950" indent="-285750">
              <a:defRPr sz="4000">
                <a:solidFill>
                  <a:schemeClr val="tx2"/>
                </a:solidFill>
                <a:latin typeface="Arial" pitchFamily="34" charset="0"/>
              </a:defRPr>
            </a:lvl2pPr>
            <a:lvl3pPr marL="1143000" indent="-228600">
              <a:defRPr sz="4000">
                <a:solidFill>
                  <a:schemeClr val="tx2"/>
                </a:solidFill>
                <a:latin typeface="Arial" pitchFamily="34" charset="0"/>
              </a:defRPr>
            </a:lvl3pPr>
            <a:lvl4pPr marL="1600200" indent="-228600">
              <a:defRPr sz="4000">
                <a:solidFill>
                  <a:schemeClr val="tx2"/>
                </a:solidFill>
                <a:latin typeface="Arial" pitchFamily="34" charset="0"/>
              </a:defRPr>
            </a:lvl4pPr>
            <a:lvl5pPr marL="2057400" indent="-228600">
              <a:defRPr sz="4000">
                <a:solidFill>
                  <a:schemeClr val="tx2"/>
                </a:solidFill>
                <a:latin typeface="Arial" pitchFamily="34" charset="0"/>
              </a:defRPr>
            </a:lvl5pPr>
            <a:lvl6pPr marL="2514600" indent="-228600" eaLnBrk="0" fontAlgn="base" hangingPunct="0">
              <a:spcBef>
                <a:spcPct val="0"/>
              </a:spcBef>
              <a:spcAft>
                <a:spcPct val="0"/>
              </a:spcAft>
              <a:defRPr sz="4000">
                <a:solidFill>
                  <a:schemeClr val="tx2"/>
                </a:solidFill>
                <a:latin typeface="Arial" pitchFamily="34" charset="0"/>
              </a:defRPr>
            </a:lvl6pPr>
            <a:lvl7pPr marL="2971800" indent="-228600" eaLnBrk="0" fontAlgn="base" hangingPunct="0">
              <a:spcBef>
                <a:spcPct val="0"/>
              </a:spcBef>
              <a:spcAft>
                <a:spcPct val="0"/>
              </a:spcAft>
              <a:defRPr sz="4000">
                <a:solidFill>
                  <a:schemeClr val="tx2"/>
                </a:solidFill>
                <a:latin typeface="Arial" pitchFamily="34" charset="0"/>
              </a:defRPr>
            </a:lvl7pPr>
            <a:lvl8pPr marL="3429000" indent="-228600" eaLnBrk="0" fontAlgn="base" hangingPunct="0">
              <a:spcBef>
                <a:spcPct val="0"/>
              </a:spcBef>
              <a:spcAft>
                <a:spcPct val="0"/>
              </a:spcAft>
              <a:defRPr sz="4000">
                <a:solidFill>
                  <a:schemeClr val="tx2"/>
                </a:solidFill>
                <a:latin typeface="Arial" pitchFamily="34" charset="0"/>
              </a:defRPr>
            </a:lvl8pPr>
            <a:lvl9pPr marL="3886200" indent="-228600" eaLnBrk="0" fontAlgn="base" hangingPunct="0">
              <a:spcBef>
                <a:spcPct val="0"/>
              </a:spcBef>
              <a:spcAft>
                <a:spcPct val="0"/>
              </a:spcAft>
              <a:defRPr sz="4000">
                <a:solidFill>
                  <a:schemeClr val="tx2"/>
                </a:solidFill>
                <a:latin typeface="Arial" pitchFamily="34" charset="0"/>
              </a:defRPr>
            </a:lvl9pPr>
          </a:lstStyle>
          <a:p>
            <a:pPr defTabSz="863885">
              <a:defRPr/>
            </a:pPr>
            <a:r>
              <a:rPr lang="en-US" alt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W.I.P. = </a:t>
            </a:r>
            <a:r>
              <a:rPr lang="en-US" altLang="nl-NL" sz="1323"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Doorlooptijd</a:t>
            </a:r>
            <a:r>
              <a:rPr lang="en-US" alt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x </a:t>
            </a:r>
            <a:r>
              <a:rPr lang="en-US" altLang="nl-NL" sz="1323"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Aantal</a:t>
            </a:r>
            <a:r>
              <a:rPr lang="en-US" alt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nl-NL" sz="1323"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tijdseenheid</a:t>
            </a:r>
            <a:r>
              <a:rPr lang="en-US" alt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endParaRPr lang="nl-NL" alt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8" name="Tekstvak 6">
            <a:extLst>
              <a:ext uri="{FF2B5EF4-FFF2-40B4-BE49-F238E27FC236}">
                <a16:creationId xmlns:a16="http://schemas.microsoft.com/office/drawing/2014/main" id="{64FD7CEB-51D8-474D-8A32-833CA6B8541F}"/>
              </a:ext>
            </a:extLst>
          </p:cNvPr>
          <p:cNvSpPr txBox="1">
            <a:spLocks noChangeArrowheads="1"/>
          </p:cNvSpPr>
          <p:nvPr/>
        </p:nvSpPr>
        <p:spPr bwMode="auto">
          <a:xfrm>
            <a:off x="6665046" y="4752706"/>
            <a:ext cx="976654" cy="25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598" tIns="25299" rIns="50598" bIns="25299">
            <a:spAutoFit/>
          </a:bodyPr>
          <a:lstStyle>
            <a:lvl1pPr>
              <a:defRPr sz="4000">
                <a:solidFill>
                  <a:schemeClr val="tx2"/>
                </a:solidFill>
                <a:latin typeface="Arial" pitchFamily="34" charset="0"/>
              </a:defRPr>
            </a:lvl1pPr>
            <a:lvl2pPr marL="742950" indent="-285750">
              <a:defRPr sz="4000">
                <a:solidFill>
                  <a:schemeClr val="tx2"/>
                </a:solidFill>
                <a:latin typeface="Arial" pitchFamily="34" charset="0"/>
              </a:defRPr>
            </a:lvl2pPr>
            <a:lvl3pPr marL="1143000" indent="-228600">
              <a:defRPr sz="4000">
                <a:solidFill>
                  <a:schemeClr val="tx2"/>
                </a:solidFill>
                <a:latin typeface="Arial" pitchFamily="34" charset="0"/>
              </a:defRPr>
            </a:lvl3pPr>
            <a:lvl4pPr marL="1600200" indent="-228600">
              <a:defRPr sz="4000">
                <a:solidFill>
                  <a:schemeClr val="tx2"/>
                </a:solidFill>
                <a:latin typeface="Arial" pitchFamily="34" charset="0"/>
              </a:defRPr>
            </a:lvl4pPr>
            <a:lvl5pPr marL="2057400" indent="-228600">
              <a:defRPr sz="4000">
                <a:solidFill>
                  <a:schemeClr val="tx2"/>
                </a:solidFill>
                <a:latin typeface="Arial" pitchFamily="34" charset="0"/>
              </a:defRPr>
            </a:lvl5pPr>
            <a:lvl6pPr marL="2514600" indent="-228600" eaLnBrk="0" fontAlgn="base" hangingPunct="0">
              <a:spcBef>
                <a:spcPct val="0"/>
              </a:spcBef>
              <a:spcAft>
                <a:spcPct val="0"/>
              </a:spcAft>
              <a:defRPr sz="4000">
                <a:solidFill>
                  <a:schemeClr val="tx2"/>
                </a:solidFill>
                <a:latin typeface="Arial" pitchFamily="34" charset="0"/>
              </a:defRPr>
            </a:lvl6pPr>
            <a:lvl7pPr marL="2971800" indent="-228600" eaLnBrk="0" fontAlgn="base" hangingPunct="0">
              <a:spcBef>
                <a:spcPct val="0"/>
              </a:spcBef>
              <a:spcAft>
                <a:spcPct val="0"/>
              </a:spcAft>
              <a:defRPr sz="4000">
                <a:solidFill>
                  <a:schemeClr val="tx2"/>
                </a:solidFill>
                <a:latin typeface="Arial" pitchFamily="34" charset="0"/>
              </a:defRPr>
            </a:lvl7pPr>
            <a:lvl8pPr marL="3429000" indent="-228600" eaLnBrk="0" fontAlgn="base" hangingPunct="0">
              <a:spcBef>
                <a:spcPct val="0"/>
              </a:spcBef>
              <a:spcAft>
                <a:spcPct val="0"/>
              </a:spcAft>
              <a:defRPr sz="4000">
                <a:solidFill>
                  <a:schemeClr val="tx2"/>
                </a:solidFill>
                <a:latin typeface="Arial" pitchFamily="34" charset="0"/>
              </a:defRPr>
            </a:lvl8pPr>
            <a:lvl9pPr marL="3886200" indent="-228600" eaLnBrk="0" fontAlgn="base" hangingPunct="0">
              <a:spcBef>
                <a:spcPct val="0"/>
              </a:spcBef>
              <a:spcAft>
                <a:spcPct val="0"/>
              </a:spcAft>
              <a:defRPr sz="4000">
                <a:solidFill>
                  <a:schemeClr val="tx2"/>
                </a:solidFill>
                <a:latin typeface="Arial" pitchFamily="34" charset="0"/>
              </a:defRPr>
            </a:lvl9pPr>
          </a:lstStyle>
          <a:p>
            <a:pPr defTabSz="863885">
              <a:defRPr/>
            </a:pPr>
            <a:r>
              <a:rPr lang="en-US" altLang="nl-NL" sz="1323"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Doorlooptijd</a:t>
            </a:r>
            <a:endParaRPr lang="nl-NL" alt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9" name="Tekstvak 7">
            <a:extLst>
              <a:ext uri="{FF2B5EF4-FFF2-40B4-BE49-F238E27FC236}">
                <a16:creationId xmlns:a16="http://schemas.microsoft.com/office/drawing/2014/main" id="{2752C643-C003-41F9-B0F0-70AC28D9ADC8}"/>
              </a:ext>
            </a:extLst>
          </p:cNvPr>
          <p:cNvSpPr txBox="1">
            <a:spLocks noChangeArrowheads="1"/>
          </p:cNvSpPr>
          <p:nvPr/>
        </p:nvSpPr>
        <p:spPr bwMode="auto">
          <a:xfrm>
            <a:off x="6540312" y="5079078"/>
            <a:ext cx="1227942" cy="25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0598" tIns="25299" rIns="50598" bIns="25299">
            <a:spAutoFit/>
          </a:bodyPr>
          <a:lstStyle>
            <a:lvl1pPr>
              <a:defRPr sz="4000">
                <a:solidFill>
                  <a:schemeClr val="tx2"/>
                </a:solidFill>
                <a:latin typeface="Arial" pitchFamily="34" charset="0"/>
              </a:defRPr>
            </a:lvl1pPr>
            <a:lvl2pPr marL="742950" indent="-285750">
              <a:defRPr sz="4000">
                <a:solidFill>
                  <a:schemeClr val="tx2"/>
                </a:solidFill>
                <a:latin typeface="Arial" pitchFamily="34" charset="0"/>
              </a:defRPr>
            </a:lvl2pPr>
            <a:lvl3pPr marL="1143000" indent="-228600">
              <a:defRPr sz="4000">
                <a:solidFill>
                  <a:schemeClr val="tx2"/>
                </a:solidFill>
                <a:latin typeface="Arial" pitchFamily="34" charset="0"/>
              </a:defRPr>
            </a:lvl3pPr>
            <a:lvl4pPr marL="1600200" indent="-228600">
              <a:defRPr sz="4000">
                <a:solidFill>
                  <a:schemeClr val="tx2"/>
                </a:solidFill>
                <a:latin typeface="Arial" pitchFamily="34" charset="0"/>
              </a:defRPr>
            </a:lvl4pPr>
            <a:lvl5pPr marL="2057400" indent="-228600">
              <a:defRPr sz="4000">
                <a:solidFill>
                  <a:schemeClr val="tx2"/>
                </a:solidFill>
                <a:latin typeface="Arial" pitchFamily="34" charset="0"/>
              </a:defRPr>
            </a:lvl5pPr>
            <a:lvl6pPr marL="2514600" indent="-228600" eaLnBrk="0" fontAlgn="base" hangingPunct="0">
              <a:spcBef>
                <a:spcPct val="0"/>
              </a:spcBef>
              <a:spcAft>
                <a:spcPct val="0"/>
              </a:spcAft>
              <a:defRPr sz="4000">
                <a:solidFill>
                  <a:schemeClr val="tx2"/>
                </a:solidFill>
                <a:latin typeface="Arial" pitchFamily="34" charset="0"/>
              </a:defRPr>
            </a:lvl6pPr>
            <a:lvl7pPr marL="2971800" indent="-228600" eaLnBrk="0" fontAlgn="base" hangingPunct="0">
              <a:spcBef>
                <a:spcPct val="0"/>
              </a:spcBef>
              <a:spcAft>
                <a:spcPct val="0"/>
              </a:spcAft>
              <a:defRPr sz="4000">
                <a:solidFill>
                  <a:schemeClr val="tx2"/>
                </a:solidFill>
                <a:latin typeface="Arial" pitchFamily="34" charset="0"/>
              </a:defRPr>
            </a:lvl7pPr>
            <a:lvl8pPr marL="3429000" indent="-228600" eaLnBrk="0" fontAlgn="base" hangingPunct="0">
              <a:spcBef>
                <a:spcPct val="0"/>
              </a:spcBef>
              <a:spcAft>
                <a:spcPct val="0"/>
              </a:spcAft>
              <a:defRPr sz="4000">
                <a:solidFill>
                  <a:schemeClr val="tx2"/>
                </a:solidFill>
                <a:latin typeface="Arial" pitchFamily="34" charset="0"/>
              </a:defRPr>
            </a:lvl8pPr>
            <a:lvl9pPr marL="3886200" indent="-228600" eaLnBrk="0" fontAlgn="base" hangingPunct="0">
              <a:spcBef>
                <a:spcPct val="0"/>
              </a:spcBef>
              <a:spcAft>
                <a:spcPct val="0"/>
              </a:spcAft>
              <a:defRPr sz="4000">
                <a:solidFill>
                  <a:schemeClr val="tx2"/>
                </a:solidFill>
                <a:latin typeface="Arial" pitchFamily="34" charset="0"/>
              </a:defRPr>
            </a:lvl9pPr>
          </a:lstStyle>
          <a:p>
            <a:pPr defTabSz="863885">
              <a:defRPr/>
            </a:pPr>
            <a:r>
              <a:rPr lang="en-US" altLang="nl-NL" sz="1323"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Procescapaciteit</a:t>
            </a:r>
            <a:endParaRPr lang="nl-NL" altLang="nl-NL" sz="1323"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50" name="Rechte verbindingslijn 49">
            <a:extLst>
              <a:ext uri="{FF2B5EF4-FFF2-40B4-BE49-F238E27FC236}">
                <a16:creationId xmlns:a16="http://schemas.microsoft.com/office/drawing/2014/main" id="{B9F0706D-AFB9-4768-9C40-B4FB3B5DDC0E}"/>
              </a:ext>
            </a:extLst>
          </p:cNvPr>
          <p:cNvCxnSpPr/>
          <p:nvPr/>
        </p:nvCxnSpPr>
        <p:spPr>
          <a:xfrm flipV="1">
            <a:off x="6553275" y="5029129"/>
            <a:ext cx="1320893"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kstvak 50">
            <a:extLst>
              <a:ext uri="{FF2B5EF4-FFF2-40B4-BE49-F238E27FC236}">
                <a16:creationId xmlns:a16="http://schemas.microsoft.com/office/drawing/2014/main" id="{88A900D7-3B76-43F6-A997-82EB8671CCEA}"/>
              </a:ext>
            </a:extLst>
          </p:cNvPr>
          <p:cNvSpPr txBox="1"/>
          <p:nvPr/>
        </p:nvSpPr>
        <p:spPr>
          <a:xfrm>
            <a:off x="4893739" y="5541349"/>
            <a:ext cx="1817544" cy="348844"/>
          </a:xfrm>
          <a:prstGeom prst="rect">
            <a:avLst/>
          </a:prstGeom>
          <a:noFill/>
        </p:spPr>
        <p:txBody>
          <a:bodyPr wrap="none" lIns="86389" tIns="43195" rIns="86389" bIns="43195" rtlCol="0">
            <a:spAutoFit/>
          </a:bodyPr>
          <a:lstStyle/>
          <a:p>
            <a:pPr defTabSz="863885">
              <a:defRPr/>
            </a:pPr>
            <a:r>
              <a:rPr lang="en-US" sz="850" dirty="0" err="1">
                <a:latin typeface="Calibri" panose="020F0502020204030204" pitchFamily="34" charset="0"/>
                <a:cs typeface="Calibri" panose="020F0502020204030204" pitchFamily="34" charset="0"/>
              </a:rPr>
              <a:t>Bijvoorbeeld</a:t>
            </a:r>
            <a:r>
              <a:rPr lang="en-US" sz="850" dirty="0">
                <a:latin typeface="Calibri" panose="020F0502020204030204" pitchFamily="34" charset="0"/>
                <a:cs typeface="Calibri" panose="020F0502020204030204" pitchFamily="34" charset="0"/>
              </a:rPr>
              <a:t>: </a:t>
            </a:r>
          </a:p>
          <a:p>
            <a:pPr defTabSz="863885">
              <a:defRPr/>
            </a:pPr>
            <a:r>
              <a:rPr lang="en-US" sz="850" dirty="0">
                <a:latin typeface="Calibri" panose="020F0502020204030204" pitchFamily="34" charset="0"/>
                <a:cs typeface="Calibri" panose="020F0502020204030204" pitchFamily="34" charset="0"/>
              </a:rPr>
              <a:t>W.I.P. = 4 </a:t>
            </a:r>
            <a:r>
              <a:rPr lang="en-US" sz="850" dirty="0" err="1">
                <a:latin typeface="Calibri" panose="020F0502020204030204" pitchFamily="34" charset="0"/>
                <a:cs typeface="Calibri" panose="020F0502020204030204" pitchFamily="34" charset="0"/>
              </a:rPr>
              <a:t>dagen</a:t>
            </a:r>
            <a:r>
              <a:rPr lang="en-US" sz="850" dirty="0">
                <a:latin typeface="Calibri" panose="020F0502020204030204" pitchFamily="34" charset="0"/>
                <a:cs typeface="Calibri" panose="020F0502020204030204" pitchFamily="34" charset="0"/>
              </a:rPr>
              <a:t> x 3 orders / dag = 12</a:t>
            </a:r>
            <a:endParaRPr lang="nl-NL" sz="850" dirty="0">
              <a:latin typeface="Calibri" panose="020F0502020204030204" pitchFamily="34" charset="0"/>
              <a:cs typeface="Calibri" panose="020F0502020204030204" pitchFamily="34" charset="0"/>
            </a:endParaRPr>
          </a:p>
        </p:txBody>
      </p:sp>
      <p:pic>
        <p:nvPicPr>
          <p:cNvPr id="52" name="Picture 5">
            <a:extLst>
              <a:ext uri="{FF2B5EF4-FFF2-40B4-BE49-F238E27FC236}">
                <a16:creationId xmlns:a16="http://schemas.microsoft.com/office/drawing/2014/main" id="{48F86902-2055-4A2C-AC57-A9F653ABB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360" y="2145692"/>
            <a:ext cx="5584690" cy="237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hthoek 52">
            <a:extLst>
              <a:ext uri="{FF2B5EF4-FFF2-40B4-BE49-F238E27FC236}">
                <a16:creationId xmlns:a16="http://schemas.microsoft.com/office/drawing/2014/main" id="{FF2ADED8-9B04-45BD-9614-7BB3819ACCC8}"/>
              </a:ext>
            </a:extLst>
          </p:cNvPr>
          <p:cNvSpPr/>
          <p:nvPr/>
        </p:nvSpPr>
        <p:spPr>
          <a:xfrm>
            <a:off x="3032594" y="5859256"/>
            <a:ext cx="5456887" cy="237757"/>
          </a:xfrm>
          <a:prstGeom prst="rect">
            <a:avLst/>
          </a:prstGeom>
        </p:spPr>
        <p:txBody>
          <a:bodyPr wrap="square">
            <a:spAutoFit/>
          </a:bodyPr>
          <a:lstStyle/>
          <a:p>
            <a:pPr defTabSz="863885">
              <a:defRPr/>
            </a:pPr>
            <a:r>
              <a:rPr lang="en-US" altLang="nl-NL" sz="945" dirty="0">
                <a:latin typeface="Calibri" panose="020F0502020204030204" pitchFamily="34" charset="0"/>
                <a:cs typeface="Calibri" panose="020F0502020204030204" pitchFamily="34" charset="0"/>
              </a:rPr>
              <a:t>Ook: Lead time = </a:t>
            </a:r>
            <a:r>
              <a:rPr lang="en-US" altLang="nl-NL" sz="945" dirty="0" err="1">
                <a:latin typeface="Calibri" panose="020F0502020204030204" pitchFamily="34" charset="0"/>
                <a:cs typeface="Calibri" panose="020F0502020204030204" pitchFamily="34" charset="0"/>
              </a:rPr>
              <a:t>Hoeveelheid</a:t>
            </a:r>
            <a:r>
              <a:rPr lang="en-US" altLang="nl-NL" sz="945" dirty="0">
                <a:latin typeface="Calibri" panose="020F0502020204030204" pitchFamily="34" charset="0"/>
                <a:cs typeface="Calibri" panose="020F0502020204030204" pitchFamily="34" charset="0"/>
              </a:rPr>
              <a:t> W.I.P. : Average Completion Rate [</a:t>
            </a:r>
            <a:r>
              <a:rPr lang="en-US" altLang="nl-NL" sz="945" i="1" dirty="0">
                <a:latin typeface="Calibri" panose="020F0502020204030204" pitchFamily="34" charset="0"/>
                <a:cs typeface="Calibri" panose="020F0502020204030204" pitchFamily="34" charset="0"/>
              </a:rPr>
              <a:t>= output per </a:t>
            </a:r>
            <a:r>
              <a:rPr lang="en-US" altLang="nl-NL" sz="945" i="1" dirty="0" err="1">
                <a:latin typeface="Calibri" panose="020F0502020204030204" pitchFamily="34" charset="0"/>
                <a:cs typeface="Calibri" panose="020F0502020204030204" pitchFamily="34" charset="0"/>
              </a:rPr>
              <a:t>tijdseenheid</a:t>
            </a:r>
            <a:r>
              <a:rPr lang="en-US" altLang="nl-NL" sz="945" dirty="0">
                <a:latin typeface="Calibri" panose="020F0502020204030204" pitchFamily="34" charset="0"/>
                <a:cs typeface="Calibri" panose="020F0502020204030204" pitchFamily="34" charset="0"/>
              </a:rPr>
              <a:t>]</a:t>
            </a:r>
            <a:endParaRPr lang="nl-NL" altLang="nl-NL" sz="945" dirty="0">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C02E4AD8-1BA1-43DA-8F44-E83BA9C619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476" y="4890074"/>
            <a:ext cx="2443019" cy="1438614"/>
          </a:xfrm>
          <a:prstGeom prst="rect">
            <a:avLst/>
          </a:prstGeom>
        </p:spPr>
      </p:pic>
      <p:sp>
        <p:nvSpPr>
          <p:cNvPr id="19" name="Tekstvak 18">
            <a:extLst>
              <a:ext uri="{FF2B5EF4-FFF2-40B4-BE49-F238E27FC236}">
                <a16:creationId xmlns:a16="http://schemas.microsoft.com/office/drawing/2014/main" id="{960E8B01-2937-4762-ABDD-851AC2296DB7}"/>
              </a:ext>
            </a:extLst>
          </p:cNvPr>
          <p:cNvSpPr txBox="1"/>
          <p:nvPr/>
        </p:nvSpPr>
        <p:spPr>
          <a:xfrm>
            <a:off x="8901382" y="6243274"/>
            <a:ext cx="542136" cy="237757"/>
          </a:xfrm>
          <a:prstGeom prst="rect">
            <a:avLst/>
          </a:prstGeom>
          <a:noFill/>
        </p:spPr>
        <p:txBody>
          <a:bodyPr wrap="none" rtlCol="0">
            <a:spAutoFit/>
          </a:bodyPr>
          <a:lstStyle/>
          <a:p>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53</a:t>
            </a:r>
          </a:p>
        </p:txBody>
      </p:sp>
      <p:sp>
        <p:nvSpPr>
          <p:cNvPr id="21" name="Tekstvak 20">
            <a:extLst>
              <a:ext uri="{FF2B5EF4-FFF2-40B4-BE49-F238E27FC236}">
                <a16:creationId xmlns:a16="http://schemas.microsoft.com/office/drawing/2014/main" id="{2454D3E3-BD98-477C-9109-EC63C332D9DB}"/>
              </a:ext>
            </a:extLst>
          </p:cNvPr>
          <p:cNvSpPr txBox="1"/>
          <p:nvPr/>
        </p:nvSpPr>
        <p:spPr>
          <a:xfrm>
            <a:off x="9662531" y="6243274"/>
            <a:ext cx="598241"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Pag. 171</a:t>
            </a:r>
          </a:p>
        </p:txBody>
      </p:sp>
      <p:pic>
        <p:nvPicPr>
          <p:cNvPr id="22" name="Afbeelding 21" descr="Afbeelding met vliegtuig, zitten, groot, startbaan&#10;&#10;Automatisch gegenereerde beschrijving">
            <a:extLst>
              <a:ext uri="{FF2B5EF4-FFF2-40B4-BE49-F238E27FC236}">
                <a16:creationId xmlns:a16="http://schemas.microsoft.com/office/drawing/2014/main" id="{E2797937-D3F3-4F06-B418-55EAF17058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20" name="Afbeelding 19">
            <a:extLst>
              <a:ext uri="{FF2B5EF4-FFF2-40B4-BE49-F238E27FC236}">
                <a16:creationId xmlns:a16="http://schemas.microsoft.com/office/drawing/2014/main" id="{602DC1C2-CFD5-4AC3-873C-C54832913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59" t="2904" r="2579" b="3434"/>
          <a:stretch/>
        </p:blipFill>
        <p:spPr>
          <a:xfrm>
            <a:off x="8883970" y="5096936"/>
            <a:ext cx="720246" cy="1081730"/>
          </a:xfrm>
          <a:prstGeom prst="rect">
            <a:avLst/>
          </a:prstGeom>
          <a:ln>
            <a:noFill/>
          </a:ln>
          <a:effectLst/>
        </p:spPr>
      </p:pic>
    </p:spTree>
    <p:extLst>
      <p:ext uri="{BB962C8B-B14F-4D97-AF65-F5344CB8AC3E}">
        <p14:creationId xmlns:p14="http://schemas.microsoft.com/office/powerpoint/2010/main" val="1373477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Les 1</a:t>
            </a:r>
            <a:endParaRPr lang="en-US" dirty="0"/>
          </a:p>
        </p:txBody>
      </p:sp>
      <p:sp>
        <p:nvSpPr>
          <p:cNvPr id="3" name="Ondertitel 2"/>
          <p:cNvSpPr>
            <a:spLocks noGrp="1"/>
          </p:cNvSpPr>
          <p:nvPr>
            <p:ph type="subTitle" idx="1"/>
          </p:nvPr>
        </p:nvSpPr>
        <p:spPr/>
        <p:txBody>
          <a:bodyPr/>
          <a:lstStyle/>
          <a:p>
            <a:r>
              <a:rPr lang="en-US" dirty="0"/>
              <a:t>De </a:t>
            </a:r>
            <a:r>
              <a:rPr lang="en-US" dirty="0" err="1"/>
              <a:t>organisatie</a:t>
            </a:r>
            <a:r>
              <a:rPr lang="en-US" dirty="0"/>
              <a:t> </a:t>
            </a:r>
            <a:r>
              <a:rPr lang="en-US" dirty="0" err="1"/>
              <a:t>als</a:t>
            </a:r>
            <a:r>
              <a:rPr lang="en-US" dirty="0"/>
              <a:t> </a:t>
            </a:r>
            <a:r>
              <a:rPr lang="en-US" dirty="0" err="1"/>
              <a:t>proces</a:t>
            </a:r>
            <a:endParaRPr lang="en-US" dirty="0"/>
          </a:p>
        </p:txBody>
      </p:sp>
      <p:pic>
        <p:nvPicPr>
          <p:cNvPr id="4" name="Picture 3">
            <a:extLst>
              <a:ext uri="{FF2B5EF4-FFF2-40B4-BE49-F238E27FC236}">
                <a16:creationId xmlns:a16="http://schemas.microsoft.com/office/drawing/2014/main" id="{015CC44C-525A-4B50-B354-EF5777E0D7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a:extLst>
              <a:ext uri="{FF2B5EF4-FFF2-40B4-BE49-F238E27FC236}">
                <a16:creationId xmlns:a16="http://schemas.microsoft.com/office/drawing/2014/main" id="{C39E73F2-6611-4F1E-8615-A1D91B1C5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493" y="3674985"/>
            <a:ext cx="2880320" cy="2160108"/>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01792A6-E941-43BC-B540-0C9AFA7CCCDE}"/>
              </a:ext>
            </a:extLst>
          </p:cNvPr>
          <p:cNvSpPr txBox="1"/>
          <p:nvPr/>
        </p:nvSpPr>
        <p:spPr>
          <a:xfrm>
            <a:off x="938377" y="5834269"/>
            <a:ext cx="2732552" cy="230832"/>
          </a:xfrm>
          <a:prstGeom prst="rect">
            <a:avLst/>
          </a:prstGeom>
          <a:noFill/>
        </p:spPr>
        <p:txBody>
          <a:bodyPr wrap="square">
            <a:spAutoFit/>
          </a:bodyPr>
          <a:lstStyle/>
          <a:p>
            <a:pPr algn="ctr"/>
            <a:r>
              <a:rPr lang="nl-NL" sz="900" b="0" i="0" dirty="0">
                <a:solidFill>
                  <a:srgbClr val="383737"/>
                </a:solidFill>
                <a:effectLst/>
                <a:latin typeface="opensansregular"/>
              </a:rPr>
              <a:t>De organisatie als een kluwen van processen</a:t>
            </a:r>
            <a:endParaRPr lang="nl-NL" sz="900" dirty="0"/>
          </a:p>
        </p:txBody>
      </p:sp>
    </p:spTree>
    <p:extLst>
      <p:ext uri="{BB962C8B-B14F-4D97-AF65-F5344CB8AC3E}">
        <p14:creationId xmlns:p14="http://schemas.microsoft.com/office/powerpoint/2010/main" val="331233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el 3">
            <a:extLst>
              <a:ext uri="{FF2B5EF4-FFF2-40B4-BE49-F238E27FC236}">
                <a16:creationId xmlns:a16="http://schemas.microsoft.com/office/drawing/2014/main" id="{CA49B54A-9603-4869-A9A5-286203D0690B}"/>
              </a:ext>
            </a:extLst>
          </p:cNvPr>
          <p:cNvSpPr>
            <a:spLocks noGrp="1"/>
          </p:cNvSpPr>
          <p:nvPr>
            <p:ph type="title"/>
          </p:nvPr>
        </p:nvSpPr>
        <p:spPr/>
        <p:txBody>
          <a:bodyPr>
            <a:normAutofit/>
          </a:bodyPr>
          <a:lstStyle/>
          <a:p>
            <a:r>
              <a:rPr lang="nl-NL" dirty="0" err="1">
                <a:latin typeface="+mn-lt"/>
                <a:cs typeface="Calibri Light" panose="020F0302020204030204" pitchFamily="34" charset="0"/>
              </a:rPr>
              <a:t>Sandcone</a:t>
            </a:r>
            <a:r>
              <a:rPr lang="nl-NL" dirty="0">
                <a:latin typeface="+mn-lt"/>
                <a:cs typeface="Calibri Light" panose="020F0302020204030204" pitchFamily="34" charset="0"/>
              </a:rPr>
              <a:t> model</a:t>
            </a:r>
            <a:br>
              <a:rPr lang="nl-NL" dirty="0">
                <a:latin typeface="Calibri Light" panose="020F0302020204030204" pitchFamily="34" charset="0"/>
                <a:cs typeface="Calibri Light" panose="020F0302020204030204" pitchFamily="34" charset="0"/>
              </a:rPr>
            </a:br>
            <a:r>
              <a:rPr lang="nl-NL" sz="1600" b="0" dirty="0" err="1">
                <a:solidFill>
                  <a:schemeClr val="tx1"/>
                </a:solidFill>
                <a:latin typeface="Calibri Light" panose="020F0302020204030204" pitchFamily="34" charset="0"/>
                <a:cs typeface="Calibri Light" panose="020F0302020204030204" pitchFamily="34" charset="0"/>
              </a:rPr>
              <a:t>Kasra</a:t>
            </a:r>
            <a:r>
              <a:rPr lang="nl-NL" sz="1600" b="0" dirty="0">
                <a:solidFill>
                  <a:schemeClr val="tx1"/>
                </a:solidFill>
                <a:latin typeface="Calibri Light" panose="020F0302020204030204" pitchFamily="34" charset="0"/>
                <a:cs typeface="Calibri Light" panose="020F0302020204030204" pitchFamily="34" charset="0"/>
              </a:rPr>
              <a:t> </a:t>
            </a:r>
            <a:r>
              <a:rPr lang="nl-NL" sz="1600" b="0" dirty="0" err="1">
                <a:solidFill>
                  <a:schemeClr val="tx1"/>
                </a:solidFill>
                <a:latin typeface="Calibri Light" panose="020F0302020204030204" pitchFamily="34" charset="0"/>
                <a:cs typeface="Calibri Light" panose="020F0302020204030204" pitchFamily="34" charset="0"/>
              </a:rPr>
              <a:t>Ferdows</a:t>
            </a:r>
            <a:r>
              <a:rPr lang="nl-NL" sz="1600" b="0" dirty="0">
                <a:solidFill>
                  <a:schemeClr val="tx1"/>
                </a:solidFill>
                <a:latin typeface="Calibri Light" panose="020F0302020204030204" pitchFamily="34" charset="0"/>
                <a:cs typeface="Calibri Light" panose="020F0302020204030204" pitchFamily="34" charset="0"/>
              </a:rPr>
              <a:t>, Arnoud de Meyer, 1990</a:t>
            </a:r>
          </a:p>
        </p:txBody>
      </p:sp>
      <p:sp>
        <p:nvSpPr>
          <p:cNvPr id="2" name="Tijdelijke aanduiding voor voettekst 1">
            <a:extLst>
              <a:ext uri="{FF2B5EF4-FFF2-40B4-BE49-F238E27FC236}">
                <a16:creationId xmlns:a16="http://schemas.microsoft.com/office/drawing/2014/main" id="{F177A261-1220-45FB-8CD7-0C2538A98FF0}"/>
              </a:ext>
            </a:extLst>
          </p:cNvPr>
          <p:cNvSpPr>
            <a:spLocks noGrp="1"/>
          </p:cNvSpPr>
          <p:nvPr>
            <p:ph type="ftr" sz="quarter" idx="11"/>
          </p:nvPr>
        </p:nvSpPr>
        <p:spPr/>
        <p:txBody>
          <a:bodyPr/>
          <a:lstStyle/>
          <a:p>
            <a:r>
              <a:rPr lang="nl-NL"/>
              <a:t>Processen</a:t>
            </a:r>
          </a:p>
        </p:txBody>
      </p:sp>
      <p:sp>
        <p:nvSpPr>
          <p:cNvPr id="3" name="Tijdelijke aanduiding voor dianummer 2">
            <a:extLst>
              <a:ext uri="{FF2B5EF4-FFF2-40B4-BE49-F238E27FC236}">
                <a16:creationId xmlns:a16="http://schemas.microsoft.com/office/drawing/2014/main" id="{7827E427-8C4E-427C-9666-92560889341F}"/>
              </a:ext>
            </a:extLst>
          </p:cNvPr>
          <p:cNvSpPr>
            <a:spLocks noGrp="1"/>
          </p:cNvSpPr>
          <p:nvPr>
            <p:ph type="sldNum" sz="quarter" idx="12"/>
          </p:nvPr>
        </p:nvSpPr>
        <p:spPr/>
        <p:txBody>
          <a:bodyPr/>
          <a:lstStyle/>
          <a:p>
            <a:fld id="{76022968-2107-43EC-8FC0-5D78783708AF}" type="slidenum">
              <a:rPr lang="nl-NL" smtClean="0"/>
              <a:t>80</a:t>
            </a:fld>
            <a:endParaRPr lang="nl-NL"/>
          </a:p>
        </p:txBody>
      </p:sp>
      <p:cxnSp>
        <p:nvCxnSpPr>
          <p:cNvPr id="19" name="Rechte verbindingslijn met pijl 18">
            <a:extLst>
              <a:ext uri="{FF2B5EF4-FFF2-40B4-BE49-F238E27FC236}">
                <a16:creationId xmlns:a16="http://schemas.microsoft.com/office/drawing/2014/main" id="{A8BD980C-C1BF-474C-9655-7AD6071C2667}"/>
              </a:ext>
            </a:extLst>
          </p:cNvPr>
          <p:cNvCxnSpPr>
            <a:cxnSpLocks/>
          </p:cNvCxnSpPr>
          <p:nvPr/>
        </p:nvCxnSpPr>
        <p:spPr>
          <a:xfrm flipV="1">
            <a:off x="5546777" y="1677963"/>
            <a:ext cx="1454954" cy="2737384"/>
          </a:xfrm>
          <a:prstGeom prst="straightConnector1">
            <a:avLst/>
          </a:prstGeom>
          <a:ln w="34925">
            <a:solidFill>
              <a:srgbClr val="FFFFFF"/>
            </a:solidFill>
            <a:prstDash val="sysDash"/>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pic>
        <p:nvPicPr>
          <p:cNvPr id="21" name="Afbeelding 20">
            <a:extLst>
              <a:ext uri="{FF2B5EF4-FFF2-40B4-BE49-F238E27FC236}">
                <a16:creationId xmlns:a16="http://schemas.microsoft.com/office/drawing/2014/main" id="{50592920-AF3C-4FF5-BBE4-BE0979311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710" y="5257996"/>
            <a:ext cx="942821" cy="942821"/>
          </a:xfrm>
          <a:prstGeom prst="rect">
            <a:avLst/>
          </a:prstGeom>
        </p:spPr>
      </p:pic>
      <p:pic>
        <p:nvPicPr>
          <p:cNvPr id="23" name="Afbeelding 22">
            <a:extLst>
              <a:ext uri="{FF2B5EF4-FFF2-40B4-BE49-F238E27FC236}">
                <a16:creationId xmlns:a16="http://schemas.microsoft.com/office/drawing/2014/main" id="{C61124C7-96F5-41AE-94C8-0B6DDC49C9FD}"/>
              </a:ext>
            </a:extLst>
          </p:cNvPr>
          <p:cNvPicPr>
            <a:picLocks noChangeAspect="1"/>
          </p:cNvPicPr>
          <p:nvPr/>
        </p:nvPicPr>
        <p:blipFill rotWithShape="1">
          <a:blip r:embed="rId4">
            <a:extLst>
              <a:ext uri="{28A0092B-C50C-407E-A947-70E740481C1C}">
                <a14:useLocalDpi xmlns:a14="http://schemas.microsoft.com/office/drawing/2010/main" val="0"/>
              </a:ext>
            </a:extLst>
          </a:blip>
          <a:srcRect l="28481" t="5607" r="27945" b="12926"/>
          <a:stretch/>
        </p:blipFill>
        <p:spPr>
          <a:xfrm>
            <a:off x="8866433" y="45409"/>
            <a:ext cx="983287" cy="1217797"/>
          </a:xfrm>
          <a:prstGeom prst="rect">
            <a:avLst/>
          </a:prstGeom>
        </p:spPr>
      </p:pic>
      <p:pic>
        <p:nvPicPr>
          <p:cNvPr id="25" name="Afbeelding 24">
            <a:extLst>
              <a:ext uri="{FF2B5EF4-FFF2-40B4-BE49-F238E27FC236}">
                <a16:creationId xmlns:a16="http://schemas.microsoft.com/office/drawing/2014/main" id="{8A92D719-90E8-4F6F-8474-AD5D6CE17F4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48469" y="5360470"/>
            <a:ext cx="1767220" cy="693082"/>
          </a:xfrm>
          <a:prstGeom prst="rect">
            <a:avLst/>
          </a:prstGeom>
        </p:spPr>
      </p:pic>
      <p:pic>
        <p:nvPicPr>
          <p:cNvPr id="35" name="Afbeelding 34">
            <a:extLst>
              <a:ext uri="{FF2B5EF4-FFF2-40B4-BE49-F238E27FC236}">
                <a16:creationId xmlns:a16="http://schemas.microsoft.com/office/drawing/2014/main" id="{57395174-8A97-4B56-BEAC-E190761992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278" t="9936" r="23807" b="34049"/>
          <a:stretch/>
        </p:blipFill>
        <p:spPr>
          <a:xfrm>
            <a:off x="7891602" y="54623"/>
            <a:ext cx="873570" cy="1217797"/>
          </a:xfrm>
          <a:prstGeom prst="rect">
            <a:avLst/>
          </a:prstGeom>
        </p:spPr>
      </p:pic>
      <p:sp>
        <p:nvSpPr>
          <p:cNvPr id="68" name="Tekstvak 67">
            <a:extLst>
              <a:ext uri="{FF2B5EF4-FFF2-40B4-BE49-F238E27FC236}">
                <a16:creationId xmlns:a16="http://schemas.microsoft.com/office/drawing/2014/main" id="{9EC96A83-8AEB-4D77-9FB1-EFF0755C3BCB}"/>
              </a:ext>
            </a:extLst>
          </p:cNvPr>
          <p:cNvSpPr txBox="1"/>
          <p:nvPr/>
        </p:nvSpPr>
        <p:spPr>
          <a:xfrm>
            <a:off x="6300544" y="1272518"/>
            <a:ext cx="1936236" cy="325025"/>
          </a:xfrm>
          <a:prstGeom prst="rect">
            <a:avLst/>
          </a:prstGeom>
          <a:noFill/>
        </p:spPr>
        <p:txBody>
          <a:bodyPr wrap="none" rtlCol="0">
            <a:spAutoFit/>
          </a:bodyPr>
          <a:lstStyle/>
          <a:p>
            <a:r>
              <a:rPr lang="nl-NL" sz="1512" b="1" dirty="0">
                <a:latin typeface="Calibri" panose="020F0502020204030204" pitchFamily="34" charset="0"/>
                <a:cs typeface="Calibri" panose="020F0502020204030204" pitchFamily="34" charset="0"/>
              </a:rPr>
              <a:t>Performance factoren</a:t>
            </a:r>
          </a:p>
        </p:txBody>
      </p:sp>
      <p:sp>
        <p:nvSpPr>
          <p:cNvPr id="5" name="Gelijkbenige driehoek 4">
            <a:extLst>
              <a:ext uri="{FF2B5EF4-FFF2-40B4-BE49-F238E27FC236}">
                <a16:creationId xmlns:a16="http://schemas.microsoft.com/office/drawing/2014/main" id="{56C4F9B5-E52E-4FD2-9017-8621EA2B2891}"/>
              </a:ext>
            </a:extLst>
          </p:cNvPr>
          <p:cNvSpPr/>
          <p:nvPr/>
        </p:nvSpPr>
        <p:spPr>
          <a:xfrm>
            <a:off x="5546776" y="1617735"/>
            <a:ext cx="3288582" cy="3101697"/>
          </a:xfrm>
          <a:prstGeom prst="triangle">
            <a:avLst/>
          </a:prstGeom>
          <a:solidFill>
            <a:srgbClr val="0070C0">
              <a:alpha val="59000"/>
            </a:srgbClr>
          </a:solidFill>
          <a:ln>
            <a:solidFill>
              <a:srgbClr val="C5C3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6" name="Ovaal 5">
            <a:extLst>
              <a:ext uri="{FF2B5EF4-FFF2-40B4-BE49-F238E27FC236}">
                <a16:creationId xmlns:a16="http://schemas.microsoft.com/office/drawing/2014/main" id="{05BF2B73-FCBB-44CF-A0D2-552343791C2F}"/>
              </a:ext>
            </a:extLst>
          </p:cNvPr>
          <p:cNvSpPr/>
          <p:nvPr/>
        </p:nvSpPr>
        <p:spPr>
          <a:xfrm>
            <a:off x="5573495" y="4256155"/>
            <a:ext cx="3261864" cy="942821"/>
          </a:xfrm>
          <a:prstGeom prst="ellipse">
            <a:avLst/>
          </a:prstGeom>
          <a:solidFill>
            <a:schemeClr val="bg1">
              <a:lumMod val="65000"/>
              <a:alpha val="90000"/>
            </a:schemeClr>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2" name="Ovaal 21">
            <a:extLst>
              <a:ext uri="{FF2B5EF4-FFF2-40B4-BE49-F238E27FC236}">
                <a16:creationId xmlns:a16="http://schemas.microsoft.com/office/drawing/2014/main" id="{160C74C4-0D23-48D0-A2D7-F672881D327A}"/>
              </a:ext>
            </a:extLst>
          </p:cNvPr>
          <p:cNvSpPr/>
          <p:nvPr/>
        </p:nvSpPr>
        <p:spPr>
          <a:xfrm>
            <a:off x="5776143" y="3943710"/>
            <a:ext cx="2787127" cy="676996"/>
          </a:xfrm>
          <a:prstGeom prst="ellipse">
            <a:avLst/>
          </a:prstGeom>
          <a:solidFill>
            <a:srgbClr val="00B050">
              <a:alpha val="50000"/>
            </a:srgbClr>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bg1"/>
              </a:solidFill>
            </a:endParaRPr>
          </a:p>
        </p:txBody>
      </p:sp>
      <p:sp>
        <p:nvSpPr>
          <p:cNvPr id="24" name="Ovaal 23">
            <a:extLst>
              <a:ext uri="{FF2B5EF4-FFF2-40B4-BE49-F238E27FC236}">
                <a16:creationId xmlns:a16="http://schemas.microsoft.com/office/drawing/2014/main" id="{6F5096FC-C865-4313-A957-D7E1311C83D3}"/>
              </a:ext>
            </a:extLst>
          </p:cNvPr>
          <p:cNvSpPr/>
          <p:nvPr/>
        </p:nvSpPr>
        <p:spPr>
          <a:xfrm>
            <a:off x="6119897" y="3351499"/>
            <a:ext cx="2142341" cy="592212"/>
          </a:xfrm>
          <a:prstGeom prst="ellipse">
            <a:avLst/>
          </a:prstGeom>
          <a:solidFill>
            <a:srgbClr val="EC9520">
              <a:alpha val="50000"/>
            </a:srgbClr>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dirty="0">
              <a:solidFill>
                <a:schemeClr val="bg1"/>
              </a:solidFill>
            </a:endParaRPr>
          </a:p>
        </p:txBody>
      </p:sp>
      <p:sp>
        <p:nvSpPr>
          <p:cNvPr id="26" name="Ovaal 25">
            <a:extLst>
              <a:ext uri="{FF2B5EF4-FFF2-40B4-BE49-F238E27FC236}">
                <a16:creationId xmlns:a16="http://schemas.microsoft.com/office/drawing/2014/main" id="{76092E66-B9D6-4BEF-A648-CAFF19C9C91D}"/>
              </a:ext>
            </a:extLst>
          </p:cNvPr>
          <p:cNvSpPr/>
          <p:nvPr/>
        </p:nvSpPr>
        <p:spPr>
          <a:xfrm>
            <a:off x="6436648" y="2742216"/>
            <a:ext cx="1454954" cy="592213"/>
          </a:xfrm>
          <a:prstGeom prst="ellipse">
            <a:avLst/>
          </a:prstGeom>
          <a:solidFill>
            <a:srgbClr val="C00000">
              <a:alpha val="50000"/>
            </a:srgbClr>
          </a:solidFill>
          <a:ln>
            <a:solidFill>
              <a:schemeClr val="bg1">
                <a:lumMod val="9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solidFill>
                <a:schemeClr val="bg1"/>
              </a:solidFill>
            </a:endParaRPr>
          </a:p>
        </p:txBody>
      </p:sp>
      <p:sp>
        <p:nvSpPr>
          <p:cNvPr id="56" name="Rechthoek 55">
            <a:extLst>
              <a:ext uri="{FF2B5EF4-FFF2-40B4-BE49-F238E27FC236}">
                <a16:creationId xmlns:a16="http://schemas.microsoft.com/office/drawing/2014/main" id="{69EBB024-6BE0-4375-A24C-9950A8EB0C87}"/>
              </a:ext>
            </a:extLst>
          </p:cNvPr>
          <p:cNvSpPr/>
          <p:nvPr/>
        </p:nvSpPr>
        <p:spPr>
          <a:xfrm>
            <a:off x="6763331" y="4902086"/>
            <a:ext cx="767219" cy="290828"/>
          </a:xfrm>
          <a:prstGeom prst="rect">
            <a:avLst/>
          </a:prstGeom>
          <a:noFill/>
        </p:spPr>
        <p:txBody>
          <a:bodyPr wrap="none" lIns="86402" tIns="43201" rIns="86402" bIns="43201">
            <a:spAutoFit/>
          </a:bodyPr>
          <a:lstStyle/>
          <a:p>
            <a:pPr algn="ctr"/>
            <a:r>
              <a:rPr lang="nl-NL" sz="1323" dirty="0">
                <a:ln w="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Kwaliteit</a:t>
            </a:r>
          </a:p>
        </p:txBody>
      </p:sp>
      <p:sp>
        <p:nvSpPr>
          <p:cNvPr id="15" name="Rechthoek 14">
            <a:extLst>
              <a:ext uri="{FF2B5EF4-FFF2-40B4-BE49-F238E27FC236}">
                <a16:creationId xmlns:a16="http://schemas.microsoft.com/office/drawing/2014/main" id="{E65E38D8-538D-46C8-894F-DE573523D2D6}"/>
              </a:ext>
            </a:extLst>
          </p:cNvPr>
          <p:cNvSpPr/>
          <p:nvPr/>
        </p:nvSpPr>
        <p:spPr>
          <a:xfrm>
            <a:off x="6785275" y="2208357"/>
            <a:ext cx="825312" cy="494409"/>
          </a:xfrm>
          <a:prstGeom prst="rect">
            <a:avLst/>
          </a:prstGeom>
          <a:noFill/>
        </p:spPr>
        <p:txBody>
          <a:bodyPr wrap="none" lIns="86402" tIns="43201" rIns="86402" bIns="43201">
            <a:spAutoFit/>
          </a:bodyPr>
          <a:lstStyle/>
          <a:p>
            <a:pPr algn="ctr"/>
            <a:r>
              <a:rPr lang="nl-NL" sz="1323" dirty="0">
                <a:ln w="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Doorloop</a:t>
            </a:r>
          </a:p>
          <a:p>
            <a:pPr algn="ctr"/>
            <a:r>
              <a:rPr lang="nl-NL" sz="1323" dirty="0">
                <a:ln w="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tijd</a:t>
            </a:r>
          </a:p>
        </p:txBody>
      </p:sp>
      <p:sp>
        <p:nvSpPr>
          <p:cNvPr id="53" name="Rechthoek 52">
            <a:extLst>
              <a:ext uri="{FF2B5EF4-FFF2-40B4-BE49-F238E27FC236}">
                <a16:creationId xmlns:a16="http://schemas.microsoft.com/office/drawing/2014/main" id="{60CC62C5-918B-46D0-9BDB-945D8D9DC87E}"/>
              </a:ext>
            </a:extLst>
          </p:cNvPr>
          <p:cNvSpPr/>
          <p:nvPr/>
        </p:nvSpPr>
        <p:spPr>
          <a:xfrm>
            <a:off x="6798612" y="2854825"/>
            <a:ext cx="740352" cy="436252"/>
          </a:xfrm>
          <a:prstGeom prst="rect">
            <a:avLst/>
          </a:prstGeom>
          <a:noFill/>
        </p:spPr>
        <p:txBody>
          <a:bodyPr wrap="none" lIns="86402" tIns="43201" rIns="86402" bIns="43201">
            <a:spAutoFit/>
          </a:bodyPr>
          <a:lstStyle/>
          <a:p>
            <a:pPr algn="ctr"/>
            <a:r>
              <a:rPr lang="nl-NL" sz="1323" dirty="0">
                <a:ln w="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Kosten</a:t>
            </a:r>
          </a:p>
          <a:p>
            <a:pPr algn="ctr"/>
            <a:r>
              <a:rPr lang="nl-NL" sz="945" dirty="0">
                <a:ln w="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[Efficiëntie]</a:t>
            </a:r>
          </a:p>
        </p:txBody>
      </p:sp>
      <p:sp>
        <p:nvSpPr>
          <p:cNvPr id="54" name="Rechthoek 53">
            <a:extLst>
              <a:ext uri="{FF2B5EF4-FFF2-40B4-BE49-F238E27FC236}">
                <a16:creationId xmlns:a16="http://schemas.microsoft.com/office/drawing/2014/main" id="{F4C88FE3-D394-4F8D-A454-241EEAB5C399}"/>
              </a:ext>
            </a:extLst>
          </p:cNvPr>
          <p:cNvSpPr/>
          <p:nvPr/>
        </p:nvSpPr>
        <p:spPr>
          <a:xfrm>
            <a:off x="6741851" y="3486052"/>
            <a:ext cx="925146" cy="290828"/>
          </a:xfrm>
          <a:prstGeom prst="rect">
            <a:avLst/>
          </a:prstGeom>
          <a:noFill/>
        </p:spPr>
        <p:txBody>
          <a:bodyPr wrap="none" lIns="86402" tIns="43201" rIns="86402" bIns="43201">
            <a:spAutoFit/>
          </a:bodyPr>
          <a:lstStyle/>
          <a:p>
            <a:pPr algn="ctr"/>
            <a:r>
              <a:rPr lang="nl-NL" sz="1323" dirty="0">
                <a:ln w="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Flexibiliteit</a:t>
            </a:r>
          </a:p>
        </p:txBody>
      </p:sp>
      <p:sp>
        <p:nvSpPr>
          <p:cNvPr id="55" name="Rechthoek 54">
            <a:extLst>
              <a:ext uri="{FF2B5EF4-FFF2-40B4-BE49-F238E27FC236}">
                <a16:creationId xmlns:a16="http://schemas.microsoft.com/office/drawing/2014/main" id="{ED3E80B2-3602-420B-8AE9-D77F7048EABD}"/>
              </a:ext>
            </a:extLst>
          </p:cNvPr>
          <p:cNvSpPr/>
          <p:nvPr/>
        </p:nvSpPr>
        <p:spPr>
          <a:xfrm>
            <a:off x="6562219" y="4128259"/>
            <a:ext cx="1381105" cy="290828"/>
          </a:xfrm>
          <a:prstGeom prst="rect">
            <a:avLst/>
          </a:prstGeom>
          <a:noFill/>
        </p:spPr>
        <p:txBody>
          <a:bodyPr wrap="none" lIns="86402" tIns="43201" rIns="86402" bIns="43201">
            <a:spAutoFit/>
          </a:bodyPr>
          <a:lstStyle/>
          <a:p>
            <a:pPr algn="ctr"/>
            <a:r>
              <a:rPr lang="nl-NL" sz="1323" dirty="0">
                <a:ln w="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Betrouwbaarheid</a:t>
            </a:r>
          </a:p>
        </p:txBody>
      </p:sp>
      <p:sp>
        <p:nvSpPr>
          <p:cNvPr id="27" name="Tekstvak 26">
            <a:extLst>
              <a:ext uri="{FF2B5EF4-FFF2-40B4-BE49-F238E27FC236}">
                <a16:creationId xmlns:a16="http://schemas.microsoft.com/office/drawing/2014/main" id="{2F314DDA-41AD-4492-A9E6-2FA72C3DC4ED}"/>
              </a:ext>
            </a:extLst>
          </p:cNvPr>
          <p:cNvSpPr txBox="1"/>
          <p:nvPr/>
        </p:nvSpPr>
        <p:spPr>
          <a:xfrm>
            <a:off x="737496" y="2987543"/>
            <a:ext cx="3693896" cy="790409"/>
          </a:xfrm>
          <a:prstGeom prst="rect">
            <a:avLst/>
          </a:prstGeom>
          <a:noFill/>
        </p:spPr>
        <p:txBody>
          <a:bodyPr wrap="none" rtlCol="0">
            <a:spAutoFit/>
          </a:bodyPr>
          <a:lstStyle/>
          <a:p>
            <a:pPr algn="ctr"/>
            <a:r>
              <a:rPr lang="nl-NL" sz="1512" dirty="0">
                <a:latin typeface="Calibri" panose="020F0502020204030204" pitchFamily="34" charset="0"/>
                <a:cs typeface="Calibri" panose="020F0502020204030204" pitchFamily="34" charset="0"/>
              </a:rPr>
              <a:t>Een </a:t>
            </a:r>
            <a:r>
              <a:rPr lang="nl-NL" sz="1512" i="1" dirty="0">
                <a:latin typeface="Calibri" panose="020F0502020204030204" pitchFamily="34" charset="0"/>
                <a:cs typeface="Calibri" panose="020F0502020204030204" pitchFamily="34" charset="0"/>
              </a:rPr>
              <a:t>Performance factor </a:t>
            </a:r>
            <a:r>
              <a:rPr lang="nl-NL" sz="1512" dirty="0">
                <a:latin typeface="Calibri" panose="020F0502020204030204" pitchFamily="34" charset="0"/>
                <a:cs typeface="Calibri" panose="020F0502020204030204" pitchFamily="34" charset="0"/>
              </a:rPr>
              <a:t>van een hogere orde</a:t>
            </a:r>
          </a:p>
          <a:p>
            <a:pPr algn="ctr"/>
            <a:r>
              <a:rPr lang="nl-NL" sz="1512" dirty="0">
                <a:latin typeface="Calibri" panose="020F0502020204030204" pitchFamily="34" charset="0"/>
                <a:cs typeface="Calibri" panose="020F0502020204030204" pitchFamily="34" charset="0"/>
              </a:rPr>
              <a:t>kan pas worden geoptimaliseerd als </a:t>
            </a:r>
          </a:p>
          <a:p>
            <a:pPr algn="ctr"/>
            <a:r>
              <a:rPr lang="nl-NL" sz="1512" dirty="0">
                <a:latin typeface="Calibri" panose="020F0502020204030204" pitchFamily="34" charset="0"/>
                <a:cs typeface="Calibri" panose="020F0502020204030204" pitchFamily="34" charset="0"/>
              </a:rPr>
              <a:t>de onderliggende factoren optimaal zijn</a:t>
            </a:r>
          </a:p>
        </p:txBody>
      </p:sp>
      <p:sp>
        <p:nvSpPr>
          <p:cNvPr id="28" name="Tekstvak 27">
            <a:extLst>
              <a:ext uri="{FF2B5EF4-FFF2-40B4-BE49-F238E27FC236}">
                <a16:creationId xmlns:a16="http://schemas.microsoft.com/office/drawing/2014/main" id="{C6723DFE-E028-492D-AD26-940B17D7CB89}"/>
              </a:ext>
            </a:extLst>
          </p:cNvPr>
          <p:cNvSpPr txBox="1"/>
          <p:nvPr/>
        </p:nvSpPr>
        <p:spPr>
          <a:xfrm>
            <a:off x="926970" y="1989231"/>
            <a:ext cx="3314946" cy="703141"/>
          </a:xfrm>
          <a:prstGeom prst="rect">
            <a:avLst/>
          </a:prstGeom>
          <a:noFill/>
        </p:spPr>
        <p:txBody>
          <a:bodyPr wrap="none" rtlCol="0">
            <a:spAutoFit/>
          </a:bodyPr>
          <a:lstStyle/>
          <a:p>
            <a:pPr algn="ctr"/>
            <a:r>
              <a:rPr lang="nl-NL" sz="1512" dirty="0">
                <a:latin typeface="Calibri" panose="020F0502020204030204" pitchFamily="34" charset="0"/>
                <a:cs typeface="Calibri" panose="020F0502020204030204" pitchFamily="34" charset="0"/>
              </a:rPr>
              <a:t>Het </a:t>
            </a:r>
            <a:r>
              <a:rPr lang="nl-NL" sz="1512" dirty="0" err="1">
                <a:latin typeface="Calibri" panose="020F0502020204030204" pitchFamily="34" charset="0"/>
                <a:cs typeface="Calibri" panose="020F0502020204030204" pitchFamily="34" charset="0"/>
              </a:rPr>
              <a:t>Sandcone</a:t>
            </a:r>
            <a:r>
              <a:rPr lang="nl-NL" sz="1512" dirty="0">
                <a:latin typeface="Calibri" panose="020F0502020204030204" pitchFamily="34" charset="0"/>
                <a:cs typeface="Calibri" panose="020F0502020204030204" pitchFamily="34" charset="0"/>
              </a:rPr>
              <a:t> model is de leidraad voor</a:t>
            </a:r>
          </a:p>
          <a:p>
            <a:pPr algn="ctr"/>
            <a:r>
              <a:rPr lang="nl-NL" sz="1512" b="1" dirty="0">
                <a:latin typeface="Calibri" panose="020F0502020204030204" pitchFamily="34" charset="0"/>
                <a:cs typeface="Calibri" panose="020F0502020204030204" pitchFamily="34" charset="0"/>
              </a:rPr>
              <a:t>structurele doorlooptijd </a:t>
            </a:r>
            <a:r>
              <a:rPr lang="nl-NL" sz="1512" dirty="0">
                <a:latin typeface="Calibri" panose="020F0502020204030204" pitchFamily="34" charset="0"/>
                <a:cs typeface="Calibri" panose="020F0502020204030204" pitchFamily="34" charset="0"/>
              </a:rPr>
              <a:t>verkorting</a:t>
            </a:r>
          </a:p>
          <a:p>
            <a:pPr algn="r"/>
            <a:r>
              <a:rPr lang="nl-NL" sz="945" dirty="0">
                <a:solidFill>
                  <a:srgbClr val="C00000"/>
                </a:solidFill>
                <a:latin typeface="Calibri" panose="020F0502020204030204" pitchFamily="34" charset="0"/>
                <a:cs typeface="Calibri" panose="020F0502020204030204" pitchFamily="34" charset="0"/>
              </a:rPr>
              <a:t>Berenschot</a:t>
            </a:r>
          </a:p>
        </p:txBody>
      </p:sp>
      <p:sp>
        <p:nvSpPr>
          <p:cNvPr id="30" name="Tekstvak 29">
            <a:extLst>
              <a:ext uri="{FF2B5EF4-FFF2-40B4-BE49-F238E27FC236}">
                <a16:creationId xmlns:a16="http://schemas.microsoft.com/office/drawing/2014/main" id="{B9813651-701A-4F19-AC10-3CF188564A45}"/>
              </a:ext>
            </a:extLst>
          </p:cNvPr>
          <p:cNvSpPr txBox="1"/>
          <p:nvPr/>
        </p:nvSpPr>
        <p:spPr>
          <a:xfrm>
            <a:off x="9734768" y="6253556"/>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133</a:t>
            </a:r>
          </a:p>
        </p:txBody>
      </p:sp>
      <p:pic>
        <p:nvPicPr>
          <p:cNvPr id="31" name="Afbeelding 30" descr="Afbeelding met vliegtuig, zitten, groot, startbaan&#10;&#10;Automatisch gegenereerde beschrijving">
            <a:extLst>
              <a:ext uri="{FF2B5EF4-FFF2-40B4-BE49-F238E27FC236}">
                <a16:creationId xmlns:a16="http://schemas.microsoft.com/office/drawing/2014/main" id="{2186BAA6-B797-4D87-A2A9-F7A4FDBC6F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32" name="Picture 3">
            <a:extLst>
              <a:ext uri="{FF2B5EF4-FFF2-40B4-BE49-F238E27FC236}">
                <a16:creationId xmlns:a16="http://schemas.microsoft.com/office/drawing/2014/main" id="{7B8771C1-A418-4228-9953-9A4EFA62E45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252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Arial" panose="020B0604020202020204" pitchFamily="34" charset="0"/>
                <a:cs typeface="Arial" panose="020B0604020202020204" pitchFamily="34" charset="0"/>
              </a:rPr>
              <a:t>Processturing in de praktijk</a:t>
            </a:r>
            <a:br>
              <a:rPr lang="nl-NL" sz="3402" dirty="0">
                <a:latin typeface="Candara Light" panose="020E0502030303020204" pitchFamily="34" charset="0"/>
              </a:rPr>
            </a:br>
            <a:r>
              <a:rPr lang="nl-NL" sz="1600" b="0" dirty="0">
                <a:solidFill>
                  <a:schemeClr val="tx1"/>
                </a:solidFill>
                <a:latin typeface="Calibri Light" panose="020F0302020204030204" pitchFamily="34" charset="0"/>
                <a:cs typeface="Calibri Light" panose="020F0302020204030204" pitchFamily="34" charset="0"/>
              </a:rPr>
              <a:t>Afwegingsmodel [Trade-off model] [Polair diagram]</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8168B55B-1053-4030-82ED-95FFDF805CB9}"/>
              </a:ext>
            </a:extLst>
          </p:cNvPr>
          <p:cNvSpPr txBox="1"/>
          <p:nvPr/>
        </p:nvSpPr>
        <p:spPr>
          <a:xfrm>
            <a:off x="6478033" y="4330996"/>
            <a:ext cx="1192762" cy="295915"/>
          </a:xfrm>
          <a:prstGeom prst="rect">
            <a:avLst/>
          </a:prstGeom>
          <a:noFill/>
        </p:spPr>
        <p:txBody>
          <a:bodyPr wrap="none" rtlCol="0">
            <a:spAutoFit/>
          </a:bodyPr>
          <a:lstStyle/>
          <a:p>
            <a:r>
              <a:rPr lang="nl-NL" sz="1323" i="1" dirty="0">
                <a:latin typeface="Calibri" panose="020F0502020204030204" pitchFamily="34" charset="0"/>
                <a:cs typeface="Calibri" panose="020F0502020204030204" pitchFamily="34" charset="0"/>
              </a:rPr>
              <a:t>Polair diagram</a:t>
            </a:r>
          </a:p>
        </p:txBody>
      </p:sp>
      <p:sp>
        <p:nvSpPr>
          <p:cNvPr id="5" name="Vrije vorm: vorm 4">
            <a:extLst>
              <a:ext uri="{FF2B5EF4-FFF2-40B4-BE49-F238E27FC236}">
                <a16:creationId xmlns:a16="http://schemas.microsoft.com/office/drawing/2014/main" id="{55BB6512-F198-47FB-9146-4BCDA1C3F5A7}"/>
              </a:ext>
            </a:extLst>
          </p:cNvPr>
          <p:cNvSpPr/>
          <p:nvPr/>
        </p:nvSpPr>
        <p:spPr>
          <a:xfrm>
            <a:off x="6177815" y="2252776"/>
            <a:ext cx="1847222" cy="1827359"/>
          </a:xfrm>
          <a:custGeom>
            <a:avLst/>
            <a:gdLst>
              <a:gd name="connsiteX0" fmla="*/ 0 w 1954924"/>
              <a:gd name="connsiteY0" fmla="*/ 851338 h 1933903"/>
              <a:gd name="connsiteX1" fmla="*/ 935420 w 1954924"/>
              <a:gd name="connsiteY1" fmla="*/ 0 h 1933903"/>
              <a:gd name="connsiteX2" fmla="*/ 1954924 w 1954924"/>
              <a:gd name="connsiteY2" fmla="*/ 809297 h 1933903"/>
              <a:gd name="connsiteX3" fmla="*/ 1492469 w 1954924"/>
              <a:gd name="connsiteY3" fmla="*/ 1933903 h 1933903"/>
              <a:gd name="connsiteX4" fmla="*/ 388882 w 1954924"/>
              <a:gd name="connsiteY4" fmla="*/ 1923393 h 1933903"/>
              <a:gd name="connsiteX5" fmla="*/ 52551 w 1954924"/>
              <a:gd name="connsiteY5" fmla="*/ 872359 h 193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4924" h="1933903">
                <a:moveTo>
                  <a:pt x="0" y="851338"/>
                </a:moveTo>
                <a:lnTo>
                  <a:pt x="935420" y="0"/>
                </a:lnTo>
                <a:lnTo>
                  <a:pt x="1954924" y="809297"/>
                </a:lnTo>
                <a:lnTo>
                  <a:pt x="1492469" y="1933903"/>
                </a:lnTo>
                <a:lnTo>
                  <a:pt x="388882" y="1923393"/>
                </a:lnTo>
                <a:lnTo>
                  <a:pt x="52551" y="872359"/>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5" name="Tekstvak 24">
            <a:extLst>
              <a:ext uri="{FF2B5EF4-FFF2-40B4-BE49-F238E27FC236}">
                <a16:creationId xmlns:a16="http://schemas.microsoft.com/office/drawing/2014/main" id="{C246F3AF-9E5D-457C-B5B9-F1FBD3FEF3B7}"/>
              </a:ext>
            </a:extLst>
          </p:cNvPr>
          <p:cNvSpPr txBox="1"/>
          <p:nvPr/>
        </p:nvSpPr>
        <p:spPr>
          <a:xfrm>
            <a:off x="679850" y="2613368"/>
            <a:ext cx="3563989" cy="557717"/>
          </a:xfrm>
          <a:prstGeom prst="rect">
            <a:avLst/>
          </a:prstGeom>
          <a:noFill/>
        </p:spPr>
        <p:txBody>
          <a:bodyPr wrap="none" rtlCol="0">
            <a:spAutoFit/>
          </a:bodyPr>
          <a:lstStyle/>
          <a:p>
            <a:pPr algn="ctr"/>
            <a:r>
              <a:rPr lang="nl-NL" sz="1512" dirty="0">
                <a:latin typeface="Calibri" panose="020F0502020204030204" pitchFamily="34" charset="0"/>
                <a:cs typeface="Calibri" panose="020F0502020204030204" pitchFamily="34" charset="0"/>
              </a:rPr>
              <a:t>Optimalisatie van een </a:t>
            </a:r>
            <a:r>
              <a:rPr lang="nl-NL" sz="1512" b="1" i="1" dirty="0">
                <a:latin typeface="Calibri" panose="020F0502020204030204" pitchFamily="34" charset="0"/>
                <a:cs typeface="Calibri" panose="020F0502020204030204" pitchFamily="34" charset="0"/>
              </a:rPr>
              <a:t>Performance Factor </a:t>
            </a:r>
          </a:p>
          <a:p>
            <a:pPr algn="ctr"/>
            <a:r>
              <a:rPr lang="nl-NL" sz="1512" dirty="0">
                <a:latin typeface="Calibri" panose="020F0502020204030204" pitchFamily="34" charset="0"/>
                <a:cs typeface="Calibri" panose="020F0502020204030204" pitchFamily="34" charset="0"/>
              </a:rPr>
              <a:t>gaat ten koste van een andere factor</a:t>
            </a:r>
          </a:p>
        </p:txBody>
      </p:sp>
      <p:sp>
        <p:nvSpPr>
          <p:cNvPr id="3" name="Tijdelijke aanduiding voor voettekst 2">
            <a:extLst>
              <a:ext uri="{FF2B5EF4-FFF2-40B4-BE49-F238E27FC236}">
                <a16:creationId xmlns:a16="http://schemas.microsoft.com/office/drawing/2014/main" id="{C7023F1C-4570-43BE-AB3A-8715494BE864}"/>
              </a:ext>
            </a:extLst>
          </p:cNvPr>
          <p:cNvSpPr>
            <a:spLocks noGrp="1"/>
          </p:cNvSpPr>
          <p:nvPr>
            <p:ph type="ftr" sz="quarter" idx="11"/>
          </p:nvPr>
        </p:nvSpPr>
        <p:spPr/>
        <p:txBody>
          <a:bodyPr/>
          <a:lstStyle/>
          <a:p>
            <a:r>
              <a:rPr lang="nl-NL"/>
              <a:t>Processen</a:t>
            </a:r>
          </a:p>
        </p:txBody>
      </p:sp>
      <p:sp>
        <p:nvSpPr>
          <p:cNvPr id="18" name="Tijdelijke aanduiding voor dianummer 17">
            <a:extLst>
              <a:ext uri="{FF2B5EF4-FFF2-40B4-BE49-F238E27FC236}">
                <a16:creationId xmlns:a16="http://schemas.microsoft.com/office/drawing/2014/main" id="{7CF43E2C-B72B-4D91-974E-3343D4139F5E}"/>
              </a:ext>
            </a:extLst>
          </p:cNvPr>
          <p:cNvSpPr>
            <a:spLocks noGrp="1"/>
          </p:cNvSpPr>
          <p:nvPr>
            <p:ph type="sldNum" sz="quarter" idx="12"/>
          </p:nvPr>
        </p:nvSpPr>
        <p:spPr/>
        <p:txBody>
          <a:bodyPr/>
          <a:lstStyle/>
          <a:p>
            <a:fld id="{76022968-2107-43EC-8FC0-5D78783708AF}" type="slidenum">
              <a:rPr lang="nl-NL" smtClean="0"/>
              <a:t>81</a:t>
            </a:fld>
            <a:endParaRPr lang="nl-NL"/>
          </a:p>
        </p:txBody>
      </p:sp>
      <p:sp>
        <p:nvSpPr>
          <p:cNvPr id="27" name="Tekstvak 26">
            <a:extLst>
              <a:ext uri="{FF2B5EF4-FFF2-40B4-BE49-F238E27FC236}">
                <a16:creationId xmlns:a16="http://schemas.microsoft.com/office/drawing/2014/main" id="{FA8EBF42-4F16-4195-BB9A-35ACBDA80E9D}"/>
              </a:ext>
            </a:extLst>
          </p:cNvPr>
          <p:cNvSpPr txBox="1"/>
          <p:nvPr/>
        </p:nvSpPr>
        <p:spPr>
          <a:xfrm>
            <a:off x="6184203" y="1167703"/>
            <a:ext cx="1936236" cy="325025"/>
          </a:xfrm>
          <a:prstGeom prst="rect">
            <a:avLst/>
          </a:prstGeom>
          <a:noFill/>
        </p:spPr>
        <p:txBody>
          <a:bodyPr wrap="none" rtlCol="0">
            <a:spAutoFit/>
          </a:bodyPr>
          <a:lstStyle/>
          <a:p>
            <a:r>
              <a:rPr lang="nl-NL" sz="1512" b="1" dirty="0">
                <a:latin typeface="Calibri" panose="020F0502020204030204" pitchFamily="34" charset="0"/>
                <a:cs typeface="Calibri" panose="020F0502020204030204" pitchFamily="34" charset="0"/>
              </a:rPr>
              <a:t>Performance factoren</a:t>
            </a:r>
          </a:p>
        </p:txBody>
      </p:sp>
      <p:sp>
        <p:nvSpPr>
          <p:cNvPr id="28" name="Vijfhoek 27">
            <a:extLst>
              <a:ext uri="{FF2B5EF4-FFF2-40B4-BE49-F238E27FC236}">
                <a16:creationId xmlns:a16="http://schemas.microsoft.com/office/drawing/2014/main" id="{EC80FA9A-F045-4670-BF8A-BFD97057D4FB}"/>
              </a:ext>
            </a:extLst>
          </p:cNvPr>
          <p:cNvSpPr/>
          <p:nvPr/>
        </p:nvSpPr>
        <p:spPr>
          <a:xfrm>
            <a:off x="5951364" y="2086018"/>
            <a:ext cx="2228092" cy="2229292"/>
          </a:xfrm>
          <a:prstGeom prst="pentagon">
            <a:avLst/>
          </a:prstGeom>
          <a:noFill/>
          <a:ln w="28575" cap="flat" cmpd="sng" algn="ctr">
            <a:solidFill>
              <a:sysClr val="windowText" lastClr="000000">
                <a:lumMod val="50000"/>
                <a:lumOff val="50000"/>
              </a:sysClr>
            </a:solidFill>
            <a:prstDash val="solid"/>
            <a:miter lim="800000"/>
          </a:ln>
          <a:effectLst/>
        </p:spPr>
        <p:txBody>
          <a:bodyPr rtlCol="0" anchor="ctr"/>
          <a:lstStyle/>
          <a:p>
            <a:pPr algn="ctr" defTabSz="864017">
              <a:defRPr/>
            </a:pPr>
            <a:endParaRPr lang="nl-NL" sz="1701" kern="0">
              <a:solidFill>
                <a:prstClr val="black"/>
              </a:solidFill>
              <a:latin typeface="Calibri" panose="020F0502020204030204"/>
              <a:cs typeface="Calibri" panose="020F0502020204030204" pitchFamily="34" charset="0"/>
            </a:endParaRPr>
          </a:p>
        </p:txBody>
      </p:sp>
      <p:sp>
        <p:nvSpPr>
          <p:cNvPr id="29" name="Vijfhoek 28">
            <a:extLst>
              <a:ext uri="{FF2B5EF4-FFF2-40B4-BE49-F238E27FC236}">
                <a16:creationId xmlns:a16="http://schemas.microsoft.com/office/drawing/2014/main" id="{50C37461-C05E-4A25-AD7A-6B925D868183}"/>
              </a:ext>
            </a:extLst>
          </p:cNvPr>
          <p:cNvSpPr/>
          <p:nvPr/>
        </p:nvSpPr>
        <p:spPr>
          <a:xfrm>
            <a:off x="6212288" y="2385501"/>
            <a:ext cx="1706243" cy="1677179"/>
          </a:xfrm>
          <a:prstGeom prst="pentagon">
            <a:avLst/>
          </a:prstGeom>
          <a:noFill/>
          <a:ln w="28575" cap="flat" cmpd="sng" algn="ctr">
            <a:solidFill>
              <a:sysClr val="windowText" lastClr="000000">
                <a:lumMod val="50000"/>
                <a:lumOff val="50000"/>
              </a:sysClr>
            </a:solidFill>
            <a:prstDash val="solid"/>
            <a:miter lim="800000"/>
          </a:ln>
          <a:effectLst/>
        </p:spPr>
        <p:txBody>
          <a:bodyPr rtlCol="0" anchor="ctr"/>
          <a:lstStyle/>
          <a:p>
            <a:pPr algn="ctr" defTabSz="864017">
              <a:defRPr/>
            </a:pPr>
            <a:endParaRPr lang="nl-NL" sz="1701" kern="0">
              <a:solidFill>
                <a:prstClr val="black"/>
              </a:solidFill>
              <a:latin typeface="Calibri" panose="020F0502020204030204"/>
              <a:cs typeface="Calibri" panose="020F0502020204030204" pitchFamily="34" charset="0"/>
            </a:endParaRPr>
          </a:p>
        </p:txBody>
      </p:sp>
      <p:sp>
        <p:nvSpPr>
          <p:cNvPr id="30" name="Vijfhoek 29">
            <a:extLst>
              <a:ext uri="{FF2B5EF4-FFF2-40B4-BE49-F238E27FC236}">
                <a16:creationId xmlns:a16="http://schemas.microsoft.com/office/drawing/2014/main" id="{4569C237-7C8F-4602-AF78-500D663D17A4}"/>
              </a:ext>
            </a:extLst>
          </p:cNvPr>
          <p:cNvSpPr/>
          <p:nvPr/>
        </p:nvSpPr>
        <p:spPr>
          <a:xfrm>
            <a:off x="6467111" y="2677058"/>
            <a:ext cx="1196595" cy="1179664"/>
          </a:xfrm>
          <a:prstGeom prst="pentagon">
            <a:avLst/>
          </a:prstGeom>
          <a:noFill/>
          <a:ln w="28575" cap="flat" cmpd="sng" algn="ctr">
            <a:solidFill>
              <a:sysClr val="windowText" lastClr="000000">
                <a:lumMod val="50000"/>
                <a:lumOff val="50000"/>
              </a:sysClr>
            </a:solidFill>
            <a:prstDash val="solid"/>
            <a:miter lim="800000"/>
          </a:ln>
          <a:effectLst/>
        </p:spPr>
        <p:txBody>
          <a:bodyPr rtlCol="0" anchor="ctr"/>
          <a:lstStyle/>
          <a:p>
            <a:pPr algn="ctr" defTabSz="864017">
              <a:defRPr/>
            </a:pPr>
            <a:endParaRPr lang="nl-NL" sz="1701" kern="0">
              <a:solidFill>
                <a:prstClr val="black"/>
              </a:solidFill>
              <a:latin typeface="Calibri" panose="020F0502020204030204"/>
              <a:cs typeface="Calibri" panose="020F0502020204030204" pitchFamily="34" charset="0"/>
            </a:endParaRPr>
          </a:p>
        </p:txBody>
      </p:sp>
      <p:sp>
        <p:nvSpPr>
          <p:cNvPr id="31" name="Vijfhoek 30">
            <a:extLst>
              <a:ext uri="{FF2B5EF4-FFF2-40B4-BE49-F238E27FC236}">
                <a16:creationId xmlns:a16="http://schemas.microsoft.com/office/drawing/2014/main" id="{65DD8BC8-4F6C-4A3D-AAD1-841B2D16D196}"/>
              </a:ext>
            </a:extLst>
          </p:cNvPr>
          <p:cNvSpPr/>
          <p:nvPr/>
        </p:nvSpPr>
        <p:spPr>
          <a:xfrm>
            <a:off x="6684216" y="2937529"/>
            <a:ext cx="798403" cy="684389"/>
          </a:xfrm>
          <a:prstGeom prst="pentagon">
            <a:avLst/>
          </a:prstGeom>
          <a:noFill/>
          <a:ln w="28575" cap="flat" cmpd="sng" algn="ctr">
            <a:solidFill>
              <a:sysClr val="windowText" lastClr="000000">
                <a:lumMod val="50000"/>
                <a:lumOff val="50000"/>
              </a:sysClr>
            </a:solidFill>
            <a:prstDash val="solid"/>
            <a:miter lim="800000"/>
          </a:ln>
          <a:effectLst/>
        </p:spPr>
        <p:txBody>
          <a:bodyPr rtlCol="0" anchor="ctr"/>
          <a:lstStyle/>
          <a:p>
            <a:pPr algn="ctr" defTabSz="864017">
              <a:defRPr/>
            </a:pPr>
            <a:endParaRPr lang="nl-NL" sz="1701" kern="0">
              <a:solidFill>
                <a:prstClr val="black"/>
              </a:solidFill>
              <a:latin typeface="Calibri" panose="020F0502020204030204"/>
              <a:cs typeface="Calibri" panose="020F0502020204030204" pitchFamily="34" charset="0"/>
            </a:endParaRPr>
          </a:p>
        </p:txBody>
      </p:sp>
      <p:cxnSp>
        <p:nvCxnSpPr>
          <p:cNvPr id="32" name="Rechte verbindingslijn 31">
            <a:extLst>
              <a:ext uri="{FF2B5EF4-FFF2-40B4-BE49-F238E27FC236}">
                <a16:creationId xmlns:a16="http://schemas.microsoft.com/office/drawing/2014/main" id="{04F85B12-C60C-428D-BEB7-3394F0798F99}"/>
              </a:ext>
            </a:extLst>
          </p:cNvPr>
          <p:cNvCxnSpPr>
            <a:cxnSpLocks/>
            <a:endCxn id="28" idx="0"/>
          </p:cNvCxnSpPr>
          <p:nvPr/>
        </p:nvCxnSpPr>
        <p:spPr>
          <a:xfrm flipH="1" flipV="1">
            <a:off x="7065410" y="2086018"/>
            <a:ext cx="18008" cy="1266369"/>
          </a:xfrm>
          <a:prstGeom prst="line">
            <a:avLst/>
          </a:prstGeom>
          <a:noFill/>
          <a:ln w="19050" cap="flat" cmpd="sng" algn="ctr">
            <a:solidFill>
              <a:sysClr val="windowText" lastClr="000000">
                <a:lumMod val="50000"/>
                <a:lumOff val="50000"/>
              </a:sysClr>
            </a:solidFill>
            <a:prstDash val="solid"/>
            <a:miter lim="800000"/>
          </a:ln>
          <a:effectLst/>
        </p:spPr>
      </p:cxnSp>
      <p:cxnSp>
        <p:nvCxnSpPr>
          <p:cNvPr id="33" name="Rechte verbindingslijn 32">
            <a:extLst>
              <a:ext uri="{FF2B5EF4-FFF2-40B4-BE49-F238E27FC236}">
                <a16:creationId xmlns:a16="http://schemas.microsoft.com/office/drawing/2014/main" id="{58BC655C-DDD0-4C4C-AF0F-DD0C106C795A}"/>
              </a:ext>
            </a:extLst>
          </p:cNvPr>
          <p:cNvCxnSpPr>
            <a:cxnSpLocks/>
            <a:endCxn id="28" idx="1"/>
          </p:cNvCxnSpPr>
          <p:nvPr/>
        </p:nvCxnSpPr>
        <p:spPr>
          <a:xfrm flipH="1" flipV="1">
            <a:off x="5951366" y="2937530"/>
            <a:ext cx="1132052" cy="432914"/>
          </a:xfrm>
          <a:prstGeom prst="line">
            <a:avLst/>
          </a:prstGeom>
          <a:noFill/>
          <a:ln w="19050" cap="flat" cmpd="sng" algn="ctr">
            <a:solidFill>
              <a:sysClr val="windowText" lastClr="000000">
                <a:lumMod val="50000"/>
                <a:lumOff val="50000"/>
              </a:sysClr>
            </a:solidFill>
            <a:prstDash val="solid"/>
            <a:miter lim="800000"/>
          </a:ln>
          <a:effectLst/>
        </p:spPr>
      </p:cxnSp>
      <p:cxnSp>
        <p:nvCxnSpPr>
          <p:cNvPr id="34" name="Rechte verbindingslijn 33">
            <a:extLst>
              <a:ext uri="{FF2B5EF4-FFF2-40B4-BE49-F238E27FC236}">
                <a16:creationId xmlns:a16="http://schemas.microsoft.com/office/drawing/2014/main" id="{5E6F1F71-B1F1-4B2F-B27B-524257A16E47}"/>
              </a:ext>
            </a:extLst>
          </p:cNvPr>
          <p:cNvCxnSpPr>
            <a:cxnSpLocks/>
            <a:endCxn id="28" idx="5"/>
          </p:cNvCxnSpPr>
          <p:nvPr/>
        </p:nvCxnSpPr>
        <p:spPr>
          <a:xfrm flipV="1">
            <a:off x="7083418" y="2937530"/>
            <a:ext cx="1096036" cy="425909"/>
          </a:xfrm>
          <a:prstGeom prst="line">
            <a:avLst/>
          </a:prstGeom>
          <a:noFill/>
          <a:ln w="19050" cap="flat" cmpd="sng" algn="ctr">
            <a:solidFill>
              <a:sysClr val="windowText" lastClr="000000">
                <a:lumMod val="50000"/>
                <a:lumOff val="50000"/>
              </a:sysClr>
            </a:solidFill>
            <a:prstDash val="solid"/>
            <a:miter lim="800000"/>
          </a:ln>
          <a:effectLst/>
        </p:spPr>
      </p:cxnSp>
      <p:cxnSp>
        <p:nvCxnSpPr>
          <p:cNvPr id="35" name="Rechte verbindingslijn 34">
            <a:extLst>
              <a:ext uri="{FF2B5EF4-FFF2-40B4-BE49-F238E27FC236}">
                <a16:creationId xmlns:a16="http://schemas.microsoft.com/office/drawing/2014/main" id="{43D152D3-0B34-4137-BBE1-38A48B65FD6B}"/>
              </a:ext>
            </a:extLst>
          </p:cNvPr>
          <p:cNvCxnSpPr>
            <a:cxnSpLocks/>
            <a:endCxn id="28" idx="2"/>
          </p:cNvCxnSpPr>
          <p:nvPr/>
        </p:nvCxnSpPr>
        <p:spPr>
          <a:xfrm flipH="1">
            <a:off x="6376893" y="3347228"/>
            <a:ext cx="706525" cy="968076"/>
          </a:xfrm>
          <a:prstGeom prst="line">
            <a:avLst/>
          </a:prstGeom>
          <a:noFill/>
          <a:ln w="19050" cap="flat" cmpd="sng" algn="ctr">
            <a:solidFill>
              <a:sysClr val="windowText" lastClr="000000">
                <a:lumMod val="50000"/>
                <a:lumOff val="50000"/>
              </a:sysClr>
            </a:solidFill>
            <a:prstDash val="solid"/>
            <a:miter lim="800000"/>
          </a:ln>
          <a:effectLst/>
        </p:spPr>
      </p:cxnSp>
      <p:cxnSp>
        <p:nvCxnSpPr>
          <p:cNvPr id="36" name="Rechte verbindingslijn 35">
            <a:extLst>
              <a:ext uri="{FF2B5EF4-FFF2-40B4-BE49-F238E27FC236}">
                <a16:creationId xmlns:a16="http://schemas.microsoft.com/office/drawing/2014/main" id="{8AB3D560-41BE-42C1-A13F-8715E05EEE86}"/>
              </a:ext>
            </a:extLst>
          </p:cNvPr>
          <p:cNvCxnSpPr>
            <a:cxnSpLocks/>
            <a:endCxn id="28" idx="4"/>
          </p:cNvCxnSpPr>
          <p:nvPr/>
        </p:nvCxnSpPr>
        <p:spPr>
          <a:xfrm>
            <a:off x="7074414" y="3338263"/>
            <a:ext cx="679513" cy="977041"/>
          </a:xfrm>
          <a:prstGeom prst="line">
            <a:avLst/>
          </a:prstGeom>
          <a:noFill/>
          <a:ln w="19050" cap="flat" cmpd="sng" algn="ctr">
            <a:solidFill>
              <a:sysClr val="windowText" lastClr="000000">
                <a:lumMod val="50000"/>
                <a:lumOff val="50000"/>
              </a:sysClr>
            </a:solidFill>
            <a:prstDash val="solid"/>
            <a:miter lim="800000"/>
          </a:ln>
          <a:effectLst/>
        </p:spPr>
      </p:cxnSp>
      <p:sp>
        <p:nvSpPr>
          <p:cNvPr id="37" name="Tekstvak 36">
            <a:extLst>
              <a:ext uri="{FF2B5EF4-FFF2-40B4-BE49-F238E27FC236}">
                <a16:creationId xmlns:a16="http://schemas.microsoft.com/office/drawing/2014/main" id="{A4DAAC00-1FE2-42E5-BE48-CC68823B7B82}"/>
              </a:ext>
            </a:extLst>
          </p:cNvPr>
          <p:cNvSpPr txBox="1"/>
          <p:nvPr/>
        </p:nvSpPr>
        <p:spPr>
          <a:xfrm flipH="1">
            <a:off x="6499072" y="1828898"/>
            <a:ext cx="1088010" cy="266868"/>
          </a:xfrm>
          <a:prstGeom prst="rect">
            <a:avLst/>
          </a:prstGeom>
          <a:noFill/>
        </p:spPr>
        <p:txBody>
          <a:bodyPr wrap="square" rtlCol="0">
            <a:spAutoFit/>
          </a:bodyPr>
          <a:lstStyle/>
          <a:p>
            <a:pPr algn="ctr"/>
            <a:r>
              <a:rPr lang="nl-NL" sz="1134" b="1" dirty="0">
                <a:solidFill>
                  <a:prstClr val="black"/>
                </a:solidFill>
                <a:cs typeface="Calibri" panose="020F0502020204030204" pitchFamily="34" charset="0"/>
              </a:rPr>
              <a:t>Kwaliteit</a:t>
            </a:r>
          </a:p>
        </p:txBody>
      </p:sp>
      <p:sp>
        <p:nvSpPr>
          <p:cNvPr id="38" name="Tekstvak 37">
            <a:extLst>
              <a:ext uri="{FF2B5EF4-FFF2-40B4-BE49-F238E27FC236}">
                <a16:creationId xmlns:a16="http://schemas.microsoft.com/office/drawing/2014/main" id="{092FFB91-EF56-43B1-BB77-03B5C766545D}"/>
              </a:ext>
            </a:extLst>
          </p:cNvPr>
          <p:cNvSpPr txBox="1"/>
          <p:nvPr/>
        </p:nvSpPr>
        <p:spPr>
          <a:xfrm flipH="1">
            <a:off x="4916053" y="2826224"/>
            <a:ext cx="1044736" cy="266868"/>
          </a:xfrm>
          <a:prstGeom prst="rect">
            <a:avLst/>
          </a:prstGeom>
          <a:noFill/>
        </p:spPr>
        <p:txBody>
          <a:bodyPr wrap="square" rtlCol="0">
            <a:spAutoFit/>
          </a:bodyPr>
          <a:lstStyle/>
          <a:p>
            <a:pPr algn="ctr"/>
            <a:r>
              <a:rPr lang="nl-NL" sz="1134" b="1" dirty="0">
                <a:solidFill>
                  <a:prstClr val="black"/>
                </a:solidFill>
                <a:cs typeface="Calibri" panose="020F0502020204030204" pitchFamily="34" charset="0"/>
              </a:rPr>
              <a:t>Doorlooptijd</a:t>
            </a:r>
          </a:p>
        </p:txBody>
      </p:sp>
      <p:sp>
        <p:nvSpPr>
          <p:cNvPr id="39" name="Tekstvak 38">
            <a:extLst>
              <a:ext uri="{FF2B5EF4-FFF2-40B4-BE49-F238E27FC236}">
                <a16:creationId xmlns:a16="http://schemas.microsoft.com/office/drawing/2014/main" id="{C4299C77-18BC-44BA-AF8B-E444A0C0197F}"/>
              </a:ext>
            </a:extLst>
          </p:cNvPr>
          <p:cNvSpPr txBox="1"/>
          <p:nvPr/>
        </p:nvSpPr>
        <p:spPr>
          <a:xfrm flipH="1">
            <a:off x="5671161" y="4181551"/>
            <a:ext cx="713019" cy="266868"/>
          </a:xfrm>
          <a:prstGeom prst="rect">
            <a:avLst/>
          </a:prstGeom>
          <a:noFill/>
        </p:spPr>
        <p:txBody>
          <a:bodyPr wrap="square" rtlCol="0">
            <a:spAutoFit/>
          </a:bodyPr>
          <a:lstStyle/>
          <a:p>
            <a:pPr algn="ctr"/>
            <a:r>
              <a:rPr lang="nl-NL" sz="1134" b="1" dirty="0">
                <a:solidFill>
                  <a:prstClr val="black"/>
                </a:solidFill>
                <a:cs typeface="Calibri" panose="020F0502020204030204" pitchFamily="34" charset="0"/>
              </a:rPr>
              <a:t>Kosten</a:t>
            </a:r>
          </a:p>
        </p:txBody>
      </p:sp>
      <p:sp>
        <p:nvSpPr>
          <p:cNvPr id="40" name="Tekstvak 39">
            <a:extLst>
              <a:ext uri="{FF2B5EF4-FFF2-40B4-BE49-F238E27FC236}">
                <a16:creationId xmlns:a16="http://schemas.microsoft.com/office/drawing/2014/main" id="{5943226A-9AA2-4DF4-A92A-79D0A5D38C80}"/>
              </a:ext>
            </a:extLst>
          </p:cNvPr>
          <p:cNvSpPr txBox="1"/>
          <p:nvPr/>
        </p:nvSpPr>
        <p:spPr>
          <a:xfrm flipH="1">
            <a:off x="8153277" y="2826224"/>
            <a:ext cx="1383573" cy="266868"/>
          </a:xfrm>
          <a:prstGeom prst="rect">
            <a:avLst/>
          </a:prstGeom>
          <a:noFill/>
        </p:spPr>
        <p:txBody>
          <a:bodyPr wrap="square" rtlCol="0">
            <a:spAutoFit/>
          </a:bodyPr>
          <a:lstStyle/>
          <a:p>
            <a:pPr algn="ctr"/>
            <a:r>
              <a:rPr lang="nl-NL" sz="1134" b="1" dirty="0">
                <a:solidFill>
                  <a:prstClr val="black"/>
                </a:solidFill>
                <a:cs typeface="Calibri" panose="020F0502020204030204" pitchFamily="34" charset="0"/>
              </a:rPr>
              <a:t>Betrouwbaarheid</a:t>
            </a:r>
          </a:p>
        </p:txBody>
      </p:sp>
      <p:sp>
        <p:nvSpPr>
          <p:cNvPr id="41" name="Tekstvak 40">
            <a:extLst>
              <a:ext uri="{FF2B5EF4-FFF2-40B4-BE49-F238E27FC236}">
                <a16:creationId xmlns:a16="http://schemas.microsoft.com/office/drawing/2014/main" id="{BDDE39DA-9639-416E-8B28-54EB89FEC958}"/>
              </a:ext>
            </a:extLst>
          </p:cNvPr>
          <p:cNvSpPr txBox="1"/>
          <p:nvPr/>
        </p:nvSpPr>
        <p:spPr>
          <a:xfrm flipH="1">
            <a:off x="7561106" y="4181551"/>
            <a:ext cx="1383573" cy="266868"/>
          </a:xfrm>
          <a:prstGeom prst="rect">
            <a:avLst/>
          </a:prstGeom>
          <a:noFill/>
        </p:spPr>
        <p:txBody>
          <a:bodyPr wrap="square" rtlCol="0">
            <a:spAutoFit/>
          </a:bodyPr>
          <a:lstStyle/>
          <a:p>
            <a:pPr algn="ctr"/>
            <a:r>
              <a:rPr lang="nl-NL" sz="1134" b="1" dirty="0">
                <a:solidFill>
                  <a:prstClr val="black"/>
                </a:solidFill>
                <a:cs typeface="Calibri" panose="020F0502020204030204" pitchFamily="34" charset="0"/>
              </a:rPr>
              <a:t>Flexibiliteit</a:t>
            </a:r>
          </a:p>
        </p:txBody>
      </p:sp>
      <p:sp>
        <p:nvSpPr>
          <p:cNvPr id="42" name="Vrije vorm: vorm 41">
            <a:extLst>
              <a:ext uri="{FF2B5EF4-FFF2-40B4-BE49-F238E27FC236}">
                <a16:creationId xmlns:a16="http://schemas.microsoft.com/office/drawing/2014/main" id="{D58AC458-3B66-42F4-9100-37F3210D5FD9}"/>
              </a:ext>
            </a:extLst>
          </p:cNvPr>
          <p:cNvSpPr/>
          <p:nvPr/>
        </p:nvSpPr>
        <p:spPr>
          <a:xfrm>
            <a:off x="6408729" y="2239832"/>
            <a:ext cx="1350657" cy="1906810"/>
          </a:xfrm>
          <a:custGeom>
            <a:avLst/>
            <a:gdLst>
              <a:gd name="connsiteX0" fmla="*/ 683172 w 1429407"/>
              <a:gd name="connsiteY0" fmla="*/ 0 h 2017986"/>
              <a:gd name="connsiteX1" fmla="*/ 1429407 w 1429407"/>
              <a:gd name="connsiteY1" fmla="*/ 861848 h 2017986"/>
              <a:gd name="connsiteX2" fmla="*/ 1082565 w 1429407"/>
              <a:gd name="connsiteY2" fmla="*/ 1671144 h 2017986"/>
              <a:gd name="connsiteX3" fmla="*/ 73572 w 1429407"/>
              <a:gd name="connsiteY3" fmla="*/ 2017986 h 2017986"/>
              <a:gd name="connsiteX4" fmla="*/ 0 w 1429407"/>
              <a:gd name="connsiteY4" fmla="*/ 861848 h 2017986"/>
              <a:gd name="connsiteX5" fmla="*/ 683172 w 1429407"/>
              <a:gd name="connsiteY5" fmla="*/ 0 h 201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9407" h="2017986">
                <a:moveTo>
                  <a:pt x="683172" y="0"/>
                </a:moveTo>
                <a:lnTo>
                  <a:pt x="1429407" y="861848"/>
                </a:lnTo>
                <a:lnTo>
                  <a:pt x="1082565" y="1671144"/>
                </a:lnTo>
                <a:lnTo>
                  <a:pt x="73572" y="2017986"/>
                </a:lnTo>
                <a:lnTo>
                  <a:pt x="0" y="861848"/>
                </a:lnTo>
                <a:lnTo>
                  <a:pt x="683172" y="0"/>
                </a:lnTo>
                <a:close/>
              </a:path>
            </a:pathLst>
          </a:custGeom>
          <a:solidFill>
            <a:srgbClr val="C00000">
              <a:alpha val="75000"/>
            </a:srgbClr>
          </a:solidFill>
          <a:ln w="12700" cap="flat" cmpd="sng" algn="ctr">
            <a:solidFill>
              <a:srgbClr val="C00000"/>
            </a:solidFill>
            <a:prstDash val="solid"/>
            <a:miter lim="800000"/>
          </a:ln>
          <a:effectLst/>
        </p:spPr>
        <p:txBody>
          <a:bodyPr rtlCol="0" anchor="ctr"/>
          <a:lstStyle/>
          <a:p>
            <a:pPr algn="ctr" defTabSz="864017">
              <a:defRPr/>
            </a:pPr>
            <a:endParaRPr lang="nl-NL" sz="1701" kern="0">
              <a:solidFill>
                <a:prstClr val="black"/>
              </a:solidFill>
              <a:latin typeface="Calibri" panose="020F0502020204030204"/>
              <a:cs typeface="Calibri" panose="020F0502020204030204" pitchFamily="34" charset="0"/>
            </a:endParaRPr>
          </a:p>
        </p:txBody>
      </p:sp>
      <p:sp>
        <p:nvSpPr>
          <p:cNvPr id="45" name="Tekstvak 44">
            <a:extLst>
              <a:ext uri="{FF2B5EF4-FFF2-40B4-BE49-F238E27FC236}">
                <a16:creationId xmlns:a16="http://schemas.microsoft.com/office/drawing/2014/main" id="{C1ED1632-5435-4945-917F-1B2F3CE50705}"/>
              </a:ext>
            </a:extLst>
          </p:cNvPr>
          <p:cNvSpPr txBox="1"/>
          <p:nvPr/>
        </p:nvSpPr>
        <p:spPr>
          <a:xfrm>
            <a:off x="9666112" y="6242093"/>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135</a:t>
            </a:r>
          </a:p>
        </p:txBody>
      </p:sp>
      <p:pic>
        <p:nvPicPr>
          <p:cNvPr id="46" name="Afbeelding 45" descr="Afbeelding met vliegtuig, zitten, groot, startbaan&#10;&#10;Automatisch gegenereerde beschrijving">
            <a:extLst>
              <a:ext uri="{FF2B5EF4-FFF2-40B4-BE49-F238E27FC236}">
                <a16:creationId xmlns:a16="http://schemas.microsoft.com/office/drawing/2014/main" id="{4ED1A8E7-BC3F-40CC-B87D-D47F2338F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14753388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liegtuig, zitten, groot, startbaan&#10;&#10;Automatisch gegenereerde beschrijving">
            <a:extLst>
              <a:ext uri="{FF2B5EF4-FFF2-40B4-BE49-F238E27FC236}">
                <a16:creationId xmlns:a16="http://schemas.microsoft.com/office/drawing/2014/main" id="{910A68BB-28C2-45ED-AD63-15A6FD2DF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gn="l">
              <a:buNone/>
            </a:pPr>
            <a:r>
              <a:rPr lang="nl-NL" sz="1600" b="0" i="0" dirty="0">
                <a:solidFill>
                  <a:srgbClr val="383737"/>
                </a:solidFill>
                <a:effectLst/>
                <a:latin typeface="opensansregular"/>
              </a:rPr>
              <a:t>Deze opdracht werk je tijdens de les uit. Jouw docent geeft je tijdens de les instructies voor deze opdracht</a:t>
            </a:r>
          </a:p>
          <a:p>
            <a:pPr algn="l">
              <a:buFont typeface="Arial" panose="020B0604020202020204" pitchFamily="34" charset="0"/>
              <a:buChar char="•"/>
            </a:pPr>
            <a:r>
              <a:rPr lang="nl-NL" sz="1600" b="0" i="0" dirty="0">
                <a:solidFill>
                  <a:srgbClr val="383737"/>
                </a:solidFill>
                <a:effectLst/>
                <a:latin typeface="opensansregular"/>
              </a:rPr>
              <a:t>Kies één van de processen die je hebt uitgewerkt en geanalyseerd bij de voorbereidingsopdracht voor deze les.</a:t>
            </a:r>
          </a:p>
          <a:p>
            <a:pPr algn="l">
              <a:buFont typeface="Arial" panose="020B0604020202020204" pitchFamily="34" charset="0"/>
              <a:buChar char="•"/>
            </a:pPr>
            <a:r>
              <a:rPr lang="nl-NL" sz="1600" b="0" i="0" dirty="0">
                <a:solidFill>
                  <a:srgbClr val="383737"/>
                </a:solidFill>
                <a:effectLst/>
                <a:latin typeface="opensansregular"/>
              </a:rPr>
              <a:t>Bepaal met je medestudenten wat het hoofdprobleem is dat is geconstateerd.</a:t>
            </a:r>
          </a:p>
          <a:p>
            <a:pPr algn="l">
              <a:buFont typeface="Arial" panose="020B0604020202020204" pitchFamily="34" charset="0"/>
              <a:buChar char="•"/>
            </a:pPr>
            <a:r>
              <a:rPr lang="nl-NL" sz="1600" b="0" i="0" dirty="0">
                <a:solidFill>
                  <a:srgbClr val="383737"/>
                </a:solidFill>
                <a:effectLst/>
                <a:latin typeface="opensansregular"/>
              </a:rPr>
              <a:t>Pas op dit probleem minimaal twee geschikte analysetechnieken toe om het probleem verder uit te diepen en te analyseren. Kies zelf voor een geschikte combinatie en motiveer je keuze. Voorbeelden van combinaties zijn:</a:t>
            </a:r>
          </a:p>
          <a:p>
            <a:pPr marL="742950" lvl="1" indent="-285750" algn="l">
              <a:buFont typeface="Arial" panose="020B0604020202020204" pitchFamily="34" charset="0"/>
              <a:buChar char="•"/>
            </a:pPr>
            <a:r>
              <a:rPr lang="nl-NL" sz="1600" b="0" i="0" dirty="0">
                <a:solidFill>
                  <a:srgbClr val="383737"/>
                </a:solidFill>
                <a:effectLst/>
                <a:latin typeface="opensansregular"/>
              </a:rPr>
              <a:t>Turfstaat, </a:t>
            </a:r>
            <a:r>
              <a:rPr lang="nl-NL" sz="1600" b="0" i="0" dirty="0" err="1">
                <a:solidFill>
                  <a:srgbClr val="383737"/>
                </a:solidFill>
                <a:effectLst/>
                <a:latin typeface="opensansregular"/>
              </a:rPr>
              <a:t>Pareto</a:t>
            </a:r>
            <a:r>
              <a:rPr lang="nl-NL" sz="1600" b="0" i="0" dirty="0">
                <a:solidFill>
                  <a:srgbClr val="383737"/>
                </a:solidFill>
                <a:effectLst/>
                <a:latin typeface="opensansregular"/>
              </a:rPr>
              <a:t>- en Visgraatdiagram</a:t>
            </a:r>
          </a:p>
          <a:p>
            <a:pPr marL="742950" lvl="1" indent="-285750" algn="l">
              <a:buFont typeface="Arial" panose="020B0604020202020204" pitchFamily="34" charset="0"/>
              <a:buChar char="•"/>
            </a:pPr>
            <a:r>
              <a:rPr lang="nl-NL" sz="1600" b="0" i="0" dirty="0">
                <a:solidFill>
                  <a:srgbClr val="383737"/>
                </a:solidFill>
                <a:effectLst/>
                <a:latin typeface="opensansregular"/>
              </a:rPr>
              <a:t>Regeldiagram en Visgraatdiagram</a:t>
            </a:r>
          </a:p>
          <a:p>
            <a:pPr marL="457200" lvl="1" indent="0" algn="l">
              <a:buNone/>
            </a:pPr>
            <a:r>
              <a:rPr lang="nl-NL" sz="1600" dirty="0">
                <a:solidFill>
                  <a:srgbClr val="383737"/>
                </a:solidFill>
                <a:latin typeface="opensansregular"/>
              </a:rPr>
              <a:t>Zie ook de </a:t>
            </a:r>
            <a:r>
              <a:rPr lang="nl-NL" sz="1600" i="1" dirty="0">
                <a:solidFill>
                  <a:srgbClr val="383737"/>
                </a:solidFill>
                <a:latin typeface="opensansregular"/>
              </a:rPr>
              <a:t>7 nieuwe kwaliteitsinstrumenten</a:t>
            </a:r>
            <a:endParaRPr lang="nl-NL" sz="1600" b="0" i="1" dirty="0">
              <a:solidFill>
                <a:srgbClr val="383737"/>
              </a:solidFill>
              <a:effectLst/>
              <a:latin typeface="opensansregular"/>
            </a:endParaRPr>
          </a:p>
          <a:p>
            <a:pPr marL="0" indent="0" algn="l">
              <a:buNone/>
            </a:pPr>
            <a:r>
              <a:rPr lang="nl-NL" sz="1600" b="0" i="0" dirty="0">
                <a:solidFill>
                  <a:srgbClr val="383737"/>
                </a:solidFill>
                <a:effectLst/>
                <a:latin typeface="opensansregular"/>
              </a:rPr>
              <a:t>Werk de opdracht digitaal uit en presenteer je resultaten plenair.</a:t>
            </a:r>
          </a:p>
        </p:txBody>
      </p:sp>
      <p:sp>
        <p:nvSpPr>
          <p:cNvPr id="3" name="Titel 2"/>
          <p:cNvSpPr>
            <a:spLocks noGrp="1"/>
          </p:cNvSpPr>
          <p:nvPr>
            <p:ph type="title"/>
          </p:nvPr>
        </p:nvSpPr>
        <p:spPr/>
        <p:txBody>
          <a:bodyPr/>
          <a:lstStyle/>
          <a:p>
            <a:r>
              <a:rPr lang="nl-NL" dirty="0"/>
              <a:t>Technieken toegepast</a:t>
            </a:r>
            <a:br>
              <a:rPr lang="nl-NL" dirty="0"/>
            </a:br>
            <a:r>
              <a:rPr lang="en-US" sz="1600" b="0" dirty="0" err="1">
                <a:solidFill>
                  <a:srgbClr val="231F20"/>
                </a:solidFill>
              </a:rPr>
              <a:t>Groepsopdracht</a:t>
            </a:r>
            <a:endParaRPr lang="en-US" sz="1600" b="0" dirty="0">
              <a:solidFill>
                <a:srgbClr val="231F20"/>
              </a:solidFill>
            </a:endParaRPr>
          </a:p>
        </p:txBody>
      </p:sp>
      <p:pic>
        <p:nvPicPr>
          <p:cNvPr id="4" name="Picture 3">
            <a:extLst>
              <a:ext uri="{FF2B5EF4-FFF2-40B4-BE49-F238E27FC236}">
                <a16:creationId xmlns:a16="http://schemas.microsoft.com/office/drawing/2014/main" id="{0789FD1D-6532-4E1B-BDE7-068220C29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7A4839AF-5056-431D-8FC1-A30B71D980A3}"/>
              </a:ext>
            </a:extLst>
          </p:cNvPr>
          <p:cNvSpPr txBox="1"/>
          <p:nvPr/>
        </p:nvSpPr>
        <p:spPr>
          <a:xfrm>
            <a:off x="9726149" y="6245866"/>
            <a:ext cx="575799" cy="237757"/>
          </a:xfrm>
          <a:prstGeom prst="rect">
            <a:avLst/>
          </a:prstGeom>
          <a:noFill/>
        </p:spPr>
        <p:txBody>
          <a:bodyPr wrap="none" rtlCol="0">
            <a:spAutoFit/>
          </a:bodyPr>
          <a:lstStyle/>
          <a:p>
            <a:pPr marL="0" marR="0" lvl="0" indent="0" algn="l" defTabSz="863885" rtl="0" eaLnBrk="1" fontAlgn="auto" latinLnBrk="0" hangingPunct="1">
              <a:lnSpc>
                <a:spcPct val="100000"/>
              </a:lnSpc>
              <a:spcBef>
                <a:spcPts val="0"/>
              </a:spcBef>
              <a:spcAft>
                <a:spcPts val="0"/>
              </a:spcAft>
              <a:buClrTx/>
              <a:buSzTx/>
              <a:buFontTx/>
              <a:buNone/>
              <a:tabLst/>
              <a:defRPr/>
            </a:pPr>
            <a:r>
              <a:rPr kumimoji="0" lang="nl-NL" sz="94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Pag.127</a:t>
            </a:r>
          </a:p>
        </p:txBody>
      </p:sp>
    </p:spTree>
    <p:extLst>
      <p:ext uri="{BB962C8B-B14F-4D97-AF65-F5344CB8AC3E}">
        <p14:creationId xmlns:p14="http://schemas.microsoft.com/office/powerpoint/2010/main" val="34530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0205788-6040-461B-98DC-6BAE27A25EDC}"/>
              </a:ext>
            </a:extLst>
          </p:cNvPr>
          <p:cNvSpPr>
            <a:spLocks noGrp="1"/>
          </p:cNvSpPr>
          <p:nvPr>
            <p:ph type="title"/>
          </p:nvPr>
        </p:nvSpPr>
        <p:spPr/>
        <p:txBody>
          <a:bodyPr/>
          <a:lstStyle/>
          <a:p>
            <a:r>
              <a:rPr lang="nl-NL" sz="3200" dirty="0">
                <a:solidFill>
                  <a:srgbClr val="FF0000"/>
                </a:solidFill>
              </a:rPr>
              <a:t>Probleemoplossing</a:t>
            </a:r>
          </a:p>
        </p:txBody>
      </p:sp>
      <p:sp>
        <p:nvSpPr>
          <p:cNvPr id="3" name="Tijdelijke aanduiding voor voettekst 2">
            <a:extLst>
              <a:ext uri="{FF2B5EF4-FFF2-40B4-BE49-F238E27FC236}">
                <a16:creationId xmlns:a16="http://schemas.microsoft.com/office/drawing/2014/main" id="{E3BBEB17-78CF-4C22-AF8B-13DEE5CCB035}"/>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E60B8006-EF2A-4434-B579-D5860BB3E433}"/>
              </a:ext>
            </a:extLst>
          </p:cNvPr>
          <p:cNvSpPr>
            <a:spLocks noGrp="1"/>
          </p:cNvSpPr>
          <p:nvPr>
            <p:ph type="sldNum" sz="quarter" idx="12"/>
          </p:nvPr>
        </p:nvSpPr>
        <p:spPr/>
        <p:txBody>
          <a:bodyPr/>
          <a:lstStyle/>
          <a:p>
            <a:pPr algn="r" defTabSz="864017">
              <a:defRPr/>
            </a:pPr>
            <a:fld id="{BD2C07DF-3CF3-41EE-A18E-119FE81334F7}" type="slidenum">
              <a:rPr lang="nl-NL" sz="1134">
                <a:solidFill>
                  <a:prstClr val="black">
                    <a:tint val="75000"/>
                  </a:prstClr>
                </a:solidFill>
                <a:latin typeface="Calibri" panose="020F0502020204030204"/>
              </a:rPr>
              <a:pPr algn="r" defTabSz="864017">
                <a:defRPr/>
              </a:pPr>
              <a:t>83</a:t>
            </a:fld>
            <a:endParaRPr lang="nl-NL" sz="1134">
              <a:solidFill>
                <a:prstClr val="black">
                  <a:tint val="75000"/>
                </a:prstClr>
              </a:solidFill>
              <a:latin typeface="Calibri" panose="020F0502020204030204"/>
            </a:endParaRPr>
          </a:p>
        </p:txBody>
      </p:sp>
      <p:pic>
        <p:nvPicPr>
          <p:cNvPr id="12" name="Picture 3">
            <a:extLst>
              <a:ext uri="{FF2B5EF4-FFF2-40B4-BE49-F238E27FC236}">
                <a16:creationId xmlns:a16="http://schemas.microsoft.com/office/drawing/2014/main" id="{93DE1ABA-EA06-4FE0-AE57-BCF968DDC6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6809" y="5910784"/>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6">
            <a:extLst>
              <a:ext uri="{FF2B5EF4-FFF2-40B4-BE49-F238E27FC236}">
                <a16:creationId xmlns:a16="http://schemas.microsoft.com/office/drawing/2014/main" id="{6F64E5D6-A737-44B1-BAF8-31CC97438B1A}"/>
              </a:ext>
            </a:extLst>
          </p:cNvPr>
          <p:cNvSpPr>
            <a:spLocks noGrp="1"/>
          </p:cNvSpPr>
          <p:nvPr>
            <p:ph type="body" idx="1"/>
          </p:nvPr>
        </p:nvSpPr>
        <p:spPr/>
        <p:txBody>
          <a:bodyPr>
            <a:normAutofit/>
          </a:bodyPr>
          <a:lstStyle/>
          <a:p>
            <a:pPr marL="324006" indent="-324006">
              <a:buFont typeface="Courier New" panose="02070309020205020404" pitchFamily="49" charset="0"/>
              <a:buChar char="o"/>
            </a:pPr>
            <a:r>
              <a:rPr lang="nl-NL" sz="1701" dirty="0">
                <a:solidFill>
                  <a:schemeClr val="tx1"/>
                </a:solidFill>
              </a:rPr>
              <a:t>Analysetechnieken</a:t>
            </a:r>
          </a:p>
        </p:txBody>
      </p:sp>
      <p:pic>
        <p:nvPicPr>
          <p:cNvPr id="9" name="Afbeelding 8" descr="Afbeelding met tekening&#10;&#10;Automatisch gegenereerde beschrijving">
            <a:hlinkClick r:id="rId3" action="ppaction://hlinksldjump"/>
            <a:extLst>
              <a:ext uri="{FF2B5EF4-FFF2-40B4-BE49-F238E27FC236}">
                <a16:creationId xmlns:a16="http://schemas.microsoft.com/office/drawing/2014/main" id="{2387CBE7-E1CB-4FD0-AEC2-0E90D192C4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93" y="5620792"/>
            <a:ext cx="672910" cy="676379"/>
          </a:xfrm>
          <a:prstGeom prst="rect">
            <a:avLst/>
          </a:prstGeom>
          <a:effectLst>
            <a:innerShdw blurRad="63500" dist="50800" dir="13500000">
              <a:prstClr val="black">
                <a:alpha val="50000"/>
              </a:prstClr>
            </a:innerShdw>
          </a:effectLst>
        </p:spPr>
      </p:pic>
      <p:pic>
        <p:nvPicPr>
          <p:cNvPr id="6" name="Afbeelding 5" descr="Afbeelding met teken, klok&#10;&#10;Automatisch gegenereerde beschrijving">
            <a:extLst>
              <a:ext uri="{FF2B5EF4-FFF2-40B4-BE49-F238E27FC236}">
                <a16:creationId xmlns:a16="http://schemas.microsoft.com/office/drawing/2014/main" id="{1207EF59-CC01-490C-8933-796D613244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2282" y="3044850"/>
            <a:ext cx="2545260" cy="1819780"/>
          </a:xfrm>
          <a:prstGeom prst="rect">
            <a:avLst/>
          </a:prstGeom>
        </p:spPr>
      </p:pic>
    </p:spTree>
    <p:extLst>
      <p:ext uri="{BB962C8B-B14F-4D97-AF65-F5344CB8AC3E}">
        <p14:creationId xmlns:p14="http://schemas.microsoft.com/office/powerpoint/2010/main" val="7327827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Kwaliteitsinstrumenten </a:t>
            </a:r>
            <a:r>
              <a:rPr lang="nl-NL" b="0" dirty="0"/>
              <a:t>[7+1]</a:t>
            </a:r>
            <a:br>
              <a:rPr lang="nl-NL" b="0" dirty="0"/>
            </a:br>
            <a:r>
              <a:rPr lang="nl-NL" sz="1600" b="0" dirty="0" err="1">
                <a:solidFill>
                  <a:schemeClr val="tx1"/>
                </a:solidFill>
              </a:rPr>
              <a:t>Kaoru</a:t>
            </a:r>
            <a:r>
              <a:rPr lang="nl-NL" sz="1600" b="0" dirty="0">
                <a:solidFill>
                  <a:schemeClr val="tx1"/>
                </a:solidFill>
              </a:rPr>
              <a:t> </a:t>
            </a:r>
            <a:r>
              <a:rPr lang="nl-NL" sz="1600" b="0" dirty="0" err="1">
                <a:solidFill>
                  <a:schemeClr val="tx1"/>
                </a:solidFill>
              </a:rPr>
              <a:t>Ishikawa</a:t>
            </a:r>
            <a:endParaRPr lang="nl-NL" sz="1600" b="0" dirty="0">
              <a:solidFill>
                <a:schemeClr val="tx1"/>
              </a:solidFill>
            </a:endParaRPr>
          </a:p>
        </p:txBody>
      </p:sp>
      <p:sp>
        <p:nvSpPr>
          <p:cNvPr id="2" name="Tijdelijke aanduiding voor inhoud 1">
            <a:extLst>
              <a:ext uri="{FF2B5EF4-FFF2-40B4-BE49-F238E27FC236}">
                <a16:creationId xmlns:a16="http://schemas.microsoft.com/office/drawing/2014/main" id="{9165E786-6FB8-44DF-9CFB-523A3F03D2BC}"/>
              </a:ext>
            </a:extLst>
          </p:cNvPr>
          <p:cNvSpPr>
            <a:spLocks noGrp="1"/>
          </p:cNvSpPr>
          <p:nvPr>
            <p:ph idx="1"/>
          </p:nvPr>
        </p:nvSpPr>
        <p:spPr>
          <a:xfrm>
            <a:off x="2833255" y="1597543"/>
            <a:ext cx="2587833" cy="3281380"/>
          </a:xfrm>
        </p:spPr>
        <p:txBody>
          <a:bodyPr>
            <a:normAutofit/>
          </a:bodyPr>
          <a:lstStyle/>
          <a:p>
            <a:r>
              <a:rPr lang="nl-NL" sz="1603" dirty="0"/>
              <a:t>Visgraatdiagram</a:t>
            </a:r>
          </a:p>
          <a:p>
            <a:r>
              <a:rPr lang="nl-NL" sz="1603" dirty="0"/>
              <a:t>Afstreepformulier</a:t>
            </a:r>
          </a:p>
          <a:p>
            <a:r>
              <a:rPr lang="nl-NL" sz="1603" dirty="0"/>
              <a:t>Controlekaart</a:t>
            </a:r>
          </a:p>
          <a:p>
            <a:r>
              <a:rPr lang="nl-NL" sz="1603" dirty="0"/>
              <a:t>Histogram</a:t>
            </a:r>
          </a:p>
          <a:p>
            <a:r>
              <a:rPr lang="nl-NL" sz="1603" dirty="0" err="1"/>
              <a:t>Paretodiagram</a:t>
            </a:r>
            <a:endParaRPr lang="nl-NL" sz="1603" dirty="0"/>
          </a:p>
          <a:p>
            <a:r>
              <a:rPr lang="nl-NL" sz="1603" dirty="0"/>
              <a:t>Spreidingsdiagram</a:t>
            </a:r>
          </a:p>
          <a:p>
            <a:r>
              <a:rPr lang="nl-NL" sz="1603" dirty="0"/>
              <a:t>Stratificatiediagram</a:t>
            </a:r>
          </a:p>
          <a:p>
            <a:r>
              <a:rPr lang="nl-NL" sz="1603" dirty="0"/>
              <a:t>[</a:t>
            </a:r>
            <a:r>
              <a:rPr lang="nl-NL" sz="1603" dirty="0" err="1"/>
              <a:t>Stroomdigram</a:t>
            </a:r>
            <a:r>
              <a:rPr lang="nl-NL" sz="1603" dirty="0"/>
              <a:t>]</a:t>
            </a: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84</a:t>
            </a:fld>
            <a:endParaRPr lang="nl-NL" sz="1134">
              <a:solidFill>
                <a:prstClr val="black">
                  <a:tint val="75000"/>
                </a:prstClr>
              </a:solidFill>
              <a:latin typeface="Calibri" panose="020F0502020204030204"/>
            </a:endParaRP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15" name="Rechthoek 14">
            <a:extLst>
              <a:ext uri="{FF2B5EF4-FFF2-40B4-BE49-F238E27FC236}">
                <a16:creationId xmlns:a16="http://schemas.microsoft.com/office/drawing/2014/main" id="{28DDB176-40F0-44A3-A087-18CE4235E2F6}"/>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ctieknop: Informatie ophalen 16">
            <a:hlinkClick r:id="rId7" action="ppaction://hlinksldjump" highlightClick="1"/>
            <a:extLst>
              <a:ext uri="{FF2B5EF4-FFF2-40B4-BE49-F238E27FC236}">
                <a16:creationId xmlns:a16="http://schemas.microsoft.com/office/drawing/2014/main" id="{1677CFD5-EDC1-43D5-8226-B6B3CD18C0B6}"/>
              </a:ext>
            </a:extLst>
          </p:cNvPr>
          <p:cNvSpPr/>
          <p:nvPr/>
        </p:nvSpPr>
        <p:spPr>
          <a:xfrm>
            <a:off x="2839505" y="3160314"/>
            <a:ext cx="170083" cy="170083"/>
          </a:xfrm>
          <a:prstGeom prst="actionButtonInformation">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8" name="Actieknop: Informatie ophalen 17">
            <a:hlinkClick r:id="rId8" action="ppaction://hlinksldjump" highlightClick="1"/>
            <a:extLst>
              <a:ext uri="{FF2B5EF4-FFF2-40B4-BE49-F238E27FC236}">
                <a16:creationId xmlns:a16="http://schemas.microsoft.com/office/drawing/2014/main" id="{F01B23E1-1665-48B5-BA09-8F659AB9C5B1}"/>
              </a:ext>
            </a:extLst>
          </p:cNvPr>
          <p:cNvSpPr/>
          <p:nvPr/>
        </p:nvSpPr>
        <p:spPr>
          <a:xfrm>
            <a:off x="2839876" y="3527068"/>
            <a:ext cx="170083" cy="170083"/>
          </a:xfrm>
          <a:prstGeom prst="actionButtonInformati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19" name="Actieknop: Informatie ophalen 18">
            <a:hlinkClick r:id="rId9" action="ppaction://hlinksldjump" highlightClick="1"/>
            <a:extLst>
              <a:ext uri="{FF2B5EF4-FFF2-40B4-BE49-F238E27FC236}">
                <a16:creationId xmlns:a16="http://schemas.microsoft.com/office/drawing/2014/main" id="{B660343D-6490-4459-BB3C-4E66122DCC9D}"/>
              </a:ext>
            </a:extLst>
          </p:cNvPr>
          <p:cNvSpPr/>
          <p:nvPr/>
        </p:nvSpPr>
        <p:spPr>
          <a:xfrm>
            <a:off x="2839505" y="3893199"/>
            <a:ext cx="170083" cy="170083"/>
          </a:xfrm>
          <a:prstGeom prst="actionButtonInformation">
            <a:avLst/>
          </a:prstGeom>
          <a:solidFill>
            <a:schemeClr val="accent4">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20" name="Actieknop: Informatie ophalen 19">
            <a:hlinkClick r:id="" action="ppaction://noaction" highlightClick="1"/>
            <a:extLst>
              <a:ext uri="{FF2B5EF4-FFF2-40B4-BE49-F238E27FC236}">
                <a16:creationId xmlns:a16="http://schemas.microsoft.com/office/drawing/2014/main" id="{E72DC388-84B8-4145-910A-52A8D5ED9C88}"/>
              </a:ext>
            </a:extLst>
          </p:cNvPr>
          <p:cNvSpPr/>
          <p:nvPr/>
        </p:nvSpPr>
        <p:spPr>
          <a:xfrm>
            <a:off x="2839505" y="1673191"/>
            <a:ext cx="170083" cy="170083"/>
          </a:xfrm>
          <a:prstGeom prst="actionButtonInformatio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21" name="Actieknop: Informatie ophalen 20">
            <a:hlinkClick r:id="rId10" action="ppaction://hlinksldjump" highlightClick="1"/>
            <a:extLst>
              <a:ext uri="{FF2B5EF4-FFF2-40B4-BE49-F238E27FC236}">
                <a16:creationId xmlns:a16="http://schemas.microsoft.com/office/drawing/2014/main" id="{B571BDD1-4362-4055-8254-94EF08F7F1E3}"/>
              </a:ext>
            </a:extLst>
          </p:cNvPr>
          <p:cNvSpPr/>
          <p:nvPr/>
        </p:nvSpPr>
        <p:spPr>
          <a:xfrm>
            <a:off x="2833255" y="2071224"/>
            <a:ext cx="170083" cy="170083"/>
          </a:xfrm>
          <a:prstGeom prst="actionButtonInformation">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22" name="Actieknop: Informatie ophalen 21">
            <a:hlinkClick r:id="rId11" action="ppaction://hlinksldjump" highlightClick="1"/>
            <a:extLst>
              <a:ext uri="{FF2B5EF4-FFF2-40B4-BE49-F238E27FC236}">
                <a16:creationId xmlns:a16="http://schemas.microsoft.com/office/drawing/2014/main" id="{CEEA1DEA-1C84-4E0F-AB3E-1974F4C54EB9}"/>
              </a:ext>
            </a:extLst>
          </p:cNvPr>
          <p:cNvSpPr/>
          <p:nvPr/>
        </p:nvSpPr>
        <p:spPr>
          <a:xfrm>
            <a:off x="2840247" y="2795679"/>
            <a:ext cx="170083" cy="170083"/>
          </a:xfrm>
          <a:prstGeom prst="actionButtonInformation">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23" name="Actieknop: Informatie ophalen 22">
            <a:hlinkClick r:id="rId12" action="ppaction://hlinksldjump" highlightClick="1"/>
            <a:extLst>
              <a:ext uri="{FF2B5EF4-FFF2-40B4-BE49-F238E27FC236}">
                <a16:creationId xmlns:a16="http://schemas.microsoft.com/office/drawing/2014/main" id="{0143C315-5321-4676-A83E-A64CC32DDCF6}"/>
              </a:ext>
            </a:extLst>
          </p:cNvPr>
          <p:cNvSpPr/>
          <p:nvPr/>
        </p:nvSpPr>
        <p:spPr>
          <a:xfrm>
            <a:off x="2839505" y="2411965"/>
            <a:ext cx="170083" cy="170083"/>
          </a:xfrm>
          <a:prstGeom prst="actionButtonInformation">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sp>
        <p:nvSpPr>
          <p:cNvPr id="25" name="Actieknop: Informatie ophalen 24">
            <a:hlinkClick r:id="rId14" action="ppaction://hlinksldjump" highlightClick="1"/>
            <a:extLst>
              <a:ext uri="{FF2B5EF4-FFF2-40B4-BE49-F238E27FC236}">
                <a16:creationId xmlns:a16="http://schemas.microsoft.com/office/drawing/2014/main" id="{448F3BC9-C59E-490D-B43E-B263770B09CF}"/>
              </a:ext>
            </a:extLst>
          </p:cNvPr>
          <p:cNvSpPr/>
          <p:nvPr/>
        </p:nvSpPr>
        <p:spPr>
          <a:xfrm>
            <a:off x="2839505" y="4300399"/>
            <a:ext cx="170083" cy="170083"/>
          </a:xfrm>
          <a:prstGeom prst="actionButtonInformation">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panose="020F0502020204030204"/>
            </a:endParaRPr>
          </a:p>
        </p:txBody>
      </p:sp>
      <p:sp>
        <p:nvSpPr>
          <p:cNvPr id="28" name="Tekstvak 27">
            <a:extLst>
              <a:ext uri="{FF2B5EF4-FFF2-40B4-BE49-F238E27FC236}">
                <a16:creationId xmlns:a16="http://schemas.microsoft.com/office/drawing/2014/main" id="{E7720ECA-CDD2-4DF8-B815-285A9845B7A1}"/>
              </a:ext>
            </a:extLst>
          </p:cNvPr>
          <p:cNvSpPr txBox="1"/>
          <p:nvPr/>
        </p:nvSpPr>
        <p:spPr>
          <a:xfrm>
            <a:off x="9717764" y="6235326"/>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174</a:t>
            </a:r>
          </a:p>
        </p:txBody>
      </p:sp>
      <p:pic>
        <p:nvPicPr>
          <p:cNvPr id="29" name="Afbeelding 28" descr="Afbeelding met vliegtuig, zitten, groot, startbaan&#10;&#10;Automatisch gegenereerde beschrijving">
            <a:extLst>
              <a:ext uri="{FF2B5EF4-FFF2-40B4-BE49-F238E27FC236}">
                <a16:creationId xmlns:a16="http://schemas.microsoft.com/office/drawing/2014/main" id="{F5671BFE-E6D9-4E61-B487-76308A5DAB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26" name="Afbeelding 25" descr="Afbeelding met object, klok, kleurrijk&#10;&#10;Automatisch gegenereerde beschrijving">
            <a:extLst>
              <a:ext uri="{FF2B5EF4-FFF2-40B4-BE49-F238E27FC236}">
                <a16:creationId xmlns:a16="http://schemas.microsoft.com/office/drawing/2014/main" id="{9BAAE949-E16D-4119-8F7F-D285CA4341F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90653" y="1560060"/>
            <a:ext cx="2927451" cy="2717048"/>
          </a:xfrm>
          <a:prstGeom prst="rect">
            <a:avLst/>
          </a:prstGeom>
        </p:spPr>
      </p:pic>
      <p:pic>
        <p:nvPicPr>
          <p:cNvPr id="7" name="Afbeelding 6" descr="Afbeelding met zitten, rood, oranje, speelgoed&#10;&#10;Automatisch gegenereerde beschrijving">
            <a:extLst>
              <a:ext uri="{FF2B5EF4-FFF2-40B4-BE49-F238E27FC236}">
                <a16:creationId xmlns:a16="http://schemas.microsoft.com/office/drawing/2014/main" id="{6719C57C-1BB8-4F0E-A9C2-06D7AD03353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47247" y="4920115"/>
            <a:ext cx="2053396" cy="1078033"/>
          </a:xfrm>
          <a:prstGeom prst="rect">
            <a:avLst/>
          </a:prstGeom>
        </p:spPr>
      </p:pic>
      <p:pic>
        <p:nvPicPr>
          <p:cNvPr id="27" name="Afbeelding 26" descr="Afbeelding met teken, klok&#10;&#10;Automatisch gegenereerde beschrijving">
            <a:hlinkClick r:id="rId18" action="ppaction://hlinksldjump"/>
            <a:extLst>
              <a:ext uri="{FF2B5EF4-FFF2-40B4-BE49-F238E27FC236}">
                <a16:creationId xmlns:a16="http://schemas.microsoft.com/office/drawing/2014/main" id="{1E2E5D62-3A02-4832-ADE4-87A126DBD46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spTree>
    <p:extLst>
      <p:ext uri="{BB962C8B-B14F-4D97-AF65-F5344CB8AC3E}">
        <p14:creationId xmlns:p14="http://schemas.microsoft.com/office/powerpoint/2010/main" val="38745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Visgraatdiagram / </a:t>
            </a:r>
            <a:r>
              <a:rPr lang="nl-NL" dirty="0" err="1"/>
              <a:t>Cause</a:t>
            </a:r>
            <a:r>
              <a:rPr lang="nl-NL" dirty="0"/>
              <a:t> Effect diagram</a:t>
            </a:r>
            <a:br>
              <a:rPr lang="nl-NL" dirty="0"/>
            </a:br>
            <a:r>
              <a:rPr lang="nl-NL" sz="1701" b="0" dirty="0" err="1">
                <a:solidFill>
                  <a:schemeClr val="tx1"/>
                </a:solidFill>
                <a:latin typeface="Calibri" panose="020F0502020204030204" pitchFamily="34" charset="0"/>
                <a:cs typeface="Calibri" panose="020F0502020204030204" pitchFamily="34" charset="0"/>
              </a:rPr>
              <a:t>Kaoru</a:t>
            </a:r>
            <a:r>
              <a:rPr lang="nl-NL" sz="1701" b="0" dirty="0">
                <a:solidFill>
                  <a:schemeClr val="tx1"/>
                </a:solidFill>
                <a:latin typeface="Calibri" panose="020F0502020204030204" pitchFamily="34" charset="0"/>
                <a:cs typeface="Calibri" panose="020F0502020204030204" pitchFamily="34" charset="0"/>
              </a:rPr>
              <a:t> </a:t>
            </a:r>
            <a:r>
              <a:rPr lang="nl-NL" sz="1701" b="0" dirty="0" err="1">
                <a:solidFill>
                  <a:schemeClr val="tx1"/>
                </a:solidFill>
                <a:latin typeface="Calibri" panose="020F0502020204030204" pitchFamily="34" charset="0"/>
                <a:cs typeface="Calibri" panose="020F0502020204030204" pitchFamily="34" charset="0"/>
              </a:rPr>
              <a:t>Ishikawa</a:t>
            </a:r>
            <a:endParaRPr lang="nl-NL" sz="1701"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M&amp;O</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sp>
        <p:nvSpPr>
          <p:cNvPr id="60" name="Tekstvak 59">
            <a:extLst>
              <a:ext uri="{FF2B5EF4-FFF2-40B4-BE49-F238E27FC236}">
                <a16:creationId xmlns:a16="http://schemas.microsoft.com/office/drawing/2014/main" id="{F5285752-2F49-4B0A-9CD1-C23B4878F66A}"/>
              </a:ext>
            </a:extLst>
          </p:cNvPr>
          <p:cNvSpPr txBox="1"/>
          <p:nvPr/>
        </p:nvSpPr>
        <p:spPr>
          <a:xfrm>
            <a:off x="9982481" y="6228540"/>
            <a:ext cx="779381" cy="237757"/>
          </a:xfrm>
          <a:prstGeom prst="rect">
            <a:avLst/>
          </a:prstGeom>
          <a:noFill/>
        </p:spPr>
        <p:txBody>
          <a:bodyPr wrap="none" rtlCol="0">
            <a:spAutoFit/>
          </a:bodyPr>
          <a:lstStyle/>
          <a:p>
            <a:pPr defTabSz="864017">
              <a:defRPr/>
            </a:pPr>
            <a:r>
              <a:rPr lang="nl-NL" sz="945" dirty="0">
                <a:solidFill>
                  <a:schemeClr val="bg1"/>
                </a:solidFill>
                <a:effectLst>
                  <a:outerShdw blurRad="38100" dist="38100" dir="2700000" algn="tl">
                    <a:srgbClr val="000000">
                      <a:alpha val="43137"/>
                    </a:srgbClr>
                  </a:outerShdw>
                </a:effectLst>
                <a:latin typeface="Calibri" panose="020F0502020204030204"/>
              </a:rPr>
              <a:t>Pag.417 e.v.</a:t>
            </a: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fbeelding 10" descr="Afbeelding met tekst, persoon&#10;&#10;Automatisch gegenereerde beschrijving">
            <a:extLst>
              <a:ext uri="{FF2B5EF4-FFF2-40B4-BE49-F238E27FC236}">
                <a16:creationId xmlns:a16="http://schemas.microsoft.com/office/drawing/2014/main" id="{B58C647F-F6E1-421E-BA54-3835293AD46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943404" y="5096316"/>
            <a:ext cx="785767" cy="1082387"/>
          </a:xfrm>
          <a:prstGeom prst="rect">
            <a:avLst/>
          </a:prstGeom>
          <a:ln>
            <a:noFill/>
          </a:ln>
          <a:effec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pic>
        <p:nvPicPr>
          <p:cNvPr id="17" name="Afbeelding 16">
            <a:extLst>
              <a:ext uri="{FF2B5EF4-FFF2-40B4-BE49-F238E27FC236}">
                <a16:creationId xmlns:a16="http://schemas.microsoft.com/office/drawing/2014/main" id="{CDF87CFC-C92C-4505-AA76-DA55BD8B1DEA}"/>
              </a:ext>
            </a:extLst>
          </p:cNvPr>
          <p:cNvPicPr>
            <a:picLocks noChangeAspect="1"/>
          </p:cNvPicPr>
          <p:nvPr/>
        </p:nvPicPr>
        <p:blipFill>
          <a:blip r:embed="rId9">
            <a:alphaModFix amt="50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2778968" y="2048849"/>
            <a:ext cx="8217212" cy="2569499"/>
          </a:xfrm>
          <a:prstGeom prst="rect">
            <a:avLst/>
          </a:prstGeom>
        </p:spPr>
      </p:pic>
      <p:sp>
        <p:nvSpPr>
          <p:cNvPr id="18" name="Rechthoek 17">
            <a:extLst>
              <a:ext uri="{FF2B5EF4-FFF2-40B4-BE49-F238E27FC236}">
                <a16:creationId xmlns:a16="http://schemas.microsoft.com/office/drawing/2014/main" id="{8232AE2F-7E51-4ACD-A39C-D92185C86F20}"/>
              </a:ext>
            </a:extLst>
          </p:cNvPr>
          <p:cNvSpPr/>
          <p:nvPr/>
        </p:nvSpPr>
        <p:spPr>
          <a:xfrm>
            <a:off x="2730645" y="1814529"/>
            <a:ext cx="5702775" cy="3089926"/>
          </a:xfrm>
          <a:prstGeom prst="rect">
            <a:avLst/>
          </a:prstGeom>
          <a:solidFill>
            <a:sysClr val="window" lastClr="FFFFFF">
              <a:alpha val="43000"/>
            </a:sysClr>
          </a:solidFill>
          <a:ln w="12700" cap="flat" cmpd="sng" algn="ctr">
            <a:solidFill>
              <a:schemeClr val="bg1">
                <a:lumMod val="50000"/>
              </a:schemeClr>
            </a:solidFill>
            <a:prstDash val="solid"/>
            <a:miter lim="800000"/>
          </a:ln>
          <a:effectLst/>
        </p:spPr>
        <p:txBody>
          <a:bodyPr rtlCol="0" anchor="ctr"/>
          <a:lstStyle/>
          <a:p>
            <a:pPr algn="ctr" defTabSz="864017">
              <a:defRPr/>
            </a:pPr>
            <a:endParaRPr lang="nl-NL" sz="1701" kern="0">
              <a:solidFill>
                <a:prstClr val="white"/>
              </a:solidFill>
              <a:latin typeface="Calibri" panose="020F0502020204030204"/>
            </a:endParaRPr>
          </a:p>
        </p:txBody>
      </p:sp>
      <p:sp>
        <p:nvSpPr>
          <p:cNvPr id="19" name="Rechthoek 18">
            <a:extLst>
              <a:ext uri="{FF2B5EF4-FFF2-40B4-BE49-F238E27FC236}">
                <a16:creationId xmlns:a16="http://schemas.microsoft.com/office/drawing/2014/main" id="{6631B9F1-DB46-46AF-A63B-E4FFE8F9995F}"/>
              </a:ext>
            </a:extLst>
          </p:cNvPr>
          <p:cNvSpPr/>
          <p:nvPr/>
        </p:nvSpPr>
        <p:spPr>
          <a:xfrm>
            <a:off x="8504742" y="1803434"/>
            <a:ext cx="2517585" cy="3089926"/>
          </a:xfrm>
          <a:prstGeom prst="rect">
            <a:avLst/>
          </a:prstGeom>
          <a:solidFill>
            <a:sysClr val="window" lastClr="FFFFFF">
              <a:alpha val="43000"/>
            </a:sysClr>
          </a:solidFill>
          <a:ln w="12700" cap="flat" cmpd="sng" algn="ctr">
            <a:solidFill>
              <a:schemeClr val="bg1">
                <a:lumMod val="50000"/>
              </a:schemeClr>
            </a:solidFill>
            <a:prstDash val="solid"/>
            <a:miter lim="800000"/>
          </a:ln>
          <a:effectLst/>
        </p:spPr>
        <p:txBody>
          <a:bodyPr rtlCol="0" anchor="ctr"/>
          <a:lstStyle/>
          <a:p>
            <a:pPr algn="ctr" defTabSz="864017">
              <a:defRPr/>
            </a:pPr>
            <a:endParaRPr lang="nl-NL" sz="1701" kern="0">
              <a:solidFill>
                <a:prstClr val="white"/>
              </a:solidFill>
              <a:latin typeface="Calibri" panose="020F0502020204030204"/>
            </a:endParaRPr>
          </a:p>
        </p:txBody>
      </p:sp>
      <p:sp>
        <p:nvSpPr>
          <p:cNvPr id="20" name="Tekstvak 19">
            <a:extLst>
              <a:ext uri="{FF2B5EF4-FFF2-40B4-BE49-F238E27FC236}">
                <a16:creationId xmlns:a16="http://schemas.microsoft.com/office/drawing/2014/main" id="{9FAD042F-3931-47AA-96E6-9BBC8D9F314A}"/>
              </a:ext>
            </a:extLst>
          </p:cNvPr>
          <p:cNvSpPr txBox="1"/>
          <p:nvPr/>
        </p:nvSpPr>
        <p:spPr>
          <a:xfrm>
            <a:off x="4987199" y="1483914"/>
            <a:ext cx="854336" cy="295915"/>
          </a:xfrm>
          <a:prstGeom prst="rect">
            <a:avLst/>
          </a:prstGeom>
          <a:noFill/>
        </p:spPr>
        <p:txBody>
          <a:bodyPr wrap="none" rtlCol="0">
            <a:spAutoFit/>
          </a:bodyPr>
          <a:lstStyle/>
          <a:p>
            <a:pPr defTabSz="864017">
              <a:defRPr/>
            </a:pPr>
            <a:r>
              <a:rPr lang="nl-NL" sz="1323" b="1" dirty="0">
                <a:solidFill>
                  <a:prstClr val="black"/>
                </a:solidFill>
                <a:latin typeface="Calibri" panose="020F0502020204030204"/>
                <a:cs typeface="Calibri" panose="020F0502020204030204" pitchFamily="34" charset="0"/>
              </a:rPr>
              <a:t>Oorzaken</a:t>
            </a:r>
          </a:p>
        </p:txBody>
      </p:sp>
      <p:sp>
        <p:nvSpPr>
          <p:cNvPr id="21" name="Tekstvak 20">
            <a:extLst>
              <a:ext uri="{FF2B5EF4-FFF2-40B4-BE49-F238E27FC236}">
                <a16:creationId xmlns:a16="http://schemas.microsoft.com/office/drawing/2014/main" id="{704CBDAC-269A-43CF-8BCC-A7DCF8ECDE9B}"/>
              </a:ext>
            </a:extLst>
          </p:cNvPr>
          <p:cNvSpPr txBox="1"/>
          <p:nvPr/>
        </p:nvSpPr>
        <p:spPr>
          <a:xfrm>
            <a:off x="9010848" y="1547356"/>
            <a:ext cx="1213409" cy="295915"/>
          </a:xfrm>
          <a:prstGeom prst="rect">
            <a:avLst/>
          </a:prstGeom>
          <a:noFill/>
        </p:spPr>
        <p:txBody>
          <a:bodyPr wrap="none" rtlCol="0">
            <a:spAutoFit/>
          </a:bodyPr>
          <a:lstStyle/>
          <a:p>
            <a:pPr defTabSz="864017">
              <a:defRPr/>
            </a:pPr>
            <a:r>
              <a:rPr lang="nl-NL" sz="1323" b="1" dirty="0">
                <a:solidFill>
                  <a:prstClr val="black"/>
                </a:solidFill>
                <a:latin typeface="Calibri" panose="020F0502020204030204"/>
                <a:cs typeface="Calibri" panose="020F0502020204030204" pitchFamily="34" charset="0"/>
              </a:rPr>
              <a:t>Gevolg / Effect</a:t>
            </a:r>
          </a:p>
        </p:txBody>
      </p:sp>
      <p:sp>
        <p:nvSpPr>
          <p:cNvPr id="22" name="Ovaal 21">
            <a:extLst>
              <a:ext uri="{FF2B5EF4-FFF2-40B4-BE49-F238E27FC236}">
                <a16:creationId xmlns:a16="http://schemas.microsoft.com/office/drawing/2014/main" id="{257AB906-E6DF-4BC1-811D-96C78BA8792E}"/>
              </a:ext>
            </a:extLst>
          </p:cNvPr>
          <p:cNvSpPr/>
          <p:nvPr/>
        </p:nvSpPr>
        <p:spPr>
          <a:xfrm>
            <a:off x="8707549" y="2375503"/>
            <a:ext cx="2021623" cy="2067544"/>
          </a:xfrm>
          <a:prstGeom prst="ellipse">
            <a:avLst/>
          </a:prstGeom>
          <a:solidFill>
            <a:sysClr val="window" lastClr="FFFFFF">
              <a:alpha val="50000"/>
            </a:sysClr>
          </a:solidFill>
          <a:ln w="34925" cap="flat" cmpd="sng" algn="ctr">
            <a:solidFill>
              <a:srgbClr val="FFFFFF"/>
            </a:solidFill>
            <a:prstDash val="solid"/>
            <a:miter lim="800000"/>
          </a:ln>
          <a:effectLst>
            <a:innerShdw blurRad="63500" dist="50800" dir="13500000">
              <a:prstClr val="black">
                <a:alpha val="50000"/>
              </a:prstClr>
            </a:innerShdw>
          </a:effectLst>
        </p:spPr>
        <p:txBody>
          <a:bodyPr rtlCol="0" anchor="ctr"/>
          <a:lstStyle/>
          <a:p>
            <a:pPr algn="ctr" defTabSz="864017">
              <a:defRPr/>
            </a:pPr>
            <a:endParaRPr lang="nl-NL" sz="1701" kern="0">
              <a:solidFill>
                <a:prstClr val="white"/>
              </a:solidFill>
              <a:latin typeface="Calibri" panose="020F0502020204030204"/>
            </a:endParaRPr>
          </a:p>
        </p:txBody>
      </p:sp>
      <p:sp>
        <p:nvSpPr>
          <p:cNvPr id="23" name="Rechthoek 22">
            <a:extLst>
              <a:ext uri="{FF2B5EF4-FFF2-40B4-BE49-F238E27FC236}">
                <a16:creationId xmlns:a16="http://schemas.microsoft.com/office/drawing/2014/main" id="{6070C9F8-78B6-490A-ACF7-3EEB1963035B}"/>
              </a:ext>
            </a:extLst>
          </p:cNvPr>
          <p:cNvSpPr/>
          <p:nvPr/>
        </p:nvSpPr>
        <p:spPr>
          <a:xfrm>
            <a:off x="2847381" y="1989985"/>
            <a:ext cx="1213425" cy="565662"/>
          </a:xfrm>
          <a:prstGeom prst="rect">
            <a:avLst/>
          </a:prstGeom>
          <a:solidFill>
            <a:srgbClr val="0070C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Materialen</a:t>
            </a:r>
          </a:p>
        </p:txBody>
      </p:sp>
      <p:sp>
        <p:nvSpPr>
          <p:cNvPr id="25" name="Rechthoek 24">
            <a:extLst>
              <a:ext uri="{FF2B5EF4-FFF2-40B4-BE49-F238E27FC236}">
                <a16:creationId xmlns:a16="http://schemas.microsoft.com/office/drawing/2014/main" id="{E4720783-381E-4F29-A8C6-B1B9FACFB10B}"/>
              </a:ext>
            </a:extLst>
          </p:cNvPr>
          <p:cNvSpPr/>
          <p:nvPr/>
        </p:nvSpPr>
        <p:spPr>
          <a:xfrm>
            <a:off x="4188433" y="1989985"/>
            <a:ext cx="1213425" cy="565662"/>
          </a:xfrm>
          <a:prstGeom prst="rect">
            <a:avLst/>
          </a:prstGeom>
          <a:solidFill>
            <a:srgbClr val="00B05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Machines</a:t>
            </a:r>
          </a:p>
        </p:txBody>
      </p:sp>
      <p:sp>
        <p:nvSpPr>
          <p:cNvPr id="26" name="Rechthoek 25">
            <a:extLst>
              <a:ext uri="{FF2B5EF4-FFF2-40B4-BE49-F238E27FC236}">
                <a16:creationId xmlns:a16="http://schemas.microsoft.com/office/drawing/2014/main" id="{450B12BC-1422-49C4-A7F7-79D23F2474FF}"/>
              </a:ext>
            </a:extLst>
          </p:cNvPr>
          <p:cNvSpPr/>
          <p:nvPr/>
        </p:nvSpPr>
        <p:spPr>
          <a:xfrm>
            <a:off x="5513506" y="1989985"/>
            <a:ext cx="1213425" cy="565662"/>
          </a:xfrm>
          <a:prstGeom prst="rect">
            <a:avLst/>
          </a:prstGeom>
          <a:solidFill>
            <a:srgbClr val="FF990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Mensen</a:t>
            </a:r>
          </a:p>
        </p:txBody>
      </p:sp>
      <p:sp>
        <p:nvSpPr>
          <p:cNvPr id="27" name="Rechthoek 26">
            <a:extLst>
              <a:ext uri="{FF2B5EF4-FFF2-40B4-BE49-F238E27FC236}">
                <a16:creationId xmlns:a16="http://schemas.microsoft.com/office/drawing/2014/main" id="{D14431E2-E01E-40E8-9FD9-7ACD5068FA31}"/>
              </a:ext>
            </a:extLst>
          </p:cNvPr>
          <p:cNvSpPr/>
          <p:nvPr/>
        </p:nvSpPr>
        <p:spPr>
          <a:xfrm>
            <a:off x="6894353" y="1989985"/>
            <a:ext cx="1439411" cy="565662"/>
          </a:xfrm>
          <a:prstGeom prst="rect">
            <a:avLst/>
          </a:prstGeom>
          <a:solidFill>
            <a:srgbClr val="7030A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Meetmethode</a:t>
            </a:r>
          </a:p>
        </p:txBody>
      </p:sp>
      <p:sp>
        <p:nvSpPr>
          <p:cNvPr id="28" name="Rechthoek 27">
            <a:extLst>
              <a:ext uri="{FF2B5EF4-FFF2-40B4-BE49-F238E27FC236}">
                <a16:creationId xmlns:a16="http://schemas.microsoft.com/office/drawing/2014/main" id="{188FA4AF-134A-4AA7-A049-ABB006AF727B}"/>
              </a:ext>
            </a:extLst>
          </p:cNvPr>
          <p:cNvSpPr/>
          <p:nvPr/>
        </p:nvSpPr>
        <p:spPr>
          <a:xfrm>
            <a:off x="3703637" y="4099139"/>
            <a:ext cx="1213425" cy="565662"/>
          </a:xfrm>
          <a:prstGeom prst="rect">
            <a:avLst/>
          </a:prstGeom>
          <a:solidFill>
            <a:srgbClr val="FFC00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Methode</a:t>
            </a:r>
          </a:p>
        </p:txBody>
      </p:sp>
      <p:sp>
        <p:nvSpPr>
          <p:cNvPr id="29" name="Rechthoek 28">
            <a:extLst>
              <a:ext uri="{FF2B5EF4-FFF2-40B4-BE49-F238E27FC236}">
                <a16:creationId xmlns:a16="http://schemas.microsoft.com/office/drawing/2014/main" id="{5F239305-09C8-43F4-91DA-B35A4875AA0B}"/>
              </a:ext>
            </a:extLst>
          </p:cNvPr>
          <p:cNvSpPr/>
          <p:nvPr/>
        </p:nvSpPr>
        <p:spPr>
          <a:xfrm>
            <a:off x="5071670" y="4099139"/>
            <a:ext cx="1213425" cy="565662"/>
          </a:xfrm>
          <a:prstGeom prst="rect">
            <a:avLst/>
          </a:prstGeom>
          <a:solidFill>
            <a:srgbClr val="92D05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Milieu</a:t>
            </a:r>
          </a:p>
        </p:txBody>
      </p:sp>
      <p:sp>
        <p:nvSpPr>
          <p:cNvPr id="30" name="Rechthoek 29">
            <a:extLst>
              <a:ext uri="{FF2B5EF4-FFF2-40B4-BE49-F238E27FC236}">
                <a16:creationId xmlns:a16="http://schemas.microsoft.com/office/drawing/2014/main" id="{068ACF43-E7D8-4C9D-94B5-B76B92DA429B}"/>
              </a:ext>
            </a:extLst>
          </p:cNvPr>
          <p:cNvSpPr/>
          <p:nvPr/>
        </p:nvSpPr>
        <p:spPr>
          <a:xfrm>
            <a:off x="6439703" y="4099139"/>
            <a:ext cx="1213425" cy="565662"/>
          </a:xfrm>
          <a:prstGeom prst="rect">
            <a:avLst/>
          </a:prstGeom>
          <a:solidFill>
            <a:srgbClr val="E9540D"/>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Management</a:t>
            </a:r>
          </a:p>
        </p:txBody>
      </p:sp>
      <p:sp>
        <p:nvSpPr>
          <p:cNvPr id="31" name="Rechthoek 30">
            <a:extLst>
              <a:ext uri="{FF2B5EF4-FFF2-40B4-BE49-F238E27FC236}">
                <a16:creationId xmlns:a16="http://schemas.microsoft.com/office/drawing/2014/main" id="{1BC4CC9B-F7FF-4D72-BB8E-AB6AB8C8D52D}"/>
              </a:ext>
            </a:extLst>
          </p:cNvPr>
          <p:cNvSpPr/>
          <p:nvPr/>
        </p:nvSpPr>
        <p:spPr>
          <a:xfrm>
            <a:off x="3614514" y="3305197"/>
            <a:ext cx="5128594" cy="432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endParaRPr>
          </a:p>
        </p:txBody>
      </p:sp>
      <p:sp>
        <p:nvSpPr>
          <p:cNvPr id="32" name="Rechthoek 31">
            <a:extLst>
              <a:ext uri="{FF2B5EF4-FFF2-40B4-BE49-F238E27FC236}">
                <a16:creationId xmlns:a16="http://schemas.microsoft.com/office/drawing/2014/main" id="{B065D815-EC6B-4924-BAB1-3494C9E01BD8}"/>
              </a:ext>
            </a:extLst>
          </p:cNvPr>
          <p:cNvSpPr/>
          <p:nvPr/>
        </p:nvSpPr>
        <p:spPr>
          <a:xfrm rot="3360059">
            <a:off x="3392189" y="2918444"/>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3" name="Rechthoek 32">
            <a:extLst>
              <a:ext uri="{FF2B5EF4-FFF2-40B4-BE49-F238E27FC236}">
                <a16:creationId xmlns:a16="http://schemas.microsoft.com/office/drawing/2014/main" id="{601ACDDA-E9F6-4510-AB15-509BE05C52D3}"/>
              </a:ext>
            </a:extLst>
          </p:cNvPr>
          <p:cNvSpPr/>
          <p:nvPr/>
        </p:nvSpPr>
        <p:spPr>
          <a:xfrm rot="3513277">
            <a:off x="4519820" y="2922842"/>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4" name="Rechthoek 33">
            <a:extLst>
              <a:ext uri="{FF2B5EF4-FFF2-40B4-BE49-F238E27FC236}">
                <a16:creationId xmlns:a16="http://schemas.microsoft.com/office/drawing/2014/main" id="{EF88E915-F2CF-4FAC-A696-63D4DDF24265}"/>
              </a:ext>
            </a:extLst>
          </p:cNvPr>
          <p:cNvSpPr/>
          <p:nvPr/>
        </p:nvSpPr>
        <p:spPr>
          <a:xfrm rot="3513277">
            <a:off x="7195207" y="2935989"/>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5" name="Rechthoek 34">
            <a:extLst>
              <a:ext uri="{FF2B5EF4-FFF2-40B4-BE49-F238E27FC236}">
                <a16:creationId xmlns:a16="http://schemas.microsoft.com/office/drawing/2014/main" id="{A04F7D5C-EF51-428F-9274-43F70FD6703B}"/>
              </a:ext>
            </a:extLst>
          </p:cNvPr>
          <p:cNvSpPr/>
          <p:nvPr/>
        </p:nvSpPr>
        <p:spPr>
          <a:xfrm rot="3513277">
            <a:off x="5903919" y="2905352"/>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6" name="Rechthoek 35">
            <a:extLst>
              <a:ext uri="{FF2B5EF4-FFF2-40B4-BE49-F238E27FC236}">
                <a16:creationId xmlns:a16="http://schemas.microsoft.com/office/drawing/2014/main" id="{DE9BDC7A-AB13-491C-BE67-DE6A258EF59B}"/>
              </a:ext>
            </a:extLst>
          </p:cNvPr>
          <p:cNvSpPr/>
          <p:nvPr/>
        </p:nvSpPr>
        <p:spPr>
          <a:xfrm rot="18086723" flipH="1">
            <a:off x="4142306" y="3745952"/>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7" name="Rechthoek 36">
            <a:extLst>
              <a:ext uri="{FF2B5EF4-FFF2-40B4-BE49-F238E27FC236}">
                <a16:creationId xmlns:a16="http://schemas.microsoft.com/office/drawing/2014/main" id="{EEF7806E-D7CE-421A-950D-8A2AFCD8AB6A}"/>
              </a:ext>
            </a:extLst>
          </p:cNvPr>
          <p:cNvSpPr/>
          <p:nvPr/>
        </p:nvSpPr>
        <p:spPr>
          <a:xfrm rot="18086723" flipH="1">
            <a:off x="6696773" y="3726384"/>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8" name="Rechthoek 37">
            <a:extLst>
              <a:ext uri="{FF2B5EF4-FFF2-40B4-BE49-F238E27FC236}">
                <a16:creationId xmlns:a16="http://schemas.microsoft.com/office/drawing/2014/main" id="{024F93FD-BE53-4532-B839-6048E3F5A840}"/>
              </a:ext>
            </a:extLst>
          </p:cNvPr>
          <p:cNvSpPr/>
          <p:nvPr/>
        </p:nvSpPr>
        <p:spPr>
          <a:xfrm rot="18086723" flipH="1">
            <a:off x="5467380" y="3717641"/>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cxnSp>
        <p:nvCxnSpPr>
          <p:cNvPr id="39" name="Rechte verbindingslijn met pijl 38">
            <a:extLst>
              <a:ext uri="{FF2B5EF4-FFF2-40B4-BE49-F238E27FC236}">
                <a16:creationId xmlns:a16="http://schemas.microsoft.com/office/drawing/2014/main" id="{7C20636D-534C-4A19-BA3D-0A68AA3734B2}"/>
              </a:ext>
            </a:extLst>
          </p:cNvPr>
          <p:cNvCxnSpPr/>
          <p:nvPr/>
        </p:nvCxnSpPr>
        <p:spPr>
          <a:xfrm>
            <a:off x="3141461" y="2919145"/>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0" name="Rechte verbindingslijn met pijl 39">
            <a:extLst>
              <a:ext uri="{FF2B5EF4-FFF2-40B4-BE49-F238E27FC236}">
                <a16:creationId xmlns:a16="http://schemas.microsoft.com/office/drawing/2014/main" id="{5491BCA3-FDF5-473A-A2A9-B38222382C4B}"/>
              </a:ext>
            </a:extLst>
          </p:cNvPr>
          <p:cNvCxnSpPr/>
          <p:nvPr/>
        </p:nvCxnSpPr>
        <p:spPr>
          <a:xfrm>
            <a:off x="4277068" y="2912156"/>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1" name="Rechte verbindingslijn met pijl 40">
            <a:extLst>
              <a:ext uri="{FF2B5EF4-FFF2-40B4-BE49-F238E27FC236}">
                <a16:creationId xmlns:a16="http://schemas.microsoft.com/office/drawing/2014/main" id="{07931B6A-40B9-4C4D-89E2-B50DA340C4B1}"/>
              </a:ext>
            </a:extLst>
          </p:cNvPr>
          <p:cNvCxnSpPr/>
          <p:nvPr/>
        </p:nvCxnSpPr>
        <p:spPr>
          <a:xfrm>
            <a:off x="4404767" y="3124650"/>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2" name="Rechte verbindingslijn met pijl 41">
            <a:extLst>
              <a:ext uri="{FF2B5EF4-FFF2-40B4-BE49-F238E27FC236}">
                <a16:creationId xmlns:a16="http://schemas.microsoft.com/office/drawing/2014/main" id="{FC343540-61E9-4E85-8761-8DEED7B82FEF}"/>
              </a:ext>
            </a:extLst>
          </p:cNvPr>
          <p:cNvCxnSpPr/>
          <p:nvPr/>
        </p:nvCxnSpPr>
        <p:spPr>
          <a:xfrm>
            <a:off x="3912823" y="3724445"/>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3" name="Rechte verbindingslijn met pijl 42">
            <a:extLst>
              <a:ext uri="{FF2B5EF4-FFF2-40B4-BE49-F238E27FC236}">
                <a16:creationId xmlns:a16="http://schemas.microsoft.com/office/drawing/2014/main" id="{77E26494-837F-4603-A557-E6205B467ADD}"/>
              </a:ext>
            </a:extLst>
          </p:cNvPr>
          <p:cNvCxnSpPr/>
          <p:nvPr/>
        </p:nvCxnSpPr>
        <p:spPr>
          <a:xfrm>
            <a:off x="5263531" y="3724445"/>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4" name="Rechte verbindingslijn met pijl 43">
            <a:extLst>
              <a:ext uri="{FF2B5EF4-FFF2-40B4-BE49-F238E27FC236}">
                <a16:creationId xmlns:a16="http://schemas.microsoft.com/office/drawing/2014/main" id="{8EB5D1F8-828A-4A1F-AF15-BBC7A6DEBC7D}"/>
              </a:ext>
            </a:extLst>
          </p:cNvPr>
          <p:cNvCxnSpPr/>
          <p:nvPr/>
        </p:nvCxnSpPr>
        <p:spPr>
          <a:xfrm>
            <a:off x="6995153" y="2942793"/>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5" name="Rechte verbindingslijn met pijl 44">
            <a:extLst>
              <a:ext uri="{FF2B5EF4-FFF2-40B4-BE49-F238E27FC236}">
                <a16:creationId xmlns:a16="http://schemas.microsoft.com/office/drawing/2014/main" id="{CEA6A839-EF01-4A49-8896-0E0A2B412AE6}"/>
              </a:ext>
            </a:extLst>
          </p:cNvPr>
          <p:cNvCxnSpPr/>
          <p:nvPr/>
        </p:nvCxnSpPr>
        <p:spPr>
          <a:xfrm>
            <a:off x="5683727" y="2906054"/>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46" name="Tekstvak 45">
            <a:extLst>
              <a:ext uri="{FF2B5EF4-FFF2-40B4-BE49-F238E27FC236}">
                <a16:creationId xmlns:a16="http://schemas.microsoft.com/office/drawing/2014/main" id="{A9029187-1D9A-4D30-95C1-0D516AF1DD9A}"/>
              </a:ext>
            </a:extLst>
          </p:cNvPr>
          <p:cNvSpPr txBox="1"/>
          <p:nvPr/>
        </p:nvSpPr>
        <p:spPr>
          <a:xfrm>
            <a:off x="5251395" y="5039205"/>
            <a:ext cx="1084656" cy="295915"/>
          </a:xfrm>
          <a:prstGeom prst="rect">
            <a:avLst/>
          </a:prstGeom>
          <a:noFill/>
        </p:spPr>
        <p:txBody>
          <a:bodyPr wrap="none" rtlCol="0">
            <a:spAutoFit/>
          </a:bodyPr>
          <a:lstStyle/>
          <a:p>
            <a:pPr defTabSz="864017">
              <a:defRPr/>
            </a:pPr>
            <a:r>
              <a:rPr lang="nl-NL" sz="1323" dirty="0">
                <a:solidFill>
                  <a:prstClr val="black"/>
                </a:solidFill>
                <a:latin typeface="Calibri" panose="020F0502020204030204"/>
                <a:cs typeface="Calibri" panose="020F0502020204030204" pitchFamily="34" charset="0"/>
              </a:rPr>
              <a:t>7M methode</a:t>
            </a:r>
          </a:p>
        </p:txBody>
      </p:sp>
      <p:cxnSp>
        <p:nvCxnSpPr>
          <p:cNvPr id="47" name="Rechte verbindingslijn met pijl 46">
            <a:extLst>
              <a:ext uri="{FF2B5EF4-FFF2-40B4-BE49-F238E27FC236}">
                <a16:creationId xmlns:a16="http://schemas.microsoft.com/office/drawing/2014/main" id="{441EB4A7-D246-4DB6-99CE-4EE0998B7DDF}"/>
              </a:ext>
            </a:extLst>
          </p:cNvPr>
          <p:cNvCxnSpPr>
            <a:cxnSpLocks/>
          </p:cNvCxnSpPr>
          <p:nvPr/>
        </p:nvCxnSpPr>
        <p:spPr>
          <a:xfrm flipH="1">
            <a:off x="3703636" y="2715758"/>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8" name="Rechte verbindingslijn met pijl 47">
            <a:extLst>
              <a:ext uri="{FF2B5EF4-FFF2-40B4-BE49-F238E27FC236}">
                <a16:creationId xmlns:a16="http://schemas.microsoft.com/office/drawing/2014/main" id="{FD07F8EA-58D7-40DA-9118-A61C4009C8BA}"/>
              </a:ext>
            </a:extLst>
          </p:cNvPr>
          <p:cNvCxnSpPr>
            <a:cxnSpLocks/>
          </p:cNvCxnSpPr>
          <p:nvPr/>
        </p:nvCxnSpPr>
        <p:spPr>
          <a:xfrm flipH="1">
            <a:off x="4972701" y="2969983"/>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9" name="Rechte verbindingslijn met pijl 48">
            <a:extLst>
              <a:ext uri="{FF2B5EF4-FFF2-40B4-BE49-F238E27FC236}">
                <a16:creationId xmlns:a16="http://schemas.microsoft.com/office/drawing/2014/main" id="{C94B9B7A-2E2C-4D2F-8169-60011CEE66D0}"/>
              </a:ext>
            </a:extLst>
          </p:cNvPr>
          <p:cNvCxnSpPr>
            <a:cxnSpLocks/>
          </p:cNvCxnSpPr>
          <p:nvPr/>
        </p:nvCxnSpPr>
        <p:spPr>
          <a:xfrm flipH="1">
            <a:off x="6278106" y="2742949"/>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0" name="Rechte verbindingslijn met pijl 49">
            <a:extLst>
              <a:ext uri="{FF2B5EF4-FFF2-40B4-BE49-F238E27FC236}">
                <a16:creationId xmlns:a16="http://schemas.microsoft.com/office/drawing/2014/main" id="{400CE104-CB99-4320-8165-47D9F26F06A7}"/>
              </a:ext>
            </a:extLst>
          </p:cNvPr>
          <p:cNvCxnSpPr>
            <a:cxnSpLocks/>
          </p:cNvCxnSpPr>
          <p:nvPr/>
        </p:nvCxnSpPr>
        <p:spPr>
          <a:xfrm flipH="1">
            <a:off x="6439703" y="3107769"/>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1" name="Rechte verbindingslijn met pijl 50">
            <a:extLst>
              <a:ext uri="{FF2B5EF4-FFF2-40B4-BE49-F238E27FC236}">
                <a16:creationId xmlns:a16="http://schemas.microsoft.com/office/drawing/2014/main" id="{3B6D8D58-B702-43EF-83CD-57F9E805791F}"/>
              </a:ext>
            </a:extLst>
          </p:cNvPr>
          <p:cNvCxnSpPr>
            <a:cxnSpLocks/>
          </p:cNvCxnSpPr>
          <p:nvPr/>
        </p:nvCxnSpPr>
        <p:spPr>
          <a:xfrm flipH="1">
            <a:off x="4687753" y="3599081"/>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2" name="Rechte verbindingslijn met pijl 51">
            <a:extLst>
              <a:ext uri="{FF2B5EF4-FFF2-40B4-BE49-F238E27FC236}">
                <a16:creationId xmlns:a16="http://schemas.microsoft.com/office/drawing/2014/main" id="{0A8A51B0-FC21-4FE3-9D76-08FA86C88BD0}"/>
              </a:ext>
            </a:extLst>
          </p:cNvPr>
          <p:cNvCxnSpPr>
            <a:cxnSpLocks/>
          </p:cNvCxnSpPr>
          <p:nvPr/>
        </p:nvCxnSpPr>
        <p:spPr>
          <a:xfrm flipH="1">
            <a:off x="7135034" y="3724445"/>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3" name="Rechte verbindingslijn met pijl 52">
            <a:extLst>
              <a:ext uri="{FF2B5EF4-FFF2-40B4-BE49-F238E27FC236}">
                <a16:creationId xmlns:a16="http://schemas.microsoft.com/office/drawing/2014/main" id="{A69F96AC-64EB-46EC-918F-D89146201DEA}"/>
              </a:ext>
            </a:extLst>
          </p:cNvPr>
          <p:cNvCxnSpPr>
            <a:cxnSpLocks/>
          </p:cNvCxnSpPr>
          <p:nvPr/>
        </p:nvCxnSpPr>
        <p:spPr>
          <a:xfrm flipH="1">
            <a:off x="7438549" y="2751308"/>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54" name="Rechthoek 53">
            <a:extLst>
              <a:ext uri="{FF2B5EF4-FFF2-40B4-BE49-F238E27FC236}">
                <a16:creationId xmlns:a16="http://schemas.microsoft.com/office/drawing/2014/main" id="{5E5F2D78-E67D-45B6-8FF0-5459E7C4931D}"/>
              </a:ext>
            </a:extLst>
          </p:cNvPr>
          <p:cNvSpPr/>
          <p:nvPr/>
        </p:nvSpPr>
        <p:spPr>
          <a:xfrm>
            <a:off x="9460752" y="2847503"/>
            <a:ext cx="477460" cy="872397"/>
          </a:xfrm>
          <a:prstGeom prst="rect">
            <a:avLst/>
          </a:prstGeom>
          <a:noFill/>
        </p:spPr>
        <p:txBody>
          <a:bodyPr wrap="none" lIns="86402" tIns="43201" rIns="86402" bIns="43201">
            <a:spAutoFit/>
          </a:bodyPr>
          <a:lstStyle/>
          <a:p>
            <a:pPr algn="ctr" defTabSz="864017">
              <a:defRPr/>
            </a:pPr>
            <a:r>
              <a:rPr lang="nl-NL" sz="5102" b="1" kern="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rPr>
              <a:t>?</a:t>
            </a:r>
          </a:p>
        </p:txBody>
      </p:sp>
      <p:cxnSp>
        <p:nvCxnSpPr>
          <p:cNvPr id="55" name="Rechte verbindingslijn met pijl 54">
            <a:extLst>
              <a:ext uri="{FF2B5EF4-FFF2-40B4-BE49-F238E27FC236}">
                <a16:creationId xmlns:a16="http://schemas.microsoft.com/office/drawing/2014/main" id="{74A28817-CEF5-47E0-B203-6D79EDF7D635}"/>
              </a:ext>
            </a:extLst>
          </p:cNvPr>
          <p:cNvCxnSpPr>
            <a:cxnSpLocks/>
          </p:cNvCxnSpPr>
          <p:nvPr/>
        </p:nvCxnSpPr>
        <p:spPr>
          <a:xfrm flipV="1">
            <a:off x="4132792" y="3733189"/>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6" name="Rechte verbindingslijn met pijl 55">
            <a:extLst>
              <a:ext uri="{FF2B5EF4-FFF2-40B4-BE49-F238E27FC236}">
                <a16:creationId xmlns:a16="http://schemas.microsoft.com/office/drawing/2014/main" id="{04DDA25A-C457-4D75-A832-5454073EA955}"/>
              </a:ext>
            </a:extLst>
          </p:cNvPr>
          <p:cNvCxnSpPr>
            <a:cxnSpLocks/>
          </p:cNvCxnSpPr>
          <p:nvPr/>
        </p:nvCxnSpPr>
        <p:spPr>
          <a:xfrm flipV="1">
            <a:off x="5819628" y="2906054"/>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8" name="Rechte verbindingslijn met pijl 57">
            <a:extLst>
              <a:ext uri="{FF2B5EF4-FFF2-40B4-BE49-F238E27FC236}">
                <a16:creationId xmlns:a16="http://schemas.microsoft.com/office/drawing/2014/main" id="{1DAE64DE-5CC2-4F54-B164-1A3EA5D4298C}"/>
              </a:ext>
            </a:extLst>
          </p:cNvPr>
          <p:cNvCxnSpPr>
            <a:cxnSpLocks/>
          </p:cNvCxnSpPr>
          <p:nvPr/>
        </p:nvCxnSpPr>
        <p:spPr>
          <a:xfrm flipV="1">
            <a:off x="3314603" y="2925248"/>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9" name="Rechte verbindingslijn met pijl 58">
            <a:extLst>
              <a:ext uri="{FF2B5EF4-FFF2-40B4-BE49-F238E27FC236}">
                <a16:creationId xmlns:a16="http://schemas.microsoft.com/office/drawing/2014/main" id="{9A38652A-368C-4F9B-B78C-0EDFC7D78404}"/>
              </a:ext>
            </a:extLst>
          </p:cNvPr>
          <p:cNvCxnSpPr>
            <a:cxnSpLocks/>
          </p:cNvCxnSpPr>
          <p:nvPr/>
        </p:nvCxnSpPr>
        <p:spPr>
          <a:xfrm flipH="1" flipV="1">
            <a:off x="7358168" y="3717269"/>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61" name="Rechte verbindingslijn met pijl 60">
            <a:extLst>
              <a:ext uri="{FF2B5EF4-FFF2-40B4-BE49-F238E27FC236}">
                <a16:creationId xmlns:a16="http://schemas.microsoft.com/office/drawing/2014/main" id="{4636E2BA-46AF-499B-A988-BAC3EBABE8C4}"/>
              </a:ext>
            </a:extLst>
          </p:cNvPr>
          <p:cNvCxnSpPr>
            <a:cxnSpLocks/>
          </p:cNvCxnSpPr>
          <p:nvPr/>
        </p:nvCxnSpPr>
        <p:spPr>
          <a:xfrm flipH="1" flipV="1">
            <a:off x="6487682" y="2747721"/>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62" name="Rechte verbindingslijn met pijl 61">
            <a:extLst>
              <a:ext uri="{FF2B5EF4-FFF2-40B4-BE49-F238E27FC236}">
                <a16:creationId xmlns:a16="http://schemas.microsoft.com/office/drawing/2014/main" id="{E45B4C45-306D-4E8C-8A18-08C2D83B0E4C}"/>
              </a:ext>
            </a:extLst>
          </p:cNvPr>
          <p:cNvCxnSpPr>
            <a:cxnSpLocks/>
          </p:cNvCxnSpPr>
          <p:nvPr/>
        </p:nvCxnSpPr>
        <p:spPr>
          <a:xfrm flipH="1" flipV="1">
            <a:off x="5187763" y="2962073"/>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63" name="Tekstvak 62">
            <a:extLst>
              <a:ext uri="{FF2B5EF4-FFF2-40B4-BE49-F238E27FC236}">
                <a16:creationId xmlns:a16="http://schemas.microsoft.com/office/drawing/2014/main" id="{2216709E-B1C9-41BB-8CD2-BC730CD18DF2}"/>
              </a:ext>
            </a:extLst>
          </p:cNvPr>
          <p:cNvSpPr txBox="1"/>
          <p:nvPr/>
        </p:nvSpPr>
        <p:spPr>
          <a:xfrm>
            <a:off x="9123955" y="6228540"/>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171</a:t>
            </a:r>
          </a:p>
        </p:txBody>
      </p:sp>
      <p:sp>
        <p:nvSpPr>
          <p:cNvPr id="65" name="Tekstvak 64">
            <a:extLst>
              <a:ext uri="{FF2B5EF4-FFF2-40B4-BE49-F238E27FC236}">
                <a16:creationId xmlns:a16="http://schemas.microsoft.com/office/drawing/2014/main" id="{F3E3CF78-2B8D-4EFD-9602-615CB50A11B9}"/>
              </a:ext>
            </a:extLst>
          </p:cNvPr>
          <p:cNvSpPr txBox="1"/>
          <p:nvPr/>
        </p:nvSpPr>
        <p:spPr>
          <a:xfrm>
            <a:off x="8345708" y="6228540"/>
            <a:ext cx="542136" cy="237757"/>
          </a:xfrm>
          <a:prstGeom prst="rect">
            <a:avLst/>
          </a:prstGeom>
          <a:noFill/>
        </p:spPr>
        <p:txBody>
          <a:bodyPr wrap="none" rtlCol="0">
            <a:spAutoFit/>
          </a:bodyPr>
          <a:lstStyle/>
          <a:p>
            <a:pPr defTabSz="864017">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86</a:t>
            </a:r>
          </a:p>
        </p:txBody>
      </p:sp>
      <p:pic>
        <p:nvPicPr>
          <p:cNvPr id="66" name="Afbeelding 65" descr="Afbeelding met vliegtuig, zitten, groot, startbaan&#10;&#10;Automatisch gegenereerde beschrijving">
            <a:extLst>
              <a:ext uri="{FF2B5EF4-FFF2-40B4-BE49-F238E27FC236}">
                <a16:creationId xmlns:a16="http://schemas.microsoft.com/office/drawing/2014/main" id="{D5CB8F01-5F7C-48C4-8E24-6BC5E72C34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8614" y="5090348"/>
            <a:ext cx="764305" cy="1081730"/>
          </a:xfrm>
          <a:prstGeom prst="rect">
            <a:avLst/>
          </a:prstGeom>
          <a:ln>
            <a:noFill/>
          </a:ln>
          <a:effectLst/>
        </p:spPr>
      </p:pic>
      <p:pic>
        <p:nvPicPr>
          <p:cNvPr id="67" name="Afbeelding 66">
            <a:extLst>
              <a:ext uri="{FF2B5EF4-FFF2-40B4-BE49-F238E27FC236}">
                <a16:creationId xmlns:a16="http://schemas.microsoft.com/office/drawing/2014/main" id="{BF1CEC72-B2E2-47B7-BA42-617ACE68537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959" t="2904" r="2579" b="3434"/>
          <a:stretch/>
        </p:blipFill>
        <p:spPr>
          <a:xfrm>
            <a:off x="8257883" y="5101882"/>
            <a:ext cx="720246" cy="1081730"/>
          </a:xfrm>
          <a:prstGeom prst="rect">
            <a:avLst/>
          </a:prstGeom>
          <a:ln>
            <a:noFill/>
          </a:ln>
          <a:effectLst/>
        </p:spPr>
      </p:pic>
      <p:sp>
        <p:nvSpPr>
          <p:cNvPr id="2" name="Tekstvak 1">
            <a:extLst>
              <a:ext uri="{FF2B5EF4-FFF2-40B4-BE49-F238E27FC236}">
                <a16:creationId xmlns:a16="http://schemas.microsoft.com/office/drawing/2014/main" id="{7655F8C3-2EF6-4457-8C40-337051F8BA7B}"/>
              </a:ext>
            </a:extLst>
          </p:cNvPr>
          <p:cNvSpPr txBox="1"/>
          <p:nvPr/>
        </p:nvSpPr>
        <p:spPr>
          <a:xfrm>
            <a:off x="3109938" y="2534089"/>
            <a:ext cx="627096" cy="383182"/>
          </a:xfrm>
          <a:prstGeom prst="rect">
            <a:avLst/>
          </a:prstGeom>
          <a:noFill/>
        </p:spPr>
        <p:txBody>
          <a:bodyPr wrap="none" rtlCol="0">
            <a:spAutoFit/>
          </a:bodyPr>
          <a:lstStyle/>
          <a:p>
            <a:pPr algn="ctr" defTabSz="864017">
              <a:defRPr/>
            </a:pPr>
            <a:r>
              <a:rPr lang="nl-NL" sz="945" dirty="0">
                <a:solidFill>
                  <a:prstClr val="black"/>
                </a:solidFill>
                <a:latin typeface="Calibri" panose="020F0502020204030204"/>
              </a:rPr>
              <a:t>Primaire </a:t>
            </a:r>
          </a:p>
          <a:p>
            <a:pPr algn="ctr" defTabSz="864017">
              <a:defRPr/>
            </a:pPr>
            <a:r>
              <a:rPr lang="nl-NL" sz="945" dirty="0">
                <a:solidFill>
                  <a:prstClr val="black"/>
                </a:solidFill>
                <a:latin typeface="Calibri" panose="020F0502020204030204"/>
              </a:rPr>
              <a:t>oorzaak</a:t>
            </a:r>
          </a:p>
        </p:txBody>
      </p:sp>
      <p:sp>
        <p:nvSpPr>
          <p:cNvPr id="5" name="Tekstvak 4">
            <a:extLst>
              <a:ext uri="{FF2B5EF4-FFF2-40B4-BE49-F238E27FC236}">
                <a16:creationId xmlns:a16="http://schemas.microsoft.com/office/drawing/2014/main" id="{510E50E8-759D-49B2-91D7-40B6ED6E62E0}"/>
              </a:ext>
            </a:extLst>
          </p:cNvPr>
          <p:cNvSpPr txBox="1"/>
          <p:nvPr/>
        </p:nvSpPr>
        <p:spPr>
          <a:xfrm>
            <a:off x="2699739" y="2910622"/>
            <a:ext cx="760144" cy="383182"/>
          </a:xfrm>
          <a:prstGeom prst="rect">
            <a:avLst/>
          </a:prstGeom>
          <a:noFill/>
        </p:spPr>
        <p:txBody>
          <a:bodyPr wrap="none" rtlCol="0">
            <a:spAutoFit/>
          </a:bodyPr>
          <a:lstStyle/>
          <a:p>
            <a:pPr algn="ctr" defTabSz="864017">
              <a:defRPr/>
            </a:pPr>
            <a:r>
              <a:rPr lang="nl-NL" sz="945" dirty="0">
                <a:solidFill>
                  <a:prstClr val="black"/>
                </a:solidFill>
                <a:latin typeface="Calibri" panose="020F0502020204030204"/>
              </a:rPr>
              <a:t>Secundaire </a:t>
            </a:r>
          </a:p>
          <a:p>
            <a:pPr algn="ctr" defTabSz="864017">
              <a:defRPr/>
            </a:pPr>
            <a:r>
              <a:rPr lang="nl-NL" sz="945" dirty="0">
                <a:solidFill>
                  <a:prstClr val="black"/>
                </a:solidFill>
                <a:latin typeface="Calibri" panose="020F0502020204030204"/>
              </a:rPr>
              <a:t>oorzaak</a:t>
            </a:r>
          </a:p>
        </p:txBody>
      </p:sp>
      <p:pic>
        <p:nvPicPr>
          <p:cNvPr id="6" name="Afbeelding 5" descr="Afbeelding met teken, klok&#10;&#10;Automatisch gegenereerde beschrijving">
            <a:hlinkClick r:id="rId13" action="ppaction://hlinksldjump"/>
            <a:extLst>
              <a:ext uri="{FF2B5EF4-FFF2-40B4-BE49-F238E27FC236}">
                <a16:creationId xmlns:a16="http://schemas.microsoft.com/office/drawing/2014/main" id="{32DC7A10-1440-4289-9DB5-26CFF92B7C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7" name="Afbeelding 6" descr="Afbeelding met kamer, voedsel, teken&#10;&#10;Automatisch gegenereerde beschrijving">
            <a:hlinkClick r:id="rId15" action="ppaction://hlinksldjump"/>
            <a:extLst>
              <a:ext uri="{FF2B5EF4-FFF2-40B4-BE49-F238E27FC236}">
                <a16:creationId xmlns:a16="http://schemas.microsoft.com/office/drawing/2014/main" id="{1BCC9790-F679-442B-998D-FAC82010122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8" name="Afbeelding 7">
            <a:extLst>
              <a:ext uri="{FF2B5EF4-FFF2-40B4-BE49-F238E27FC236}">
                <a16:creationId xmlns:a16="http://schemas.microsoft.com/office/drawing/2014/main" id="{E93D95F1-C08F-44D1-A870-C0081FED9EA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9" name="Rechthoek 8">
            <a:extLst>
              <a:ext uri="{FF2B5EF4-FFF2-40B4-BE49-F238E27FC236}">
                <a16:creationId xmlns:a16="http://schemas.microsoft.com/office/drawing/2014/main" id="{5D995338-20F1-4E9E-A82E-D475DB0B76DA}"/>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6705272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Visgraatdiagram </a:t>
            </a:r>
            <a:br>
              <a:rPr lang="nl-NL" dirty="0"/>
            </a:br>
            <a:r>
              <a:rPr lang="nl-NL" sz="1600" b="0" dirty="0">
                <a:solidFill>
                  <a:schemeClr val="tx1"/>
                </a:solidFill>
                <a:latin typeface="Calibri" panose="020F0502020204030204" pitchFamily="34" charset="0"/>
                <a:cs typeface="Calibri" panose="020F0502020204030204" pitchFamily="34" charset="0"/>
              </a:rPr>
              <a:t>voorbeeld</a:t>
            </a: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M&amp;O</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fbeelding 10" descr="Afbeelding met tekst, persoon&#10;&#10;Automatisch gegenereerde beschrijving">
            <a:extLst>
              <a:ext uri="{FF2B5EF4-FFF2-40B4-BE49-F238E27FC236}">
                <a16:creationId xmlns:a16="http://schemas.microsoft.com/office/drawing/2014/main" id="{B58C647F-F6E1-421E-BA54-3835293AD46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943404" y="5096316"/>
            <a:ext cx="785767" cy="1082387"/>
          </a:xfrm>
          <a:prstGeom prst="rect">
            <a:avLst/>
          </a:prstGeom>
          <a:ln>
            <a:noFill/>
          </a:ln>
          <a:effec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pic>
        <p:nvPicPr>
          <p:cNvPr id="17" name="Afbeelding 16">
            <a:extLst>
              <a:ext uri="{FF2B5EF4-FFF2-40B4-BE49-F238E27FC236}">
                <a16:creationId xmlns:a16="http://schemas.microsoft.com/office/drawing/2014/main" id="{CDF87CFC-C92C-4505-AA76-DA55BD8B1DEA}"/>
              </a:ext>
            </a:extLst>
          </p:cNvPr>
          <p:cNvPicPr>
            <a:picLocks noChangeAspect="1"/>
          </p:cNvPicPr>
          <p:nvPr/>
        </p:nvPicPr>
        <p:blipFill>
          <a:blip r:embed="rId9">
            <a:alphaModFix amt="50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2778968" y="2048849"/>
            <a:ext cx="8217212" cy="2569499"/>
          </a:xfrm>
          <a:prstGeom prst="rect">
            <a:avLst/>
          </a:prstGeom>
        </p:spPr>
      </p:pic>
      <p:sp>
        <p:nvSpPr>
          <p:cNvPr id="18" name="Rechthoek 17">
            <a:extLst>
              <a:ext uri="{FF2B5EF4-FFF2-40B4-BE49-F238E27FC236}">
                <a16:creationId xmlns:a16="http://schemas.microsoft.com/office/drawing/2014/main" id="{8232AE2F-7E51-4ACD-A39C-D92185C86F20}"/>
              </a:ext>
            </a:extLst>
          </p:cNvPr>
          <p:cNvSpPr/>
          <p:nvPr/>
        </p:nvSpPr>
        <p:spPr>
          <a:xfrm>
            <a:off x="2730645" y="1814529"/>
            <a:ext cx="5702775" cy="3089926"/>
          </a:xfrm>
          <a:prstGeom prst="rect">
            <a:avLst/>
          </a:prstGeom>
          <a:solidFill>
            <a:sysClr val="window" lastClr="FFFFFF">
              <a:alpha val="43000"/>
            </a:sysClr>
          </a:solidFill>
          <a:ln w="12700" cap="flat" cmpd="sng" algn="ctr">
            <a:solidFill>
              <a:schemeClr val="bg1">
                <a:lumMod val="50000"/>
              </a:schemeClr>
            </a:solidFill>
            <a:prstDash val="solid"/>
            <a:miter lim="800000"/>
          </a:ln>
          <a:effectLst/>
        </p:spPr>
        <p:txBody>
          <a:bodyPr rtlCol="0" anchor="ctr"/>
          <a:lstStyle/>
          <a:p>
            <a:pPr algn="ctr" defTabSz="864017">
              <a:defRPr/>
            </a:pPr>
            <a:endParaRPr lang="nl-NL" sz="1701" kern="0">
              <a:solidFill>
                <a:prstClr val="white"/>
              </a:solidFill>
              <a:latin typeface="Calibri" panose="020F0502020204030204"/>
            </a:endParaRPr>
          </a:p>
        </p:txBody>
      </p:sp>
      <p:sp>
        <p:nvSpPr>
          <p:cNvPr id="19" name="Rechthoek 18">
            <a:extLst>
              <a:ext uri="{FF2B5EF4-FFF2-40B4-BE49-F238E27FC236}">
                <a16:creationId xmlns:a16="http://schemas.microsoft.com/office/drawing/2014/main" id="{6631B9F1-DB46-46AF-A63B-E4FFE8F9995F}"/>
              </a:ext>
            </a:extLst>
          </p:cNvPr>
          <p:cNvSpPr/>
          <p:nvPr/>
        </p:nvSpPr>
        <p:spPr>
          <a:xfrm>
            <a:off x="8504742" y="1803434"/>
            <a:ext cx="2517585" cy="3089926"/>
          </a:xfrm>
          <a:prstGeom prst="rect">
            <a:avLst/>
          </a:prstGeom>
          <a:solidFill>
            <a:sysClr val="window" lastClr="FFFFFF">
              <a:alpha val="43000"/>
            </a:sysClr>
          </a:solidFill>
          <a:ln w="12700" cap="flat" cmpd="sng" algn="ctr">
            <a:solidFill>
              <a:schemeClr val="bg1">
                <a:lumMod val="50000"/>
              </a:schemeClr>
            </a:solidFill>
            <a:prstDash val="solid"/>
            <a:miter lim="800000"/>
          </a:ln>
          <a:effectLst/>
        </p:spPr>
        <p:txBody>
          <a:bodyPr rtlCol="0" anchor="ctr"/>
          <a:lstStyle/>
          <a:p>
            <a:pPr algn="ctr" defTabSz="864017">
              <a:defRPr/>
            </a:pPr>
            <a:endParaRPr lang="nl-NL" sz="1701" kern="0">
              <a:solidFill>
                <a:prstClr val="white"/>
              </a:solidFill>
              <a:latin typeface="Calibri" panose="020F0502020204030204"/>
            </a:endParaRPr>
          </a:p>
        </p:txBody>
      </p:sp>
      <p:sp>
        <p:nvSpPr>
          <p:cNvPr id="20" name="Tekstvak 19">
            <a:extLst>
              <a:ext uri="{FF2B5EF4-FFF2-40B4-BE49-F238E27FC236}">
                <a16:creationId xmlns:a16="http://schemas.microsoft.com/office/drawing/2014/main" id="{9FAD042F-3931-47AA-96E6-9BBC8D9F314A}"/>
              </a:ext>
            </a:extLst>
          </p:cNvPr>
          <p:cNvSpPr txBox="1"/>
          <p:nvPr/>
        </p:nvSpPr>
        <p:spPr>
          <a:xfrm>
            <a:off x="4987199" y="1483914"/>
            <a:ext cx="854336" cy="295915"/>
          </a:xfrm>
          <a:prstGeom prst="rect">
            <a:avLst/>
          </a:prstGeom>
          <a:noFill/>
        </p:spPr>
        <p:txBody>
          <a:bodyPr wrap="none" rtlCol="0">
            <a:spAutoFit/>
          </a:bodyPr>
          <a:lstStyle/>
          <a:p>
            <a:pPr defTabSz="864017">
              <a:defRPr/>
            </a:pPr>
            <a:r>
              <a:rPr lang="nl-NL" sz="1323" b="1" dirty="0">
                <a:solidFill>
                  <a:prstClr val="black"/>
                </a:solidFill>
                <a:latin typeface="Calibri" panose="020F0502020204030204"/>
                <a:cs typeface="Calibri" panose="020F0502020204030204" pitchFamily="34" charset="0"/>
              </a:rPr>
              <a:t>Oorzaken</a:t>
            </a:r>
          </a:p>
        </p:txBody>
      </p:sp>
      <p:sp>
        <p:nvSpPr>
          <p:cNvPr id="21" name="Tekstvak 20">
            <a:extLst>
              <a:ext uri="{FF2B5EF4-FFF2-40B4-BE49-F238E27FC236}">
                <a16:creationId xmlns:a16="http://schemas.microsoft.com/office/drawing/2014/main" id="{704CBDAC-269A-43CF-8BCC-A7DCF8ECDE9B}"/>
              </a:ext>
            </a:extLst>
          </p:cNvPr>
          <p:cNvSpPr txBox="1"/>
          <p:nvPr/>
        </p:nvSpPr>
        <p:spPr>
          <a:xfrm>
            <a:off x="9010848" y="1547356"/>
            <a:ext cx="1213409" cy="295915"/>
          </a:xfrm>
          <a:prstGeom prst="rect">
            <a:avLst/>
          </a:prstGeom>
          <a:noFill/>
        </p:spPr>
        <p:txBody>
          <a:bodyPr wrap="none" rtlCol="0">
            <a:spAutoFit/>
          </a:bodyPr>
          <a:lstStyle/>
          <a:p>
            <a:pPr defTabSz="864017">
              <a:defRPr/>
            </a:pPr>
            <a:r>
              <a:rPr lang="nl-NL" sz="1323" b="1" dirty="0">
                <a:solidFill>
                  <a:prstClr val="black"/>
                </a:solidFill>
                <a:latin typeface="Calibri" panose="020F0502020204030204"/>
                <a:cs typeface="Calibri" panose="020F0502020204030204" pitchFamily="34" charset="0"/>
              </a:rPr>
              <a:t>Gevolg / Effect</a:t>
            </a:r>
          </a:p>
        </p:txBody>
      </p:sp>
      <p:sp>
        <p:nvSpPr>
          <p:cNvPr id="22" name="Ovaal 21">
            <a:extLst>
              <a:ext uri="{FF2B5EF4-FFF2-40B4-BE49-F238E27FC236}">
                <a16:creationId xmlns:a16="http://schemas.microsoft.com/office/drawing/2014/main" id="{257AB906-E6DF-4BC1-811D-96C78BA8792E}"/>
              </a:ext>
            </a:extLst>
          </p:cNvPr>
          <p:cNvSpPr/>
          <p:nvPr/>
        </p:nvSpPr>
        <p:spPr>
          <a:xfrm>
            <a:off x="8707549" y="2375503"/>
            <a:ext cx="2021623" cy="2067544"/>
          </a:xfrm>
          <a:prstGeom prst="ellipse">
            <a:avLst/>
          </a:prstGeom>
          <a:solidFill>
            <a:sysClr val="window" lastClr="FFFFFF">
              <a:alpha val="50000"/>
            </a:sysClr>
          </a:solidFill>
          <a:ln w="34925" cap="flat" cmpd="sng" algn="ctr">
            <a:solidFill>
              <a:srgbClr val="FFFFFF"/>
            </a:solidFill>
            <a:prstDash val="solid"/>
            <a:miter lim="800000"/>
          </a:ln>
          <a:effectLst>
            <a:innerShdw blurRad="63500" dist="50800" dir="13500000">
              <a:prstClr val="black">
                <a:alpha val="50000"/>
              </a:prstClr>
            </a:innerShdw>
          </a:effectLst>
        </p:spPr>
        <p:txBody>
          <a:bodyPr rtlCol="0" anchor="ctr"/>
          <a:lstStyle/>
          <a:p>
            <a:pPr algn="ctr" defTabSz="864017">
              <a:defRPr/>
            </a:pPr>
            <a:endParaRPr lang="nl-NL" sz="1701" kern="0">
              <a:solidFill>
                <a:prstClr val="white"/>
              </a:solidFill>
              <a:latin typeface="Calibri" panose="020F0502020204030204"/>
            </a:endParaRPr>
          </a:p>
        </p:txBody>
      </p:sp>
      <p:sp>
        <p:nvSpPr>
          <p:cNvPr id="23" name="Rechthoek 22">
            <a:extLst>
              <a:ext uri="{FF2B5EF4-FFF2-40B4-BE49-F238E27FC236}">
                <a16:creationId xmlns:a16="http://schemas.microsoft.com/office/drawing/2014/main" id="{6070C9F8-78B6-490A-ACF7-3EEB1963035B}"/>
              </a:ext>
            </a:extLst>
          </p:cNvPr>
          <p:cNvSpPr/>
          <p:nvPr/>
        </p:nvSpPr>
        <p:spPr>
          <a:xfrm>
            <a:off x="2847381" y="1989985"/>
            <a:ext cx="1213425" cy="565662"/>
          </a:xfrm>
          <a:prstGeom prst="rect">
            <a:avLst/>
          </a:prstGeom>
          <a:solidFill>
            <a:srgbClr val="0070C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Materialen</a:t>
            </a:r>
          </a:p>
        </p:txBody>
      </p:sp>
      <p:sp>
        <p:nvSpPr>
          <p:cNvPr id="25" name="Rechthoek 24">
            <a:extLst>
              <a:ext uri="{FF2B5EF4-FFF2-40B4-BE49-F238E27FC236}">
                <a16:creationId xmlns:a16="http://schemas.microsoft.com/office/drawing/2014/main" id="{E4720783-381E-4F29-A8C6-B1B9FACFB10B}"/>
              </a:ext>
            </a:extLst>
          </p:cNvPr>
          <p:cNvSpPr/>
          <p:nvPr/>
        </p:nvSpPr>
        <p:spPr>
          <a:xfrm>
            <a:off x="4188433" y="1989985"/>
            <a:ext cx="1213425" cy="565662"/>
          </a:xfrm>
          <a:prstGeom prst="rect">
            <a:avLst/>
          </a:prstGeom>
          <a:solidFill>
            <a:srgbClr val="00B05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Machines</a:t>
            </a:r>
          </a:p>
        </p:txBody>
      </p:sp>
      <p:sp>
        <p:nvSpPr>
          <p:cNvPr id="26" name="Rechthoek 25">
            <a:extLst>
              <a:ext uri="{FF2B5EF4-FFF2-40B4-BE49-F238E27FC236}">
                <a16:creationId xmlns:a16="http://schemas.microsoft.com/office/drawing/2014/main" id="{450B12BC-1422-49C4-A7F7-79D23F2474FF}"/>
              </a:ext>
            </a:extLst>
          </p:cNvPr>
          <p:cNvSpPr/>
          <p:nvPr/>
        </p:nvSpPr>
        <p:spPr>
          <a:xfrm>
            <a:off x="5513506" y="1989985"/>
            <a:ext cx="1213425" cy="565662"/>
          </a:xfrm>
          <a:prstGeom prst="rect">
            <a:avLst/>
          </a:prstGeom>
          <a:solidFill>
            <a:srgbClr val="FF990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Mensen</a:t>
            </a:r>
          </a:p>
        </p:txBody>
      </p:sp>
      <p:sp>
        <p:nvSpPr>
          <p:cNvPr id="27" name="Rechthoek 26">
            <a:extLst>
              <a:ext uri="{FF2B5EF4-FFF2-40B4-BE49-F238E27FC236}">
                <a16:creationId xmlns:a16="http://schemas.microsoft.com/office/drawing/2014/main" id="{D14431E2-E01E-40E8-9FD9-7ACD5068FA31}"/>
              </a:ext>
            </a:extLst>
          </p:cNvPr>
          <p:cNvSpPr/>
          <p:nvPr/>
        </p:nvSpPr>
        <p:spPr>
          <a:xfrm>
            <a:off x="6894353" y="1989985"/>
            <a:ext cx="1439411" cy="565662"/>
          </a:xfrm>
          <a:prstGeom prst="rect">
            <a:avLst/>
          </a:prstGeom>
          <a:solidFill>
            <a:srgbClr val="7030A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Meetmethode</a:t>
            </a:r>
          </a:p>
        </p:txBody>
      </p:sp>
      <p:sp>
        <p:nvSpPr>
          <p:cNvPr id="28" name="Rechthoek 27">
            <a:extLst>
              <a:ext uri="{FF2B5EF4-FFF2-40B4-BE49-F238E27FC236}">
                <a16:creationId xmlns:a16="http://schemas.microsoft.com/office/drawing/2014/main" id="{188FA4AF-134A-4AA7-A049-ABB006AF727B}"/>
              </a:ext>
            </a:extLst>
          </p:cNvPr>
          <p:cNvSpPr/>
          <p:nvPr/>
        </p:nvSpPr>
        <p:spPr>
          <a:xfrm>
            <a:off x="3703637" y="4099139"/>
            <a:ext cx="1213425" cy="565662"/>
          </a:xfrm>
          <a:prstGeom prst="rect">
            <a:avLst/>
          </a:prstGeom>
          <a:solidFill>
            <a:srgbClr val="FFC00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Methode</a:t>
            </a:r>
          </a:p>
        </p:txBody>
      </p:sp>
      <p:sp>
        <p:nvSpPr>
          <p:cNvPr id="29" name="Rechthoek 28">
            <a:extLst>
              <a:ext uri="{FF2B5EF4-FFF2-40B4-BE49-F238E27FC236}">
                <a16:creationId xmlns:a16="http://schemas.microsoft.com/office/drawing/2014/main" id="{5F239305-09C8-43F4-91DA-B35A4875AA0B}"/>
              </a:ext>
            </a:extLst>
          </p:cNvPr>
          <p:cNvSpPr/>
          <p:nvPr/>
        </p:nvSpPr>
        <p:spPr>
          <a:xfrm>
            <a:off x="5071670" y="4099139"/>
            <a:ext cx="1213425" cy="565662"/>
          </a:xfrm>
          <a:prstGeom prst="rect">
            <a:avLst/>
          </a:prstGeom>
          <a:solidFill>
            <a:srgbClr val="92D05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Milieu</a:t>
            </a:r>
          </a:p>
        </p:txBody>
      </p:sp>
      <p:sp>
        <p:nvSpPr>
          <p:cNvPr id="30" name="Rechthoek 29">
            <a:extLst>
              <a:ext uri="{FF2B5EF4-FFF2-40B4-BE49-F238E27FC236}">
                <a16:creationId xmlns:a16="http://schemas.microsoft.com/office/drawing/2014/main" id="{068ACF43-E7D8-4C9D-94B5-B76B92DA429B}"/>
              </a:ext>
            </a:extLst>
          </p:cNvPr>
          <p:cNvSpPr/>
          <p:nvPr/>
        </p:nvSpPr>
        <p:spPr>
          <a:xfrm>
            <a:off x="6439703" y="4099139"/>
            <a:ext cx="1213425" cy="565662"/>
          </a:xfrm>
          <a:prstGeom prst="rect">
            <a:avLst/>
          </a:prstGeom>
          <a:solidFill>
            <a:srgbClr val="E9540D"/>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864017">
              <a:defRPr/>
            </a:pPr>
            <a:r>
              <a:rPr lang="nl-NL" sz="1323" kern="0" dirty="0">
                <a:solidFill>
                  <a:prstClr val="white"/>
                </a:solidFill>
                <a:effectLst>
                  <a:outerShdw blurRad="38100" dist="38100" dir="2700000" algn="tl">
                    <a:srgbClr val="000000">
                      <a:alpha val="43137"/>
                    </a:srgbClr>
                  </a:outerShdw>
                </a:effectLst>
                <a:latin typeface="Calibri" panose="020F0502020204030204"/>
                <a:cs typeface="Calibri" panose="020F0502020204030204" pitchFamily="34" charset="0"/>
              </a:rPr>
              <a:t>Management</a:t>
            </a:r>
          </a:p>
        </p:txBody>
      </p:sp>
      <p:sp>
        <p:nvSpPr>
          <p:cNvPr id="31" name="Rechthoek 30">
            <a:extLst>
              <a:ext uri="{FF2B5EF4-FFF2-40B4-BE49-F238E27FC236}">
                <a16:creationId xmlns:a16="http://schemas.microsoft.com/office/drawing/2014/main" id="{1BC4CC9B-F7FF-4D72-BB8E-AB6AB8C8D52D}"/>
              </a:ext>
            </a:extLst>
          </p:cNvPr>
          <p:cNvSpPr/>
          <p:nvPr/>
        </p:nvSpPr>
        <p:spPr>
          <a:xfrm>
            <a:off x="3614514" y="3305197"/>
            <a:ext cx="5128594" cy="432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endParaRPr>
          </a:p>
        </p:txBody>
      </p:sp>
      <p:sp>
        <p:nvSpPr>
          <p:cNvPr id="32" name="Rechthoek 31">
            <a:extLst>
              <a:ext uri="{FF2B5EF4-FFF2-40B4-BE49-F238E27FC236}">
                <a16:creationId xmlns:a16="http://schemas.microsoft.com/office/drawing/2014/main" id="{B065D815-EC6B-4924-BAB1-3494C9E01BD8}"/>
              </a:ext>
            </a:extLst>
          </p:cNvPr>
          <p:cNvSpPr/>
          <p:nvPr/>
        </p:nvSpPr>
        <p:spPr>
          <a:xfrm rot="3360059">
            <a:off x="3392189" y="2918444"/>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3" name="Rechthoek 32">
            <a:extLst>
              <a:ext uri="{FF2B5EF4-FFF2-40B4-BE49-F238E27FC236}">
                <a16:creationId xmlns:a16="http://schemas.microsoft.com/office/drawing/2014/main" id="{601ACDDA-E9F6-4510-AB15-509BE05C52D3}"/>
              </a:ext>
            </a:extLst>
          </p:cNvPr>
          <p:cNvSpPr/>
          <p:nvPr/>
        </p:nvSpPr>
        <p:spPr>
          <a:xfrm rot="3513277">
            <a:off x="4519820" y="2922842"/>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4" name="Rechthoek 33">
            <a:extLst>
              <a:ext uri="{FF2B5EF4-FFF2-40B4-BE49-F238E27FC236}">
                <a16:creationId xmlns:a16="http://schemas.microsoft.com/office/drawing/2014/main" id="{EF88E915-F2CF-4FAC-A696-63D4DDF24265}"/>
              </a:ext>
            </a:extLst>
          </p:cNvPr>
          <p:cNvSpPr/>
          <p:nvPr/>
        </p:nvSpPr>
        <p:spPr>
          <a:xfrm rot="3513277">
            <a:off x="7195207" y="2935989"/>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5" name="Rechthoek 34">
            <a:extLst>
              <a:ext uri="{FF2B5EF4-FFF2-40B4-BE49-F238E27FC236}">
                <a16:creationId xmlns:a16="http://schemas.microsoft.com/office/drawing/2014/main" id="{A04F7D5C-EF51-428F-9274-43F70FD6703B}"/>
              </a:ext>
            </a:extLst>
          </p:cNvPr>
          <p:cNvSpPr/>
          <p:nvPr/>
        </p:nvSpPr>
        <p:spPr>
          <a:xfrm rot="3513277">
            <a:off x="5903919" y="2905352"/>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6" name="Rechthoek 35">
            <a:extLst>
              <a:ext uri="{FF2B5EF4-FFF2-40B4-BE49-F238E27FC236}">
                <a16:creationId xmlns:a16="http://schemas.microsoft.com/office/drawing/2014/main" id="{DE9BDC7A-AB13-491C-BE67-DE6A258EF59B}"/>
              </a:ext>
            </a:extLst>
          </p:cNvPr>
          <p:cNvSpPr/>
          <p:nvPr/>
        </p:nvSpPr>
        <p:spPr>
          <a:xfrm rot="18086723" flipH="1">
            <a:off x="4142306" y="3745952"/>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7" name="Rechthoek 36">
            <a:extLst>
              <a:ext uri="{FF2B5EF4-FFF2-40B4-BE49-F238E27FC236}">
                <a16:creationId xmlns:a16="http://schemas.microsoft.com/office/drawing/2014/main" id="{EEF7806E-D7CE-421A-950D-8A2AFCD8AB6A}"/>
              </a:ext>
            </a:extLst>
          </p:cNvPr>
          <p:cNvSpPr/>
          <p:nvPr/>
        </p:nvSpPr>
        <p:spPr>
          <a:xfrm rot="18086723" flipH="1">
            <a:off x="6696773" y="3726384"/>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sp>
        <p:nvSpPr>
          <p:cNvPr id="38" name="Rechthoek 37">
            <a:extLst>
              <a:ext uri="{FF2B5EF4-FFF2-40B4-BE49-F238E27FC236}">
                <a16:creationId xmlns:a16="http://schemas.microsoft.com/office/drawing/2014/main" id="{024F93FD-BE53-4532-B839-6048E3F5A840}"/>
              </a:ext>
            </a:extLst>
          </p:cNvPr>
          <p:cNvSpPr/>
          <p:nvPr/>
        </p:nvSpPr>
        <p:spPr>
          <a:xfrm rot="18086723" flipH="1">
            <a:off x="5467380" y="3717641"/>
            <a:ext cx="850417" cy="13607"/>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algn="ctr" defTabSz="864017">
              <a:defRPr/>
            </a:pPr>
            <a:endParaRPr lang="nl-NL" sz="1701" kern="0">
              <a:solidFill>
                <a:prstClr val="white"/>
              </a:solidFill>
              <a:latin typeface="Calibri" panose="020F0502020204030204"/>
              <a:cs typeface="Calibri" panose="020F0502020204030204" pitchFamily="34" charset="0"/>
            </a:endParaRPr>
          </a:p>
        </p:txBody>
      </p:sp>
      <p:cxnSp>
        <p:nvCxnSpPr>
          <p:cNvPr id="39" name="Rechte verbindingslijn met pijl 38">
            <a:extLst>
              <a:ext uri="{FF2B5EF4-FFF2-40B4-BE49-F238E27FC236}">
                <a16:creationId xmlns:a16="http://schemas.microsoft.com/office/drawing/2014/main" id="{7C20636D-534C-4A19-BA3D-0A68AA3734B2}"/>
              </a:ext>
            </a:extLst>
          </p:cNvPr>
          <p:cNvCxnSpPr/>
          <p:nvPr/>
        </p:nvCxnSpPr>
        <p:spPr>
          <a:xfrm>
            <a:off x="3141461" y="2919145"/>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0" name="Rechte verbindingslijn met pijl 39">
            <a:extLst>
              <a:ext uri="{FF2B5EF4-FFF2-40B4-BE49-F238E27FC236}">
                <a16:creationId xmlns:a16="http://schemas.microsoft.com/office/drawing/2014/main" id="{5491BCA3-FDF5-473A-A2A9-B38222382C4B}"/>
              </a:ext>
            </a:extLst>
          </p:cNvPr>
          <p:cNvCxnSpPr/>
          <p:nvPr/>
        </p:nvCxnSpPr>
        <p:spPr>
          <a:xfrm>
            <a:off x="4169882" y="2742949"/>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1" name="Rechte verbindingslijn met pijl 40">
            <a:extLst>
              <a:ext uri="{FF2B5EF4-FFF2-40B4-BE49-F238E27FC236}">
                <a16:creationId xmlns:a16="http://schemas.microsoft.com/office/drawing/2014/main" id="{07931B6A-40B9-4C4D-89E2-B50DA340C4B1}"/>
              </a:ext>
            </a:extLst>
          </p:cNvPr>
          <p:cNvCxnSpPr/>
          <p:nvPr/>
        </p:nvCxnSpPr>
        <p:spPr>
          <a:xfrm>
            <a:off x="4508998" y="3228183"/>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2" name="Rechte verbindingslijn met pijl 41">
            <a:extLst>
              <a:ext uri="{FF2B5EF4-FFF2-40B4-BE49-F238E27FC236}">
                <a16:creationId xmlns:a16="http://schemas.microsoft.com/office/drawing/2014/main" id="{FC343540-61E9-4E85-8761-8DEED7B82FEF}"/>
              </a:ext>
            </a:extLst>
          </p:cNvPr>
          <p:cNvCxnSpPr/>
          <p:nvPr/>
        </p:nvCxnSpPr>
        <p:spPr>
          <a:xfrm>
            <a:off x="3912823" y="3724445"/>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3" name="Rechte verbindingslijn met pijl 42">
            <a:extLst>
              <a:ext uri="{FF2B5EF4-FFF2-40B4-BE49-F238E27FC236}">
                <a16:creationId xmlns:a16="http://schemas.microsoft.com/office/drawing/2014/main" id="{77E26494-837F-4603-A557-E6205B467ADD}"/>
              </a:ext>
            </a:extLst>
          </p:cNvPr>
          <p:cNvCxnSpPr/>
          <p:nvPr/>
        </p:nvCxnSpPr>
        <p:spPr>
          <a:xfrm>
            <a:off x="5298069" y="3619091"/>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4" name="Rechte verbindingslijn met pijl 43">
            <a:extLst>
              <a:ext uri="{FF2B5EF4-FFF2-40B4-BE49-F238E27FC236}">
                <a16:creationId xmlns:a16="http://schemas.microsoft.com/office/drawing/2014/main" id="{8EB5D1F8-828A-4A1F-AF15-BBC7A6DEBC7D}"/>
              </a:ext>
            </a:extLst>
          </p:cNvPr>
          <p:cNvCxnSpPr/>
          <p:nvPr/>
        </p:nvCxnSpPr>
        <p:spPr>
          <a:xfrm>
            <a:off x="6977236" y="2953454"/>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5" name="Rechte verbindingslijn met pijl 44">
            <a:extLst>
              <a:ext uri="{FF2B5EF4-FFF2-40B4-BE49-F238E27FC236}">
                <a16:creationId xmlns:a16="http://schemas.microsoft.com/office/drawing/2014/main" id="{CEA6A839-EF01-4A49-8896-0E0A2B412AE6}"/>
              </a:ext>
            </a:extLst>
          </p:cNvPr>
          <p:cNvCxnSpPr/>
          <p:nvPr/>
        </p:nvCxnSpPr>
        <p:spPr>
          <a:xfrm>
            <a:off x="5683727" y="2906054"/>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46" name="Tekstvak 45">
            <a:extLst>
              <a:ext uri="{FF2B5EF4-FFF2-40B4-BE49-F238E27FC236}">
                <a16:creationId xmlns:a16="http://schemas.microsoft.com/office/drawing/2014/main" id="{A9029187-1D9A-4D30-95C1-0D516AF1DD9A}"/>
              </a:ext>
            </a:extLst>
          </p:cNvPr>
          <p:cNvSpPr txBox="1"/>
          <p:nvPr/>
        </p:nvSpPr>
        <p:spPr>
          <a:xfrm>
            <a:off x="5251395" y="5039205"/>
            <a:ext cx="1084656" cy="295915"/>
          </a:xfrm>
          <a:prstGeom prst="rect">
            <a:avLst/>
          </a:prstGeom>
          <a:noFill/>
        </p:spPr>
        <p:txBody>
          <a:bodyPr wrap="none" rtlCol="0">
            <a:spAutoFit/>
          </a:bodyPr>
          <a:lstStyle/>
          <a:p>
            <a:pPr defTabSz="864017">
              <a:defRPr/>
            </a:pPr>
            <a:r>
              <a:rPr lang="nl-NL" sz="1323" dirty="0">
                <a:solidFill>
                  <a:prstClr val="black"/>
                </a:solidFill>
                <a:latin typeface="Calibri" panose="020F0502020204030204"/>
                <a:cs typeface="Calibri" panose="020F0502020204030204" pitchFamily="34" charset="0"/>
              </a:rPr>
              <a:t>7M methode</a:t>
            </a:r>
          </a:p>
        </p:txBody>
      </p:sp>
      <p:cxnSp>
        <p:nvCxnSpPr>
          <p:cNvPr id="47" name="Rechte verbindingslijn met pijl 46">
            <a:extLst>
              <a:ext uri="{FF2B5EF4-FFF2-40B4-BE49-F238E27FC236}">
                <a16:creationId xmlns:a16="http://schemas.microsoft.com/office/drawing/2014/main" id="{441EB4A7-D246-4DB6-99CE-4EE0998B7DDF}"/>
              </a:ext>
            </a:extLst>
          </p:cNvPr>
          <p:cNvCxnSpPr>
            <a:cxnSpLocks/>
          </p:cNvCxnSpPr>
          <p:nvPr/>
        </p:nvCxnSpPr>
        <p:spPr>
          <a:xfrm flipH="1">
            <a:off x="3698245" y="2742949"/>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8" name="Rechte verbindingslijn met pijl 47">
            <a:extLst>
              <a:ext uri="{FF2B5EF4-FFF2-40B4-BE49-F238E27FC236}">
                <a16:creationId xmlns:a16="http://schemas.microsoft.com/office/drawing/2014/main" id="{FD07F8EA-58D7-40DA-9118-A61C4009C8BA}"/>
              </a:ext>
            </a:extLst>
          </p:cNvPr>
          <p:cNvCxnSpPr>
            <a:cxnSpLocks/>
          </p:cNvCxnSpPr>
          <p:nvPr/>
        </p:nvCxnSpPr>
        <p:spPr>
          <a:xfrm flipH="1">
            <a:off x="4917061" y="2888340"/>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9" name="Rechte verbindingslijn met pijl 48">
            <a:extLst>
              <a:ext uri="{FF2B5EF4-FFF2-40B4-BE49-F238E27FC236}">
                <a16:creationId xmlns:a16="http://schemas.microsoft.com/office/drawing/2014/main" id="{C94B9B7A-2E2C-4D2F-8169-60011CEE66D0}"/>
              </a:ext>
            </a:extLst>
          </p:cNvPr>
          <p:cNvCxnSpPr>
            <a:cxnSpLocks/>
          </p:cNvCxnSpPr>
          <p:nvPr/>
        </p:nvCxnSpPr>
        <p:spPr>
          <a:xfrm flipH="1">
            <a:off x="6278106" y="2742949"/>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0" name="Rechte verbindingslijn met pijl 49">
            <a:extLst>
              <a:ext uri="{FF2B5EF4-FFF2-40B4-BE49-F238E27FC236}">
                <a16:creationId xmlns:a16="http://schemas.microsoft.com/office/drawing/2014/main" id="{400CE104-CB99-4320-8165-47D9F26F06A7}"/>
              </a:ext>
            </a:extLst>
          </p:cNvPr>
          <p:cNvCxnSpPr>
            <a:cxnSpLocks/>
          </p:cNvCxnSpPr>
          <p:nvPr/>
        </p:nvCxnSpPr>
        <p:spPr>
          <a:xfrm flipH="1">
            <a:off x="6565996" y="3218492"/>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1" name="Rechte verbindingslijn met pijl 50">
            <a:extLst>
              <a:ext uri="{FF2B5EF4-FFF2-40B4-BE49-F238E27FC236}">
                <a16:creationId xmlns:a16="http://schemas.microsoft.com/office/drawing/2014/main" id="{3B6D8D58-B702-43EF-83CD-57F9E805791F}"/>
              </a:ext>
            </a:extLst>
          </p:cNvPr>
          <p:cNvCxnSpPr>
            <a:cxnSpLocks/>
          </p:cNvCxnSpPr>
          <p:nvPr/>
        </p:nvCxnSpPr>
        <p:spPr>
          <a:xfrm flipH="1">
            <a:off x="4687753" y="3599081"/>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2" name="Rechte verbindingslijn met pijl 51">
            <a:extLst>
              <a:ext uri="{FF2B5EF4-FFF2-40B4-BE49-F238E27FC236}">
                <a16:creationId xmlns:a16="http://schemas.microsoft.com/office/drawing/2014/main" id="{0A8A51B0-FC21-4FE3-9D76-08FA86C88BD0}"/>
              </a:ext>
            </a:extLst>
          </p:cNvPr>
          <p:cNvCxnSpPr>
            <a:cxnSpLocks/>
          </p:cNvCxnSpPr>
          <p:nvPr/>
        </p:nvCxnSpPr>
        <p:spPr>
          <a:xfrm flipH="1">
            <a:off x="7071003" y="3806797"/>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3" name="Rechte verbindingslijn met pijl 52">
            <a:extLst>
              <a:ext uri="{FF2B5EF4-FFF2-40B4-BE49-F238E27FC236}">
                <a16:creationId xmlns:a16="http://schemas.microsoft.com/office/drawing/2014/main" id="{A69F96AC-64EB-46EC-918F-D89146201DEA}"/>
              </a:ext>
            </a:extLst>
          </p:cNvPr>
          <p:cNvCxnSpPr>
            <a:cxnSpLocks/>
          </p:cNvCxnSpPr>
          <p:nvPr/>
        </p:nvCxnSpPr>
        <p:spPr>
          <a:xfrm flipH="1">
            <a:off x="7500159" y="2742949"/>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6" name="Rechte verbindingslijn met pijl 55">
            <a:extLst>
              <a:ext uri="{FF2B5EF4-FFF2-40B4-BE49-F238E27FC236}">
                <a16:creationId xmlns:a16="http://schemas.microsoft.com/office/drawing/2014/main" id="{04DDA25A-C457-4D75-A832-5454073EA955}"/>
              </a:ext>
            </a:extLst>
          </p:cNvPr>
          <p:cNvCxnSpPr>
            <a:cxnSpLocks/>
          </p:cNvCxnSpPr>
          <p:nvPr/>
        </p:nvCxnSpPr>
        <p:spPr>
          <a:xfrm flipV="1">
            <a:off x="5684145" y="2888340"/>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8" name="Rechte verbindingslijn met pijl 57">
            <a:extLst>
              <a:ext uri="{FF2B5EF4-FFF2-40B4-BE49-F238E27FC236}">
                <a16:creationId xmlns:a16="http://schemas.microsoft.com/office/drawing/2014/main" id="{1DAE64DE-5CC2-4F54-B164-1A3EA5D4298C}"/>
              </a:ext>
            </a:extLst>
          </p:cNvPr>
          <p:cNvCxnSpPr>
            <a:cxnSpLocks/>
          </p:cNvCxnSpPr>
          <p:nvPr/>
        </p:nvCxnSpPr>
        <p:spPr>
          <a:xfrm flipV="1">
            <a:off x="3314603" y="2925248"/>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9" name="Rechte verbindingslijn met pijl 58">
            <a:extLst>
              <a:ext uri="{FF2B5EF4-FFF2-40B4-BE49-F238E27FC236}">
                <a16:creationId xmlns:a16="http://schemas.microsoft.com/office/drawing/2014/main" id="{9A38652A-368C-4F9B-B78C-0EDFC7D78404}"/>
              </a:ext>
            </a:extLst>
          </p:cNvPr>
          <p:cNvCxnSpPr>
            <a:cxnSpLocks/>
          </p:cNvCxnSpPr>
          <p:nvPr/>
        </p:nvCxnSpPr>
        <p:spPr>
          <a:xfrm flipH="1" flipV="1">
            <a:off x="7264297" y="3788429"/>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61" name="Rechte verbindingslijn met pijl 60">
            <a:extLst>
              <a:ext uri="{FF2B5EF4-FFF2-40B4-BE49-F238E27FC236}">
                <a16:creationId xmlns:a16="http://schemas.microsoft.com/office/drawing/2014/main" id="{4636E2BA-46AF-499B-A988-BAC3EBABE8C4}"/>
              </a:ext>
            </a:extLst>
          </p:cNvPr>
          <p:cNvCxnSpPr>
            <a:cxnSpLocks/>
          </p:cNvCxnSpPr>
          <p:nvPr/>
        </p:nvCxnSpPr>
        <p:spPr>
          <a:xfrm flipH="1" flipV="1">
            <a:off x="6487682" y="2747721"/>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62" name="Rechte verbindingslijn met pijl 61">
            <a:extLst>
              <a:ext uri="{FF2B5EF4-FFF2-40B4-BE49-F238E27FC236}">
                <a16:creationId xmlns:a16="http://schemas.microsoft.com/office/drawing/2014/main" id="{E45B4C45-306D-4E8C-8A18-08C2D83B0E4C}"/>
              </a:ext>
            </a:extLst>
          </p:cNvPr>
          <p:cNvCxnSpPr>
            <a:cxnSpLocks/>
          </p:cNvCxnSpPr>
          <p:nvPr/>
        </p:nvCxnSpPr>
        <p:spPr>
          <a:xfrm flipH="1" flipV="1">
            <a:off x="5088626" y="2889908"/>
            <a:ext cx="207092" cy="275167"/>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pic>
        <p:nvPicPr>
          <p:cNvPr id="66" name="Afbeelding 65" descr="Afbeelding met vliegtuig, zitten, groot, startbaan&#10;&#10;Automatisch gegenereerde beschrijving">
            <a:extLst>
              <a:ext uri="{FF2B5EF4-FFF2-40B4-BE49-F238E27FC236}">
                <a16:creationId xmlns:a16="http://schemas.microsoft.com/office/drawing/2014/main" id="{D5CB8F01-5F7C-48C4-8E24-6BC5E72C34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78614" y="5090348"/>
            <a:ext cx="764305" cy="1081730"/>
          </a:xfrm>
          <a:prstGeom prst="rect">
            <a:avLst/>
          </a:prstGeom>
          <a:ln>
            <a:noFill/>
          </a:ln>
          <a:effectLst/>
        </p:spPr>
      </p:pic>
      <p:pic>
        <p:nvPicPr>
          <p:cNvPr id="67" name="Afbeelding 66">
            <a:extLst>
              <a:ext uri="{FF2B5EF4-FFF2-40B4-BE49-F238E27FC236}">
                <a16:creationId xmlns:a16="http://schemas.microsoft.com/office/drawing/2014/main" id="{BF1CEC72-B2E2-47B7-BA42-617ACE68537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959" t="2904" r="2579" b="3434"/>
          <a:stretch/>
        </p:blipFill>
        <p:spPr>
          <a:xfrm>
            <a:off x="8257883" y="5101882"/>
            <a:ext cx="720246" cy="1081730"/>
          </a:xfrm>
          <a:prstGeom prst="rect">
            <a:avLst/>
          </a:prstGeom>
          <a:ln>
            <a:noFill/>
          </a:ln>
          <a:effectLst/>
        </p:spPr>
      </p:pic>
      <p:cxnSp>
        <p:nvCxnSpPr>
          <p:cNvPr id="64" name="Rechte verbindingslijn met pijl 63">
            <a:extLst>
              <a:ext uri="{FF2B5EF4-FFF2-40B4-BE49-F238E27FC236}">
                <a16:creationId xmlns:a16="http://schemas.microsoft.com/office/drawing/2014/main" id="{6A7C265C-7459-4DB9-9BB9-40F3D38B7912}"/>
              </a:ext>
            </a:extLst>
          </p:cNvPr>
          <p:cNvCxnSpPr/>
          <p:nvPr/>
        </p:nvCxnSpPr>
        <p:spPr>
          <a:xfrm>
            <a:off x="5533868" y="2715758"/>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2" name="Tekstvak 1">
            <a:extLst>
              <a:ext uri="{FF2B5EF4-FFF2-40B4-BE49-F238E27FC236}">
                <a16:creationId xmlns:a16="http://schemas.microsoft.com/office/drawing/2014/main" id="{60C4B844-C34D-4307-AD86-DA72F82B8CA0}"/>
              </a:ext>
            </a:extLst>
          </p:cNvPr>
          <p:cNvSpPr txBox="1"/>
          <p:nvPr/>
        </p:nvSpPr>
        <p:spPr>
          <a:xfrm>
            <a:off x="5516123" y="2502448"/>
            <a:ext cx="652743"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motivatie</a:t>
            </a:r>
          </a:p>
        </p:txBody>
      </p:sp>
      <p:sp>
        <p:nvSpPr>
          <p:cNvPr id="5" name="Tekstvak 4">
            <a:extLst>
              <a:ext uri="{FF2B5EF4-FFF2-40B4-BE49-F238E27FC236}">
                <a16:creationId xmlns:a16="http://schemas.microsoft.com/office/drawing/2014/main" id="{5E3DFC64-5FE9-4DB6-BD18-3E8EE87A512C}"/>
              </a:ext>
            </a:extLst>
          </p:cNvPr>
          <p:cNvSpPr txBox="1"/>
          <p:nvPr/>
        </p:nvSpPr>
        <p:spPr>
          <a:xfrm>
            <a:off x="5689681" y="2698361"/>
            <a:ext cx="617477"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tijdsdruk</a:t>
            </a:r>
          </a:p>
        </p:txBody>
      </p:sp>
      <p:sp>
        <p:nvSpPr>
          <p:cNvPr id="6" name="Tekstvak 5">
            <a:extLst>
              <a:ext uri="{FF2B5EF4-FFF2-40B4-BE49-F238E27FC236}">
                <a16:creationId xmlns:a16="http://schemas.microsoft.com/office/drawing/2014/main" id="{88A4983B-CA22-4266-AD9A-5DF9C758E81B}"/>
              </a:ext>
            </a:extLst>
          </p:cNvPr>
          <p:cNvSpPr txBox="1"/>
          <p:nvPr/>
        </p:nvSpPr>
        <p:spPr>
          <a:xfrm>
            <a:off x="6277290" y="2521688"/>
            <a:ext cx="641522"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opleiding</a:t>
            </a:r>
          </a:p>
        </p:txBody>
      </p:sp>
      <p:sp>
        <p:nvSpPr>
          <p:cNvPr id="7" name="Tekstvak 6">
            <a:extLst>
              <a:ext uri="{FF2B5EF4-FFF2-40B4-BE49-F238E27FC236}">
                <a16:creationId xmlns:a16="http://schemas.microsoft.com/office/drawing/2014/main" id="{AB689E14-F697-4D63-BBED-1C3C4B75C627}"/>
              </a:ext>
            </a:extLst>
          </p:cNvPr>
          <p:cNvSpPr txBox="1"/>
          <p:nvPr/>
        </p:nvSpPr>
        <p:spPr>
          <a:xfrm>
            <a:off x="6462534" y="2995528"/>
            <a:ext cx="590226"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ervaring</a:t>
            </a:r>
          </a:p>
        </p:txBody>
      </p:sp>
      <p:sp>
        <p:nvSpPr>
          <p:cNvPr id="8" name="Tekstvak 7">
            <a:extLst>
              <a:ext uri="{FF2B5EF4-FFF2-40B4-BE49-F238E27FC236}">
                <a16:creationId xmlns:a16="http://schemas.microsoft.com/office/drawing/2014/main" id="{55C20138-2E29-4016-AEB9-F1EA8BBA14D5}"/>
              </a:ext>
            </a:extLst>
          </p:cNvPr>
          <p:cNvSpPr txBox="1"/>
          <p:nvPr/>
        </p:nvSpPr>
        <p:spPr>
          <a:xfrm>
            <a:off x="5673256" y="3001696"/>
            <a:ext cx="869149"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ziekteverzuim</a:t>
            </a:r>
          </a:p>
        </p:txBody>
      </p:sp>
      <p:sp>
        <p:nvSpPr>
          <p:cNvPr id="9" name="Tekstvak 8">
            <a:extLst>
              <a:ext uri="{FF2B5EF4-FFF2-40B4-BE49-F238E27FC236}">
                <a16:creationId xmlns:a16="http://schemas.microsoft.com/office/drawing/2014/main" id="{710ED6A5-FB0F-4FEB-ABFB-EBBB72956465}"/>
              </a:ext>
            </a:extLst>
          </p:cNvPr>
          <p:cNvSpPr txBox="1"/>
          <p:nvPr/>
        </p:nvSpPr>
        <p:spPr>
          <a:xfrm>
            <a:off x="6556854" y="2728524"/>
            <a:ext cx="535724"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budget</a:t>
            </a:r>
          </a:p>
        </p:txBody>
      </p:sp>
      <p:sp>
        <p:nvSpPr>
          <p:cNvPr id="10" name="Tekstvak 9">
            <a:extLst>
              <a:ext uri="{FF2B5EF4-FFF2-40B4-BE49-F238E27FC236}">
                <a16:creationId xmlns:a16="http://schemas.microsoft.com/office/drawing/2014/main" id="{248632BD-FF0B-41A0-BE3F-AB7A8B24D511}"/>
              </a:ext>
            </a:extLst>
          </p:cNvPr>
          <p:cNvSpPr txBox="1"/>
          <p:nvPr/>
        </p:nvSpPr>
        <p:spPr>
          <a:xfrm>
            <a:off x="7415612" y="2515065"/>
            <a:ext cx="976549" cy="237757"/>
          </a:xfrm>
          <a:prstGeom prst="rect">
            <a:avLst/>
          </a:prstGeom>
          <a:noFill/>
        </p:spPr>
        <p:txBody>
          <a:bodyPr wrap="none" rtlCol="0">
            <a:spAutoFit/>
          </a:bodyPr>
          <a:lstStyle/>
          <a:p>
            <a:pPr defTabSz="864017">
              <a:defRPr/>
            </a:pPr>
            <a:r>
              <a:rPr lang="nl-NL" sz="945" dirty="0" err="1">
                <a:solidFill>
                  <a:prstClr val="black"/>
                </a:solidFill>
                <a:latin typeface="Calibri" panose="020F0502020204030204"/>
              </a:rPr>
              <a:t>troubleshooting</a:t>
            </a:r>
            <a:endParaRPr lang="nl-NL" sz="945" dirty="0">
              <a:solidFill>
                <a:prstClr val="black"/>
              </a:solidFill>
              <a:latin typeface="Calibri" panose="020F0502020204030204"/>
            </a:endParaRPr>
          </a:p>
        </p:txBody>
      </p:sp>
      <p:cxnSp>
        <p:nvCxnSpPr>
          <p:cNvPr id="74" name="Rechte verbindingslijn met pijl 73">
            <a:extLst>
              <a:ext uri="{FF2B5EF4-FFF2-40B4-BE49-F238E27FC236}">
                <a16:creationId xmlns:a16="http://schemas.microsoft.com/office/drawing/2014/main" id="{0BC55FC9-A6D5-49F7-973F-DDE71B534B4A}"/>
              </a:ext>
            </a:extLst>
          </p:cNvPr>
          <p:cNvCxnSpPr>
            <a:cxnSpLocks/>
          </p:cNvCxnSpPr>
          <p:nvPr/>
        </p:nvCxnSpPr>
        <p:spPr>
          <a:xfrm flipH="1">
            <a:off x="7653127" y="2931285"/>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12" name="Tekstvak 11">
            <a:extLst>
              <a:ext uri="{FF2B5EF4-FFF2-40B4-BE49-F238E27FC236}">
                <a16:creationId xmlns:a16="http://schemas.microsoft.com/office/drawing/2014/main" id="{BF4B03F5-CB6C-4ED6-A386-11092BC39186}"/>
              </a:ext>
            </a:extLst>
          </p:cNvPr>
          <p:cNvSpPr txBox="1"/>
          <p:nvPr/>
        </p:nvSpPr>
        <p:spPr>
          <a:xfrm>
            <a:off x="7602499" y="2720799"/>
            <a:ext cx="601447"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validatie</a:t>
            </a:r>
          </a:p>
        </p:txBody>
      </p:sp>
      <p:sp>
        <p:nvSpPr>
          <p:cNvPr id="76" name="Tekstvak 75">
            <a:extLst>
              <a:ext uri="{FF2B5EF4-FFF2-40B4-BE49-F238E27FC236}">
                <a16:creationId xmlns:a16="http://schemas.microsoft.com/office/drawing/2014/main" id="{DA6A90F0-F453-4658-8441-A6389F0FCB5C}"/>
              </a:ext>
            </a:extLst>
          </p:cNvPr>
          <p:cNvSpPr txBox="1"/>
          <p:nvPr/>
        </p:nvSpPr>
        <p:spPr>
          <a:xfrm>
            <a:off x="7005343" y="2728828"/>
            <a:ext cx="601447"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complex</a:t>
            </a:r>
          </a:p>
        </p:txBody>
      </p:sp>
      <p:sp>
        <p:nvSpPr>
          <p:cNvPr id="78" name="Tekstvak 77">
            <a:extLst>
              <a:ext uri="{FF2B5EF4-FFF2-40B4-BE49-F238E27FC236}">
                <a16:creationId xmlns:a16="http://schemas.microsoft.com/office/drawing/2014/main" id="{3698EB33-2F3B-4876-9E92-36F7E7ED075C}"/>
              </a:ext>
            </a:extLst>
          </p:cNvPr>
          <p:cNvSpPr txBox="1"/>
          <p:nvPr/>
        </p:nvSpPr>
        <p:spPr>
          <a:xfrm>
            <a:off x="7758080" y="2945620"/>
            <a:ext cx="643125"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kalibratie</a:t>
            </a:r>
          </a:p>
        </p:txBody>
      </p:sp>
      <p:cxnSp>
        <p:nvCxnSpPr>
          <p:cNvPr id="81" name="Rechte verbindingslijn met pijl 80">
            <a:extLst>
              <a:ext uri="{FF2B5EF4-FFF2-40B4-BE49-F238E27FC236}">
                <a16:creationId xmlns:a16="http://schemas.microsoft.com/office/drawing/2014/main" id="{DFF0634B-60FB-4FFD-A4CC-0C6687BEC7C5}"/>
              </a:ext>
            </a:extLst>
          </p:cNvPr>
          <p:cNvCxnSpPr>
            <a:cxnSpLocks/>
          </p:cNvCxnSpPr>
          <p:nvPr/>
        </p:nvCxnSpPr>
        <p:spPr>
          <a:xfrm flipH="1">
            <a:off x="7800895" y="3178275"/>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80" name="Tekstvak 79">
            <a:extLst>
              <a:ext uri="{FF2B5EF4-FFF2-40B4-BE49-F238E27FC236}">
                <a16:creationId xmlns:a16="http://schemas.microsoft.com/office/drawing/2014/main" id="{3E7B5ACF-0BB3-4596-A8EB-BB333E8250EE}"/>
              </a:ext>
            </a:extLst>
          </p:cNvPr>
          <p:cNvSpPr txBox="1"/>
          <p:nvPr/>
        </p:nvSpPr>
        <p:spPr>
          <a:xfrm>
            <a:off x="9271796" y="3178275"/>
            <a:ext cx="989373" cy="383182"/>
          </a:xfrm>
          <a:prstGeom prst="rect">
            <a:avLst/>
          </a:prstGeom>
          <a:noFill/>
        </p:spPr>
        <p:txBody>
          <a:bodyPr wrap="none" rtlCol="0">
            <a:spAutoFit/>
          </a:bodyPr>
          <a:lstStyle/>
          <a:p>
            <a:pPr algn="ctr" defTabSz="864017">
              <a:defRPr/>
            </a:pPr>
            <a:r>
              <a:rPr lang="nl-NL" sz="945" b="1" dirty="0">
                <a:solidFill>
                  <a:prstClr val="black"/>
                </a:solidFill>
                <a:latin typeface="Calibri" panose="020F0502020204030204"/>
              </a:rPr>
              <a:t>Onnauwkeurige</a:t>
            </a:r>
          </a:p>
          <a:p>
            <a:pPr algn="ctr" defTabSz="864017">
              <a:defRPr/>
            </a:pPr>
            <a:r>
              <a:rPr lang="nl-NL" sz="945" b="1" dirty="0">
                <a:solidFill>
                  <a:prstClr val="black"/>
                </a:solidFill>
                <a:latin typeface="Calibri" panose="020F0502020204030204"/>
              </a:rPr>
              <a:t>metingen</a:t>
            </a:r>
          </a:p>
        </p:txBody>
      </p:sp>
      <p:sp>
        <p:nvSpPr>
          <p:cNvPr id="83" name="Tekstvak 82">
            <a:extLst>
              <a:ext uri="{FF2B5EF4-FFF2-40B4-BE49-F238E27FC236}">
                <a16:creationId xmlns:a16="http://schemas.microsoft.com/office/drawing/2014/main" id="{26A57699-1A69-4A02-9D22-03380697C966}"/>
              </a:ext>
            </a:extLst>
          </p:cNvPr>
          <p:cNvSpPr txBox="1"/>
          <p:nvPr/>
        </p:nvSpPr>
        <p:spPr>
          <a:xfrm>
            <a:off x="5263530" y="3385308"/>
            <a:ext cx="816249"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temperatuur</a:t>
            </a:r>
          </a:p>
        </p:txBody>
      </p:sp>
      <p:sp>
        <p:nvSpPr>
          <p:cNvPr id="85" name="Tekstvak 84">
            <a:extLst>
              <a:ext uri="{FF2B5EF4-FFF2-40B4-BE49-F238E27FC236}">
                <a16:creationId xmlns:a16="http://schemas.microsoft.com/office/drawing/2014/main" id="{0CD4914C-92BA-4915-A628-4E1A1B2657D7}"/>
              </a:ext>
            </a:extLst>
          </p:cNvPr>
          <p:cNvSpPr txBox="1"/>
          <p:nvPr/>
        </p:nvSpPr>
        <p:spPr>
          <a:xfrm>
            <a:off x="7119282" y="3592837"/>
            <a:ext cx="506870"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inzicht</a:t>
            </a:r>
          </a:p>
        </p:txBody>
      </p:sp>
      <p:sp>
        <p:nvSpPr>
          <p:cNvPr id="87" name="Tekstvak 86">
            <a:extLst>
              <a:ext uri="{FF2B5EF4-FFF2-40B4-BE49-F238E27FC236}">
                <a16:creationId xmlns:a16="http://schemas.microsoft.com/office/drawing/2014/main" id="{CD8D42F3-9B9A-4A1C-8E70-6A026BC314E2}"/>
              </a:ext>
            </a:extLst>
          </p:cNvPr>
          <p:cNvSpPr txBox="1"/>
          <p:nvPr/>
        </p:nvSpPr>
        <p:spPr>
          <a:xfrm>
            <a:off x="7360795" y="3806385"/>
            <a:ext cx="375424"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MIS</a:t>
            </a:r>
          </a:p>
        </p:txBody>
      </p:sp>
      <p:sp>
        <p:nvSpPr>
          <p:cNvPr id="89" name="Tekstvak 88">
            <a:extLst>
              <a:ext uri="{FF2B5EF4-FFF2-40B4-BE49-F238E27FC236}">
                <a16:creationId xmlns:a16="http://schemas.microsoft.com/office/drawing/2014/main" id="{8722B830-6F6A-4DB5-9C44-244AF31A6152}"/>
              </a:ext>
            </a:extLst>
          </p:cNvPr>
          <p:cNvSpPr txBox="1"/>
          <p:nvPr/>
        </p:nvSpPr>
        <p:spPr>
          <a:xfrm>
            <a:off x="4171185" y="2533663"/>
            <a:ext cx="652743"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storingen</a:t>
            </a:r>
          </a:p>
        </p:txBody>
      </p:sp>
      <p:sp>
        <p:nvSpPr>
          <p:cNvPr id="91" name="Tekstvak 90">
            <a:extLst>
              <a:ext uri="{FF2B5EF4-FFF2-40B4-BE49-F238E27FC236}">
                <a16:creationId xmlns:a16="http://schemas.microsoft.com/office/drawing/2014/main" id="{25992884-3B99-439F-86CE-B43F9D0AD1F1}"/>
              </a:ext>
            </a:extLst>
          </p:cNvPr>
          <p:cNvSpPr txBox="1"/>
          <p:nvPr/>
        </p:nvSpPr>
        <p:spPr>
          <a:xfrm>
            <a:off x="4298338" y="2981112"/>
            <a:ext cx="806631"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omsteltijden</a:t>
            </a:r>
          </a:p>
        </p:txBody>
      </p:sp>
      <p:sp>
        <p:nvSpPr>
          <p:cNvPr id="93" name="Tekstvak 92">
            <a:extLst>
              <a:ext uri="{FF2B5EF4-FFF2-40B4-BE49-F238E27FC236}">
                <a16:creationId xmlns:a16="http://schemas.microsoft.com/office/drawing/2014/main" id="{91882572-7F2F-44FC-A3F7-17745412CF9E}"/>
              </a:ext>
            </a:extLst>
          </p:cNvPr>
          <p:cNvSpPr txBox="1"/>
          <p:nvPr/>
        </p:nvSpPr>
        <p:spPr>
          <a:xfrm>
            <a:off x="4875607" y="2651063"/>
            <a:ext cx="736099"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onderhoud</a:t>
            </a:r>
          </a:p>
        </p:txBody>
      </p:sp>
      <p:sp>
        <p:nvSpPr>
          <p:cNvPr id="95" name="Tekstvak 94">
            <a:extLst>
              <a:ext uri="{FF2B5EF4-FFF2-40B4-BE49-F238E27FC236}">
                <a16:creationId xmlns:a16="http://schemas.microsoft.com/office/drawing/2014/main" id="{E8675323-8E7B-4E91-8E46-A45A650048E7}"/>
              </a:ext>
            </a:extLst>
          </p:cNvPr>
          <p:cNvSpPr txBox="1"/>
          <p:nvPr/>
        </p:nvSpPr>
        <p:spPr>
          <a:xfrm>
            <a:off x="5169720" y="2900532"/>
            <a:ext cx="611065"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planning</a:t>
            </a:r>
          </a:p>
        </p:txBody>
      </p:sp>
      <p:sp>
        <p:nvSpPr>
          <p:cNvPr id="97" name="Tekstvak 96">
            <a:extLst>
              <a:ext uri="{FF2B5EF4-FFF2-40B4-BE49-F238E27FC236}">
                <a16:creationId xmlns:a16="http://schemas.microsoft.com/office/drawing/2014/main" id="{73FBD7CB-ACD5-42A3-97CD-5049866C058D}"/>
              </a:ext>
            </a:extLst>
          </p:cNvPr>
          <p:cNvSpPr txBox="1"/>
          <p:nvPr/>
        </p:nvSpPr>
        <p:spPr>
          <a:xfrm>
            <a:off x="3094876" y="2686490"/>
            <a:ext cx="611065"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tekorten</a:t>
            </a:r>
          </a:p>
        </p:txBody>
      </p:sp>
      <p:sp>
        <p:nvSpPr>
          <p:cNvPr id="99" name="Tekstvak 98">
            <a:extLst>
              <a:ext uri="{FF2B5EF4-FFF2-40B4-BE49-F238E27FC236}">
                <a16:creationId xmlns:a16="http://schemas.microsoft.com/office/drawing/2014/main" id="{EF6449FC-6F1E-4F38-B0D6-FABEC424A78F}"/>
              </a:ext>
            </a:extLst>
          </p:cNvPr>
          <p:cNvSpPr txBox="1"/>
          <p:nvPr/>
        </p:nvSpPr>
        <p:spPr>
          <a:xfrm>
            <a:off x="3649650" y="2528642"/>
            <a:ext cx="598241"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controle</a:t>
            </a:r>
          </a:p>
        </p:txBody>
      </p:sp>
      <p:sp>
        <p:nvSpPr>
          <p:cNvPr id="101" name="Tekstvak 100">
            <a:extLst>
              <a:ext uri="{FF2B5EF4-FFF2-40B4-BE49-F238E27FC236}">
                <a16:creationId xmlns:a16="http://schemas.microsoft.com/office/drawing/2014/main" id="{C473E0BE-0195-4802-A5C2-54475D0AAD11}"/>
              </a:ext>
            </a:extLst>
          </p:cNvPr>
          <p:cNvSpPr txBox="1"/>
          <p:nvPr/>
        </p:nvSpPr>
        <p:spPr>
          <a:xfrm>
            <a:off x="2910216" y="2928257"/>
            <a:ext cx="546945"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diefstal</a:t>
            </a:r>
          </a:p>
        </p:txBody>
      </p:sp>
      <p:cxnSp>
        <p:nvCxnSpPr>
          <p:cNvPr id="104" name="Rechte verbindingslijn met pijl 103">
            <a:extLst>
              <a:ext uri="{FF2B5EF4-FFF2-40B4-BE49-F238E27FC236}">
                <a16:creationId xmlns:a16="http://schemas.microsoft.com/office/drawing/2014/main" id="{02D5B397-99E3-45BA-B518-95EDF3F31D11}"/>
              </a:ext>
            </a:extLst>
          </p:cNvPr>
          <p:cNvCxnSpPr/>
          <p:nvPr/>
        </p:nvCxnSpPr>
        <p:spPr>
          <a:xfrm>
            <a:off x="5143062" y="3870771"/>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103" name="Tekstvak 102">
            <a:extLst>
              <a:ext uri="{FF2B5EF4-FFF2-40B4-BE49-F238E27FC236}">
                <a16:creationId xmlns:a16="http://schemas.microsoft.com/office/drawing/2014/main" id="{AD850FE1-62B1-4668-ACAC-8F44840ACF2E}"/>
              </a:ext>
            </a:extLst>
          </p:cNvPr>
          <p:cNvSpPr txBox="1"/>
          <p:nvPr/>
        </p:nvSpPr>
        <p:spPr>
          <a:xfrm>
            <a:off x="4924212" y="3635551"/>
            <a:ext cx="1007007"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luchtvochtigheid</a:t>
            </a:r>
          </a:p>
        </p:txBody>
      </p:sp>
      <p:sp>
        <p:nvSpPr>
          <p:cNvPr id="106" name="Tekstvak 105">
            <a:extLst>
              <a:ext uri="{FF2B5EF4-FFF2-40B4-BE49-F238E27FC236}">
                <a16:creationId xmlns:a16="http://schemas.microsoft.com/office/drawing/2014/main" id="{4D233DC6-7CC1-41D4-A8DE-8A96C412811F}"/>
              </a:ext>
            </a:extLst>
          </p:cNvPr>
          <p:cNvSpPr txBox="1"/>
          <p:nvPr/>
        </p:nvSpPr>
        <p:spPr>
          <a:xfrm>
            <a:off x="4721080" y="3377228"/>
            <a:ext cx="678391"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handboek</a:t>
            </a:r>
          </a:p>
        </p:txBody>
      </p:sp>
      <p:sp>
        <p:nvSpPr>
          <p:cNvPr id="108" name="Tekstvak 107">
            <a:extLst>
              <a:ext uri="{FF2B5EF4-FFF2-40B4-BE49-F238E27FC236}">
                <a16:creationId xmlns:a16="http://schemas.microsoft.com/office/drawing/2014/main" id="{8A25304E-6CB4-44C3-A365-17F61FCE839C}"/>
              </a:ext>
            </a:extLst>
          </p:cNvPr>
          <p:cNvSpPr txBox="1"/>
          <p:nvPr/>
        </p:nvSpPr>
        <p:spPr>
          <a:xfrm>
            <a:off x="3901239" y="3473071"/>
            <a:ext cx="753732"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instellingen</a:t>
            </a:r>
          </a:p>
        </p:txBody>
      </p:sp>
      <p:cxnSp>
        <p:nvCxnSpPr>
          <p:cNvPr id="111" name="Rechte verbindingslijn met pijl 110">
            <a:extLst>
              <a:ext uri="{FF2B5EF4-FFF2-40B4-BE49-F238E27FC236}">
                <a16:creationId xmlns:a16="http://schemas.microsoft.com/office/drawing/2014/main" id="{84A8FC5E-4390-4815-BA21-20B7893C9072}"/>
              </a:ext>
            </a:extLst>
          </p:cNvPr>
          <p:cNvCxnSpPr/>
          <p:nvPr/>
        </p:nvCxnSpPr>
        <p:spPr>
          <a:xfrm>
            <a:off x="7107151" y="3185841"/>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110" name="Tekstvak 109">
            <a:extLst>
              <a:ext uri="{FF2B5EF4-FFF2-40B4-BE49-F238E27FC236}">
                <a16:creationId xmlns:a16="http://schemas.microsoft.com/office/drawing/2014/main" id="{93935271-26D2-47D8-8374-F793958FD65F}"/>
              </a:ext>
            </a:extLst>
          </p:cNvPr>
          <p:cNvSpPr txBox="1"/>
          <p:nvPr/>
        </p:nvSpPr>
        <p:spPr>
          <a:xfrm>
            <a:off x="7114285" y="2970593"/>
            <a:ext cx="620683"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software</a:t>
            </a:r>
          </a:p>
        </p:txBody>
      </p:sp>
      <p:cxnSp>
        <p:nvCxnSpPr>
          <p:cNvPr id="114" name="Rechte verbindingslijn met pijl 113">
            <a:extLst>
              <a:ext uri="{FF2B5EF4-FFF2-40B4-BE49-F238E27FC236}">
                <a16:creationId xmlns:a16="http://schemas.microsoft.com/office/drawing/2014/main" id="{6AEC0BDF-4ED3-43AF-9CB6-E97C2051C83F}"/>
              </a:ext>
            </a:extLst>
          </p:cNvPr>
          <p:cNvCxnSpPr/>
          <p:nvPr/>
        </p:nvCxnSpPr>
        <p:spPr>
          <a:xfrm>
            <a:off x="6308990" y="3985425"/>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113" name="Tekstvak 112">
            <a:extLst>
              <a:ext uri="{FF2B5EF4-FFF2-40B4-BE49-F238E27FC236}">
                <a16:creationId xmlns:a16="http://schemas.microsoft.com/office/drawing/2014/main" id="{3650FA12-0AFC-4054-8001-DE14EA8B667C}"/>
              </a:ext>
            </a:extLst>
          </p:cNvPr>
          <p:cNvSpPr txBox="1"/>
          <p:nvPr/>
        </p:nvSpPr>
        <p:spPr>
          <a:xfrm>
            <a:off x="6469329" y="3377228"/>
            <a:ext cx="776175"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afwezigheid</a:t>
            </a:r>
          </a:p>
        </p:txBody>
      </p:sp>
      <p:sp>
        <p:nvSpPr>
          <p:cNvPr id="116" name="Tekstvak 115">
            <a:extLst>
              <a:ext uri="{FF2B5EF4-FFF2-40B4-BE49-F238E27FC236}">
                <a16:creationId xmlns:a16="http://schemas.microsoft.com/office/drawing/2014/main" id="{97CFE297-4A24-4642-85DA-2376C72B7A70}"/>
              </a:ext>
            </a:extLst>
          </p:cNvPr>
          <p:cNvSpPr txBox="1"/>
          <p:nvPr/>
        </p:nvSpPr>
        <p:spPr>
          <a:xfrm>
            <a:off x="4413211" y="3869098"/>
            <a:ext cx="982961"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standaardiseren</a:t>
            </a:r>
          </a:p>
        </p:txBody>
      </p:sp>
      <p:cxnSp>
        <p:nvCxnSpPr>
          <p:cNvPr id="119" name="Rechte verbindingslijn met pijl 118">
            <a:extLst>
              <a:ext uri="{FF2B5EF4-FFF2-40B4-BE49-F238E27FC236}">
                <a16:creationId xmlns:a16="http://schemas.microsoft.com/office/drawing/2014/main" id="{902B44E4-A4EC-4109-A9C4-050173E72C22}"/>
              </a:ext>
            </a:extLst>
          </p:cNvPr>
          <p:cNvCxnSpPr>
            <a:cxnSpLocks/>
          </p:cNvCxnSpPr>
          <p:nvPr/>
        </p:nvCxnSpPr>
        <p:spPr>
          <a:xfrm flipH="1">
            <a:off x="4558042" y="3870160"/>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118" name="Tekstvak 117">
            <a:extLst>
              <a:ext uri="{FF2B5EF4-FFF2-40B4-BE49-F238E27FC236}">
                <a16:creationId xmlns:a16="http://schemas.microsoft.com/office/drawing/2014/main" id="{1A64E5E2-A945-4BA0-87E2-C636C283F2F4}"/>
              </a:ext>
            </a:extLst>
          </p:cNvPr>
          <p:cNvSpPr txBox="1"/>
          <p:nvPr/>
        </p:nvSpPr>
        <p:spPr>
          <a:xfrm>
            <a:off x="7299654" y="3367810"/>
            <a:ext cx="598241"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controle</a:t>
            </a:r>
          </a:p>
        </p:txBody>
      </p:sp>
      <p:cxnSp>
        <p:nvCxnSpPr>
          <p:cNvPr id="122" name="Rechte verbindingslijn met pijl 121">
            <a:extLst>
              <a:ext uri="{FF2B5EF4-FFF2-40B4-BE49-F238E27FC236}">
                <a16:creationId xmlns:a16="http://schemas.microsoft.com/office/drawing/2014/main" id="{5A028B17-6ABE-4C5F-8F93-BCF0E621568D}"/>
              </a:ext>
            </a:extLst>
          </p:cNvPr>
          <p:cNvCxnSpPr>
            <a:cxnSpLocks/>
          </p:cNvCxnSpPr>
          <p:nvPr/>
        </p:nvCxnSpPr>
        <p:spPr>
          <a:xfrm flipH="1">
            <a:off x="7255694" y="3589398"/>
            <a:ext cx="429156"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123" name="Rechte verbindingslijn met pijl 122">
            <a:extLst>
              <a:ext uri="{FF2B5EF4-FFF2-40B4-BE49-F238E27FC236}">
                <a16:creationId xmlns:a16="http://schemas.microsoft.com/office/drawing/2014/main" id="{B0A4C2D0-FC1F-4443-98B3-10FCCDA73C79}"/>
              </a:ext>
            </a:extLst>
          </p:cNvPr>
          <p:cNvCxnSpPr/>
          <p:nvPr/>
        </p:nvCxnSpPr>
        <p:spPr>
          <a:xfrm>
            <a:off x="4329594" y="2994511"/>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121" name="Tekstvak 120">
            <a:extLst>
              <a:ext uri="{FF2B5EF4-FFF2-40B4-BE49-F238E27FC236}">
                <a16:creationId xmlns:a16="http://schemas.microsoft.com/office/drawing/2014/main" id="{622F7E81-2239-4B0E-9D53-ED0CED452C8F}"/>
              </a:ext>
            </a:extLst>
          </p:cNvPr>
          <p:cNvSpPr txBox="1"/>
          <p:nvPr/>
        </p:nvSpPr>
        <p:spPr>
          <a:xfrm>
            <a:off x="3795183" y="2758893"/>
            <a:ext cx="1212191" cy="237757"/>
          </a:xfrm>
          <a:prstGeom prst="rect">
            <a:avLst/>
          </a:prstGeom>
          <a:noFill/>
        </p:spPr>
        <p:txBody>
          <a:bodyPr wrap="none" rtlCol="0">
            <a:spAutoFit/>
          </a:bodyPr>
          <a:lstStyle/>
          <a:p>
            <a:pPr algn="ctr" defTabSz="864017">
              <a:defRPr/>
            </a:pPr>
            <a:r>
              <a:rPr lang="nl-NL" sz="945" dirty="0">
                <a:solidFill>
                  <a:prstClr val="black"/>
                </a:solidFill>
                <a:latin typeface="Calibri" panose="020F0502020204030204"/>
              </a:rPr>
              <a:t>verouderde techniek</a:t>
            </a:r>
          </a:p>
        </p:txBody>
      </p:sp>
      <p:sp>
        <p:nvSpPr>
          <p:cNvPr id="125" name="Tekstvak 124">
            <a:extLst>
              <a:ext uri="{FF2B5EF4-FFF2-40B4-BE49-F238E27FC236}">
                <a16:creationId xmlns:a16="http://schemas.microsoft.com/office/drawing/2014/main" id="{24D00C1A-F324-4072-A127-09A19D3A0BD1}"/>
              </a:ext>
            </a:extLst>
          </p:cNvPr>
          <p:cNvSpPr txBox="1"/>
          <p:nvPr/>
        </p:nvSpPr>
        <p:spPr>
          <a:xfrm>
            <a:off x="6408885" y="3757989"/>
            <a:ext cx="503664" cy="237757"/>
          </a:xfrm>
          <a:prstGeom prst="rect">
            <a:avLst/>
          </a:prstGeom>
          <a:noFill/>
        </p:spPr>
        <p:txBody>
          <a:bodyPr wrap="none" rtlCol="0">
            <a:spAutoFit/>
          </a:bodyPr>
          <a:lstStyle/>
          <a:p>
            <a:pPr defTabSz="864017">
              <a:defRPr/>
            </a:pPr>
            <a:r>
              <a:rPr lang="nl-NL" sz="945" dirty="0">
                <a:solidFill>
                  <a:prstClr val="black"/>
                </a:solidFill>
                <a:latin typeface="Calibri" panose="020F0502020204030204"/>
              </a:rPr>
              <a:t>kennis</a:t>
            </a:r>
          </a:p>
        </p:txBody>
      </p:sp>
      <p:cxnSp>
        <p:nvCxnSpPr>
          <p:cNvPr id="128" name="Rechte verbindingslijn met pijl 127">
            <a:extLst>
              <a:ext uri="{FF2B5EF4-FFF2-40B4-BE49-F238E27FC236}">
                <a16:creationId xmlns:a16="http://schemas.microsoft.com/office/drawing/2014/main" id="{0F5974D9-1277-4F83-9B09-B08E1CE083CB}"/>
              </a:ext>
            </a:extLst>
          </p:cNvPr>
          <p:cNvCxnSpPr/>
          <p:nvPr/>
        </p:nvCxnSpPr>
        <p:spPr>
          <a:xfrm>
            <a:off x="6533903" y="3606253"/>
            <a:ext cx="625263"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pic>
        <p:nvPicPr>
          <p:cNvPr id="54" name="Afbeelding 53" descr="Afbeelding met teken, klok&#10;&#10;Automatisch gegenereerde beschrijving">
            <a:hlinkClick r:id="rId13" action="ppaction://hlinksldjump"/>
            <a:extLst>
              <a:ext uri="{FF2B5EF4-FFF2-40B4-BE49-F238E27FC236}">
                <a16:creationId xmlns:a16="http://schemas.microsoft.com/office/drawing/2014/main" id="{087E5A76-746F-4E82-BF59-4AA0D44630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sp>
        <p:nvSpPr>
          <p:cNvPr id="55" name="Tekstvak 54">
            <a:extLst>
              <a:ext uri="{FF2B5EF4-FFF2-40B4-BE49-F238E27FC236}">
                <a16:creationId xmlns:a16="http://schemas.microsoft.com/office/drawing/2014/main" id="{43D8F032-4A87-4555-8A3C-20FFBA0CC985}"/>
              </a:ext>
            </a:extLst>
          </p:cNvPr>
          <p:cNvSpPr txBox="1"/>
          <p:nvPr/>
        </p:nvSpPr>
        <p:spPr>
          <a:xfrm>
            <a:off x="9982481" y="6228540"/>
            <a:ext cx="779381" cy="237757"/>
          </a:xfrm>
          <a:prstGeom prst="rect">
            <a:avLst/>
          </a:prstGeom>
          <a:noFill/>
        </p:spPr>
        <p:txBody>
          <a:bodyPr wrap="none" rtlCol="0">
            <a:spAutoFit/>
          </a:bodyPr>
          <a:lstStyle/>
          <a:p>
            <a:pPr defTabSz="864017">
              <a:defRPr/>
            </a:pPr>
            <a:r>
              <a:rPr lang="nl-NL" sz="945" dirty="0">
                <a:solidFill>
                  <a:schemeClr val="bg1"/>
                </a:solidFill>
                <a:effectLst>
                  <a:outerShdw blurRad="38100" dist="38100" dir="2700000" algn="tl">
                    <a:srgbClr val="000000">
                      <a:alpha val="43137"/>
                    </a:srgbClr>
                  </a:outerShdw>
                </a:effectLst>
                <a:latin typeface="Calibri" panose="020F0502020204030204"/>
              </a:rPr>
              <a:t>Pag.417 e.v.</a:t>
            </a:r>
          </a:p>
        </p:txBody>
      </p:sp>
      <p:sp>
        <p:nvSpPr>
          <p:cNvPr id="69" name="Tekstvak 68">
            <a:extLst>
              <a:ext uri="{FF2B5EF4-FFF2-40B4-BE49-F238E27FC236}">
                <a16:creationId xmlns:a16="http://schemas.microsoft.com/office/drawing/2014/main" id="{B23C3363-24D4-4781-9811-631BC73C3658}"/>
              </a:ext>
            </a:extLst>
          </p:cNvPr>
          <p:cNvSpPr txBox="1"/>
          <p:nvPr/>
        </p:nvSpPr>
        <p:spPr>
          <a:xfrm>
            <a:off x="9123955" y="6228540"/>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171</a:t>
            </a:r>
          </a:p>
        </p:txBody>
      </p:sp>
      <p:sp>
        <p:nvSpPr>
          <p:cNvPr id="70" name="Tekstvak 69">
            <a:extLst>
              <a:ext uri="{FF2B5EF4-FFF2-40B4-BE49-F238E27FC236}">
                <a16:creationId xmlns:a16="http://schemas.microsoft.com/office/drawing/2014/main" id="{EFB4316F-D77B-4F07-9480-1AD56EA82762}"/>
              </a:ext>
            </a:extLst>
          </p:cNvPr>
          <p:cNvSpPr txBox="1"/>
          <p:nvPr/>
        </p:nvSpPr>
        <p:spPr>
          <a:xfrm>
            <a:off x="8345708" y="6228540"/>
            <a:ext cx="542136" cy="237757"/>
          </a:xfrm>
          <a:prstGeom prst="rect">
            <a:avLst/>
          </a:prstGeom>
          <a:noFill/>
        </p:spPr>
        <p:txBody>
          <a:bodyPr wrap="none" rtlCol="0">
            <a:spAutoFit/>
          </a:bodyPr>
          <a:lstStyle/>
          <a:p>
            <a:pPr defTabSz="864017">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86</a:t>
            </a:r>
          </a:p>
        </p:txBody>
      </p:sp>
      <p:pic>
        <p:nvPicPr>
          <p:cNvPr id="60" name="Afbeelding 59" descr="Afbeelding met kamer, voedsel, teken&#10;&#10;Automatisch gegenereerde beschrijving">
            <a:hlinkClick r:id="rId15" action="ppaction://hlinksldjump"/>
            <a:extLst>
              <a:ext uri="{FF2B5EF4-FFF2-40B4-BE49-F238E27FC236}">
                <a16:creationId xmlns:a16="http://schemas.microsoft.com/office/drawing/2014/main" id="{60296FF6-E42D-4700-AD8B-BE64794DEC5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63" name="Afbeelding 62">
            <a:extLst>
              <a:ext uri="{FF2B5EF4-FFF2-40B4-BE49-F238E27FC236}">
                <a16:creationId xmlns:a16="http://schemas.microsoft.com/office/drawing/2014/main" id="{038D91DA-99E8-462B-9B60-2017179414E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65" name="Rechthoek 64">
            <a:extLst>
              <a:ext uri="{FF2B5EF4-FFF2-40B4-BE49-F238E27FC236}">
                <a16:creationId xmlns:a16="http://schemas.microsoft.com/office/drawing/2014/main" id="{F269D3DE-CC42-4F42-A445-2F71D6DD84ED}"/>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890094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Afstreepformulier, Turfstaat, Controleblad</a:t>
            </a:r>
            <a:br>
              <a:rPr lang="nl-NL" dirty="0"/>
            </a:br>
            <a:r>
              <a:rPr lang="nl-NL" sz="1600" b="0" dirty="0" err="1">
                <a:solidFill>
                  <a:schemeClr val="tx1"/>
                </a:solidFill>
                <a:latin typeface="Calibri" panose="020F0502020204030204" pitchFamily="34" charset="0"/>
                <a:cs typeface="Calibri" panose="020F0502020204030204" pitchFamily="34" charset="0"/>
              </a:rPr>
              <a:t>Kaoru</a:t>
            </a:r>
            <a:r>
              <a:rPr lang="nl-NL" sz="1600" b="0" dirty="0">
                <a:solidFill>
                  <a:schemeClr val="tx1"/>
                </a:solidFill>
                <a:latin typeface="Calibri" panose="020F0502020204030204" pitchFamily="34" charset="0"/>
                <a:cs typeface="Calibri" panose="020F0502020204030204" pitchFamily="34" charset="0"/>
              </a:rPr>
              <a:t> </a:t>
            </a:r>
            <a:r>
              <a:rPr lang="nl-NL" sz="1600" b="0" dirty="0" err="1">
                <a:solidFill>
                  <a:schemeClr val="tx1"/>
                </a:solidFill>
                <a:latin typeface="Calibri" panose="020F0502020204030204" pitchFamily="34" charset="0"/>
                <a:cs typeface="Calibri" panose="020F0502020204030204" pitchFamily="34" charset="0"/>
              </a:rPr>
              <a:t>Ishikawa</a:t>
            </a:r>
            <a:endParaRPr lang="nl-NL" sz="16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87</a:t>
            </a:fld>
            <a:endParaRPr lang="nl-NL" sz="1134">
              <a:solidFill>
                <a:prstClr val="black">
                  <a:tint val="75000"/>
                </a:prstClr>
              </a:solidFill>
              <a:latin typeface="Calibri" panose="020F0502020204030204"/>
            </a:endParaRP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pic>
        <p:nvPicPr>
          <p:cNvPr id="26" name="Afbeelding 25">
            <a:extLst>
              <a:ext uri="{FF2B5EF4-FFF2-40B4-BE49-F238E27FC236}">
                <a16:creationId xmlns:a16="http://schemas.microsoft.com/office/drawing/2014/main" id="{5757E094-207B-48C4-B8DC-0007FA83AA19}"/>
              </a:ext>
            </a:extLst>
          </p:cNvPr>
          <p:cNvPicPr>
            <a:picLocks noChangeAspect="1"/>
          </p:cNvPicPr>
          <p:nvPr/>
        </p:nvPicPr>
        <p:blipFill>
          <a:blip r:embed="rId7"/>
          <a:stretch>
            <a:fillRect/>
          </a:stretch>
        </p:blipFill>
        <p:spPr>
          <a:xfrm>
            <a:off x="2965440" y="1701040"/>
            <a:ext cx="6041062" cy="3075332"/>
          </a:xfrm>
          <a:prstGeom prst="rect">
            <a:avLst/>
          </a:prstGeom>
        </p:spPr>
      </p:pic>
      <p:pic>
        <p:nvPicPr>
          <p:cNvPr id="9" name="Afbeelding 8">
            <a:extLst>
              <a:ext uri="{FF2B5EF4-FFF2-40B4-BE49-F238E27FC236}">
                <a16:creationId xmlns:a16="http://schemas.microsoft.com/office/drawing/2014/main" id="{879F1059-8019-4664-9152-44D213B7A6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1421" y="3901845"/>
            <a:ext cx="2380300" cy="1428180"/>
          </a:xfrm>
          <a:prstGeom prst="rect">
            <a:avLst/>
          </a:prstGeom>
        </p:spPr>
      </p:pic>
      <p:sp>
        <p:nvSpPr>
          <p:cNvPr id="17" name="Tekstvak 16">
            <a:extLst>
              <a:ext uri="{FF2B5EF4-FFF2-40B4-BE49-F238E27FC236}">
                <a16:creationId xmlns:a16="http://schemas.microsoft.com/office/drawing/2014/main" id="{2D35F479-F103-4A6F-9589-4C79914C6269}"/>
              </a:ext>
            </a:extLst>
          </p:cNvPr>
          <p:cNvSpPr txBox="1"/>
          <p:nvPr/>
        </p:nvSpPr>
        <p:spPr>
          <a:xfrm>
            <a:off x="9709726" y="6264423"/>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175</a:t>
            </a:r>
          </a:p>
        </p:txBody>
      </p:sp>
      <p:pic>
        <p:nvPicPr>
          <p:cNvPr id="18" name="Afbeelding 17" descr="Afbeelding met vliegtuig, zitten, groot, startbaan&#10;&#10;Automatisch gegenereerde beschrijving">
            <a:extLst>
              <a:ext uri="{FF2B5EF4-FFF2-40B4-BE49-F238E27FC236}">
                <a16:creationId xmlns:a16="http://schemas.microsoft.com/office/drawing/2014/main" id="{1DEBF63A-C898-4C76-9DFB-F9EE125E5F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15" name="Afbeelding 14" descr="Afbeelding met teken, klok&#10;&#10;Automatisch gegenereerde beschrijving">
            <a:hlinkClick r:id="rId10" action="ppaction://hlinksldjump"/>
            <a:extLst>
              <a:ext uri="{FF2B5EF4-FFF2-40B4-BE49-F238E27FC236}">
                <a16:creationId xmlns:a16="http://schemas.microsoft.com/office/drawing/2014/main" id="{950487E5-6C42-4E65-AA92-C7EA283FB1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2" name="Afbeelding 1" descr="Afbeelding met kamer, voedsel, teken&#10;&#10;Automatisch gegenereerde beschrijving">
            <a:hlinkClick r:id="rId12" action="ppaction://hlinksldjump"/>
            <a:extLst>
              <a:ext uri="{FF2B5EF4-FFF2-40B4-BE49-F238E27FC236}">
                <a16:creationId xmlns:a16="http://schemas.microsoft.com/office/drawing/2014/main" id="{8E31120E-75E5-4946-8461-5DF19ADF66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6" name="Afbeelding 5">
            <a:extLst>
              <a:ext uri="{FF2B5EF4-FFF2-40B4-BE49-F238E27FC236}">
                <a16:creationId xmlns:a16="http://schemas.microsoft.com/office/drawing/2014/main" id="{4C7B9715-F03C-447E-95FE-6B81DE4FC2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7" name="Rechthoek 6">
            <a:extLst>
              <a:ext uri="{FF2B5EF4-FFF2-40B4-BE49-F238E27FC236}">
                <a16:creationId xmlns:a16="http://schemas.microsoft.com/office/drawing/2014/main" id="{C0397345-E782-47C9-8251-3B91C68F6E83}"/>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3589788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Regelkaart </a:t>
            </a:r>
            <a:r>
              <a:rPr lang="nl-NL" i="1" dirty="0"/>
              <a:t>zonder</a:t>
            </a:r>
            <a:r>
              <a:rPr lang="nl-NL" dirty="0"/>
              <a:t> grenzen</a:t>
            </a:r>
            <a:br>
              <a:rPr lang="nl-NL" dirty="0"/>
            </a:br>
            <a:r>
              <a:rPr lang="nl-NL" sz="1600" b="0" dirty="0" err="1">
                <a:solidFill>
                  <a:schemeClr val="tx1"/>
                </a:solidFill>
                <a:latin typeface="Calibri" panose="020F0502020204030204" pitchFamily="34" charset="0"/>
                <a:cs typeface="Calibri" panose="020F0502020204030204" pitchFamily="34" charset="0"/>
              </a:rPr>
              <a:t>Kaoru</a:t>
            </a:r>
            <a:r>
              <a:rPr lang="nl-NL" sz="1600" b="0" dirty="0">
                <a:solidFill>
                  <a:schemeClr val="tx1"/>
                </a:solidFill>
                <a:latin typeface="Calibri" panose="020F0502020204030204" pitchFamily="34" charset="0"/>
                <a:cs typeface="Calibri" panose="020F0502020204030204" pitchFamily="34" charset="0"/>
              </a:rPr>
              <a:t> </a:t>
            </a:r>
            <a:r>
              <a:rPr lang="nl-NL" sz="1600" b="0" dirty="0" err="1">
                <a:solidFill>
                  <a:schemeClr val="tx1"/>
                </a:solidFill>
                <a:latin typeface="Calibri" panose="020F0502020204030204" pitchFamily="34" charset="0"/>
                <a:cs typeface="Calibri" panose="020F0502020204030204" pitchFamily="34" charset="0"/>
              </a:rPr>
              <a:t>Ishikawa</a:t>
            </a:r>
            <a:endParaRPr lang="nl-NL" sz="16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88</a:t>
            </a:fld>
            <a:endParaRPr lang="nl-NL" sz="1134">
              <a:solidFill>
                <a:prstClr val="black">
                  <a:tint val="75000"/>
                </a:prstClr>
              </a:solidFill>
              <a:latin typeface="Calibri" panose="020F0502020204030204"/>
            </a:endParaRP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sp>
        <p:nvSpPr>
          <p:cNvPr id="60" name="Tekstvak 59">
            <a:extLst>
              <a:ext uri="{FF2B5EF4-FFF2-40B4-BE49-F238E27FC236}">
                <a16:creationId xmlns:a16="http://schemas.microsoft.com/office/drawing/2014/main" id="{F5285752-2F49-4B0A-9CD1-C23B4878F66A}"/>
              </a:ext>
            </a:extLst>
          </p:cNvPr>
          <p:cNvSpPr txBox="1"/>
          <p:nvPr/>
        </p:nvSpPr>
        <p:spPr>
          <a:xfrm>
            <a:off x="9982481" y="6235853"/>
            <a:ext cx="816249" cy="246671"/>
          </a:xfrm>
          <a:prstGeom prst="rect">
            <a:avLst/>
          </a:prstGeom>
          <a:noFill/>
        </p:spPr>
        <p:txBody>
          <a:bodyPr wrap="none" rtlCol="0">
            <a:spAutoFit/>
          </a:bodyPr>
          <a:lstStyle/>
          <a:p>
            <a:pPr defTabSz="864017">
              <a:defRPr/>
            </a:pPr>
            <a:r>
              <a:rPr lang="nl-NL" sz="1003" dirty="0">
                <a:solidFill>
                  <a:schemeClr val="bg1"/>
                </a:solidFill>
                <a:effectLst>
                  <a:outerShdw blurRad="38100" dist="38100" dir="2700000" algn="tl">
                    <a:srgbClr val="000000">
                      <a:alpha val="43137"/>
                    </a:srgbClr>
                  </a:outerShdw>
                </a:effectLst>
                <a:latin typeface="Calibri" panose="020F0502020204030204"/>
              </a:rPr>
              <a:t>Pag.417 e.v.</a:t>
            </a: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sp>
        <p:nvSpPr>
          <p:cNvPr id="28" name="Tekstvak 27">
            <a:extLst>
              <a:ext uri="{FF2B5EF4-FFF2-40B4-BE49-F238E27FC236}">
                <a16:creationId xmlns:a16="http://schemas.microsoft.com/office/drawing/2014/main" id="{2AD53497-0DFC-4EEF-B191-983991492A17}"/>
              </a:ext>
            </a:extLst>
          </p:cNvPr>
          <p:cNvSpPr txBox="1"/>
          <p:nvPr/>
        </p:nvSpPr>
        <p:spPr>
          <a:xfrm>
            <a:off x="9166526" y="6237327"/>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176</a:t>
            </a:r>
          </a:p>
        </p:txBody>
      </p:sp>
      <p:sp>
        <p:nvSpPr>
          <p:cNvPr id="17" name="Rechthoek 16">
            <a:extLst>
              <a:ext uri="{FF2B5EF4-FFF2-40B4-BE49-F238E27FC236}">
                <a16:creationId xmlns:a16="http://schemas.microsoft.com/office/drawing/2014/main" id="{EC3C50F9-5E7F-4DE4-B038-737418503B45}"/>
              </a:ext>
            </a:extLst>
          </p:cNvPr>
          <p:cNvSpPr/>
          <p:nvPr/>
        </p:nvSpPr>
        <p:spPr>
          <a:xfrm>
            <a:off x="2874607" y="1529366"/>
            <a:ext cx="7360994" cy="3712600"/>
          </a:xfrm>
          <a:prstGeom prst="rect">
            <a:avLst/>
          </a:prstGeom>
          <a:noFill/>
          <a:ln w="25400" cap="flat" cmpd="sng" algn="ctr">
            <a:solidFill>
              <a:schemeClr val="bg1">
                <a:lumMod val="50000"/>
              </a:schemeClr>
            </a:solidFill>
            <a:prstDash val="solid"/>
          </a:ln>
          <a:effectLst/>
        </p:spPr>
        <p:txBody>
          <a:bodyPr rtlCol="0" anchor="ctr"/>
          <a:lstStyle/>
          <a:p>
            <a:pPr algn="ctr" defTabSz="864017">
              <a:defRPr/>
            </a:pPr>
            <a:endParaRPr lang="nl-NL" sz="1701" kern="0">
              <a:solidFill>
                <a:prstClr val="white"/>
              </a:solidFill>
              <a:latin typeface="Calibri"/>
            </a:endParaRPr>
          </a:p>
        </p:txBody>
      </p:sp>
      <p:cxnSp>
        <p:nvCxnSpPr>
          <p:cNvPr id="18" name="Rechte verbindingslijn 17">
            <a:extLst>
              <a:ext uri="{FF2B5EF4-FFF2-40B4-BE49-F238E27FC236}">
                <a16:creationId xmlns:a16="http://schemas.microsoft.com/office/drawing/2014/main" id="{5A38DEDC-946C-4F8F-879B-809AB2A13272}"/>
              </a:ext>
            </a:extLst>
          </p:cNvPr>
          <p:cNvCxnSpPr/>
          <p:nvPr/>
        </p:nvCxnSpPr>
        <p:spPr>
          <a:xfrm>
            <a:off x="2874607" y="4761258"/>
            <a:ext cx="7360994" cy="0"/>
          </a:xfrm>
          <a:prstGeom prst="line">
            <a:avLst/>
          </a:prstGeom>
          <a:noFill/>
          <a:ln w="9525" cap="flat" cmpd="sng" algn="ctr">
            <a:solidFill>
              <a:srgbClr val="EEECE1">
                <a:lumMod val="25000"/>
              </a:srgbClr>
            </a:solidFill>
            <a:prstDash val="solid"/>
          </a:ln>
          <a:effectLst/>
        </p:spPr>
      </p:cxnSp>
      <p:cxnSp>
        <p:nvCxnSpPr>
          <p:cNvPr id="19" name="Rechte verbindingslijn 18">
            <a:extLst>
              <a:ext uri="{FF2B5EF4-FFF2-40B4-BE49-F238E27FC236}">
                <a16:creationId xmlns:a16="http://schemas.microsoft.com/office/drawing/2014/main" id="{4CAE2C07-2B4C-48DD-BBB5-FCBFAF0BB340}"/>
              </a:ext>
            </a:extLst>
          </p:cNvPr>
          <p:cNvCxnSpPr/>
          <p:nvPr/>
        </p:nvCxnSpPr>
        <p:spPr>
          <a:xfrm>
            <a:off x="2874607" y="3807776"/>
            <a:ext cx="7360994" cy="0"/>
          </a:xfrm>
          <a:prstGeom prst="line">
            <a:avLst/>
          </a:prstGeom>
          <a:noFill/>
          <a:ln w="9525" cap="flat" cmpd="sng" algn="ctr">
            <a:solidFill>
              <a:srgbClr val="EEECE1">
                <a:lumMod val="25000"/>
              </a:srgbClr>
            </a:solidFill>
            <a:prstDash val="solid"/>
          </a:ln>
          <a:effectLst/>
        </p:spPr>
      </p:cxnSp>
      <p:cxnSp>
        <p:nvCxnSpPr>
          <p:cNvPr id="20" name="Rechte verbindingslijn 19">
            <a:extLst>
              <a:ext uri="{FF2B5EF4-FFF2-40B4-BE49-F238E27FC236}">
                <a16:creationId xmlns:a16="http://schemas.microsoft.com/office/drawing/2014/main" id="{EE9EC92E-120A-4ED3-AF9E-FF7F6AEE65D0}"/>
              </a:ext>
            </a:extLst>
          </p:cNvPr>
          <p:cNvCxnSpPr/>
          <p:nvPr/>
        </p:nvCxnSpPr>
        <p:spPr>
          <a:xfrm>
            <a:off x="2874607" y="3331036"/>
            <a:ext cx="7360994" cy="0"/>
          </a:xfrm>
          <a:prstGeom prst="line">
            <a:avLst/>
          </a:prstGeom>
          <a:noFill/>
          <a:ln w="28575" cap="flat" cmpd="sng" algn="ctr">
            <a:solidFill>
              <a:srgbClr val="92D050"/>
            </a:solidFill>
            <a:prstDash val="solid"/>
          </a:ln>
          <a:effectLst/>
        </p:spPr>
      </p:cxnSp>
      <p:cxnSp>
        <p:nvCxnSpPr>
          <p:cNvPr id="21" name="Rechte verbindingslijn 20">
            <a:extLst>
              <a:ext uri="{FF2B5EF4-FFF2-40B4-BE49-F238E27FC236}">
                <a16:creationId xmlns:a16="http://schemas.microsoft.com/office/drawing/2014/main" id="{462BF2CA-7C8F-4674-B98A-D167A8058EC6}"/>
              </a:ext>
            </a:extLst>
          </p:cNvPr>
          <p:cNvCxnSpPr/>
          <p:nvPr/>
        </p:nvCxnSpPr>
        <p:spPr>
          <a:xfrm>
            <a:off x="2874607" y="2854296"/>
            <a:ext cx="7360994" cy="0"/>
          </a:xfrm>
          <a:prstGeom prst="line">
            <a:avLst/>
          </a:prstGeom>
          <a:noFill/>
          <a:ln w="9525" cap="flat" cmpd="sng" algn="ctr">
            <a:solidFill>
              <a:srgbClr val="EEECE1">
                <a:lumMod val="25000"/>
              </a:srgbClr>
            </a:solidFill>
            <a:prstDash val="solid"/>
          </a:ln>
          <a:effectLst/>
        </p:spPr>
      </p:cxnSp>
      <p:cxnSp>
        <p:nvCxnSpPr>
          <p:cNvPr id="22" name="Rechte verbindingslijn 21">
            <a:extLst>
              <a:ext uri="{FF2B5EF4-FFF2-40B4-BE49-F238E27FC236}">
                <a16:creationId xmlns:a16="http://schemas.microsoft.com/office/drawing/2014/main" id="{9C25BB92-BF8B-46B5-BB33-4AABE843A14D}"/>
              </a:ext>
            </a:extLst>
          </p:cNvPr>
          <p:cNvCxnSpPr/>
          <p:nvPr/>
        </p:nvCxnSpPr>
        <p:spPr>
          <a:xfrm>
            <a:off x="2874607" y="1900817"/>
            <a:ext cx="7360994" cy="0"/>
          </a:xfrm>
          <a:prstGeom prst="line">
            <a:avLst/>
          </a:prstGeom>
          <a:noFill/>
          <a:ln w="9525" cap="flat" cmpd="sng" algn="ctr">
            <a:solidFill>
              <a:srgbClr val="EEECE1">
                <a:lumMod val="25000"/>
              </a:srgbClr>
            </a:solidFill>
            <a:prstDash val="solid"/>
          </a:ln>
          <a:effectLst/>
        </p:spPr>
      </p:cxnSp>
      <p:cxnSp>
        <p:nvCxnSpPr>
          <p:cNvPr id="23" name="Rechte verbindingslijn met pijl 22">
            <a:extLst>
              <a:ext uri="{FF2B5EF4-FFF2-40B4-BE49-F238E27FC236}">
                <a16:creationId xmlns:a16="http://schemas.microsoft.com/office/drawing/2014/main" id="{94D90917-2B7C-47E3-9E26-48C73AD1D191}"/>
              </a:ext>
            </a:extLst>
          </p:cNvPr>
          <p:cNvCxnSpPr/>
          <p:nvPr/>
        </p:nvCxnSpPr>
        <p:spPr>
          <a:xfrm>
            <a:off x="2874607" y="5507460"/>
            <a:ext cx="7360994"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5" name="Rechte verbindingslijn met pijl 24">
            <a:extLst>
              <a:ext uri="{FF2B5EF4-FFF2-40B4-BE49-F238E27FC236}">
                <a16:creationId xmlns:a16="http://schemas.microsoft.com/office/drawing/2014/main" id="{E6B7E2F7-FCBC-4DF1-9DBF-C125AB0B9141}"/>
              </a:ext>
            </a:extLst>
          </p:cNvPr>
          <p:cNvCxnSpPr>
            <a:cxnSpLocks/>
          </p:cNvCxnSpPr>
          <p:nvPr/>
        </p:nvCxnSpPr>
        <p:spPr>
          <a:xfrm flipV="1">
            <a:off x="2697377" y="1553368"/>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7" name="Tekstvak 46">
            <a:extLst>
              <a:ext uri="{FF2B5EF4-FFF2-40B4-BE49-F238E27FC236}">
                <a16:creationId xmlns:a16="http://schemas.microsoft.com/office/drawing/2014/main" id="{271FD812-189D-429E-8DD0-6ECD1734875F}"/>
              </a:ext>
            </a:extLst>
          </p:cNvPr>
          <p:cNvSpPr txBox="1"/>
          <p:nvPr/>
        </p:nvSpPr>
        <p:spPr>
          <a:xfrm>
            <a:off x="6289334" y="5567897"/>
            <a:ext cx="1059906" cy="295915"/>
          </a:xfrm>
          <a:prstGeom prst="rect">
            <a:avLst/>
          </a:prstGeom>
          <a:noFill/>
        </p:spPr>
        <p:txBody>
          <a:bodyPr wrap="none" rtlCol="0">
            <a:spAutoFit/>
          </a:bodyPr>
          <a:lstStyle/>
          <a:p>
            <a:pPr defTabSz="863885">
              <a:defRPr/>
            </a:pPr>
            <a:r>
              <a:rPr lang="nl-NL" sz="1323" kern="0" dirty="0">
                <a:solidFill>
                  <a:prstClr val="black"/>
                </a:solidFill>
                <a:latin typeface="Calibri" panose="020F0502020204030204" pitchFamily="34" charset="0"/>
                <a:cs typeface="Calibri" panose="020F0502020204030204" pitchFamily="34" charset="0"/>
              </a:rPr>
              <a:t>Doorlooptijd</a:t>
            </a:r>
          </a:p>
        </p:txBody>
      </p:sp>
      <p:cxnSp>
        <p:nvCxnSpPr>
          <p:cNvPr id="52" name="Rechte verbindingslijn 51">
            <a:extLst>
              <a:ext uri="{FF2B5EF4-FFF2-40B4-BE49-F238E27FC236}">
                <a16:creationId xmlns:a16="http://schemas.microsoft.com/office/drawing/2014/main" id="{71A6136A-7F51-4257-A0D8-525A11EEA0E3}"/>
              </a:ext>
            </a:extLst>
          </p:cNvPr>
          <p:cNvCxnSpPr/>
          <p:nvPr/>
        </p:nvCxnSpPr>
        <p:spPr>
          <a:xfrm>
            <a:off x="2874607" y="2377557"/>
            <a:ext cx="7360994" cy="0"/>
          </a:xfrm>
          <a:prstGeom prst="line">
            <a:avLst/>
          </a:prstGeom>
          <a:noFill/>
          <a:ln w="9525" cap="flat" cmpd="sng" algn="ctr">
            <a:solidFill>
              <a:srgbClr val="EEECE1">
                <a:lumMod val="25000"/>
              </a:srgbClr>
            </a:solidFill>
            <a:prstDash val="solid"/>
          </a:ln>
          <a:effectLst/>
        </p:spPr>
      </p:cxnSp>
      <p:cxnSp>
        <p:nvCxnSpPr>
          <p:cNvPr id="53" name="Rechte verbindingslijn 52">
            <a:extLst>
              <a:ext uri="{FF2B5EF4-FFF2-40B4-BE49-F238E27FC236}">
                <a16:creationId xmlns:a16="http://schemas.microsoft.com/office/drawing/2014/main" id="{8EC49465-A07A-499E-840F-BB0AD8559A30}"/>
              </a:ext>
            </a:extLst>
          </p:cNvPr>
          <p:cNvCxnSpPr/>
          <p:nvPr/>
        </p:nvCxnSpPr>
        <p:spPr>
          <a:xfrm>
            <a:off x="2874607" y="4250740"/>
            <a:ext cx="7360994" cy="0"/>
          </a:xfrm>
          <a:prstGeom prst="line">
            <a:avLst/>
          </a:prstGeom>
          <a:noFill/>
          <a:ln w="9525" cap="flat" cmpd="sng" algn="ctr">
            <a:solidFill>
              <a:srgbClr val="EEECE1">
                <a:lumMod val="25000"/>
              </a:srgbClr>
            </a:solidFill>
            <a:prstDash val="solid"/>
          </a:ln>
          <a:effectLst/>
        </p:spPr>
      </p:cxnSp>
      <p:pic>
        <p:nvPicPr>
          <p:cNvPr id="11" name="Afbeelding 10" descr="Afbeelding met tekst, persoon&#10;&#10;Automatisch gegenereerde beschrijving">
            <a:extLst>
              <a:ext uri="{FF2B5EF4-FFF2-40B4-BE49-F238E27FC236}">
                <a16:creationId xmlns:a16="http://schemas.microsoft.com/office/drawing/2014/main" id="{B58C647F-F6E1-421E-BA54-3835293AD46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943404" y="5096316"/>
            <a:ext cx="785767" cy="1082387"/>
          </a:xfrm>
          <a:prstGeom prst="rect">
            <a:avLst/>
          </a:prstGeom>
          <a:ln>
            <a:noFill/>
          </a:ln>
          <a:effectLst/>
        </p:spPr>
      </p:pic>
      <p:pic>
        <p:nvPicPr>
          <p:cNvPr id="29" name="Afbeelding 28" descr="Afbeelding met vliegtuig, zitten, groot, startbaan&#10;&#10;Automatisch gegenereerde beschrijving">
            <a:extLst>
              <a:ext uri="{FF2B5EF4-FFF2-40B4-BE49-F238E27FC236}">
                <a16:creationId xmlns:a16="http://schemas.microsoft.com/office/drawing/2014/main" id="{AD16AA3B-701D-4392-B8EA-6689BA4CD5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1185" y="5096973"/>
            <a:ext cx="764305" cy="1081730"/>
          </a:xfrm>
          <a:prstGeom prst="rect">
            <a:avLst/>
          </a:prstGeom>
          <a:ln>
            <a:noFill/>
          </a:ln>
          <a:effectLst/>
        </p:spPr>
      </p:pic>
      <p:cxnSp>
        <p:nvCxnSpPr>
          <p:cNvPr id="66" name="Rechte verbindingslijn 65">
            <a:extLst>
              <a:ext uri="{FF2B5EF4-FFF2-40B4-BE49-F238E27FC236}">
                <a16:creationId xmlns:a16="http://schemas.microsoft.com/office/drawing/2014/main" id="{D858A47F-87E1-43BE-8750-45FD4CAD505C}"/>
              </a:ext>
            </a:extLst>
          </p:cNvPr>
          <p:cNvCxnSpPr/>
          <p:nvPr/>
        </p:nvCxnSpPr>
        <p:spPr>
          <a:xfrm flipV="1">
            <a:off x="3210791" y="3402365"/>
            <a:ext cx="0" cy="3271"/>
          </a:xfrm>
          <a:prstGeom prst="line">
            <a:avLst/>
          </a:prstGeom>
          <a:noFill/>
          <a:ln w="952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67" name="Ovaal 66">
            <a:extLst>
              <a:ext uri="{FF2B5EF4-FFF2-40B4-BE49-F238E27FC236}">
                <a16:creationId xmlns:a16="http://schemas.microsoft.com/office/drawing/2014/main" id="{A997DBE2-6186-45EB-BB25-6864BFD71D46}"/>
              </a:ext>
            </a:extLst>
          </p:cNvPr>
          <p:cNvSpPr/>
          <p:nvPr/>
        </p:nvSpPr>
        <p:spPr>
          <a:xfrm>
            <a:off x="2972670" y="3499458"/>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68" name="Ovaal 67">
            <a:extLst>
              <a:ext uri="{FF2B5EF4-FFF2-40B4-BE49-F238E27FC236}">
                <a16:creationId xmlns:a16="http://schemas.microsoft.com/office/drawing/2014/main" id="{4E5F53C7-882A-4E92-8330-5F3BE855C0E1}"/>
              </a:ext>
            </a:extLst>
          </p:cNvPr>
          <p:cNvSpPr/>
          <p:nvPr/>
        </p:nvSpPr>
        <p:spPr>
          <a:xfrm>
            <a:off x="3430070" y="3208176"/>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69" name="Ovaal 68">
            <a:extLst>
              <a:ext uri="{FF2B5EF4-FFF2-40B4-BE49-F238E27FC236}">
                <a16:creationId xmlns:a16="http://schemas.microsoft.com/office/drawing/2014/main" id="{10EB81F5-0C80-4ADF-B114-432EADC7AD8E}"/>
              </a:ext>
            </a:extLst>
          </p:cNvPr>
          <p:cNvSpPr/>
          <p:nvPr/>
        </p:nvSpPr>
        <p:spPr>
          <a:xfrm>
            <a:off x="4069904" y="3015776"/>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70" name="Ovaal 69">
            <a:extLst>
              <a:ext uri="{FF2B5EF4-FFF2-40B4-BE49-F238E27FC236}">
                <a16:creationId xmlns:a16="http://schemas.microsoft.com/office/drawing/2014/main" id="{F2744833-C3F8-48D3-A811-BD2290607853}"/>
              </a:ext>
            </a:extLst>
          </p:cNvPr>
          <p:cNvSpPr/>
          <p:nvPr/>
        </p:nvSpPr>
        <p:spPr>
          <a:xfrm>
            <a:off x="5096252" y="2617979"/>
            <a:ext cx="176733" cy="180005"/>
          </a:xfrm>
          <a:prstGeom prst="ellipse">
            <a:avLst/>
          </a:prstGeom>
          <a:solidFill>
            <a:sysClr val="window" lastClr="FFFFFF"/>
          </a:solidFill>
          <a:ln w="19050" cap="flat" cmpd="sng" algn="ctr">
            <a:solidFill>
              <a:srgbClr val="F79646">
                <a:lumMod val="75000"/>
              </a:srgbClr>
            </a:solidFill>
            <a:prstDash val="solid"/>
          </a:ln>
          <a:effectLst/>
        </p:spPr>
        <p:txBody>
          <a:bodyPr rtlCol="0" anchor="ctr"/>
          <a:lstStyle/>
          <a:p>
            <a:pPr algn="ctr" defTabSz="864017">
              <a:defRPr/>
            </a:pPr>
            <a:endParaRPr lang="nl-NL" sz="1701" kern="0">
              <a:solidFill>
                <a:prstClr val="white"/>
              </a:solidFill>
              <a:latin typeface="Calibri"/>
            </a:endParaRPr>
          </a:p>
        </p:txBody>
      </p:sp>
      <p:sp>
        <p:nvSpPr>
          <p:cNvPr id="71" name="Ovaal 70">
            <a:extLst>
              <a:ext uri="{FF2B5EF4-FFF2-40B4-BE49-F238E27FC236}">
                <a16:creationId xmlns:a16="http://schemas.microsoft.com/office/drawing/2014/main" id="{9EF94891-7462-4F96-B71E-7A88C0332CCF}"/>
              </a:ext>
            </a:extLst>
          </p:cNvPr>
          <p:cNvSpPr/>
          <p:nvPr/>
        </p:nvSpPr>
        <p:spPr>
          <a:xfrm>
            <a:off x="5659651" y="3414364"/>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72" name="Ovaal 71">
            <a:extLst>
              <a:ext uri="{FF2B5EF4-FFF2-40B4-BE49-F238E27FC236}">
                <a16:creationId xmlns:a16="http://schemas.microsoft.com/office/drawing/2014/main" id="{F71D711A-0263-436D-BA76-3D6066621EC5}"/>
              </a:ext>
            </a:extLst>
          </p:cNvPr>
          <p:cNvSpPr/>
          <p:nvPr/>
        </p:nvSpPr>
        <p:spPr>
          <a:xfrm>
            <a:off x="6207377" y="3165630"/>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73" name="Ovaal 72">
            <a:extLst>
              <a:ext uri="{FF2B5EF4-FFF2-40B4-BE49-F238E27FC236}">
                <a16:creationId xmlns:a16="http://schemas.microsoft.com/office/drawing/2014/main" id="{DEEC64A6-95DC-4D8C-AA77-D1E1541ED999}"/>
              </a:ext>
            </a:extLst>
          </p:cNvPr>
          <p:cNvSpPr/>
          <p:nvPr/>
        </p:nvSpPr>
        <p:spPr>
          <a:xfrm>
            <a:off x="7708691" y="3589461"/>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74" name="Ovaal 73">
            <a:extLst>
              <a:ext uri="{FF2B5EF4-FFF2-40B4-BE49-F238E27FC236}">
                <a16:creationId xmlns:a16="http://schemas.microsoft.com/office/drawing/2014/main" id="{DA838B1E-4AB1-4272-AF6E-563698C750AF}"/>
              </a:ext>
            </a:extLst>
          </p:cNvPr>
          <p:cNvSpPr/>
          <p:nvPr/>
        </p:nvSpPr>
        <p:spPr>
          <a:xfrm>
            <a:off x="8447455" y="3075628"/>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75" name="Ovaal 74">
            <a:extLst>
              <a:ext uri="{FF2B5EF4-FFF2-40B4-BE49-F238E27FC236}">
                <a16:creationId xmlns:a16="http://schemas.microsoft.com/office/drawing/2014/main" id="{933F3B8E-7E30-441C-879B-16BEBEE581DC}"/>
              </a:ext>
            </a:extLst>
          </p:cNvPr>
          <p:cNvSpPr/>
          <p:nvPr/>
        </p:nvSpPr>
        <p:spPr>
          <a:xfrm>
            <a:off x="9354185" y="3179811"/>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cxnSp>
        <p:nvCxnSpPr>
          <p:cNvPr id="76" name="Rechte verbindingslijn 75">
            <a:extLst>
              <a:ext uri="{FF2B5EF4-FFF2-40B4-BE49-F238E27FC236}">
                <a16:creationId xmlns:a16="http://schemas.microsoft.com/office/drawing/2014/main" id="{DDBBB397-4CF2-4A6C-8845-A7C7332E8075}"/>
              </a:ext>
            </a:extLst>
          </p:cNvPr>
          <p:cNvCxnSpPr>
            <a:cxnSpLocks/>
            <a:stCxn id="67" idx="7"/>
            <a:endCxn id="68" idx="2"/>
          </p:cNvCxnSpPr>
          <p:nvPr/>
        </p:nvCxnSpPr>
        <p:spPr>
          <a:xfrm flipV="1">
            <a:off x="3123521" y="3298180"/>
            <a:ext cx="306549" cy="227640"/>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77" name="Rechte verbindingslijn 76">
            <a:extLst>
              <a:ext uri="{FF2B5EF4-FFF2-40B4-BE49-F238E27FC236}">
                <a16:creationId xmlns:a16="http://schemas.microsoft.com/office/drawing/2014/main" id="{3BE9E46B-E7DE-4A22-B4A9-90E0B7ACB523}"/>
              </a:ext>
            </a:extLst>
          </p:cNvPr>
          <p:cNvCxnSpPr>
            <a:cxnSpLocks/>
            <a:endCxn id="69" idx="2"/>
          </p:cNvCxnSpPr>
          <p:nvPr/>
        </p:nvCxnSpPr>
        <p:spPr>
          <a:xfrm flipV="1">
            <a:off x="3577426" y="3105779"/>
            <a:ext cx="492478" cy="142857"/>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78" name="Rechte verbindingslijn 77">
            <a:extLst>
              <a:ext uri="{FF2B5EF4-FFF2-40B4-BE49-F238E27FC236}">
                <a16:creationId xmlns:a16="http://schemas.microsoft.com/office/drawing/2014/main" id="{2AB19DC6-8774-490E-B321-EA9A25CC777D}"/>
              </a:ext>
            </a:extLst>
          </p:cNvPr>
          <p:cNvCxnSpPr>
            <a:cxnSpLocks/>
          </p:cNvCxnSpPr>
          <p:nvPr/>
        </p:nvCxnSpPr>
        <p:spPr>
          <a:xfrm flipV="1">
            <a:off x="4217500" y="2740164"/>
            <a:ext cx="907888" cy="345405"/>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79" name="Rechte verbindingslijn 78">
            <a:extLst>
              <a:ext uri="{FF2B5EF4-FFF2-40B4-BE49-F238E27FC236}">
                <a16:creationId xmlns:a16="http://schemas.microsoft.com/office/drawing/2014/main" id="{AA197D08-0FAD-4860-9D71-86091D446B57}"/>
              </a:ext>
            </a:extLst>
          </p:cNvPr>
          <p:cNvCxnSpPr>
            <a:cxnSpLocks/>
            <a:stCxn id="70" idx="5"/>
            <a:endCxn id="71" idx="1"/>
          </p:cNvCxnSpPr>
          <p:nvPr/>
        </p:nvCxnSpPr>
        <p:spPr>
          <a:xfrm>
            <a:off x="5247103" y="2771623"/>
            <a:ext cx="438429" cy="669102"/>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80" name="Rechte verbindingslijn 79">
            <a:extLst>
              <a:ext uri="{FF2B5EF4-FFF2-40B4-BE49-F238E27FC236}">
                <a16:creationId xmlns:a16="http://schemas.microsoft.com/office/drawing/2014/main" id="{FF0EEB31-6324-424A-832D-CB6A0D4803F0}"/>
              </a:ext>
            </a:extLst>
          </p:cNvPr>
          <p:cNvCxnSpPr>
            <a:cxnSpLocks/>
            <a:stCxn id="71" idx="6"/>
          </p:cNvCxnSpPr>
          <p:nvPr/>
        </p:nvCxnSpPr>
        <p:spPr>
          <a:xfrm flipV="1">
            <a:off x="5836384" y="3297787"/>
            <a:ext cx="398848" cy="206579"/>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82" name="Rechte verbindingslijn 81">
            <a:extLst>
              <a:ext uri="{FF2B5EF4-FFF2-40B4-BE49-F238E27FC236}">
                <a16:creationId xmlns:a16="http://schemas.microsoft.com/office/drawing/2014/main" id="{F85B365F-0A55-4BC9-95B9-37A2224DAC8C}"/>
              </a:ext>
            </a:extLst>
          </p:cNvPr>
          <p:cNvCxnSpPr>
            <a:cxnSpLocks/>
            <a:endCxn id="74" idx="2"/>
          </p:cNvCxnSpPr>
          <p:nvPr/>
        </p:nvCxnSpPr>
        <p:spPr>
          <a:xfrm flipV="1">
            <a:off x="7885424" y="3165630"/>
            <a:ext cx="562032" cy="455313"/>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83" name="Rechte verbindingslijn 82">
            <a:extLst>
              <a:ext uri="{FF2B5EF4-FFF2-40B4-BE49-F238E27FC236}">
                <a16:creationId xmlns:a16="http://schemas.microsoft.com/office/drawing/2014/main" id="{2CA9E658-824F-452E-9DAD-59B15A191193}"/>
              </a:ext>
            </a:extLst>
          </p:cNvPr>
          <p:cNvCxnSpPr>
            <a:cxnSpLocks/>
            <a:stCxn id="74" idx="6"/>
            <a:endCxn id="75" idx="2"/>
          </p:cNvCxnSpPr>
          <p:nvPr/>
        </p:nvCxnSpPr>
        <p:spPr>
          <a:xfrm>
            <a:off x="8624188" y="3165630"/>
            <a:ext cx="729997" cy="10418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84" name="Ovaal 83">
            <a:extLst>
              <a:ext uri="{FF2B5EF4-FFF2-40B4-BE49-F238E27FC236}">
                <a16:creationId xmlns:a16="http://schemas.microsoft.com/office/drawing/2014/main" id="{F670E82E-EE0C-4A31-B449-2968C2E2ECE8}"/>
              </a:ext>
            </a:extLst>
          </p:cNvPr>
          <p:cNvSpPr/>
          <p:nvPr/>
        </p:nvSpPr>
        <p:spPr>
          <a:xfrm>
            <a:off x="6985205" y="3953587"/>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cxnSp>
        <p:nvCxnSpPr>
          <p:cNvPr id="85" name="Rechte verbindingslijn 84">
            <a:extLst>
              <a:ext uri="{FF2B5EF4-FFF2-40B4-BE49-F238E27FC236}">
                <a16:creationId xmlns:a16="http://schemas.microsoft.com/office/drawing/2014/main" id="{F9BD1521-21D1-42B3-AE65-1EB08C6E3D24}"/>
              </a:ext>
            </a:extLst>
          </p:cNvPr>
          <p:cNvCxnSpPr>
            <a:cxnSpLocks/>
            <a:endCxn id="73" idx="3"/>
          </p:cNvCxnSpPr>
          <p:nvPr/>
        </p:nvCxnSpPr>
        <p:spPr>
          <a:xfrm flipV="1">
            <a:off x="7165322" y="3743105"/>
            <a:ext cx="569250" cy="272645"/>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86" name="Rechte verbindingslijn 85">
            <a:extLst>
              <a:ext uri="{FF2B5EF4-FFF2-40B4-BE49-F238E27FC236}">
                <a16:creationId xmlns:a16="http://schemas.microsoft.com/office/drawing/2014/main" id="{308D8AA2-654C-406E-A0CE-69692D1E482A}"/>
              </a:ext>
            </a:extLst>
          </p:cNvPr>
          <p:cNvCxnSpPr>
            <a:cxnSpLocks/>
            <a:stCxn id="72" idx="5"/>
            <a:endCxn id="84" idx="1"/>
          </p:cNvCxnSpPr>
          <p:nvPr/>
        </p:nvCxnSpPr>
        <p:spPr>
          <a:xfrm>
            <a:off x="6358228" y="3319274"/>
            <a:ext cx="652860" cy="66067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pic>
        <p:nvPicPr>
          <p:cNvPr id="46" name="Afbeelding 45" descr="Afbeelding met teken, klok&#10;&#10;Automatisch gegenereerde beschrijving">
            <a:hlinkClick r:id="rId10" action="ppaction://hlinksldjump"/>
            <a:extLst>
              <a:ext uri="{FF2B5EF4-FFF2-40B4-BE49-F238E27FC236}">
                <a16:creationId xmlns:a16="http://schemas.microsoft.com/office/drawing/2014/main" id="{4768A252-435B-4ADF-8F92-436754EC8A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2" name="Afbeelding 1" descr="Afbeelding met kamer, voedsel, teken&#10;&#10;Automatisch gegenereerde beschrijving">
            <a:hlinkClick r:id="rId12" action="ppaction://hlinksldjump"/>
            <a:extLst>
              <a:ext uri="{FF2B5EF4-FFF2-40B4-BE49-F238E27FC236}">
                <a16:creationId xmlns:a16="http://schemas.microsoft.com/office/drawing/2014/main" id="{CDFEF8E9-8DF6-4502-B814-F453CDFB5D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6" name="Afbeelding 5">
            <a:extLst>
              <a:ext uri="{FF2B5EF4-FFF2-40B4-BE49-F238E27FC236}">
                <a16:creationId xmlns:a16="http://schemas.microsoft.com/office/drawing/2014/main" id="{F2A1FCAD-C881-4390-983E-B11649F9FE9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7" name="Rechthoek 6">
            <a:extLst>
              <a:ext uri="{FF2B5EF4-FFF2-40B4-BE49-F238E27FC236}">
                <a16:creationId xmlns:a16="http://schemas.microsoft.com/office/drawing/2014/main" id="{7AC87D16-8ECE-48AB-8745-93DDD7B6FAAB}"/>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1125655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Controlekaart/Regelkaart </a:t>
            </a:r>
            <a:r>
              <a:rPr lang="nl-NL" i="1" dirty="0"/>
              <a:t>met</a:t>
            </a:r>
            <a:r>
              <a:rPr lang="nl-NL" dirty="0"/>
              <a:t> grenzen</a:t>
            </a:r>
            <a:br>
              <a:rPr lang="nl-NL" dirty="0"/>
            </a:br>
            <a:r>
              <a:rPr lang="nl-NL" sz="1600" b="0" dirty="0" err="1">
                <a:solidFill>
                  <a:schemeClr val="tx1"/>
                </a:solidFill>
                <a:latin typeface="Calibri" panose="020F0502020204030204" pitchFamily="34" charset="0"/>
                <a:cs typeface="Calibri" panose="020F0502020204030204" pitchFamily="34" charset="0"/>
              </a:rPr>
              <a:t>Kaoru</a:t>
            </a:r>
            <a:r>
              <a:rPr lang="nl-NL" sz="1600" b="0" dirty="0">
                <a:solidFill>
                  <a:schemeClr val="tx1"/>
                </a:solidFill>
                <a:latin typeface="Calibri" panose="020F0502020204030204" pitchFamily="34" charset="0"/>
                <a:cs typeface="Calibri" panose="020F0502020204030204" pitchFamily="34" charset="0"/>
              </a:rPr>
              <a:t> </a:t>
            </a:r>
            <a:r>
              <a:rPr lang="nl-NL" sz="1600" b="0" dirty="0" err="1">
                <a:solidFill>
                  <a:schemeClr val="tx1"/>
                </a:solidFill>
                <a:latin typeface="Calibri" panose="020F0502020204030204" pitchFamily="34" charset="0"/>
                <a:cs typeface="Calibri" panose="020F0502020204030204" pitchFamily="34" charset="0"/>
              </a:rPr>
              <a:t>Ishikawa</a:t>
            </a:r>
            <a:endParaRPr lang="nl-NL" sz="16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89</a:t>
            </a:fld>
            <a:endParaRPr lang="nl-NL" sz="1134">
              <a:solidFill>
                <a:prstClr val="black">
                  <a:tint val="75000"/>
                </a:prstClr>
              </a:solidFill>
              <a:latin typeface="Calibri" panose="020F0502020204030204"/>
            </a:endParaRP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sp>
        <p:nvSpPr>
          <p:cNvPr id="32" name="Rechthoek 31">
            <a:extLst>
              <a:ext uri="{FF2B5EF4-FFF2-40B4-BE49-F238E27FC236}">
                <a16:creationId xmlns:a16="http://schemas.microsoft.com/office/drawing/2014/main" id="{D1445D4E-A575-4531-B4CB-CD6A961F043C}"/>
              </a:ext>
            </a:extLst>
          </p:cNvPr>
          <p:cNvSpPr/>
          <p:nvPr/>
        </p:nvSpPr>
        <p:spPr>
          <a:xfrm>
            <a:off x="2893216" y="2476158"/>
            <a:ext cx="7214595" cy="454499"/>
          </a:xfrm>
          <a:prstGeom prst="rect">
            <a:avLst/>
          </a:prstGeom>
          <a:solidFill>
            <a:srgbClr val="C0504D">
              <a:lumMod val="40000"/>
              <a:lumOff val="60000"/>
            </a:srgbClr>
          </a:solidFill>
          <a:ln w="25400" cap="flat" cmpd="sng" algn="ctr">
            <a:noFill/>
            <a:prstDash val="solid"/>
          </a:ln>
          <a:effectLst/>
        </p:spPr>
        <p:txBody>
          <a:bodyPr rtlCol="0" anchor="ctr"/>
          <a:lstStyle/>
          <a:p>
            <a:pPr algn="ctr" defTabSz="864017">
              <a:defRPr/>
            </a:pPr>
            <a:endParaRPr lang="nl-NL" sz="1701" kern="0">
              <a:solidFill>
                <a:prstClr val="white"/>
              </a:solidFill>
              <a:latin typeface="Calibri"/>
            </a:endParaRPr>
          </a:p>
        </p:txBody>
      </p:sp>
      <p:sp>
        <p:nvSpPr>
          <p:cNvPr id="33" name="Rechthoek 32">
            <a:extLst>
              <a:ext uri="{FF2B5EF4-FFF2-40B4-BE49-F238E27FC236}">
                <a16:creationId xmlns:a16="http://schemas.microsoft.com/office/drawing/2014/main" id="{66E54662-91FB-47BD-86E6-24B2928BBB6E}"/>
              </a:ext>
            </a:extLst>
          </p:cNvPr>
          <p:cNvSpPr/>
          <p:nvPr/>
        </p:nvSpPr>
        <p:spPr>
          <a:xfrm>
            <a:off x="2896601" y="2928896"/>
            <a:ext cx="7214595" cy="955941"/>
          </a:xfrm>
          <a:prstGeom prst="rect">
            <a:avLst/>
          </a:prstGeom>
          <a:solidFill>
            <a:srgbClr val="9BBB59">
              <a:lumMod val="60000"/>
              <a:lumOff val="40000"/>
            </a:srgbClr>
          </a:solidFill>
          <a:ln w="25400" cap="flat" cmpd="sng" algn="ctr">
            <a:noFill/>
            <a:prstDash val="solid"/>
          </a:ln>
          <a:effectLst/>
        </p:spPr>
        <p:txBody>
          <a:bodyPr rtlCol="0" anchor="ctr"/>
          <a:lstStyle/>
          <a:p>
            <a:pPr algn="ctr" defTabSz="864017">
              <a:defRPr/>
            </a:pPr>
            <a:endParaRPr lang="nl-NL" sz="1701" kern="0">
              <a:solidFill>
                <a:prstClr val="white"/>
              </a:solidFill>
              <a:latin typeface="Calibri"/>
            </a:endParaRPr>
          </a:p>
        </p:txBody>
      </p:sp>
      <p:sp>
        <p:nvSpPr>
          <p:cNvPr id="34" name="Rechthoek 33">
            <a:extLst>
              <a:ext uri="{FF2B5EF4-FFF2-40B4-BE49-F238E27FC236}">
                <a16:creationId xmlns:a16="http://schemas.microsoft.com/office/drawing/2014/main" id="{CFDB5DA5-3F60-4F73-99FB-6A6434403455}"/>
              </a:ext>
            </a:extLst>
          </p:cNvPr>
          <p:cNvSpPr/>
          <p:nvPr/>
        </p:nvSpPr>
        <p:spPr>
          <a:xfrm>
            <a:off x="2874607" y="1533753"/>
            <a:ext cx="7360994" cy="3712600"/>
          </a:xfrm>
          <a:prstGeom prst="rect">
            <a:avLst/>
          </a:prstGeom>
          <a:noFill/>
          <a:ln w="25400" cap="flat" cmpd="sng" algn="ctr">
            <a:solidFill>
              <a:srgbClr val="FFC000"/>
            </a:solidFill>
            <a:prstDash val="solid"/>
          </a:ln>
          <a:effectLst/>
        </p:spPr>
        <p:txBody>
          <a:bodyPr rtlCol="0" anchor="ctr"/>
          <a:lstStyle/>
          <a:p>
            <a:pPr algn="ctr" defTabSz="864017">
              <a:defRPr/>
            </a:pPr>
            <a:endParaRPr lang="nl-NL" sz="1701" kern="0">
              <a:solidFill>
                <a:prstClr val="white"/>
              </a:solidFill>
              <a:latin typeface="Calibri"/>
            </a:endParaRPr>
          </a:p>
        </p:txBody>
      </p:sp>
      <p:cxnSp>
        <p:nvCxnSpPr>
          <p:cNvPr id="35" name="Rechte verbindingslijn 34">
            <a:extLst>
              <a:ext uri="{FF2B5EF4-FFF2-40B4-BE49-F238E27FC236}">
                <a16:creationId xmlns:a16="http://schemas.microsoft.com/office/drawing/2014/main" id="{564D00D1-C701-42B6-AAF3-12991F55BE50}"/>
              </a:ext>
            </a:extLst>
          </p:cNvPr>
          <p:cNvCxnSpPr/>
          <p:nvPr/>
        </p:nvCxnSpPr>
        <p:spPr>
          <a:xfrm>
            <a:off x="2820018" y="4835857"/>
            <a:ext cx="7360994" cy="0"/>
          </a:xfrm>
          <a:prstGeom prst="line">
            <a:avLst/>
          </a:prstGeom>
          <a:noFill/>
          <a:ln w="9525" cap="flat" cmpd="sng" algn="ctr">
            <a:solidFill>
              <a:srgbClr val="EEECE1">
                <a:lumMod val="25000"/>
              </a:srgbClr>
            </a:solidFill>
            <a:prstDash val="solid"/>
          </a:ln>
          <a:effectLst/>
        </p:spPr>
      </p:cxnSp>
      <p:cxnSp>
        <p:nvCxnSpPr>
          <p:cNvPr id="36" name="Rechte verbindingslijn 35">
            <a:extLst>
              <a:ext uri="{FF2B5EF4-FFF2-40B4-BE49-F238E27FC236}">
                <a16:creationId xmlns:a16="http://schemas.microsoft.com/office/drawing/2014/main" id="{9DF1B4A5-EEC6-491B-9BE2-ECE32AAA4313}"/>
              </a:ext>
            </a:extLst>
          </p:cNvPr>
          <p:cNvCxnSpPr/>
          <p:nvPr/>
        </p:nvCxnSpPr>
        <p:spPr>
          <a:xfrm>
            <a:off x="2820018" y="4359115"/>
            <a:ext cx="7360994" cy="0"/>
          </a:xfrm>
          <a:prstGeom prst="line">
            <a:avLst/>
          </a:prstGeom>
          <a:noFill/>
          <a:ln w="28575" cap="flat" cmpd="sng" algn="ctr">
            <a:solidFill>
              <a:srgbClr val="C00000"/>
            </a:solidFill>
            <a:prstDash val="sysDash"/>
          </a:ln>
          <a:effectLst/>
        </p:spPr>
      </p:cxnSp>
      <p:cxnSp>
        <p:nvCxnSpPr>
          <p:cNvPr id="37" name="Rechte verbindingslijn 36">
            <a:extLst>
              <a:ext uri="{FF2B5EF4-FFF2-40B4-BE49-F238E27FC236}">
                <a16:creationId xmlns:a16="http://schemas.microsoft.com/office/drawing/2014/main" id="{6132205D-432F-4CDB-8EB0-99628F012563}"/>
              </a:ext>
            </a:extLst>
          </p:cNvPr>
          <p:cNvCxnSpPr/>
          <p:nvPr/>
        </p:nvCxnSpPr>
        <p:spPr>
          <a:xfrm>
            <a:off x="2820018" y="3882376"/>
            <a:ext cx="7360994" cy="0"/>
          </a:xfrm>
          <a:prstGeom prst="line">
            <a:avLst/>
          </a:prstGeom>
          <a:noFill/>
          <a:ln w="9525" cap="flat" cmpd="sng" algn="ctr">
            <a:solidFill>
              <a:srgbClr val="EEECE1">
                <a:lumMod val="25000"/>
              </a:srgbClr>
            </a:solidFill>
            <a:prstDash val="solid"/>
          </a:ln>
          <a:effectLst/>
        </p:spPr>
      </p:cxnSp>
      <p:cxnSp>
        <p:nvCxnSpPr>
          <p:cNvPr id="38" name="Rechte verbindingslijn 37">
            <a:extLst>
              <a:ext uri="{FF2B5EF4-FFF2-40B4-BE49-F238E27FC236}">
                <a16:creationId xmlns:a16="http://schemas.microsoft.com/office/drawing/2014/main" id="{E47B4408-8A68-424F-A0F2-0058288FC496}"/>
              </a:ext>
            </a:extLst>
          </p:cNvPr>
          <p:cNvCxnSpPr/>
          <p:nvPr/>
        </p:nvCxnSpPr>
        <p:spPr>
          <a:xfrm>
            <a:off x="2820018" y="3405636"/>
            <a:ext cx="7360994" cy="0"/>
          </a:xfrm>
          <a:prstGeom prst="line">
            <a:avLst/>
          </a:prstGeom>
          <a:noFill/>
          <a:ln w="28575" cap="flat" cmpd="sng" algn="ctr">
            <a:solidFill>
              <a:srgbClr val="92D050"/>
            </a:solidFill>
            <a:prstDash val="solid"/>
          </a:ln>
          <a:effectLst/>
        </p:spPr>
      </p:cxnSp>
      <p:cxnSp>
        <p:nvCxnSpPr>
          <p:cNvPr id="39" name="Rechte verbindingslijn 38">
            <a:extLst>
              <a:ext uri="{FF2B5EF4-FFF2-40B4-BE49-F238E27FC236}">
                <a16:creationId xmlns:a16="http://schemas.microsoft.com/office/drawing/2014/main" id="{5260D917-274F-4E32-9FAA-F587E84FEF73}"/>
              </a:ext>
            </a:extLst>
          </p:cNvPr>
          <p:cNvCxnSpPr/>
          <p:nvPr/>
        </p:nvCxnSpPr>
        <p:spPr>
          <a:xfrm>
            <a:off x="2820018" y="2928896"/>
            <a:ext cx="7360994" cy="0"/>
          </a:xfrm>
          <a:prstGeom prst="line">
            <a:avLst/>
          </a:prstGeom>
          <a:noFill/>
          <a:ln w="9525" cap="flat" cmpd="sng" algn="ctr">
            <a:solidFill>
              <a:srgbClr val="EEECE1">
                <a:lumMod val="25000"/>
              </a:srgbClr>
            </a:solidFill>
            <a:prstDash val="solid"/>
          </a:ln>
          <a:effectLst/>
        </p:spPr>
      </p:cxnSp>
      <p:cxnSp>
        <p:nvCxnSpPr>
          <p:cNvPr id="40" name="Rechte verbindingslijn 39">
            <a:extLst>
              <a:ext uri="{FF2B5EF4-FFF2-40B4-BE49-F238E27FC236}">
                <a16:creationId xmlns:a16="http://schemas.microsoft.com/office/drawing/2014/main" id="{493EAF8C-B029-40F4-B7F7-7362C8215199}"/>
              </a:ext>
            </a:extLst>
          </p:cNvPr>
          <p:cNvCxnSpPr/>
          <p:nvPr/>
        </p:nvCxnSpPr>
        <p:spPr>
          <a:xfrm>
            <a:off x="2820018" y="2452156"/>
            <a:ext cx="7360994" cy="0"/>
          </a:xfrm>
          <a:prstGeom prst="line">
            <a:avLst/>
          </a:prstGeom>
          <a:noFill/>
          <a:ln w="28575" cap="flat" cmpd="sng" algn="ctr">
            <a:solidFill>
              <a:srgbClr val="C00000"/>
            </a:solidFill>
            <a:prstDash val="sysDash"/>
          </a:ln>
          <a:effectLst/>
        </p:spPr>
      </p:cxnSp>
      <p:cxnSp>
        <p:nvCxnSpPr>
          <p:cNvPr id="41" name="Rechte verbindingslijn 40">
            <a:extLst>
              <a:ext uri="{FF2B5EF4-FFF2-40B4-BE49-F238E27FC236}">
                <a16:creationId xmlns:a16="http://schemas.microsoft.com/office/drawing/2014/main" id="{94523583-69F7-41A1-BC5B-0DFB7E591EB6}"/>
              </a:ext>
            </a:extLst>
          </p:cNvPr>
          <p:cNvCxnSpPr/>
          <p:nvPr/>
        </p:nvCxnSpPr>
        <p:spPr>
          <a:xfrm>
            <a:off x="2820018" y="1975416"/>
            <a:ext cx="7360994" cy="0"/>
          </a:xfrm>
          <a:prstGeom prst="line">
            <a:avLst/>
          </a:prstGeom>
          <a:noFill/>
          <a:ln w="9525" cap="flat" cmpd="sng" algn="ctr">
            <a:solidFill>
              <a:srgbClr val="EEECE1">
                <a:lumMod val="25000"/>
              </a:srgbClr>
            </a:solidFill>
            <a:prstDash val="solid"/>
          </a:ln>
          <a:effectLst/>
        </p:spPr>
      </p:cxnSp>
      <p:cxnSp>
        <p:nvCxnSpPr>
          <p:cNvPr id="44" name="Rechte verbindingslijn 43">
            <a:extLst>
              <a:ext uri="{FF2B5EF4-FFF2-40B4-BE49-F238E27FC236}">
                <a16:creationId xmlns:a16="http://schemas.microsoft.com/office/drawing/2014/main" id="{AB32EE34-DF75-479B-BE4F-2EBB87F692BC}"/>
              </a:ext>
            </a:extLst>
          </p:cNvPr>
          <p:cNvCxnSpPr/>
          <p:nvPr/>
        </p:nvCxnSpPr>
        <p:spPr>
          <a:xfrm flipV="1">
            <a:off x="3210791" y="3402365"/>
            <a:ext cx="0" cy="3271"/>
          </a:xfrm>
          <a:prstGeom prst="line">
            <a:avLst/>
          </a:prstGeom>
          <a:noFill/>
          <a:ln w="952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45" name="Ovaal 44">
            <a:extLst>
              <a:ext uri="{FF2B5EF4-FFF2-40B4-BE49-F238E27FC236}">
                <a16:creationId xmlns:a16="http://schemas.microsoft.com/office/drawing/2014/main" id="{89691461-38C6-4C86-96EC-BA40F6157F4C}"/>
              </a:ext>
            </a:extLst>
          </p:cNvPr>
          <p:cNvSpPr/>
          <p:nvPr/>
        </p:nvSpPr>
        <p:spPr>
          <a:xfrm>
            <a:off x="2972670" y="3499458"/>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46" name="Ovaal 45">
            <a:extLst>
              <a:ext uri="{FF2B5EF4-FFF2-40B4-BE49-F238E27FC236}">
                <a16:creationId xmlns:a16="http://schemas.microsoft.com/office/drawing/2014/main" id="{0764B328-EA08-4A82-9246-B92D79CA2E95}"/>
              </a:ext>
            </a:extLst>
          </p:cNvPr>
          <p:cNvSpPr/>
          <p:nvPr/>
        </p:nvSpPr>
        <p:spPr>
          <a:xfrm>
            <a:off x="3430070" y="3208176"/>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47" name="Ovaal 46">
            <a:extLst>
              <a:ext uri="{FF2B5EF4-FFF2-40B4-BE49-F238E27FC236}">
                <a16:creationId xmlns:a16="http://schemas.microsoft.com/office/drawing/2014/main" id="{C6A93C20-5B43-4F94-A6AF-E419E06FC0E6}"/>
              </a:ext>
            </a:extLst>
          </p:cNvPr>
          <p:cNvSpPr/>
          <p:nvPr/>
        </p:nvSpPr>
        <p:spPr>
          <a:xfrm>
            <a:off x="4069904" y="3015776"/>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48" name="Ovaal 47">
            <a:extLst>
              <a:ext uri="{FF2B5EF4-FFF2-40B4-BE49-F238E27FC236}">
                <a16:creationId xmlns:a16="http://schemas.microsoft.com/office/drawing/2014/main" id="{F1036F6C-C159-45AB-9677-251D8070D217}"/>
              </a:ext>
            </a:extLst>
          </p:cNvPr>
          <p:cNvSpPr/>
          <p:nvPr/>
        </p:nvSpPr>
        <p:spPr>
          <a:xfrm>
            <a:off x="5096252" y="2617979"/>
            <a:ext cx="176733" cy="180005"/>
          </a:xfrm>
          <a:prstGeom prst="ellipse">
            <a:avLst/>
          </a:prstGeom>
          <a:solidFill>
            <a:sysClr val="window" lastClr="FFFFFF"/>
          </a:solidFill>
          <a:ln w="19050" cap="flat" cmpd="sng" algn="ctr">
            <a:solidFill>
              <a:srgbClr val="F79646">
                <a:lumMod val="75000"/>
              </a:srgbClr>
            </a:solidFill>
            <a:prstDash val="solid"/>
          </a:ln>
          <a:effectLst/>
        </p:spPr>
        <p:txBody>
          <a:bodyPr rtlCol="0" anchor="ctr"/>
          <a:lstStyle/>
          <a:p>
            <a:pPr algn="ctr" defTabSz="864017">
              <a:defRPr/>
            </a:pPr>
            <a:endParaRPr lang="nl-NL" sz="1701" kern="0">
              <a:solidFill>
                <a:prstClr val="white"/>
              </a:solidFill>
              <a:latin typeface="Calibri"/>
            </a:endParaRPr>
          </a:p>
        </p:txBody>
      </p:sp>
      <p:sp>
        <p:nvSpPr>
          <p:cNvPr id="49" name="Ovaal 48">
            <a:extLst>
              <a:ext uri="{FF2B5EF4-FFF2-40B4-BE49-F238E27FC236}">
                <a16:creationId xmlns:a16="http://schemas.microsoft.com/office/drawing/2014/main" id="{8B292D07-CC35-4509-9B48-065AA4C89A34}"/>
              </a:ext>
            </a:extLst>
          </p:cNvPr>
          <p:cNvSpPr/>
          <p:nvPr/>
        </p:nvSpPr>
        <p:spPr>
          <a:xfrm>
            <a:off x="5659651" y="3414364"/>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50" name="Ovaal 49">
            <a:extLst>
              <a:ext uri="{FF2B5EF4-FFF2-40B4-BE49-F238E27FC236}">
                <a16:creationId xmlns:a16="http://schemas.microsoft.com/office/drawing/2014/main" id="{95D2D6C0-56C2-4B2C-B3A7-4B82511A78EB}"/>
              </a:ext>
            </a:extLst>
          </p:cNvPr>
          <p:cNvSpPr/>
          <p:nvPr/>
        </p:nvSpPr>
        <p:spPr>
          <a:xfrm>
            <a:off x="6207377" y="3165630"/>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51" name="Ovaal 50">
            <a:extLst>
              <a:ext uri="{FF2B5EF4-FFF2-40B4-BE49-F238E27FC236}">
                <a16:creationId xmlns:a16="http://schemas.microsoft.com/office/drawing/2014/main" id="{3286DA2B-5227-4B3C-988F-BB48A8744AE6}"/>
              </a:ext>
            </a:extLst>
          </p:cNvPr>
          <p:cNvSpPr/>
          <p:nvPr/>
        </p:nvSpPr>
        <p:spPr>
          <a:xfrm>
            <a:off x="7708691" y="3589461"/>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52" name="Ovaal 51">
            <a:extLst>
              <a:ext uri="{FF2B5EF4-FFF2-40B4-BE49-F238E27FC236}">
                <a16:creationId xmlns:a16="http://schemas.microsoft.com/office/drawing/2014/main" id="{6E768C0C-784C-4428-ABC4-AAE8C4474D4C}"/>
              </a:ext>
            </a:extLst>
          </p:cNvPr>
          <p:cNvSpPr/>
          <p:nvPr/>
        </p:nvSpPr>
        <p:spPr>
          <a:xfrm>
            <a:off x="8447455" y="3075628"/>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sp>
        <p:nvSpPr>
          <p:cNvPr id="53" name="Ovaal 52">
            <a:extLst>
              <a:ext uri="{FF2B5EF4-FFF2-40B4-BE49-F238E27FC236}">
                <a16:creationId xmlns:a16="http://schemas.microsoft.com/office/drawing/2014/main" id="{915D3A26-9ED2-45E2-8E6B-B45DB080D320}"/>
              </a:ext>
            </a:extLst>
          </p:cNvPr>
          <p:cNvSpPr/>
          <p:nvPr/>
        </p:nvSpPr>
        <p:spPr>
          <a:xfrm>
            <a:off x="9354185" y="3179811"/>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cxnSp>
        <p:nvCxnSpPr>
          <p:cNvPr id="54" name="Rechte verbindingslijn 53">
            <a:extLst>
              <a:ext uri="{FF2B5EF4-FFF2-40B4-BE49-F238E27FC236}">
                <a16:creationId xmlns:a16="http://schemas.microsoft.com/office/drawing/2014/main" id="{11829AD2-228C-479F-A2BB-3DD6E1D4081E}"/>
              </a:ext>
            </a:extLst>
          </p:cNvPr>
          <p:cNvCxnSpPr>
            <a:cxnSpLocks/>
            <a:stCxn id="45" idx="7"/>
            <a:endCxn id="46" idx="2"/>
          </p:cNvCxnSpPr>
          <p:nvPr/>
        </p:nvCxnSpPr>
        <p:spPr>
          <a:xfrm flipV="1">
            <a:off x="3123521" y="3298180"/>
            <a:ext cx="306549" cy="227640"/>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55" name="Rechte verbindingslijn 54">
            <a:extLst>
              <a:ext uri="{FF2B5EF4-FFF2-40B4-BE49-F238E27FC236}">
                <a16:creationId xmlns:a16="http://schemas.microsoft.com/office/drawing/2014/main" id="{79F68F30-E2E2-484F-8D1A-B8ABC34BF83A}"/>
              </a:ext>
            </a:extLst>
          </p:cNvPr>
          <p:cNvCxnSpPr>
            <a:cxnSpLocks/>
            <a:endCxn id="47" idx="2"/>
          </p:cNvCxnSpPr>
          <p:nvPr/>
        </p:nvCxnSpPr>
        <p:spPr>
          <a:xfrm flipV="1">
            <a:off x="3577426" y="3105779"/>
            <a:ext cx="492478" cy="142857"/>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56" name="Rechte verbindingslijn 55">
            <a:extLst>
              <a:ext uri="{FF2B5EF4-FFF2-40B4-BE49-F238E27FC236}">
                <a16:creationId xmlns:a16="http://schemas.microsoft.com/office/drawing/2014/main" id="{38742AE8-2527-44BA-9A14-BB1390122F21}"/>
              </a:ext>
            </a:extLst>
          </p:cNvPr>
          <p:cNvCxnSpPr>
            <a:cxnSpLocks/>
          </p:cNvCxnSpPr>
          <p:nvPr/>
        </p:nvCxnSpPr>
        <p:spPr>
          <a:xfrm flipV="1">
            <a:off x="4217500" y="2740164"/>
            <a:ext cx="907888" cy="345405"/>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58" name="Rechte verbindingslijn 57">
            <a:extLst>
              <a:ext uri="{FF2B5EF4-FFF2-40B4-BE49-F238E27FC236}">
                <a16:creationId xmlns:a16="http://schemas.microsoft.com/office/drawing/2014/main" id="{D09B768A-306E-450B-9198-59620AC5B202}"/>
              </a:ext>
            </a:extLst>
          </p:cNvPr>
          <p:cNvCxnSpPr>
            <a:cxnSpLocks/>
            <a:stCxn id="48" idx="5"/>
            <a:endCxn id="49" idx="1"/>
          </p:cNvCxnSpPr>
          <p:nvPr/>
        </p:nvCxnSpPr>
        <p:spPr>
          <a:xfrm>
            <a:off x="5247103" y="2771623"/>
            <a:ext cx="438429" cy="669102"/>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59" name="Rechte verbindingslijn 58">
            <a:extLst>
              <a:ext uri="{FF2B5EF4-FFF2-40B4-BE49-F238E27FC236}">
                <a16:creationId xmlns:a16="http://schemas.microsoft.com/office/drawing/2014/main" id="{728B79DF-2374-447D-8B9C-D5001BF72B5B}"/>
              </a:ext>
            </a:extLst>
          </p:cNvPr>
          <p:cNvCxnSpPr>
            <a:cxnSpLocks/>
            <a:stCxn id="49" idx="6"/>
          </p:cNvCxnSpPr>
          <p:nvPr/>
        </p:nvCxnSpPr>
        <p:spPr>
          <a:xfrm flipV="1">
            <a:off x="5836384" y="3297787"/>
            <a:ext cx="398848" cy="206579"/>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61" name="Rechte verbindingslijn 60">
            <a:extLst>
              <a:ext uri="{FF2B5EF4-FFF2-40B4-BE49-F238E27FC236}">
                <a16:creationId xmlns:a16="http://schemas.microsoft.com/office/drawing/2014/main" id="{A6388E99-E482-40CB-8D35-57516D763C18}"/>
              </a:ext>
            </a:extLst>
          </p:cNvPr>
          <p:cNvCxnSpPr>
            <a:cxnSpLocks/>
            <a:endCxn id="66" idx="2"/>
          </p:cNvCxnSpPr>
          <p:nvPr/>
        </p:nvCxnSpPr>
        <p:spPr>
          <a:xfrm flipV="1">
            <a:off x="6243796" y="4043589"/>
            <a:ext cx="741409" cy="95551"/>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62" name="Rechte verbindingslijn 61">
            <a:extLst>
              <a:ext uri="{FF2B5EF4-FFF2-40B4-BE49-F238E27FC236}">
                <a16:creationId xmlns:a16="http://schemas.microsoft.com/office/drawing/2014/main" id="{459A678A-ACA2-4306-8589-43224A894CD0}"/>
              </a:ext>
            </a:extLst>
          </p:cNvPr>
          <p:cNvCxnSpPr>
            <a:cxnSpLocks/>
            <a:endCxn id="52" idx="2"/>
          </p:cNvCxnSpPr>
          <p:nvPr/>
        </p:nvCxnSpPr>
        <p:spPr>
          <a:xfrm flipV="1">
            <a:off x="7885424" y="3165630"/>
            <a:ext cx="562032" cy="455313"/>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63" name="Rechte verbindingslijn 62">
            <a:extLst>
              <a:ext uri="{FF2B5EF4-FFF2-40B4-BE49-F238E27FC236}">
                <a16:creationId xmlns:a16="http://schemas.microsoft.com/office/drawing/2014/main" id="{B130070C-330A-4153-A0A0-0FBAA6E149D7}"/>
              </a:ext>
            </a:extLst>
          </p:cNvPr>
          <p:cNvCxnSpPr>
            <a:cxnSpLocks/>
            <a:stCxn id="52" idx="6"/>
            <a:endCxn id="53" idx="2"/>
          </p:cNvCxnSpPr>
          <p:nvPr/>
        </p:nvCxnSpPr>
        <p:spPr>
          <a:xfrm>
            <a:off x="8624188" y="3165630"/>
            <a:ext cx="729997" cy="10418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65" name="Rechthoek 64">
            <a:extLst>
              <a:ext uri="{FF2B5EF4-FFF2-40B4-BE49-F238E27FC236}">
                <a16:creationId xmlns:a16="http://schemas.microsoft.com/office/drawing/2014/main" id="{260198F7-CD5F-4D15-A3EA-FA59F04566F3}"/>
              </a:ext>
            </a:extLst>
          </p:cNvPr>
          <p:cNvSpPr/>
          <p:nvPr/>
        </p:nvSpPr>
        <p:spPr>
          <a:xfrm>
            <a:off x="2899986" y="3895007"/>
            <a:ext cx="7214595" cy="438078"/>
          </a:xfrm>
          <a:prstGeom prst="rect">
            <a:avLst/>
          </a:prstGeom>
          <a:solidFill>
            <a:srgbClr val="C0504D">
              <a:lumMod val="40000"/>
              <a:lumOff val="60000"/>
            </a:srgbClr>
          </a:solidFill>
          <a:ln w="25400" cap="flat" cmpd="sng" algn="ctr">
            <a:noFill/>
            <a:prstDash val="solid"/>
          </a:ln>
          <a:effectLst/>
        </p:spPr>
        <p:txBody>
          <a:bodyPr rtlCol="0" anchor="ctr"/>
          <a:lstStyle/>
          <a:p>
            <a:pPr algn="ctr" defTabSz="864017">
              <a:defRPr/>
            </a:pPr>
            <a:endParaRPr lang="nl-NL" sz="1701" kern="0">
              <a:solidFill>
                <a:prstClr val="white"/>
              </a:solidFill>
              <a:latin typeface="Calibri"/>
            </a:endParaRPr>
          </a:p>
        </p:txBody>
      </p:sp>
      <p:sp>
        <p:nvSpPr>
          <p:cNvPr id="66" name="Ovaal 65">
            <a:extLst>
              <a:ext uri="{FF2B5EF4-FFF2-40B4-BE49-F238E27FC236}">
                <a16:creationId xmlns:a16="http://schemas.microsoft.com/office/drawing/2014/main" id="{B0264DED-D895-4F7E-8C2E-B8322A39129F}"/>
              </a:ext>
            </a:extLst>
          </p:cNvPr>
          <p:cNvSpPr/>
          <p:nvPr/>
        </p:nvSpPr>
        <p:spPr>
          <a:xfrm>
            <a:off x="6985205" y="3953587"/>
            <a:ext cx="176733" cy="180005"/>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algn="ctr" defTabSz="864017">
              <a:defRPr/>
            </a:pPr>
            <a:endParaRPr lang="nl-NL" sz="1701" kern="0">
              <a:solidFill>
                <a:prstClr val="white"/>
              </a:solidFill>
              <a:latin typeface="Calibri"/>
            </a:endParaRPr>
          </a:p>
        </p:txBody>
      </p:sp>
      <p:cxnSp>
        <p:nvCxnSpPr>
          <p:cNvPr id="67" name="Rechte verbindingslijn 66">
            <a:extLst>
              <a:ext uri="{FF2B5EF4-FFF2-40B4-BE49-F238E27FC236}">
                <a16:creationId xmlns:a16="http://schemas.microsoft.com/office/drawing/2014/main" id="{A87FBAFD-DC05-432E-9844-2E82E58A1EF5}"/>
              </a:ext>
            </a:extLst>
          </p:cNvPr>
          <p:cNvCxnSpPr>
            <a:cxnSpLocks/>
            <a:endCxn id="51" idx="3"/>
          </p:cNvCxnSpPr>
          <p:nvPr/>
        </p:nvCxnSpPr>
        <p:spPr>
          <a:xfrm flipV="1">
            <a:off x="7165322" y="3743105"/>
            <a:ext cx="569250" cy="272645"/>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68" name="Rechte verbindingslijn 67">
            <a:extLst>
              <a:ext uri="{FF2B5EF4-FFF2-40B4-BE49-F238E27FC236}">
                <a16:creationId xmlns:a16="http://schemas.microsoft.com/office/drawing/2014/main" id="{250641B5-77A9-4597-A808-23B3188E0997}"/>
              </a:ext>
            </a:extLst>
          </p:cNvPr>
          <p:cNvCxnSpPr>
            <a:cxnSpLocks/>
            <a:stCxn id="50" idx="5"/>
            <a:endCxn id="66" idx="1"/>
          </p:cNvCxnSpPr>
          <p:nvPr/>
        </p:nvCxnSpPr>
        <p:spPr>
          <a:xfrm>
            <a:off x="6358228" y="3319274"/>
            <a:ext cx="652860" cy="66067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71" name="Tekstvak 70">
            <a:extLst>
              <a:ext uri="{FF2B5EF4-FFF2-40B4-BE49-F238E27FC236}">
                <a16:creationId xmlns:a16="http://schemas.microsoft.com/office/drawing/2014/main" id="{40A4FCFA-44E6-4108-A35F-A5C423D4C10F}"/>
              </a:ext>
            </a:extLst>
          </p:cNvPr>
          <p:cNvSpPr txBox="1"/>
          <p:nvPr/>
        </p:nvSpPr>
        <p:spPr>
          <a:xfrm>
            <a:off x="9126700" y="2101107"/>
            <a:ext cx="998991" cy="295915"/>
          </a:xfrm>
          <a:prstGeom prst="rect">
            <a:avLst/>
          </a:prstGeom>
          <a:noFill/>
        </p:spPr>
        <p:txBody>
          <a:bodyPr wrap="none" rtlCol="0">
            <a:spAutoFit/>
          </a:bodyPr>
          <a:lstStyle/>
          <a:p>
            <a:pPr defTabSz="863885">
              <a:defRPr/>
            </a:pPr>
            <a:r>
              <a:rPr lang="nl-NL" sz="1323" kern="0" dirty="0">
                <a:solidFill>
                  <a:prstClr val="black"/>
                </a:solidFill>
                <a:latin typeface="Calibri" panose="020F0502020204030204" pitchFamily="34" charset="0"/>
                <a:cs typeface="Calibri" panose="020F0502020204030204" pitchFamily="34" charset="0"/>
              </a:rPr>
              <a:t>Bovengrens</a:t>
            </a:r>
          </a:p>
        </p:txBody>
      </p:sp>
      <p:sp>
        <p:nvSpPr>
          <p:cNvPr id="72" name="Tekstvak 71">
            <a:extLst>
              <a:ext uri="{FF2B5EF4-FFF2-40B4-BE49-F238E27FC236}">
                <a16:creationId xmlns:a16="http://schemas.microsoft.com/office/drawing/2014/main" id="{0E7820C8-A9DA-44E1-8D41-DF23AE2775FB}"/>
              </a:ext>
            </a:extLst>
          </p:cNvPr>
          <p:cNvSpPr txBox="1"/>
          <p:nvPr/>
        </p:nvSpPr>
        <p:spPr>
          <a:xfrm>
            <a:off x="9137029" y="4344531"/>
            <a:ext cx="1000595" cy="295915"/>
          </a:xfrm>
          <a:prstGeom prst="rect">
            <a:avLst/>
          </a:prstGeom>
          <a:noFill/>
        </p:spPr>
        <p:txBody>
          <a:bodyPr wrap="none" rtlCol="0">
            <a:spAutoFit/>
          </a:bodyPr>
          <a:lstStyle/>
          <a:p>
            <a:pPr defTabSz="863885">
              <a:defRPr/>
            </a:pPr>
            <a:r>
              <a:rPr lang="nl-NL" sz="1323" kern="0" dirty="0">
                <a:solidFill>
                  <a:prstClr val="black"/>
                </a:solidFill>
                <a:latin typeface="Calibri" panose="020F0502020204030204" pitchFamily="34" charset="0"/>
                <a:cs typeface="Calibri" panose="020F0502020204030204" pitchFamily="34" charset="0"/>
              </a:rPr>
              <a:t>Ondergrens</a:t>
            </a:r>
          </a:p>
        </p:txBody>
      </p:sp>
      <p:sp>
        <p:nvSpPr>
          <p:cNvPr id="85" name="Tekstvak 84">
            <a:extLst>
              <a:ext uri="{FF2B5EF4-FFF2-40B4-BE49-F238E27FC236}">
                <a16:creationId xmlns:a16="http://schemas.microsoft.com/office/drawing/2014/main" id="{ED3759F2-0C2B-4BFA-816A-F868693B030E}"/>
              </a:ext>
            </a:extLst>
          </p:cNvPr>
          <p:cNvSpPr txBox="1"/>
          <p:nvPr/>
        </p:nvSpPr>
        <p:spPr>
          <a:xfrm>
            <a:off x="8938882" y="6239471"/>
            <a:ext cx="514885" cy="237757"/>
          </a:xfrm>
          <a:prstGeom prst="rect">
            <a:avLst/>
          </a:prstGeom>
          <a:noFill/>
        </p:spPr>
        <p:txBody>
          <a:bodyPr wrap="none" rtlCol="0">
            <a:spAutoFit/>
          </a:bodyPr>
          <a:lstStyle/>
          <a:p>
            <a:pPr defTabSz="864017">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Pag.94</a:t>
            </a:r>
          </a:p>
        </p:txBody>
      </p:sp>
      <p:sp>
        <p:nvSpPr>
          <p:cNvPr id="88" name="Tijdelijke aanduiding voor dianummer 2">
            <a:extLst>
              <a:ext uri="{FF2B5EF4-FFF2-40B4-BE49-F238E27FC236}">
                <a16:creationId xmlns:a16="http://schemas.microsoft.com/office/drawing/2014/main" id="{981DF9F7-D184-49AE-BEEC-05D9F99D0A79}"/>
              </a:ext>
            </a:extLst>
          </p:cNvPr>
          <p:cNvSpPr txBox="1">
            <a:spLocks/>
          </p:cNvSpPr>
          <p:nvPr/>
        </p:nvSpPr>
        <p:spPr>
          <a:xfrm>
            <a:off x="8281105" y="6150166"/>
            <a:ext cx="2592070" cy="345009"/>
          </a:xfrm>
          <a:prstGeom prst="rect">
            <a:avLst/>
          </a:prstGeom>
        </p:spPr>
        <p:txBody>
          <a:bodyPr vert="horz" lIns="86402" tIns="43201" rIns="86402" bIns="43201"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76022968-2107-43EC-8FC0-5D78783708AF}" type="slidenum">
              <a:rPr lang="nl-NL" sz="1134">
                <a:solidFill>
                  <a:prstClr val="black">
                    <a:tint val="75000"/>
                  </a:prstClr>
                </a:solidFill>
                <a:latin typeface="Calibri" panose="020F0502020204030204"/>
              </a:rPr>
              <a:pPr defTabSz="864017">
                <a:defRPr/>
              </a:pPr>
              <a:t>89</a:t>
            </a:fld>
            <a:endParaRPr lang="nl-NL" sz="1134">
              <a:solidFill>
                <a:prstClr val="black">
                  <a:tint val="75000"/>
                </a:prstClr>
              </a:solidFill>
              <a:latin typeface="Calibri" panose="020F0502020204030204"/>
            </a:endParaRPr>
          </a:p>
        </p:txBody>
      </p:sp>
      <p:sp>
        <p:nvSpPr>
          <p:cNvPr id="90" name="Rechthoek 89">
            <a:extLst>
              <a:ext uri="{FF2B5EF4-FFF2-40B4-BE49-F238E27FC236}">
                <a16:creationId xmlns:a16="http://schemas.microsoft.com/office/drawing/2014/main" id="{230FBBC7-538E-43FC-8DB9-A2789C840FEF}"/>
              </a:ext>
            </a:extLst>
          </p:cNvPr>
          <p:cNvSpPr/>
          <p:nvPr/>
        </p:nvSpPr>
        <p:spPr>
          <a:xfrm>
            <a:off x="2874607" y="1529366"/>
            <a:ext cx="7360994" cy="3712600"/>
          </a:xfrm>
          <a:prstGeom prst="rect">
            <a:avLst/>
          </a:prstGeom>
          <a:noFill/>
          <a:ln w="25400" cap="flat" cmpd="sng" algn="ctr">
            <a:solidFill>
              <a:schemeClr val="bg1">
                <a:lumMod val="50000"/>
              </a:schemeClr>
            </a:solidFill>
            <a:prstDash val="solid"/>
          </a:ln>
          <a:effectLst/>
        </p:spPr>
        <p:txBody>
          <a:bodyPr rtlCol="0" anchor="ctr"/>
          <a:lstStyle/>
          <a:p>
            <a:pPr algn="ctr" defTabSz="864017">
              <a:defRPr/>
            </a:pPr>
            <a:endParaRPr lang="nl-NL" sz="1701" kern="0">
              <a:solidFill>
                <a:prstClr val="white"/>
              </a:solidFill>
              <a:latin typeface="Calibri"/>
            </a:endParaRPr>
          </a:p>
        </p:txBody>
      </p:sp>
      <p:cxnSp>
        <p:nvCxnSpPr>
          <p:cNvPr id="91" name="Rechte verbindingslijn met pijl 90">
            <a:extLst>
              <a:ext uri="{FF2B5EF4-FFF2-40B4-BE49-F238E27FC236}">
                <a16:creationId xmlns:a16="http://schemas.microsoft.com/office/drawing/2014/main" id="{DBB661E8-F527-4D7C-B9E9-D0A057B7FB10}"/>
              </a:ext>
            </a:extLst>
          </p:cNvPr>
          <p:cNvCxnSpPr>
            <a:cxnSpLocks/>
          </p:cNvCxnSpPr>
          <p:nvPr/>
        </p:nvCxnSpPr>
        <p:spPr>
          <a:xfrm flipV="1">
            <a:off x="2697377" y="1553368"/>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pic>
        <p:nvPicPr>
          <p:cNvPr id="92" name="Afbeelding 91">
            <a:extLst>
              <a:ext uri="{FF2B5EF4-FFF2-40B4-BE49-F238E27FC236}">
                <a16:creationId xmlns:a16="http://schemas.microsoft.com/office/drawing/2014/main" id="{61B46687-EF7C-42E5-B3C5-3ABC72E1B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cxnSp>
        <p:nvCxnSpPr>
          <p:cNvPr id="93" name="Rechte verbindingslijn met pijl 92">
            <a:extLst>
              <a:ext uri="{FF2B5EF4-FFF2-40B4-BE49-F238E27FC236}">
                <a16:creationId xmlns:a16="http://schemas.microsoft.com/office/drawing/2014/main" id="{BC05D1BC-3FC7-4D02-A6D9-C563A98D07DA}"/>
              </a:ext>
            </a:extLst>
          </p:cNvPr>
          <p:cNvCxnSpPr/>
          <p:nvPr/>
        </p:nvCxnSpPr>
        <p:spPr>
          <a:xfrm>
            <a:off x="2874607" y="5507460"/>
            <a:ext cx="7360994"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94" name="Tekstvak 93">
            <a:extLst>
              <a:ext uri="{FF2B5EF4-FFF2-40B4-BE49-F238E27FC236}">
                <a16:creationId xmlns:a16="http://schemas.microsoft.com/office/drawing/2014/main" id="{48145FDE-A86A-4F33-8E3F-69C04695AEC6}"/>
              </a:ext>
            </a:extLst>
          </p:cNvPr>
          <p:cNvSpPr txBox="1"/>
          <p:nvPr/>
        </p:nvSpPr>
        <p:spPr>
          <a:xfrm>
            <a:off x="6289334" y="5567897"/>
            <a:ext cx="1059906" cy="295915"/>
          </a:xfrm>
          <a:prstGeom prst="rect">
            <a:avLst/>
          </a:prstGeom>
          <a:noFill/>
        </p:spPr>
        <p:txBody>
          <a:bodyPr wrap="none" rtlCol="0">
            <a:spAutoFit/>
          </a:bodyPr>
          <a:lstStyle/>
          <a:p>
            <a:pPr defTabSz="863885">
              <a:defRPr/>
            </a:pPr>
            <a:r>
              <a:rPr lang="nl-NL" sz="1323" kern="0" dirty="0">
                <a:solidFill>
                  <a:prstClr val="black"/>
                </a:solidFill>
                <a:latin typeface="Calibri" panose="020F0502020204030204" pitchFamily="34" charset="0"/>
                <a:cs typeface="Calibri" panose="020F0502020204030204" pitchFamily="34" charset="0"/>
              </a:rPr>
              <a:t>Doorlooptijd</a:t>
            </a:r>
          </a:p>
        </p:txBody>
      </p:sp>
      <p:sp>
        <p:nvSpPr>
          <p:cNvPr id="57" name="Tekstvak 56">
            <a:extLst>
              <a:ext uri="{FF2B5EF4-FFF2-40B4-BE49-F238E27FC236}">
                <a16:creationId xmlns:a16="http://schemas.microsoft.com/office/drawing/2014/main" id="{66BEDE20-A790-41F9-87CE-B4BF1FB606C4}"/>
              </a:ext>
            </a:extLst>
          </p:cNvPr>
          <p:cNvSpPr txBox="1"/>
          <p:nvPr/>
        </p:nvSpPr>
        <p:spPr>
          <a:xfrm>
            <a:off x="9709726" y="6239471"/>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177</a:t>
            </a:r>
          </a:p>
        </p:txBody>
      </p:sp>
      <p:pic>
        <p:nvPicPr>
          <p:cNvPr id="64" name="Afbeelding 63" descr="Afbeelding met vliegtuig, zitten, groot, startbaan&#10;&#10;Automatisch gegenereerde beschrijving">
            <a:extLst>
              <a:ext uri="{FF2B5EF4-FFF2-40B4-BE49-F238E27FC236}">
                <a16:creationId xmlns:a16="http://schemas.microsoft.com/office/drawing/2014/main" id="{6DAE8F77-F52C-4F3A-A9F3-05964095F7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70" name="Afbeelding 69" descr="Afbeelding met teken, klok&#10;&#10;Automatisch gegenereerde beschrijving">
            <a:hlinkClick r:id="rId8" action="ppaction://hlinksldjump"/>
            <a:extLst>
              <a:ext uri="{FF2B5EF4-FFF2-40B4-BE49-F238E27FC236}">
                <a16:creationId xmlns:a16="http://schemas.microsoft.com/office/drawing/2014/main" id="{EC015AC1-C5F5-4D08-97B6-13D8FDA897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73" name="Afbeelding 72">
            <a:extLst>
              <a:ext uri="{FF2B5EF4-FFF2-40B4-BE49-F238E27FC236}">
                <a16:creationId xmlns:a16="http://schemas.microsoft.com/office/drawing/2014/main" id="{9CD117D0-3026-4CAD-8454-F646B0ED8CF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59" t="2904" r="2579" b="3434"/>
          <a:stretch/>
        </p:blipFill>
        <p:spPr>
          <a:xfrm>
            <a:off x="8883970" y="5096936"/>
            <a:ext cx="720246" cy="1081730"/>
          </a:xfrm>
          <a:prstGeom prst="rect">
            <a:avLst/>
          </a:prstGeom>
          <a:ln>
            <a:noFill/>
          </a:ln>
          <a:effectLst/>
        </p:spPr>
      </p:pic>
      <p:pic>
        <p:nvPicPr>
          <p:cNvPr id="6" name="Afbeelding 5" descr="Afbeelding met kamer, voedsel, teken&#10;&#10;Automatisch gegenereerde beschrijving">
            <a:hlinkClick r:id="rId11" action="ppaction://hlinksldjump"/>
            <a:extLst>
              <a:ext uri="{FF2B5EF4-FFF2-40B4-BE49-F238E27FC236}">
                <a16:creationId xmlns:a16="http://schemas.microsoft.com/office/drawing/2014/main" id="{EA5BD4F7-AD60-4734-B971-7A0265DBE1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7" name="Afbeelding 6">
            <a:extLst>
              <a:ext uri="{FF2B5EF4-FFF2-40B4-BE49-F238E27FC236}">
                <a16:creationId xmlns:a16="http://schemas.microsoft.com/office/drawing/2014/main" id="{120267F5-7C22-4738-9D1E-70229B960C0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8" name="Rechthoek 7">
            <a:extLst>
              <a:ext uri="{FF2B5EF4-FFF2-40B4-BE49-F238E27FC236}">
                <a16:creationId xmlns:a16="http://schemas.microsoft.com/office/drawing/2014/main" id="{DA038715-BDEC-47DE-A287-88BF4ADBF884}"/>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191465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A3CB34C6-DCD8-4ECE-82F5-F89096E3B561}"/>
              </a:ext>
            </a:extLst>
          </p:cNvPr>
          <p:cNvSpPr>
            <a:spLocks noGrp="1"/>
          </p:cNvSpPr>
          <p:nvPr>
            <p:ph idx="1"/>
          </p:nvPr>
        </p:nvSpPr>
        <p:spPr/>
        <p:txBody>
          <a:bodyPr/>
          <a:lstStyle/>
          <a:p>
            <a:pPr marL="0" indent="0">
              <a:lnSpc>
                <a:spcPct val="100000"/>
              </a:lnSpc>
              <a:spcBef>
                <a:spcPts val="0"/>
              </a:spcBef>
              <a:buNone/>
            </a:pPr>
            <a:r>
              <a:rPr lang="nl-NL" sz="1600" dirty="0"/>
              <a:t>Na het bestuderen van de theorie en het afronden van deze les kun je:</a:t>
            </a:r>
          </a:p>
          <a:p>
            <a:pPr marL="457200" indent="-457200">
              <a:lnSpc>
                <a:spcPct val="100000"/>
              </a:lnSpc>
              <a:spcBef>
                <a:spcPts val="0"/>
              </a:spcBef>
              <a:buFont typeface="+mj-lt"/>
              <a:buAutoNum type="arabicPeriod"/>
            </a:pPr>
            <a:r>
              <a:rPr lang="nl-NL" sz="1600" dirty="0"/>
              <a:t>uitleggen wat processen zijn. (1)</a:t>
            </a:r>
          </a:p>
          <a:p>
            <a:pPr marL="457200" indent="-457200">
              <a:lnSpc>
                <a:spcPct val="100000"/>
              </a:lnSpc>
              <a:spcBef>
                <a:spcPts val="0"/>
              </a:spcBef>
              <a:buFont typeface="+mj-lt"/>
              <a:buAutoNum type="arabicPeriod"/>
            </a:pPr>
            <a:r>
              <a:rPr lang="nl-NL" sz="1600" dirty="0"/>
              <a:t>verschillende </a:t>
            </a:r>
            <a:r>
              <a:rPr lang="nl-NL" sz="1600" i="1" dirty="0"/>
              <a:t>typen processen </a:t>
            </a:r>
            <a:r>
              <a:rPr lang="nl-NL" sz="1600" dirty="0"/>
              <a:t>onderscheiden. (2)</a:t>
            </a:r>
          </a:p>
          <a:p>
            <a:pPr marL="457200" indent="-457200">
              <a:lnSpc>
                <a:spcPct val="100000"/>
              </a:lnSpc>
              <a:spcBef>
                <a:spcPts val="0"/>
              </a:spcBef>
              <a:buFont typeface="+mj-lt"/>
              <a:buAutoNum type="arabicPeriod"/>
            </a:pPr>
            <a:r>
              <a:rPr lang="nl-NL" sz="1600" i="1" dirty="0"/>
              <a:t>kenmerken van processen </a:t>
            </a:r>
            <a:r>
              <a:rPr lang="nl-NL" sz="1600" dirty="0"/>
              <a:t>benoemen. (1)</a:t>
            </a:r>
          </a:p>
          <a:p>
            <a:pPr marL="457200" indent="-457200">
              <a:lnSpc>
                <a:spcPct val="100000"/>
              </a:lnSpc>
              <a:spcBef>
                <a:spcPts val="0"/>
              </a:spcBef>
              <a:buFont typeface="+mj-lt"/>
              <a:buAutoNum type="arabicPeriod"/>
            </a:pPr>
            <a:r>
              <a:rPr lang="nl-NL" sz="1600" dirty="0"/>
              <a:t>de stappen bespreken waarlangs procesmanagement kan worden ingevoerd. (5)</a:t>
            </a:r>
          </a:p>
          <a:p>
            <a:pPr marL="457200" indent="-457200">
              <a:lnSpc>
                <a:spcPct val="100000"/>
              </a:lnSpc>
              <a:spcBef>
                <a:spcPts val="0"/>
              </a:spcBef>
              <a:buFont typeface="+mj-lt"/>
              <a:buAutoNum type="arabicPeriod"/>
            </a:pPr>
            <a:r>
              <a:rPr lang="nl-NL" sz="1600" dirty="0"/>
              <a:t>omschrijven wat de meerwaarde is om een organisatie als een netwerk van processen te zien. (2)</a:t>
            </a:r>
          </a:p>
          <a:p>
            <a:pPr marL="0" indent="0">
              <a:lnSpc>
                <a:spcPct val="100000"/>
              </a:lnSpc>
              <a:spcBef>
                <a:spcPts val="0"/>
              </a:spcBef>
              <a:buNone/>
            </a:pPr>
            <a:endParaRPr lang="nl-NL" sz="1200" dirty="0"/>
          </a:p>
          <a:p>
            <a:pPr marL="0" indent="0">
              <a:lnSpc>
                <a:spcPct val="100000"/>
              </a:lnSpc>
              <a:spcBef>
                <a:spcPts val="0"/>
              </a:spcBef>
              <a:buNone/>
            </a:pPr>
            <a:r>
              <a:rPr lang="nl-NL" sz="1200" b="1" dirty="0">
                <a:solidFill>
                  <a:srgbClr val="C00000"/>
                </a:solidFill>
              </a:rPr>
              <a:t>Voorbereiding</a:t>
            </a:r>
          </a:p>
          <a:p>
            <a:pPr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Lees je </a:t>
            </a:r>
            <a:r>
              <a:rPr lang="nl-NL" sz="1200" b="1" i="0" dirty="0">
                <a:solidFill>
                  <a:srgbClr val="383737"/>
                </a:solidFill>
                <a:effectLst/>
                <a:latin typeface="opensansregular"/>
              </a:rPr>
              <a:t>hoofdstuk 1</a:t>
            </a:r>
            <a:r>
              <a:rPr lang="nl-NL" sz="1200" b="0" i="0" dirty="0">
                <a:solidFill>
                  <a:srgbClr val="383737"/>
                </a:solidFill>
                <a:effectLst/>
                <a:latin typeface="opensansregular"/>
              </a:rPr>
              <a:t>: Procesmanagement uit het boek </a:t>
            </a:r>
            <a:r>
              <a:rPr lang="nl-NL" sz="1200" b="0" i="1" dirty="0">
                <a:solidFill>
                  <a:srgbClr val="383737"/>
                </a:solidFill>
                <a:effectLst/>
                <a:latin typeface="opensansregular"/>
              </a:rPr>
              <a:t>Procesmanagement in de praktijk</a:t>
            </a:r>
            <a:endParaRPr lang="nl-NL" sz="1200" b="0" i="0" dirty="0">
              <a:solidFill>
                <a:srgbClr val="383737"/>
              </a:solidFill>
              <a:effectLst/>
              <a:latin typeface="opensansregular"/>
            </a:endParaRPr>
          </a:p>
          <a:p>
            <a:pPr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Bestudeer je de online artikelen:</a:t>
            </a:r>
          </a:p>
          <a:p>
            <a:pPr marL="742950" lvl="1" indent="-285750" algn="l">
              <a:lnSpc>
                <a:spcPct val="100000"/>
              </a:lnSpc>
              <a:spcBef>
                <a:spcPts val="0"/>
              </a:spcBef>
              <a:buFont typeface="Arial" panose="020B0604020202020204" pitchFamily="34" charset="0"/>
              <a:buChar char="•"/>
            </a:pPr>
            <a:r>
              <a:rPr lang="nl-NL" sz="1200" b="0" i="0" u="sng" dirty="0">
                <a:solidFill>
                  <a:srgbClr val="31855D"/>
                </a:solidFill>
                <a:effectLst/>
                <a:latin typeface="opensansregular"/>
                <a:hlinkClick r:id="rId3"/>
              </a:rPr>
              <a:t>http://123management.nl/0/020_structuur/a212_structuur_01_processtructuur.html</a:t>
            </a:r>
            <a:endParaRPr lang="nl-NL" sz="1200" b="0" i="0" dirty="0">
              <a:solidFill>
                <a:srgbClr val="383737"/>
              </a:solidFill>
              <a:effectLst/>
              <a:latin typeface="opensansregular"/>
            </a:endParaRPr>
          </a:p>
          <a:p>
            <a:pPr marL="742950" lvl="1" indent="-285750" algn="l">
              <a:lnSpc>
                <a:spcPct val="100000"/>
              </a:lnSpc>
              <a:spcBef>
                <a:spcPts val="0"/>
              </a:spcBef>
              <a:buFont typeface="Arial" panose="020B0604020202020204" pitchFamily="34" charset="0"/>
              <a:buChar char="•"/>
            </a:pPr>
            <a:r>
              <a:rPr lang="nl-NL" sz="1200" b="0" i="0" u="sng" dirty="0">
                <a:solidFill>
                  <a:srgbClr val="31855D"/>
                </a:solidFill>
                <a:effectLst/>
                <a:latin typeface="opensansregular"/>
                <a:hlinkClick r:id="rId4"/>
              </a:rPr>
              <a:t>http://123management.nl/0/020_structuur/a211_structuur_01_organisatiestructuur.html</a:t>
            </a:r>
            <a:endParaRPr lang="nl-NL" sz="1200" b="0" i="0" dirty="0">
              <a:solidFill>
                <a:srgbClr val="383737"/>
              </a:solidFill>
              <a:effectLst/>
              <a:latin typeface="opensansregular"/>
            </a:endParaRPr>
          </a:p>
          <a:p>
            <a:pPr marL="742950" lvl="1" indent="-285750" algn="l">
              <a:lnSpc>
                <a:spcPct val="100000"/>
              </a:lnSpc>
              <a:spcBef>
                <a:spcPts val="0"/>
              </a:spcBef>
              <a:buFont typeface="Arial" panose="020B0604020202020204" pitchFamily="34" charset="0"/>
              <a:buChar char="•"/>
            </a:pPr>
            <a:r>
              <a:rPr lang="nl-NL" sz="1200" b="0" i="0" u="sng" dirty="0">
                <a:solidFill>
                  <a:srgbClr val="31855D"/>
                </a:solidFill>
                <a:effectLst/>
                <a:latin typeface="opensansregular"/>
                <a:hlinkClick r:id="rId5"/>
              </a:rPr>
              <a:t>http://123management.nl/0/020_structuur/a213_structuur_01_samenhang_org_processtructuur.html</a:t>
            </a:r>
            <a:endParaRPr lang="nl-NL" sz="1200" b="0" i="0" dirty="0">
              <a:solidFill>
                <a:srgbClr val="383737"/>
              </a:solidFill>
              <a:effectLst/>
              <a:latin typeface="opensansregular"/>
            </a:endParaRPr>
          </a:p>
          <a:p>
            <a:pPr algn="l">
              <a:lnSpc>
                <a:spcPct val="100000"/>
              </a:lnSpc>
              <a:spcBef>
                <a:spcPts val="0"/>
              </a:spcBef>
              <a:buFont typeface="Arial" panose="020B0604020202020204" pitchFamily="34" charset="0"/>
              <a:buChar char="•"/>
            </a:pPr>
            <a:r>
              <a:rPr lang="nl-NL" sz="1200" b="0" i="0" dirty="0">
                <a:solidFill>
                  <a:srgbClr val="383737"/>
                </a:solidFill>
                <a:effectLst/>
                <a:latin typeface="opensansregular"/>
              </a:rPr>
              <a:t>Maak je de opdrachten bij deze les.</a:t>
            </a:r>
          </a:p>
          <a:p>
            <a:pPr marL="0" indent="0">
              <a:buNone/>
            </a:pPr>
            <a:endParaRPr lang="nl-NL" sz="1600" dirty="0"/>
          </a:p>
        </p:txBody>
      </p:sp>
      <p:sp>
        <p:nvSpPr>
          <p:cNvPr id="3" name="Titel 2"/>
          <p:cNvSpPr>
            <a:spLocks noGrp="1"/>
          </p:cNvSpPr>
          <p:nvPr>
            <p:ph type="title"/>
          </p:nvPr>
        </p:nvSpPr>
        <p:spPr/>
        <p:txBody>
          <a:bodyPr/>
          <a:lstStyle/>
          <a:p>
            <a:r>
              <a:rPr lang="en-US" dirty="0" err="1"/>
              <a:t>Lesleerdoelen</a:t>
            </a:r>
            <a:br>
              <a:rPr lang="en-US" dirty="0"/>
            </a:br>
            <a:r>
              <a:rPr lang="en-US" sz="1600" b="0" dirty="0">
                <a:solidFill>
                  <a:schemeClr val="tx1"/>
                </a:solidFill>
              </a:rPr>
              <a:t>les 1</a:t>
            </a:r>
          </a:p>
        </p:txBody>
      </p:sp>
      <p:pic>
        <p:nvPicPr>
          <p:cNvPr id="4" name="Picture 3">
            <a:extLst>
              <a:ext uri="{FF2B5EF4-FFF2-40B4-BE49-F238E27FC236}">
                <a16:creationId xmlns:a16="http://schemas.microsoft.com/office/drawing/2014/main" id="{674D35EB-E450-4B05-882F-EB392D1B30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5613" y="5904383"/>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0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Histogram</a:t>
            </a:r>
            <a:br>
              <a:rPr lang="nl-NL" dirty="0"/>
            </a:br>
            <a:r>
              <a:rPr lang="nl-NL" sz="1600" b="0" dirty="0" err="1">
                <a:solidFill>
                  <a:schemeClr val="tx1"/>
                </a:solidFill>
                <a:latin typeface="Calibri" panose="020F0502020204030204" pitchFamily="34" charset="0"/>
                <a:cs typeface="Calibri" panose="020F0502020204030204" pitchFamily="34" charset="0"/>
              </a:rPr>
              <a:t>Kaoru</a:t>
            </a:r>
            <a:r>
              <a:rPr lang="nl-NL" sz="1600" b="0" dirty="0">
                <a:solidFill>
                  <a:schemeClr val="tx1"/>
                </a:solidFill>
                <a:latin typeface="Calibri" panose="020F0502020204030204" pitchFamily="34" charset="0"/>
                <a:cs typeface="Calibri" panose="020F0502020204030204" pitchFamily="34" charset="0"/>
              </a:rPr>
              <a:t> </a:t>
            </a:r>
            <a:r>
              <a:rPr lang="nl-NL" sz="1600" b="0" dirty="0" err="1">
                <a:solidFill>
                  <a:schemeClr val="tx1"/>
                </a:solidFill>
                <a:latin typeface="Calibri" panose="020F0502020204030204" pitchFamily="34" charset="0"/>
                <a:cs typeface="Calibri" panose="020F0502020204030204" pitchFamily="34" charset="0"/>
              </a:rPr>
              <a:t>Ishikawa</a:t>
            </a:r>
            <a:endParaRPr lang="nl-NL" sz="16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90</a:t>
            </a:fld>
            <a:endParaRPr lang="nl-NL" sz="1134">
              <a:solidFill>
                <a:prstClr val="black">
                  <a:tint val="75000"/>
                </a:prstClr>
              </a:solidFill>
              <a:latin typeface="Calibri" panose="020F0502020204030204"/>
            </a:endParaRP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sp>
        <p:nvSpPr>
          <p:cNvPr id="27" name="Rechthoek 26">
            <a:extLst>
              <a:ext uri="{FF2B5EF4-FFF2-40B4-BE49-F238E27FC236}">
                <a16:creationId xmlns:a16="http://schemas.microsoft.com/office/drawing/2014/main" id="{5420BBF4-4E22-42E6-9388-CB2663A2E1D6}"/>
              </a:ext>
            </a:extLst>
          </p:cNvPr>
          <p:cNvSpPr/>
          <p:nvPr/>
        </p:nvSpPr>
        <p:spPr>
          <a:xfrm>
            <a:off x="10518430" y="1374784"/>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
        <p:nvSpPr>
          <p:cNvPr id="49" name="Tekstvak 48">
            <a:extLst>
              <a:ext uri="{FF2B5EF4-FFF2-40B4-BE49-F238E27FC236}">
                <a16:creationId xmlns:a16="http://schemas.microsoft.com/office/drawing/2014/main" id="{333E161B-BA52-4B47-9404-947BBCBFC652}"/>
              </a:ext>
            </a:extLst>
          </p:cNvPr>
          <p:cNvSpPr txBox="1"/>
          <p:nvPr/>
        </p:nvSpPr>
        <p:spPr>
          <a:xfrm rot="16200000">
            <a:off x="2153168" y="3452263"/>
            <a:ext cx="839845" cy="295915"/>
          </a:xfrm>
          <a:prstGeom prst="rect">
            <a:avLst/>
          </a:prstGeom>
          <a:noFill/>
        </p:spPr>
        <p:txBody>
          <a:bodyPr wrap="none" rtlCol="0">
            <a:spAutoFit/>
          </a:bodyPr>
          <a:lstStyle/>
          <a:p>
            <a:pPr defTabSz="863885">
              <a:defRPr/>
            </a:pPr>
            <a:r>
              <a:rPr lang="nl-NL" sz="1323" dirty="0">
                <a:solidFill>
                  <a:prstClr val="black"/>
                </a:solidFill>
                <a:latin typeface="Calibri" panose="020F0502020204030204" pitchFamily="34" charset="0"/>
                <a:cs typeface="Calibri" panose="020F0502020204030204" pitchFamily="34" charset="0"/>
              </a:rPr>
              <a:t>Aantallen</a:t>
            </a:r>
          </a:p>
        </p:txBody>
      </p:sp>
      <p:sp>
        <p:nvSpPr>
          <p:cNvPr id="50" name="Tekstvak 49">
            <a:extLst>
              <a:ext uri="{FF2B5EF4-FFF2-40B4-BE49-F238E27FC236}">
                <a16:creationId xmlns:a16="http://schemas.microsoft.com/office/drawing/2014/main" id="{07CEA8E2-DC87-48D3-8D65-A4C09017D8B9}"/>
              </a:ext>
            </a:extLst>
          </p:cNvPr>
          <p:cNvSpPr txBox="1"/>
          <p:nvPr/>
        </p:nvSpPr>
        <p:spPr>
          <a:xfrm>
            <a:off x="6289333" y="5576989"/>
            <a:ext cx="1030154" cy="295915"/>
          </a:xfrm>
          <a:prstGeom prst="rect">
            <a:avLst/>
          </a:prstGeom>
          <a:noFill/>
        </p:spPr>
        <p:txBody>
          <a:bodyPr wrap="none" rtlCol="0">
            <a:spAutoFit/>
          </a:bodyPr>
          <a:lstStyle/>
          <a:p>
            <a:pPr defTabSz="863885">
              <a:defRPr/>
            </a:pPr>
            <a:r>
              <a:rPr lang="nl-NL" sz="1323" dirty="0">
                <a:solidFill>
                  <a:prstClr val="black"/>
                </a:solidFill>
                <a:latin typeface="Calibri" panose="020F0502020204030204" pitchFamily="34" charset="0"/>
                <a:cs typeface="Calibri" panose="020F0502020204030204" pitchFamily="34" charset="0"/>
              </a:rPr>
              <a:t>Foutsoorten</a:t>
            </a:r>
          </a:p>
        </p:txBody>
      </p:sp>
      <p:sp>
        <p:nvSpPr>
          <p:cNvPr id="52" name="Rechthoek 51">
            <a:extLst>
              <a:ext uri="{FF2B5EF4-FFF2-40B4-BE49-F238E27FC236}">
                <a16:creationId xmlns:a16="http://schemas.microsoft.com/office/drawing/2014/main" id="{2CA51C71-652D-49E8-8B77-90098C591AC3}"/>
              </a:ext>
            </a:extLst>
          </p:cNvPr>
          <p:cNvSpPr/>
          <p:nvPr/>
        </p:nvSpPr>
        <p:spPr>
          <a:xfrm>
            <a:off x="2874607" y="1529366"/>
            <a:ext cx="7360994" cy="3712600"/>
          </a:xfrm>
          <a:prstGeom prst="rect">
            <a:avLst/>
          </a:prstGeom>
          <a:noFill/>
          <a:ln w="25400" cap="flat" cmpd="sng" algn="ctr">
            <a:solidFill>
              <a:schemeClr val="bg1">
                <a:lumMod val="50000"/>
              </a:schemeClr>
            </a:solidFill>
            <a:prstDash val="solid"/>
          </a:ln>
          <a:effectLst/>
        </p:spPr>
        <p:txBody>
          <a:bodyPr rtlCol="0" anchor="ctr"/>
          <a:lstStyle/>
          <a:p>
            <a:pPr algn="ctr" defTabSz="864017">
              <a:defRPr/>
            </a:pPr>
            <a:endParaRPr lang="nl-NL" sz="1701" kern="0">
              <a:solidFill>
                <a:prstClr val="white"/>
              </a:solidFill>
              <a:latin typeface="Calibri"/>
            </a:endParaRPr>
          </a:p>
        </p:txBody>
      </p:sp>
      <p:cxnSp>
        <p:nvCxnSpPr>
          <p:cNvPr id="53" name="Rechte verbindingslijn 52">
            <a:extLst>
              <a:ext uri="{FF2B5EF4-FFF2-40B4-BE49-F238E27FC236}">
                <a16:creationId xmlns:a16="http://schemas.microsoft.com/office/drawing/2014/main" id="{41317568-4A39-4C3F-B51B-1DF6B5602601}"/>
              </a:ext>
            </a:extLst>
          </p:cNvPr>
          <p:cNvCxnSpPr/>
          <p:nvPr/>
        </p:nvCxnSpPr>
        <p:spPr>
          <a:xfrm>
            <a:off x="2874607" y="4761258"/>
            <a:ext cx="7360994" cy="0"/>
          </a:xfrm>
          <a:prstGeom prst="line">
            <a:avLst/>
          </a:prstGeom>
          <a:noFill/>
          <a:ln w="9525" cap="flat" cmpd="sng" algn="ctr">
            <a:solidFill>
              <a:srgbClr val="EEECE1">
                <a:lumMod val="25000"/>
              </a:srgbClr>
            </a:solidFill>
            <a:prstDash val="solid"/>
          </a:ln>
          <a:effectLst/>
        </p:spPr>
      </p:cxnSp>
      <p:cxnSp>
        <p:nvCxnSpPr>
          <p:cNvPr id="54" name="Rechte verbindingslijn 53">
            <a:extLst>
              <a:ext uri="{FF2B5EF4-FFF2-40B4-BE49-F238E27FC236}">
                <a16:creationId xmlns:a16="http://schemas.microsoft.com/office/drawing/2014/main" id="{6609C4F8-6B07-4001-8144-E9104F9BEFB7}"/>
              </a:ext>
            </a:extLst>
          </p:cNvPr>
          <p:cNvCxnSpPr/>
          <p:nvPr/>
        </p:nvCxnSpPr>
        <p:spPr>
          <a:xfrm>
            <a:off x="2874607" y="3807776"/>
            <a:ext cx="7360994" cy="0"/>
          </a:xfrm>
          <a:prstGeom prst="line">
            <a:avLst/>
          </a:prstGeom>
          <a:noFill/>
          <a:ln w="9525" cap="flat" cmpd="sng" algn="ctr">
            <a:solidFill>
              <a:srgbClr val="EEECE1">
                <a:lumMod val="25000"/>
              </a:srgbClr>
            </a:solidFill>
            <a:prstDash val="solid"/>
          </a:ln>
          <a:effectLst/>
        </p:spPr>
      </p:cxnSp>
      <p:cxnSp>
        <p:nvCxnSpPr>
          <p:cNvPr id="55" name="Rechte verbindingslijn 54">
            <a:extLst>
              <a:ext uri="{FF2B5EF4-FFF2-40B4-BE49-F238E27FC236}">
                <a16:creationId xmlns:a16="http://schemas.microsoft.com/office/drawing/2014/main" id="{77F0E304-5850-4A97-BBD1-74ED4C145772}"/>
              </a:ext>
            </a:extLst>
          </p:cNvPr>
          <p:cNvCxnSpPr/>
          <p:nvPr/>
        </p:nvCxnSpPr>
        <p:spPr>
          <a:xfrm>
            <a:off x="2874607" y="3331036"/>
            <a:ext cx="7360994" cy="0"/>
          </a:xfrm>
          <a:prstGeom prst="line">
            <a:avLst/>
          </a:prstGeom>
          <a:noFill/>
          <a:ln w="9525" cap="flat" cmpd="sng" algn="ctr">
            <a:solidFill>
              <a:schemeClr val="bg1">
                <a:lumMod val="50000"/>
              </a:schemeClr>
            </a:solidFill>
            <a:prstDash val="solid"/>
          </a:ln>
          <a:effectLst/>
        </p:spPr>
      </p:cxnSp>
      <p:cxnSp>
        <p:nvCxnSpPr>
          <p:cNvPr id="56" name="Rechte verbindingslijn 55">
            <a:extLst>
              <a:ext uri="{FF2B5EF4-FFF2-40B4-BE49-F238E27FC236}">
                <a16:creationId xmlns:a16="http://schemas.microsoft.com/office/drawing/2014/main" id="{F75E33B5-D2C6-4477-B3D1-64106963974B}"/>
              </a:ext>
            </a:extLst>
          </p:cNvPr>
          <p:cNvCxnSpPr/>
          <p:nvPr/>
        </p:nvCxnSpPr>
        <p:spPr>
          <a:xfrm>
            <a:off x="2874607" y="2854296"/>
            <a:ext cx="7360994" cy="0"/>
          </a:xfrm>
          <a:prstGeom prst="line">
            <a:avLst/>
          </a:prstGeom>
          <a:noFill/>
          <a:ln w="9525" cap="flat" cmpd="sng" algn="ctr">
            <a:solidFill>
              <a:srgbClr val="EEECE1">
                <a:lumMod val="25000"/>
              </a:srgbClr>
            </a:solidFill>
            <a:prstDash val="solid"/>
          </a:ln>
          <a:effectLst/>
        </p:spPr>
      </p:cxnSp>
      <p:cxnSp>
        <p:nvCxnSpPr>
          <p:cNvPr id="58" name="Rechte verbindingslijn 57">
            <a:extLst>
              <a:ext uri="{FF2B5EF4-FFF2-40B4-BE49-F238E27FC236}">
                <a16:creationId xmlns:a16="http://schemas.microsoft.com/office/drawing/2014/main" id="{318DC2AC-A65D-4E81-A6E8-9D57083FBF11}"/>
              </a:ext>
            </a:extLst>
          </p:cNvPr>
          <p:cNvCxnSpPr/>
          <p:nvPr/>
        </p:nvCxnSpPr>
        <p:spPr>
          <a:xfrm>
            <a:off x="2874607" y="1900817"/>
            <a:ext cx="7360994" cy="0"/>
          </a:xfrm>
          <a:prstGeom prst="line">
            <a:avLst/>
          </a:prstGeom>
          <a:noFill/>
          <a:ln w="9525" cap="flat" cmpd="sng" algn="ctr">
            <a:solidFill>
              <a:srgbClr val="EEECE1">
                <a:lumMod val="25000"/>
              </a:srgbClr>
            </a:solidFill>
            <a:prstDash val="solid"/>
          </a:ln>
          <a:effectLst/>
        </p:spPr>
      </p:cxnSp>
      <p:cxnSp>
        <p:nvCxnSpPr>
          <p:cNvPr id="59" name="Rechte verbindingslijn 58">
            <a:extLst>
              <a:ext uri="{FF2B5EF4-FFF2-40B4-BE49-F238E27FC236}">
                <a16:creationId xmlns:a16="http://schemas.microsoft.com/office/drawing/2014/main" id="{329DE982-B46B-4E3B-9DD5-2DA16E490F2B}"/>
              </a:ext>
            </a:extLst>
          </p:cNvPr>
          <p:cNvCxnSpPr/>
          <p:nvPr/>
        </p:nvCxnSpPr>
        <p:spPr>
          <a:xfrm>
            <a:off x="2874607" y="2377557"/>
            <a:ext cx="7360994" cy="0"/>
          </a:xfrm>
          <a:prstGeom prst="line">
            <a:avLst/>
          </a:prstGeom>
          <a:noFill/>
          <a:ln w="9525" cap="flat" cmpd="sng" algn="ctr">
            <a:solidFill>
              <a:srgbClr val="EEECE1">
                <a:lumMod val="25000"/>
              </a:srgbClr>
            </a:solidFill>
            <a:prstDash val="solid"/>
          </a:ln>
          <a:effectLst/>
        </p:spPr>
      </p:cxnSp>
      <p:cxnSp>
        <p:nvCxnSpPr>
          <p:cNvPr id="61" name="Rechte verbindingslijn 60">
            <a:extLst>
              <a:ext uri="{FF2B5EF4-FFF2-40B4-BE49-F238E27FC236}">
                <a16:creationId xmlns:a16="http://schemas.microsoft.com/office/drawing/2014/main" id="{8D4FDB28-2440-44FD-8B94-CE980F21E254}"/>
              </a:ext>
            </a:extLst>
          </p:cNvPr>
          <p:cNvCxnSpPr/>
          <p:nvPr/>
        </p:nvCxnSpPr>
        <p:spPr>
          <a:xfrm>
            <a:off x="2874607" y="4250740"/>
            <a:ext cx="7360994" cy="0"/>
          </a:xfrm>
          <a:prstGeom prst="line">
            <a:avLst/>
          </a:prstGeom>
          <a:noFill/>
          <a:ln w="9525" cap="flat" cmpd="sng" algn="ctr">
            <a:solidFill>
              <a:srgbClr val="EEECE1">
                <a:lumMod val="25000"/>
              </a:srgbClr>
            </a:solidFill>
            <a:prstDash val="solid"/>
          </a:ln>
          <a:effectLst/>
        </p:spPr>
      </p:cxnSp>
      <p:sp>
        <p:nvSpPr>
          <p:cNvPr id="40" name="Rechthoek 39">
            <a:extLst>
              <a:ext uri="{FF2B5EF4-FFF2-40B4-BE49-F238E27FC236}">
                <a16:creationId xmlns:a16="http://schemas.microsoft.com/office/drawing/2014/main" id="{2CFD68E5-BB86-4701-9FDA-CEACF6ADA935}"/>
              </a:ext>
            </a:extLst>
          </p:cNvPr>
          <p:cNvSpPr/>
          <p:nvPr/>
        </p:nvSpPr>
        <p:spPr>
          <a:xfrm>
            <a:off x="6249673" y="2152594"/>
            <a:ext cx="513037" cy="3075654"/>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1" name="Rechthoek 40">
            <a:extLst>
              <a:ext uri="{FF2B5EF4-FFF2-40B4-BE49-F238E27FC236}">
                <a16:creationId xmlns:a16="http://schemas.microsoft.com/office/drawing/2014/main" id="{4F6B8BE3-5692-4B59-BCA9-8EDF95B93827}"/>
              </a:ext>
            </a:extLst>
          </p:cNvPr>
          <p:cNvSpPr/>
          <p:nvPr/>
        </p:nvSpPr>
        <p:spPr>
          <a:xfrm>
            <a:off x="3103929" y="4533833"/>
            <a:ext cx="513037" cy="675566"/>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2" name="Rechthoek 41">
            <a:extLst>
              <a:ext uri="{FF2B5EF4-FFF2-40B4-BE49-F238E27FC236}">
                <a16:creationId xmlns:a16="http://schemas.microsoft.com/office/drawing/2014/main" id="{36053C23-A849-4237-9C74-CE39BBDCD857}"/>
              </a:ext>
            </a:extLst>
          </p:cNvPr>
          <p:cNvSpPr/>
          <p:nvPr/>
        </p:nvSpPr>
        <p:spPr>
          <a:xfrm>
            <a:off x="3923302" y="4057093"/>
            <a:ext cx="513037" cy="1170232"/>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3" name="Rechthoek 42">
            <a:extLst>
              <a:ext uri="{FF2B5EF4-FFF2-40B4-BE49-F238E27FC236}">
                <a16:creationId xmlns:a16="http://schemas.microsoft.com/office/drawing/2014/main" id="{F4B4B1E4-E9E0-4927-8DDB-81E2AA13DEE4}"/>
              </a:ext>
            </a:extLst>
          </p:cNvPr>
          <p:cNvSpPr/>
          <p:nvPr/>
        </p:nvSpPr>
        <p:spPr>
          <a:xfrm>
            <a:off x="4738859" y="3103613"/>
            <a:ext cx="513037" cy="2124020"/>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4" name="Rechthoek 43">
            <a:extLst>
              <a:ext uri="{FF2B5EF4-FFF2-40B4-BE49-F238E27FC236}">
                <a16:creationId xmlns:a16="http://schemas.microsoft.com/office/drawing/2014/main" id="{E39050AE-BF62-4412-92B0-41AE07CC48C5}"/>
              </a:ext>
            </a:extLst>
          </p:cNvPr>
          <p:cNvSpPr/>
          <p:nvPr/>
        </p:nvSpPr>
        <p:spPr>
          <a:xfrm>
            <a:off x="5494266" y="2626873"/>
            <a:ext cx="513037" cy="2586227"/>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5" name="Rechthoek 44">
            <a:extLst>
              <a:ext uri="{FF2B5EF4-FFF2-40B4-BE49-F238E27FC236}">
                <a16:creationId xmlns:a16="http://schemas.microsoft.com/office/drawing/2014/main" id="{042D391B-F856-4386-B990-DC2E8C25E87F}"/>
              </a:ext>
            </a:extLst>
          </p:cNvPr>
          <p:cNvSpPr/>
          <p:nvPr/>
        </p:nvSpPr>
        <p:spPr>
          <a:xfrm>
            <a:off x="7065231" y="2634243"/>
            <a:ext cx="513037" cy="2586227"/>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6" name="Rechthoek 45">
            <a:extLst>
              <a:ext uri="{FF2B5EF4-FFF2-40B4-BE49-F238E27FC236}">
                <a16:creationId xmlns:a16="http://schemas.microsoft.com/office/drawing/2014/main" id="{50DE5C5F-3933-4F35-9802-BE7697764E8F}"/>
              </a:ext>
            </a:extLst>
          </p:cNvPr>
          <p:cNvSpPr/>
          <p:nvPr/>
        </p:nvSpPr>
        <p:spPr>
          <a:xfrm>
            <a:off x="7926755" y="3402968"/>
            <a:ext cx="513037" cy="1803206"/>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7" name="Rechthoek 46">
            <a:extLst>
              <a:ext uri="{FF2B5EF4-FFF2-40B4-BE49-F238E27FC236}">
                <a16:creationId xmlns:a16="http://schemas.microsoft.com/office/drawing/2014/main" id="{C9D08AE5-95DA-4B3D-9F0A-938609A83D11}"/>
              </a:ext>
            </a:extLst>
          </p:cNvPr>
          <p:cNvSpPr/>
          <p:nvPr/>
        </p:nvSpPr>
        <p:spPr>
          <a:xfrm>
            <a:off x="8746127" y="4267106"/>
            <a:ext cx="513037" cy="957114"/>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8" name="Rechthoek 47">
            <a:extLst>
              <a:ext uri="{FF2B5EF4-FFF2-40B4-BE49-F238E27FC236}">
                <a16:creationId xmlns:a16="http://schemas.microsoft.com/office/drawing/2014/main" id="{0699C7F1-C7F0-4983-84AB-D1444816841C}"/>
              </a:ext>
            </a:extLst>
          </p:cNvPr>
          <p:cNvSpPr/>
          <p:nvPr/>
        </p:nvSpPr>
        <p:spPr>
          <a:xfrm>
            <a:off x="9521562" y="4746307"/>
            <a:ext cx="513037" cy="480710"/>
          </a:xfrm>
          <a:prstGeom prst="rect">
            <a:avLst/>
          </a:prstGeom>
          <a:solidFill>
            <a:srgbClr val="E405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cxnSp>
        <p:nvCxnSpPr>
          <p:cNvPr id="82" name="Rechte verbindingslijn met pijl 81">
            <a:extLst>
              <a:ext uri="{FF2B5EF4-FFF2-40B4-BE49-F238E27FC236}">
                <a16:creationId xmlns:a16="http://schemas.microsoft.com/office/drawing/2014/main" id="{495E0A45-7B7E-4153-A810-1DB38CE4BBA2}"/>
              </a:ext>
            </a:extLst>
          </p:cNvPr>
          <p:cNvCxnSpPr>
            <a:cxnSpLocks/>
          </p:cNvCxnSpPr>
          <p:nvPr/>
        </p:nvCxnSpPr>
        <p:spPr>
          <a:xfrm flipV="1">
            <a:off x="2697377" y="1553368"/>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83" name="Rechte verbindingslijn met pijl 82">
            <a:extLst>
              <a:ext uri="{FF2B5EF4-FFF2-40B4-BE49-F238E27FC236}">
                <a16:creationId xmlns:a16="http://schemas.microsoft.com/office/drawing/2014/main" id="{1C317634-79B0-469D-A1B1-B8334DB2CD5F}"/>
              </a:ext>
            </a:extLst>
          </p:cNvPr>
          <p:cNvCxnSpPr/>
          <p:nvPr/>
        </p:nvCxnSpPr>
        <p:spPr>
          <a:xfrm>
            <a:off x="2874607" y="5507460"/>
            <a:ext cx="7360994"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37" name="Tekstvak 36">
            <a:extLst>
              <a:ext uri="{FF2B5EF4-FFF2-40B4-BE49-F238E27FC236}">
                <a16:creationId xmlns:a16="http://schemas.microsoft.com/office/drawing/2014/main" id="{B50006C4-1DD1-4A77-A8D2-E3D00BDFC50C}"/>
              </a:ext>
            </a:extLst>
          </p:cNvPr>
          <p:cNvSpPr txBox="1"/>
          <p:nvPr/>
        </p:nvSpPr>
        <p:spPr>
          <a:xfrm>
            <a:off x="9709726" y="6239471"/>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177</a:t>
            </a:r>
          </a:p>
        </p:txBody>
      </p:sp>
      <p:pic>
        <p:nvPicPr>
          <p:cNvPr id="38" name="Afbeelding 37" descr="Afbeelding met vliegtuig, zitten, groot, startbaan&#10;&#10;Automatisch gegenereerde beschrijving">
            <a:extLst>
              <a:ext uri="{FF2B5EF4-FFF2-40B4-BE49-F238E27FC236}">
                <a16:creationId xmlns:a16="http://schemas.microsoft.com/office/drawing/2014/main" id="{94432FB3-FF9F-40B5-B35E-083766813E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35" name="Afbeelding 34" descr="Afbeelding met teken, klok&#10;&#10;Automatisch gegenereerde beschrijving">
            <a:hlinkClick r:id="rId8" action="ppaction://hlinksldjump"/>
            <a:extLst>
              <a:ext uri="{FF2B5EF4-FFF2-40B4-BE49-F238E27FC236}">
                <a16:creationId xmlns:a16="http://schemas.microsoft.com/office/drawing/2014/main" id="{C035BB35-B06D-495C-BC13-CCE1F309DF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2" name="Afbeelding 1" descr="Afbeelding met kamer, voedsel, teken&#10;&#10;Automatisch gegenereerde beschrijving">
            <a:hlinkClick r:id="rId10" action="ppaction://hlinksldjump"/>
            <a:extLst>
              <a:ext uri="{FF2B5EF4-FFF2-40B4-BE49-F238E27FC236}">
                <a16:creationId xmlns:a16="http://schemas.microsoft.com/office/drawing/2014/main" id="{C8E778D7-78A8-4868-8E4B-5C5BE0562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6" name="Afbeelding 5">
            <a:extLst>
              <a:ext uri="{FF2B5EF4-FFF2-40B4-BE49-F238E27FC236}">
                <a16:creationId xmlns:a16="http://schemas.microsoft.com/office/drawing/2014/main" id="{85F2EAB4-3155-4294-BA32-E0CD3BC3572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7" name="Rechthoek 6">
            <a:extLst>
              <a:ext uri="{FF2B5EF4-FFF2-40B4-BE49-F238E27FC236}">
                <a16:creationId xmlns:a16="http://schemas.microsoft.com/office/drawing/2014/main" id="{3876FEA4-B044-42A5-BA19-0B7E11B198DF}"/>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23638488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err="1"/>
              <a:t>Paretodiagram</a:t>
            </a:r>
            <a:r>
              <a:rPr lang="nl-NL" dirty="0"/>
              <a:t> /20-80 regel</a:t>
            </a:r>
            <a:br>
              <a:rPr lang="nl-NL" dirty="0"/>
            </a:br>
            <a:r>
              <a:rPr lang="nl-NL" sz="1600" b="0" dirty="0" err="1">
                <a:solidFill>
                  <a:schemeClr val="tx1"/>
                </a:solidFill>
                <a:latin typeface="Calibri" panose="020F0502020204030204" pitchFamily="34" charset="0"/>
                <a:cs typeface="Calibri" panose="020F0502020204030204" pitchFamily="34" charset="0"/>
              </a:rPr>
              <a:t>Kaoru</a:t>
            </a:r>
            <a:r>
              <a:rPr lang="nl-NL" sz="1600" b="0" dirty="0">
                <a:solidFill>
                  <a:schemeClr val="tx1"/>
                </a:solidFill>
                <a:latin typeface="Calibri" panose="020F0502020204030204" pitchFamily="34" charset="0"/>
                <a:cs typeface="Calibri" panose="020F0502020204030204" pitchFamily="34" charset="0"/>
              </a:rPr>
              <a:t> </a:t>
            </a:r>
            <a:r>
              <a:rPr lang="nl-NL" sz="1600" b="0" dirty="0" err="1">
                <a:solidFill>
                  <a:schemeClr val="tx1"/>
                </a:solidFill>
                <a:latin typeface="Calibri" panose="020F0502020204030204" pitchFamily="34" charset="0"/>
                <a:cs typeface="Calibri" panose="020F0502020204030204" pitchFamily="34" charset="0"/>
              </a:rPr>
              <a:t>Ishikawa</a:t>
            </a:r>
            <a:endParaRPr lang="nl-NL" sz="16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91</a:t>
            </a:fld>
            <a:endParaRPr lang="nl-NL" sz="1134">
              <a:solidFill>
                <a:prstClr val="black">
                  <a:tint val="75000"/>
                </a:prstClr>
              </a:solidFill>
              <a:latin typeface="Calibri" panose="020F0502020204030204"/>
            </a:endParaRP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sp>
        <p:nvSpPr>
          <p:cNvPr id="32" name="Tekstvak 31">
            <a:extLst>
              <a:ext uri="{FF2B5EF4-FFF2-40B4-BE49-F238E27FC236}">
                <a16:creationId xmlns:a16="http://schemas.microsoft.com/office/drawing/2014/main" id="{63FF7AA3-1249-4C87-91EC-C8162C952D0D}"/>
              </a:ext>
            </a:extLst>
          </p:cNvPr>
          <p:cNvSpPr txBox="1"/>
          <p:nvPr/>
        </p:nvSpPr>
        <p:spPr>
          <a:xfrm>
            <a:off x="8908485" y="6250097"/>
            <a:ext cx="542136" cy="237757"/>
          </a:xfrm>
          <a:prstGeom prst="rect">
            <a:avLst/>
          </a:prstGeom>
          <a:noFill/>
        </p:spPr>
        <p:txBody>
          <a:bodyPr wrap="none" rtlCol="0">
            <a:spAutoFit/>
          </a:bodyPr>
          <a:lstStyle/>
          <a:p>
            <a:pPr defTabSz="864017">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83</a:t>
            </a:r>
          </a:p>
        </p:txBody>
      </p:sp>
      <p:pic>
        <p:nvPicPr>
          <p:cNvPr id="35" name="Afbeelding 34">
            <a:extLst>
              <a:ext uri="{FF2B5EF4-FFF2-40B4-BE49-F238E27FC236}">
                <a16:creationId xmlns:a16="http://schemas.microsoft.com/office/drawing/2014/main" id="{48DCD487-2F82-4588-9728-710E02950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sp>
        <p:nvSpPr>
          <p:cNvPr id="36" name="Rechthoek 35">
            <a:extLst>
              <a:ext uri="{FF2B5EF4-FFF2-40B4-BE49-F238E27FC236}">
                <a16:creationId xmlns:a16="http://schemas.microsoft.com/office/drawing/2014/main" id="{5477C284-6144-448D-96BE-1874B83431FD}"/>
              </a:ext>
            </a:extLst>
          </p:cNvPr>
          <p:cNvSpPr/>
          <p:nvPr/>
        </p:nvSpPr>
        <p:spPr>
          <a:xfrm>
            <a:off x="2874607" y="1529366"/>
            <a:ext cx="7360994" cy="3712600"/>
          </a:xfrm>
          <a:prstGeom prst="rect">
            <a:avLst/>
          </a:prstGeom>
          <a:noFill/>
          <a:ln w="25400" cap="flat" cmpd="sng" algn="ctr">
            <a:solidFill>
              <a:schemeClr val="bg1">
                <a:lumMod val="50000"/>
              </a:schemeClr>
            </a:solidFill>
            <a:prstDash val="solid"/>
          </a:ln>
          <a:effectLst/>
        </p:spPr>
        <p:txBody>
          <a:bodyPr rtlCol="0" anchor="ctr"/>
          <a:lstStyle/>
          <a:p>
            <a:pPr algn="ctr" defTabSz="864017">
              <a:defRPr/>
            </a:pPr>
            <a:endParaRPr lang="nl-NL" sz="1701" kern="0">
              <a:solidFill>
                <a:prstClr val="white"/>
              </a:solidFill>
              <a:latin typeface="Calibri"/>
            </a:endParaRPr>
          </a:p>
        </p:txBody>
      </p:sp>
      <p:cxnSp>
        <p:nvCxnSpPr>
          <p:cNvPr id="37" name="Rechte verbindingslijn 36">
            <a:extLst>
              <a:ext uri="{FF2B5EF4-FFF2-40B4-BE49-F238E27FC236}">
                <a16:creationId xmlns:a16="http://schemas.microsoft.com/office/drawing/2014/main" id="{F5F179D5-8BE0-4AF2-B905-639904B2920C}"/>
              </a:ext>
            </a:extLst>
          </p:cNvPr>
          <p:cNvCxnSpPr/>
          <p:nvPr/>
        </p:nvCxnSpPr>
        <p:spPr>
          <a:xfrm>
            <a:off x="2874607" y="4761258"/>
            <a:ext cx="7360994" cy="0"/>
          </a:xfrm>
          <a:prstGeom prst="line">
            <a:avLst/>
          </a:prstGeom>
          <a:noFill/>
          <a:ln w="9525" cap="flat" cmpd="sng" algn="ctr">
            <a:solidFill>
              <a:srgbClr val="EEECE1">
                <a:lumMod val="25000"/>
              </a:srgbClr>
            </a:solidFill>
            <a:prstDash val="solid"/>
          </a:ln>
          <a:effectLst/>
        </p:spPr>
      </p:cxnSp>
      <p:cxnSp>
        <p:nvCxnSpPr>
          <p:cNvPr id="38" name="Rechte verbindingslijn 37">
            <a:extLst>
              <a:ext uri="{FF2B5EF4-FFF2-40B4-BE49-F238E27FC236}">
                <a16:creationId xmlns:a16="http://schemas.microsoft.com/office/drawing/2014/main" id="{706F15B2-A4EB-4957-840C-9BD34FACFD26}"/>
              </a:ext>
            </a:extLst>
          </p:cNvPr>
          <p:cNvCxnSpPr/>
          <p:nvPr/>
        </p:nvCxnSpPr>
        <p:spPr>
          <a:xfrm>
            <a:off x="2874607" y="3807776"/>
            <a:ext cx="7360994" cy="0"/>
          </a:xfrm>
          <a:prstGeom prst="line">
            <a:avLst/>
          </a:prstGeom>
          <a:noFill/>
          <a:ln w="9525" cap="flat" cmpd="sng" algn="ctr">
            <a:solidFill>
              <a:srgbClr val="EEECE1">
                <a:lumMod val="25000"/>
              </a:srgbClr>
            </a:solidFill>
            <a:prstDash val="solid"/>
          </a:ln>
          <a:effectLst/>
        </p:spPr>
      </p:cxnSp>
      <p:cxnSp>
        <p:nvCxnSpPr>
          <p:cNvPr id="39" name="Rechte verbindingslijn 38">
            <a:extLst>
              <a:ext uri="{FF2B5EF4-FFF2-40B4-BE49-F238E27FC236}">
                <a16:creationId xmlns:a16="http://schemas.microsoft.com/office/drawing/2014/main" id="{D5C5B25D-0773-4404-A0FE-527789AF9D1A}"/>
              </a:ext>
            </a:extLst>
          </p:cNvPr>
          <p:cNvCxnSpPr/>
          <p:nvPr/>
        </p:nvCxnSpPr>
        <p:spPr>
          <a:xfrm>
            <a:off x="2874607" y="3331036"/>
            <a:ext cx="7360994" cy="0"/>
          </a:xfrm>
          <a:prstGeom prst="line">
            <a:avLst/>
          </a:prstGeom>
          <a:noFill/>
          <a:ln w="9525" cap="flat" cmpd="sng" algn="ctr">
            <a:solidFill>
              <a:schemeClr val="bg1">
                <a:lumMod val="50000"/>
              </a:schemeClr>
            </a:solidFill>
            <a:prstDash val="solid"/>
          </a:ln>
          <a:effectLst/>
        </p:spPr>
      </p:cxnSp>
      <p:cxnSp>
        <p:nvCxnSpPr>
          <p:cNvPr id="40" name="Rechte verbindingslijn 39">
            <a:extLst>
              <a:ext uri="{FF2B5EF4-FFF2-40B4-BE49-F238E27FC236}">
                <a16:creationId xmlns:a16="http://schemas.microsoft.com/office/drawing/2014/main" id="{A1871E52-C3BB-4E09-BCFA-5009D3E535FC}"/>
              </a:ext>
            </a:extLst>
          </p:cNvPr>
          <p:cNvCxnSpPr/>
          <p:nvPr/>
        </p:nvCxnSpPr>
        <p:spPr>
          <a:xfrm>
            <a:off x="2874607" y="2854296"/>
            <a:ext cx="7360994" cy="0"/>
          </a:xfrm>
          <a:prstGeom prst="line">
            <a:avLst/>
          </a:prstGeom>
          <a:noFill/>
          <a:ln w="9525" cap="flat" cmpd="sng" algn="ctr">
            <a:solidFill>
              <a:srgbClr val="EEECE1">
                <a:lumMod val="25000"/>
              </a:srgbClr>
            </a:solidFill>
            <a:prstDash val="solid"/>
          </a:ln>
          <a:effectLst/>
        </p:spPr>
      </p:cxnSp>
      <p:cxnSp>
        <p:nvCxnSpPr>
          <p:cNvPr id="41" name="Rechte verbindingslijn 40">
            <a:extLst>
              <a:ext uri="{FF2B5EF4-FFF2-40B4-BE49-F238E27FC236}">
                <a16:creationId xmlns:a16="http://schemas.microsoft.com/office/drawing/2014/main" id="{33B17E5B-5A83-456F-AE5B-28F4DAE27B01}"/>
              </a:ext>
            </a:extLst>
          </p:cNvPr>
          <p:cNvCxnSpPr/>
          <p:nvPr/>
        </p:nvCxnSpPr>
        <p:spPr>
          <a:xfrm>
            <a:off x="2874607" y="1900817"/>
            <a:ext cx="7360994" cy="0"/>
          </a:xfrm>
          <a:prstGeom prst="line">
            <a:avLst/>
          </a:prstGeom>
          <a:noFill/>
          <a:ln w="9525" cap="flat" cmpd="sng" algn="ctr">
            <a:solidFill>
              <a:srgbClr val="EEECE1">
                <a:lumMod val="25000"/>
              </a:srgbClr>
            </a:solidFill>
            <a:prstDash val="solid"/>
          </a:ln>
          <a:effectLst/>
        </p:spPr>
      </p:cxnSp>
      <p:cxnSp>
        <p:nvCxnSpPr>
          <p:cNvPr id="42" name="Rechte verbindingslijn met pijl 41">
            <a:extLst>
              <a:ext uri="{FF2B5EF4-FFF2-40B4-BE49-F238E27FC236}">
                <a16:creationId xmlns:a16="http://schemas.microsoft.com/office/drawing/2014/main" id="{9B1116E2-A79F-4A92-9B15-3B54D25172BD}"/>
              </a:ext>
            </a:extLst>
          </p:cNvPr>
          <p:cNvCxnSpPr/>
          <p:nvPr/>
        </p:nvCxnSpPr>
        <p:spPr>
          <a:xfrm>
            <a:off x="2874607" y="5507460"/>
            <a:ext cx="7360994"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3" name="Rechte verbindingslijn met pijl 42">
            <a:extLst>
              <a:ext uri="{FF2B5EF4-FFF2-40B4-BE49-F238E27FC236}">
                <a16:creationId xmlns:a16="http://schemas.microsoft.com/office/drawing/2014/main" id="{9DFCD8D3-E4F9-48C4-853F-11485D354DD0}"/>
              </a:ext>
            </a:extLst>
          </p:cNvPr>
          <p:cNvCxnSpPr>
            <a:cxnSpLocks/>
          </p:cNvCxnSpPr>
          <p:nvPr/>
        </p:nvCxnSpPr>
        <p:spPr>
          <a:xfrm flipV="1">
            <a:off x="2697377" y="1553368"/>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4" name="Tekstvak 43">
            <a:extLst>
              <a:ext uri="{FF2B5EF4-FFF2-40B4-BE49-F238E27FC236}">
                <a16:creationId xmlns:a16="http://schemas.microsoft.com/office/drawing/2014/main" id="{B2887EF7-EABE-4640-A3F8-550A2B2BC10D}"/>
              </a:ext>
            </a:extLst>
          </p:cNvPr>
          <p:cNvSpPr txBox="1"/>
          <p:nvPr/>
        </p:nvSpPr>
        <p:spPr>
          <a:xfrm>
            <a:off x="6289334" y="5567897"/>
            <a:ext cx="734496" cy="295915"/>
          </a:xfrm>
          <a:prstGeom prst="rect">
            <a:avLst/>
          </a:prstGeom>
          <a:noFill/>
        </p:spPr>
        <p:txBody>
          <a:bodyPr wrap="none" rtlCol="0">
            <a:spAutoFit/>
          </a:bodyPr>
          <a:lstStyle/>
          <a:p>
            <a:pPr defTabSz="863885">
              <a:defRPr/>
            </a:pPr>
            <a:r>
              <a:rPr lang="nl-NL" sz="1323" kern="0" dirty="0">
                <a:solidFill>
                  <a:prstClr val="black"/>
                </a:solidFill>
                <a:latin typeface="Calibri" panose="020F0502020204030204" pitchFamily="34" charset="0"/>
                <a:cs typeface="Calibri" panose="020F0502020204030204" pitchFamily="34" charset="0"/>
              </a:rPr>
              <a:t>Clusters</a:t>
            </a:r>
          </a:p>
        </p:txBody>
      </p:sp>
      <p:cxnSp>
        <p:nvCxnSpPr>
          <p:cNvPr id="45" name="Rechte verbindingslijn 44">
            <a:extLst>
              <a:ext uri="{FF2B5EF4-FFF2-40B4-BE49-F238E27FC236}">
                <a16:creationId xmlns:a16="http://schemas.microsoft.com/office/drawing/2014/main" id="{9DF59822-36C4-4145-92D0-FC4E6F5B6B0B}"/>
              </a:ext>
            </a:extLst>
          </p:cNvPr>
          <p:cNvCxnSpPr/>
          <p:nvPr/>
        </p:nvCxnSpPr>
        <p:spPr>
          <a:xfrm>
            <a:off x="2874607" y="2377557"/>
            <a:ext cx="7360994" cy="0"/>
          </a:xfrm>
          <a:prstGeom prst="line">
            <a:avLst/>
          </a:prstGeom>
          <a:noFill/>
          <a:ln w="9525" cap="flat" cmpd="sng" algn="ctr">
            <a:solidFill>
              <a:srgbClr val="EEECE1">
                <a:lumMod val="25000"/>
              </a:srgbClr>
            </a:solidFill>
            <a:prstDash val="solid"/>
          </a:ln>
          <a:effectLst/>
        </p:spPr>
      </p:cxnSp>
      <p:cxnSp>
        <p:nvCxnSpPr>
          <p:cNvPr id="46" name="Rechte verbindingslijn 45">
            <a:extLst>
              <a:ext uri="{FF2B5EF4-FFF2-40B4-BE49-F238E27FC236}">
                <a16:creationId xmlns:a16="http://schemas.microsoft.com/office/drawing/2014/main" id="{FBF8B866-B158-4B60-8D25-EF8E290A8F67}"/>
              </a:ext>
            </a:extLst>
          </p:cNvPr>
          <p:cNvCxnSpPr/>
          <p:nvPr/>
        </p:nvCxnSpPr>
        <p:spPr>
          <a:xfrm>
            <a:off x="2874607" y="4250740"/>
            <a:ext cx="7360994" cy="0"/>
          </a:xfrm>
          <a:prstGeom prst="line">
            <a:avLst/>
          </a:prstGeom>
          <a:noFill/>
          <a:ln w="9525" cap="flat" cmpd="sng" algn="ctr">
            <a:solidFill>
              <a:srgbClr val="EEECE1">
                <a:lumMod val="25000"/>
              </a:srgbClr>
            </a:solidFill>
            <a:prstDash val="solid"/>
          </a:ln>
          <a:effectLst/>
        </p:spPr>
      </p:cxnSp>
      <p:cxnSp>
        <p:nvCxnSpPr>
          <p:cNvPr id="47" name="Rechte verbindingslijn met pijl 46">
            <a:extLst>
              <a:ext uri="{FF2B5EF4-FFF2-40B4-BE49-F238E27FC236}">
                <a16:creationId xmlns:a16="http://schemas.microsoft.com/office/drawing/2014/main" id="{58122BAE-B95A-482C-BB92-4762BE6D198A}"/>
              </a:ext>
            </a:extLst>
          </p:cNvPr>
          <p:cNvCxnSpPr>
            <a:cxnSpLocks/>
          </p:cNvCxnSpPr>
          <p:nvPr/>
        </p:nvCxnSpPr>
        <p:spPr>
          <a:xfrm flipV="1">
            <a:off x="10395246" y="1474736"/>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8" name="Rechthoek 47">
            <a:extLst>
              <a:ext uri="{FF2B5EF4-FFF2-40B4-BE49-F238E27FC236}">
                <a16:creationId xmlns:a16="http://schemas.microsoft.com/office/drawing/2014/main" id="{CCA29377-62DE-4BE4-B65E-B5CDEA7F1E56}"/>
              </a:ext>
            </a:extLst>
          </p:cNvPr>
          <p:cNvSpPr/>
          <p:nvPr/>
        </p:nvSpPr>
        <p:spPr>
          <a:xfrm>
            <a:off x="3099901" y="2140872"/>
            <a:ext cx="513037" cy="307565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9" name="Rechthoek 48">
            <a:extLst>
              <a:ext uri="{FF2B5EF4-FFF2-40B4-BE49-F238E27FC236}">
                <a16:creationId xmlns:a16="http://schemas.microsoft.com/office/drawing/2014/main" id="{3183AAB9-5E14-4AE1-B1EE-5F3A4BDC1A0A}"/>
              </a:ext>
            </a:extLst>
          </p:cNvPr>
          <p:cNvSpPr/>
          <p:nvPr/>
        </p:nvSpPr>
        <p:spPr>
          <a:xfrm>
            <a:off x="3919274" y="3412113"/>
            <a:ext cx="513037" cy="180970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0" name="Rechthoek 49">
            <a:extLst>
              <a:ext uri="{FF2B5EF4-FFF2-40B4-BE49-F238E27FC236}">
                <a16:creationId xmlns:a16="http://schemas.microsoft.com/office/drawing/2014/main" id="{7961E65E-204F-453E-A816-233ACD7716CB}"/>
              </a:ext>
            </a:extLst>
          </p:cNvPr>
          <p:cNvSpPr/>
          <p:nvPr/>
        </p:nvSpPr>
        <p:spPr>
          <a:xfrm>
            <a:off x="4738646" y="4256614"/>
            <a:ext cx="513037" cy="96114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1" name="Rechthoek 50">
            <a:extLst>
              <a:ext uri="{FF2B5EF4-FFF2-40B4-BE49-F238E27FC236}">
                <a16:creationId xmlns:a16="http://schemas.microsoft.com/office/drawing/2014/main" id="{DB2F1C49-3622-40CF-9264-BA4C02D8B5C7}"/>
              </a:ext>
            </a:extLst>
          </p:cNvPr>
          <p:cNvSpPr/>
          <p:nvPr/>
        </p:nvSpPr>
        <p:spPr>
          <a:xfrm>
            <a:off x="5583997" y="4598359"/>
            <a:ext cx="513037" cy="61939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2" name="Rechthoek 51">
            <a:extLst>
              <a:ext uri="{FF2B5EF4-FFF2-40B4-BE49-F238E27FC236}">
                <a16:creationId xmlns:a16="http://schemas.microsoft.com/office/drawing/2014/main" id="{DC9CDD6A-97BE-4A06-9F92-2950A6CAE39E}"/>
              </a:ext>
            </a:extLst>
          </p:cNvPr>
          <p:cNvSpPr/>
          <p:nvPr/>
        </p:nvSpPr>
        <p:spPr>
          <a:xfrm>
            <a:off x="6462295" y="4873276"/>
            <a:ext cx="513037" cy="34448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3" name="Rechthoek 52">
            <a:extLst>
              <a:ext uri="{FF2B5EF4-FFF2-40B4-BE49-F238E27FC236}">
                <a16:creationId xmlns:a16="http://schemas.microsoft.com/office/drawing/2014/main" id="{76BE1867-6ACF-44A8-B377-5E545E1559D0}"/>
              </a:ext>
            </a:extLst>
          </p:cNvPr>
          <p:cNvSpPr/>
          <p:nvPr/>
        </p:nvSpPr>
        <p:spPr>
          <a:xfrm>
            <a:off x="7420506" y="5019718"/>
            <a:ext cx="513037" cy="20209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4" name="Rechthoek 53">
            <a:extLst>
              <a:ext uri="{FF2B5EF4-FFF2-40B4-BE49-F238E27FC236}">
                <a16:creationId xmlns:a16="http://schemas.microsoft.com/office/drawing/2014/main" id="{0580DC60-3899-48F6-8BE9-CC810B8AF78C}"/>
              </a:ext>
            </a:extLst>
          </p:cNvPr>
          <p:cNvSpPr/>
          <p:nvPr/>
        </p:nvSpPr>
        <p:spPr>
          <a:xfrm>
            <a:off x="8378718" y="5051916"/>
            <a:ext cx="513037" cy="16584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5" name="Vrije vorm: vorm 54">
            <a:extLst>
              <a:ext uri="{FF2B5EF4-FFF2-40B4-BE49-F238E27FC236}">
                <a16:creationId xmlns:a16="http://schemas.microsoft.com/office/drawing/2014/main" id="{6F425775-759A-43F4-85F2-34CCA400C960}"/>
              </a:ext>
            </a:extLst>
          </p:cNvPr>
          <p:cNvSpPr/>
          <p:nvPr/>
        </p:nvSpPr>
        <p:spPr>
          <a:xfrm>
            <a:off x="3357659" y="1711735"/>
            <a:ext cx="6215077" cy="1453131"/>
          </a:xfrm>
          <a:custGeom>
            <a:avLst/>
            <a:gdLst>
              <a:gd name="connsiteX0" fmla="*/ 0 w 6577445"/>
              <a:gd name="connsiteY0" fmla="*/ 1537855 h 1537855"/>
              <a:gd name="connsiteX1" fmla="*/ 1340427 w 6577445"/>
              <a:gd name="connsiteY1" fmla="*/ 1018310 h 1537855"/>
              <a:gd name="connsiteX2" fmla="*/ 3002973 w 6577445"/>
              <a:gd name="connsiteY2" fmla="*/ 581891 h 1537855"/>
              <a:gd name="connsiteX3" fmla="*/ 4125191 w 6577445"/>
              <a:gd name="connsiteY3" fmla="*/ 353291 h 1537855"/>
              <a:gd name="connsiteX4" fmla="*/ 5860473 w 6577445"/>
              <a:gd name="connsiteY4" fmla="*/ 83128 h 1537855"/>
              <a:gd name="connsiteX5" fmla="*/ 6577445 w 6577445"/>
              <a:gd name="connsiteY5" fmla="*/ 0 h 153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7445" h="1537855">
                <a:moveTo>
                  <a:pt x="0" y="1537855"/>
                </a:moveTo>
                <a:cubicBezTo>
                  <a:pt x="419965" y="1357746"/>
                  <a:pt x="839931" y="1177637"/>
                  <a:pt x="1340427" y="1018310"/>
                </a:cubicBezTo>
                <a:cubicBezTo>
                  <a:pt x="1840923" y="858983"/>
                  <a:pt x="2538846" y="692727"/>
                  <a:pt x="3002973" y="581891"/>
                </a:cubicBezTo>
                <a:cubicBezTo>
                  <a:pt x="3467100" y="471055"/>
                  <a:pt x="3648941" y="436418"/>
                  <a:pt x="4125191" y="353291"/>
                </a:cubicBezTo>
                <a:cubicBezTo>
                  <a:pt x="4601441" y="270164"/>
                  <a:pt x="5451764" y="142010"/>
                  <a:pt x="5860473" y="83128"/>
                </a:cubicBezTo>
                <a:cubicBezTo>
                  <a:pt x="6269182" y="24246"/>
                  <a:pt x="6423313" y="12123"/>
                  <a:pt x="6577445" y="0"/>
                </a:cubicBezTo>
              </a:path>
            </a:pathLst>
          </a:custGeom>
          <a:ln w="28575">
            <a:solidFill>
              <a:schemeClr val="accent2">
                <a:lumMod val="75000"/>
              </a:schemeClr>
            </a:solidFill>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algn="ctr" defTabSz="864017">
              <a:defRPr/>
            </a:pPr>
            <a:endParaRPr lang="nl-NL" sz="1701">
              <a:solidFill>
                <a:prstClr val="black"/>
              </a:solidFill>
              <a:latin typeface="Calibri"/>
            </a:endParaRPr>
          </a:p>
        </p:txBody>
      </p:sp>
      <p:sp>
        <p:nvSpPr>
          <p:cNvPr id="56" name="Tekstvak 55">
            <a:extLst>
              <a:ext uri="{FF2B5EF4-FFF2-40B4-BE49-F238E27FC236}">
                <a16:creationId xmlns:a16="http://schemas.microsoft.com/office/drawing/2014/main" id="{A0CD0871-AF06-4841-9CC6-0585BFCDF8C7}"/>
              </a:ext>
            </a:extLst>
          </p:cNvPr>
          <p:cNvSpPr txBox="1"/>
          <p:nvPr/>
        </p:nvSpPr>
        <p:spPr>
          <a:xfrm rot="16200000">
            <a:off x="2153168" y="3452263"/>
            <a:ext cx="839845" cy="295915"/>
          </a:xfrm>
          <a:prstGeom prst="rect">
            <a:avLst/>
          </a:prstGeom>
          <a:noFill/>
        </p:spPr>
        <p:txBody>
          <a:bodyPr wrap="none" rtlCol="0">
            <a:spAutoFit/>
          </a:bodyPr>
          <a:lstStyle/>
          <a:p>
            <a:pPr defTabSz="863885">
              <a:defRPr/>
            </a:pPr>
            <a:r>
              <a:rPr lang="nl-NL" sz="1323" dirty="0">
                <a:solidFill>
                  <a:prstClr val="black"/>
                </a:solidFill>
                <a:latin typeface="Calibri" panose="020F0502020204030204" pitchFamily="34" charset="0"/>
                <a:cs typeface="Calibri" panose="020F0502020204030204" pitchFamily="34" charset="0"/>
              </a:rPr>
              <a:t>Aantallen</a:t>
            </a:r>
          </a:p>
        </p:txBody>
      </p:sp>
      <p:sp>
        <p:nvSpPr>
          <p:cNvPr id="58" name="Tekstvak 57">
            <a:extLst>
              <a:ext uri="{FF2B5EF4-FFF2-40B4-BE49-F238E27FC236}">
                <a16:creationId xmlns:a16="http://schemas.microsoft.com/office/drawing/2014/main" id="{48237A7A-2C9F-4612-8B32-B2ECA593FBAC}"/>
              </a:ext>
            </a:extLst>
          </p:cNvPr>
          <p:cNvSpPr txBox="1"/>
          <p:nvPr/>
        </p:nvSpPr>
        <p:spPr>
          <a:xfrm rot="5400000">
            <a:off x="10350937" y="3596878"/>
            <a:ext cx="1021690" cy="295915"/>
          </a:xfrm>
          <a:prstGeom prst="rect">
            <a:avLst/>
          </a:prstGeom>
          <a:noFill/>
        </p:spPr>
        <p:txBody>
          <a:bodyPr wrap="none" rtlCol="0">
            <a:spAutoFit/>
          </a:bodyPr>
          <a:lstStyle/>
          <a:p>
            <a:pPr defTabSz="863885">
              <a:defRPr/>
            </a:pPr>
            <a:r>
              <a:rPr lang="nl-NL" sz="1323" dirty="0">
                <a:solidFill>
                  <a:prstClr val="black"/>
                </a:solidFill>
                <a:latin typeface="Calibri" panose="020F0502020204030204" pitchFamily="34" charset="0"/>
                <a:cs typeface="Calibri" panose="020F0502020204030204" pitchFamily="34" charset="0"/>
              </a:rPr>
              <a:t>Percentages</a:t>
            </a:r>
          </a:p>
        </p:txBody>
      </p:sp>
      <p:pic>
        <p:nvPicPr>
          <p:cNvPr id="34" name="Afbeelding 33">
            <a:extLst>
              <a:ext uri="{FF2B5EF4-FFF2-40B4-BE49-F238E27FC236}">
                <a16:creationId xmlns:a16="http://schemas.microsoft.com/office/drawing/2014/main" id="{7870A9DE-1CC3-4E26-A718-43BBA85800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5496" y="5115351"/>
            <a:ext cx="698463" cy="1081730"/>
          </a:xfrm>
          <a:prstGeom prst="rect">
            <a:avLst/>
          </a:prstGeom>
          <a:ln>
            <a:noFill/>
          </a:ln>
          <a:effectLst/>
        </p:spPr>
      </p:pic>
      <p:sp>
        <p:nvSpPr>
          <p:cNvPr id="59" name="Tekstvak 58">
            <a:extLst>
              <a:ext uri="{FF2B5EF4-FFF2-40B4-BE49-F238E27FC236}">
                <a16:creationId xmlns:a16="http://schemas.microsoft.com/office/drawing/2014/main" id="{A639925C-127A-444A-8212-2C94105A53CE}"/>
              </a:ext>
            </a:extLst>
          </p:cNvPr>
          <p:cNvSpPr txBox="1"/>
          <p:nvPr/>
        </p:nvSpPr>
        <p:spPr>
          <a:xfrm>
            <a:off x="10353393" y="1614563"/>
            <a:ext cx="453970" cy="237757"/>
          </a:xfrm>
          <a:prstGeom prst="rect">
            <a:avLst/>
          </a:prstGeom>
          <a:noFill/>
        </p:spPr>
        <p:txBody>
          <a:bodyPr wrap="none" rtlCol="0">
            <a:spAutoFit/>
          </a:bodyPr>
          <a:lstStyle/>
          <a:p>
            <a:pPr defTabSz="863885">
              <a:defRPr/>
            </a:pPr>
            <a:r>
              <a:rPr lang="nl-NL" sz="945" dirty="0">
                <a:solidFill>
                  <a:prstClr val="black"/>
                </a:solidFill>
                <a:latin typeface="Calibri" panose="020F0502020204030204" pitchFamily="34" charset="0"/>
                <a:cs typeface="Calibri" panose="020F0502020204030204" pitchFamily="34" charset="0"/>
              </a:rPr>
              <a:t>100%</a:t>
            </a:r>
          </a:p>
        </p:txBody>
      </p:sp>
      <p:sp>
        <p:nvSpPr>
          <p:cNvPr id="61" name="Tekstvak 60">
            <a:extLst>
              <a:ext uri="{FF2B5EF4-FFF2-40B4-BE49-F238E27FC236}">
                <a16:creationId xmlns:a16="http://schemas.microsoft.com/office/drawing/2014/main" id="{5E4E983D-5FCB-4389-B6C9-7A02B73F6E47}"/>
              </a:ext>
            </a:extLst>
          </p:cNvPr>
          <p:cNvSpPr txBox="1"/>
          <p:nvPr/>
        </p:nvSpPr>
        <p:spPr>
          <a:xfrm>
            <a:off x="10360291" y="3431603"/>
            <a:ext cx="393056" cy="237757"/>
          </a:xfrm>
          <a:prstGeom prst="rect">
            <a:avLst/>
          </a:prstGeom>
          <a:noFill/>
        </p:spPr>
        <p:txBody>
          <a:bodyPr wrap="none" rtlCol="0">
            <a:spAutoFit/>
          </a:bodyPr>
          <a:lstStyle/>
          <a:p>
            <a:pPr defTabSz="863885">
              <a:defRPr/>
            </a:pPr>
            <a:r>
              <a:rPr lang="nl-NL" sz="945" dirty="0">
                <a:solidFill>
                  <a:prstClr val="black"/>
                </a:solidFill>
                <a:latin typeface="Calibri" panose="020F0502020204030204" pitchFamily="34" charset="0"/>
                <a:cs typeface="Calibri" panose="020F0502020204030204" pitchFamily="34" charset="0"/>
              </a:rPr>
              <a:t>50%</a:t>
            </a:r>
          </a:p>
        </p:txBody>
      </p:sp>
      <p:sp>
        <p:nvSpPr>
          <p:cNvPr id="62" name="Tekstvak 61">
            <a:extLst>
              <a:ext uri="{FF2B5EF4-FFF2-40B4-BE49-F238E27FC236}">
                <a16:creationId xmlns:a16="http://schemas.microsoft.com/office/drawing/2014/main" id="{AF14D28B-9C35-424F-AE57-ED75EFED0029}"/>
              </a:ext>
            </a:extLst>
          </p:cNvPr>
          <p:cNvSpPr txBox="1"/>
          <p:nvPr/>
        </p:nvSpPr>
        <p:spPr>
          <a:xfrm>
            <a:off x="10418046" y="5071072"/>
            <a:ext cx="332142" cy="237757"/>
          </a:xfrm>
          <a:prstGeom prst="rect">
            <a:avLst/>
          </a:prstGeom>
          <a:noFill/>
        </p:spPr>
        <p:txBody>
          <a:bodyPr wrap="none" rtlCol="0">
            <a:spAutoFit/>
          </a:bodyPr>
          <a:lstStyle/>
          <a:p>
            <a:pPr defTabSz="863885">
              <a:defRPr/>
            </a:pPr>
            <a:r>
              <a:rPr lang="nl-NL" sz="945" dirty="0">
                <a:solidFill>
                  <a:prstClr val="black"/>
                </a:solidFill>
                <a:latin typeface="Calibri" panose="020F0502020204030204" pitchFamily="34" charset="0"/>
                <a:cs typeface="Calibri" panose="020F0502020204030204" pitchFamily="34" charset="0"/>
              </a:rPr>
              <a:t>0%</a:t>
            </a:r>
          </a:p>
        </p:txBody>
      </p:sp>
      <p:sp>
        <p:nvSpPr>
          <p:cNvPr id="63" name="Tekstvak 62">
            <a:extLst>
              <a:ext uri="{FF2B5EF4-FFF2-40B4-BE49-F238E27FC236}">
                <a16:creationId xmlns:a16="http://schemas.microsoft.com/office/drawing/2014/main" id="{4A67E6D8-A275-4EA0-AC2F-7199904AEDB6}"/>
              </a:ext>
            </a:extLst>
          </p:cNvPr>
          <p:cNvSpPr txBox="1"/>
          <p:nvPr/>
        </p:nvSpPr>
        <p:spPr>
          <a:xfrm>
            <a:off x="9709726" y="6239471"/>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179</a:t>
            </a:r>
          </a:p>
        </p:txBody>
      </p:sp>
      <p:pic>
        <p:nvPicPr>
          <p:cNvPr id="64" name="Afbeelding 63" descr="Afbeelding met vliegtuig, zitten, groot, startbaan&#10;&#10;Automatisch gegenereerde beschrijving">
            <a:extLst>
              <a:ext uri="{FF2B5EF4-FFF2-40B4-BE49-F238E27FC236}">
                <a16:creationId xmlns:a16="http://schemas.microsoft.com/office/drawing/2014/main" id="{4BAF6DF8-FFA0-40A3-9605-A7E85C0679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65" name="Afbeelding 64" descr="Afbeelding met teken, klok&#10;&#10;Automatisch gegenereerde beschrijving">
            <a:hlinkClick r:id="rId9" action="ppaction://hlinksldjump"/>
            <a:extLst>
              <a:ext uri="{FF2B5EF4-FFF2-40B4-BE49-F238E27FC236}">
                <a16:creationId xmlns:a16="http://schemas.microsoft.com/office/drawing/2014/main" id="{C3FB6007-D37B-47A4-8348-4E4CD91454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66" name="Afbeelding 65">
            <a:extLst>
              <a:ext uri="{FF2B5EF4-FFF2-40B4-BE49-F238E27FC236}">
                <a16:creationId xmlns:a16="http://schemas.microsoft.com/office/drawing/2014/main" id="{9EC8A332-7BAE-4154-8248-81511C87F7E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59" t="2904" r="2579" b="3434"/>
          <a:stretch/>
        </p:blipFill>
        <p:spPr>
          <a:xfrm>
            <a:off x="8883970" y="5096936"/>
            <a:ext cx="720246" cy="1081730"/>
          </a:xfrm>
          <a:prstGeom prst="rect">
            <a:avLst/>
          </a:prstGeom>
          <a:ln>
            <a:noFill/>
          </a:ln>
          <a:effectLst/>
        </p:spPr>
      </p:pic>
      <p:pic>
        <p:nvPicPr>
          <p:cNvPr id="6" name="Afbeelding 5" descr="Afbeelding met kamer, voedsel, teken&#10;&#10;Automatisch gegenereerde beschrijving">
            <a:hlinkClick r:id="rId12" action="ppaction://hlinksldjump"/>
            <a:extLst>
              <a:ext uri="{FF2B5EF4-FFF2-40B4-BE49-F238E27FC236}">
                <a16:creationId xmlns:a16="http://schemas.microsoft.com/office/drawing/2014/main" id="{CB808C86-2541-4DFF-8968-9170F42277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7" name="Afbeelding 6">
            <a:extLst>
              <a:ext uri="{FF2B5EF4-FFF2-40B4-BE49-F238E27FC236}">
                <a16:creationId xmlns:a16="http://schemas.microsoft.com/office/drawing/2014/main" id="{6D2A538E-94CE-4875-B140-45D1C3D26E3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8" name="Rechthoek 7">
            <a:extLst>
              <a:ext uri="{FF2B5EF4-FFF2-40B4-BE49-F238E27FC236}">
                <a16:creationId xmlns:a16="http://schemas.microsoft.com/office/drawing/2014/main" id="{EF97D366-73D7-44D3-863F-8D9CB077DC01}"/>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27585781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hoek 26">
            <a:extLst>
              <a:ext uri="{FF2B5EF4-FFF2-40B4-BE49-F238E27FC236}">
                <a16:creationId xmlns:a16="http://schemas.microsoft.com/office/drawing/2014/main" id="{265BF98A-95C0-426C-B6B9-729CC3F9DF14}"/>
              </a:ext>
            </a:extLst>
          </p:cNvPr>
          <p:cNvSpPr/>
          <p:nvPr/>
        </p:nvSpPr>
        <p:spPr>
          <a:xfrm>
            <a:off x="6395312" y="1539254"/>
            <a:ext cx="4354617" cy="4422658"/>
          </a:xfrm>
          <a:prstGeom prst="rect">
            <a:avLst/>
          </a:prstGeom>
          <a:solidFill>
            <a:srgbClr val="92D050">
              <a:alpha val="39000"/>
            </a:srgbClr>
          </a:solidFill>
          <a:ln>
            <a:noFill/>
            <a:prstDash val="sys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29" name="Rechthoek 28">
            <a:extLst>
              <a:ext uri="{FF2B5EF4-FFF2-40B4-BE49-F238E27FC236}">
                <a16:creationId xmlns:a16="http://schemas.microsoft.com/office/drawing/2014/main" id="{AAD31DE8-D172-4F34-9E5C-B3ED38FE2C62}"/>
              </a:ext>
            </a:extLst>
          </p:cNvPr>
          <p:cNvSpPr/>
          <p:nvPr/>
        </p:nvSpPr>
        <p:spPr>
          <a:xfrm>
            <a:off x="6401099" y="2718019"/>
            <a:ext cx="952572" cy="3265963"/>
          </a:xfrm>
          <a:prstGeom prst="rect">
            <a:avLst/>
          </a:prstGeom>
          <a:solidFill>
            <a:srgbClr val="EC9520"/>
          </a:solidFill>
          <a:ln>
            <a:noFill/>
            <a:prstDash val="sys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28" name="Rechthoek 27">
            <a:extLst>
              <a:ext uri="{FF2B5EF4-FFF2-40B4-BE49-F238E27FC236}">
                <a16:creationId xmlns:a16="http://schemas.microsoft.com/office/drawing/2014/main" id="{332DE21C-4371-4C8F-A945-945B013F4793}"/>
              </a:ext>
            </a:extLst>
          </p:cNvPr>
          <p:cNvSpPr/>
          <p:nvPr/>
        </p:nvSpPr>
        <p:spPr>
          <a:xfrm>
            <a:off x="6401099" y="1891928"/>
            <a:ext cx="2245349" cy="4082454"/>
          </a:xfrm>
          <a:prstGeom prst="rect">
            <a:avLst/>
          </a:prstGeom>
          <a:solidFill>
            <a:schemeClr val="accent6">
              <a:lumMod val="60000"/>
              <a:lumOff val="40000"/>
            </a:schemeClr>
          </a:solidFill>
          <a:ln>
            <a:noFill/>
            <a:prstDash val="sys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10" name="Rechthoek 9"/>
          <p:cNvSpPr/>
          <p:nvPr/>
        </p:nvSpPr>
        <p:spPr>
          <a:xfrm>
            <a:off x="6374139" y="1539254"/>
            <a:ext cx="4354617" cy="4422658"/>
          </a:xfrm>
          <a:prstGeom prst="rect">
            <a:avLst/>
          </a:prstGeom>
          <a:solidFill>
            <a:srgbClr val="92D050">
              <a:alpha val="39000"/>
            </a:srgbClr>
          </a:solidFill>
          <a:ln>
            <a:noFill/>
            <a:prstDash val="sys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9" name="Rechthoek 8"/>
          <p:cNvSpPr/>
          <p:nvPr/>
        </p:nvSpPr>
        <p:spPr>
          <a:xfrm>
            <a:off x="6379926" y="1891928"/>
            <a:ext cx="2245349" cy="4082454"/>
          </a:xfrm>
          <a:prstGeom prst="rect">
            <a:avLst/>
          </a:prstGeom>
          <a:solidFill>
            <a:schemeClr val="accent6">
              <a:lumMod val="60000"/>
              <a:lumOff val="40000"/>
            </a:schemeClr>
          </a:solidFill>
          <a:ln>
            <a:noFill/>
            <a:prstDash val="sys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3" name="Titel 2"/>
          <p:cNvSpPr>
            <a:spLocks noGrp="1"/>
          </p:cNvSpPr>
          <p:nvPr>
            <p:ph type="title"/>
          </p:nvPr>
        </p:nvSpPr>
        <p:spPr/>
        <p:txBody>
          <a:bodyPr/>
          <a:lstStyle/>
          <a:p>
            <a:r>
              <a:rPr lang="nl-NL" dirty="0"/>
              <a:t>ABC analyse</a:t>
            </a:r>
            <a:br>
              <a:rPr lang="nl-NL" dirty="0"/>
            </a:br>
            <a:r>
              <a:rPr lang="nl-NL" sz="1600" b="0" dirty="0">
                <a:solidFill>
                  <a:schemeClr val="tx1"/>
                </a:solidFill>
                <a:latin typeface="Calibri" panose="020F0502020204030204" pitchFamily="34" charset="0"/>
                <a:cs typeface="Calibri" panose="020F0502020204030204" pitchFamily="34" charset="0"/>
              </a:rPr>
              <a:t>zie ook </a:t>
            </a:r>
            <a:r>
              <a:rPr lang="nl-NL" sz="1600" b="0" dirty="0" err="1">
                <a:solidFill>
                  <a:schemeClr val="tx1"/>
                </a:solidFill>
                <a:latin typeface="Calibri" panose="020F0502020204030204" pitchFamily="34" charset="0"/>
                <a:cs typeface="Calibri" panose="020F0502020204030204" pitchFamily="34" charset="0"/>
              </a:rPr>
              <a:t>Paretodiagram</a:t>
            </a:r>
            <a:endParaRPr lang="nl-NL" sz="1600" b="0" dirty="0">
              <a:solidFill>
                <a:schemeClr val="tx1"/>
              </a:solidFill>
              <a:latin typeface="Calibri" panose="020F0502020204030204" pitchFamily="34" charset="0"/>
              <a:cs typeface="Calibri" panose="020F0502020204030204" pitchFamily="34" charset="0"/>
            </a:endParaRPr>
          </a:p>
        </p:txBody>
      </p:sp>
      <p:sp>
        <p:nvSpPr>
          <p:cNvPr id="5" name="Tijdelijke aanduiding voor tekst 4"/>
          <p:cNvSpPr>
            <a:spLocks noGrp="1"/>
          </p:cNvSpPr>
          <p:nvPr>
            <p:ph idx="1"/>
          </p:nvPr>
        </p:nvSpPr>
        <p:spPr>
          <a:xfrm>
            <a:off x="2446061" y="1539254"/>
            <a:ext cx="3051039" cy="2647251"/>
          </a:xfrm>
        </p:spPr>
        <p:txBody>
          <a:bodyPr>
            <a:normAutofit/>
          </a:bodyPr>
          <a:lstStyle/>
          <a:p>
            <a:pPr>
              <a:buFont typeface="Courier New" panose="02070309020205020404" pitchFamily="49" charset="0"/>
              <a:buChar char="o"/>
            </a:pPr>
            <a:r>
              <a:rPr lang="en-US" sz="1512" dirty="0"/>
              <a:t>A: 20% van de </a:t>
            </a:r>
            <a:r>
              <a:rPr lang="en-US" sz="1512" dirty="0" err="1"/>
              <a:t>producten</a:t>
            </a:r>
            <a:r>
              <a:rPr lang="en-US" sz="1512" dirty="0"/>
              <a:t> is </a:t>
            </a:r>
            <a:r>
              <a:rPr lang="en-US" sz="1512" dirty="0" err="1"/>
              <a:t>verantwoordelijk</a:t>
            </a:r>
            <a:r>
              <a:rPr lang="en-US" sz="1512" dirty="0"/>
              <a:t> </a:t>
            </a:r>
            <a:r>
              <a:rPr lang="en-US" sz="1512" dirty="0" err="1"/>
              <a:t>voor</a:t>
            </a:r>
            <a:r>
              <a:rPr lang="en-US" sz="1512" dirty="0"/>
              <a:t> 80% van de </a:t>
            </a:r>
            <a:r>
              <a:rPr lang="en-US" sz="1512" dirty="0" err="1"/>
              <a:t>omzet</a:t>
            </a:r>
            <a:endParaRPr lang="en-US" sz="1512" dirty="0"/>
          </a:p>
          <a:p>
            <a:pPr>
              <a:buFont typeface="Courier New" panose="02070309020205020404" pitchFamily="49" charset="0"/>
              <a:buChar char="o"/>
            </a:pPr>
            <a:r>
              <a:rPr lang="en-US" sz="1512" dirty="0"/>
              <a:t>B: 30% van de </a:t>
            </a:r>
            <a:r>
              <a:rPr lang="en-US" sz="1512" dirty="0" err="1"/>
              <a:t>producten</a:t>
            </a:r>
            <a:r>
              <a:rPr lang="en-US" sz="1512" dirty="0"/>
              <a:t> is </a:t>
            </a:r>
            <a:r>
              <a:rPr lang="en-US" sz="1512" dirty="0" err="1"/>
              <a:t>verantwoordelijk</a:t>
            </a:r>
            <a:r>
              <a:rPr lang="en-US" sz="1512" dirty="0"/>
              <a:t> </a:t>
            </a:r>
            <a:r>
              <a:rPr lang="en-US" sz="1512" dirty="0" err="1"/>
              <a:t>voor</a:t>
            </a:r>
            <a:r>
              <a:rPr lang="en-US" sz="1512" dirty="0"/>
              <a:t> 15% van de </a:t>
            </a:r>
            <a:r>
              <a:rPr lang="en-US" sz="1512" dirty="0" err="1"/>
              <a:t>omzet</a:t>
            </a:r>
            <a:endParaRPr lang="en-US" sz="1512" dirty="0"/>
          </a:p>
          <a:p>
            <a:pPr>
              <a:buFont typeface="Courier New" panose="02070309020205020404" pitchFamily="49" charset="0"/>
              <a:buChar char="o"/>
            </a:pPr>
            <a:r>
              <a:rPr lang="en-US" sz="1512" dirty="0"/>
              <a:t>C: 50% van de </a:t>
            </a:r>
            <a:r>
              <a:rPr lang="en-US" sz="1512" dirty="0" err="1"/>
              <a:t>producten</a:t>
            </a:r>
            <a:r>
              <a:rPr lang="en-US" sz="1512" dirty="0"/>
              <a:t> is </a:t>
            </a:r>
            <a:r>
              <a:rPr lang="en-US" sz="1512" dirty="0" err="1"/>
              <a:t>verantwoordelijk</a:t>
            </a:r>
            <a:r>
              <a:rPr lang="en-US" sz="1512" dirty="0"/>
              <a:t> </a:t>
            </a:r>
            <a:r>
              <a:rPr lang="en-US" sz="1512" dirty="0" err="1"/>
              <a:t>voor</a:t>
            </a:r>
            <a:r>
              <a:rPr lang="en-US" sz="1512" dirty="0"/>
              <a:t> 5% van de </a:t>
            </a:r>
            <a:r>
              <a:rPr lang="en-US" sz="1512" dirty="0" err="1"/>
              <a:t>omzet</a:t>
            </a:r>
            <a:endParaRPr lang="nl-NL" sz="1512" dirty="0"/>
          </a:p>
        </p:txBody>
      </p:sp>
      <p:sp>
        <p:nvSpPr>
          <p:cNvPr id="11" name="Tekstvak 10"/>
          <p:cNvSpPr txBox="1"/>
          <p:nvPr/>
        </p:nvSpPr>
        <p:spPr>
          <a:xfrm>
            <a:off x="5873718" y="1457149"/>
            <a:ext cx="510076" cy="266868"/>
          </a:xfrm>
          <a:prstGeom prst="rect">
            <a:avLst/>
          </a:prstGeom>
          <a:noFill/>
        </p:spPr>
        <p:txBody>
          <a:bodyPr wrap="none" rtlCol="0">
            <a:spAutoFit/>
          </a:bodyPr>
          <a:lstStyle/>
          <a:p>
            <a:pPr defTabSz="864017">
              <a:defRPr/>
            </a:pPr>
            <a:r>
              <a:rPr lang="nl-NL" sz="1134" dirty="0">
                <a:solidFill>
                  <a:prstClr val="black"/>
                </a:solidFill>
                <a:latin typeface="Calibri"/>
              </a:rPr>
              <a:t>100%</a:t>
            </a:r>
          </a:p>
        </p:txBody>
      </p:sp>
      <p:sp>
        <p:nvSpPr>
          <p:cNvPr id="12" name="Tekstvak 11"/>
          <p:cNvSpPr txBox="1"/>
          <p:nvPr/>
        </p:nvSpPr>
        <p:spPr>
          <a:xfrm>
            <a:off x="10270964" y="6020399"/>
            <a:ext cx="510076" cy="266868"/>
          </a:xfrm>
          <a:prstGeom prst="rect">
            <a:avLst/>
          </a:prstGeom>
          <a:noFill/>
        </p:spPr>
        <p:txBody>
          <a:bodyPr wrap="none" rtlCol="0">
            <a:spAutoFit/>
          </a:bodyPr>
          <a:lstStyle/>
          <a:p>
            <a:pPr defTabSz="864017">
              <a:defRPr/>
            </a:pPr>
            <a:r>
              <a:rPr lang="nl-NL" sz="1134" dirty="0">
                <a:solidFill>
                  <a:prstClr val="black"/>
                </a:solidFill>
                <a:latin typeface="Calibri"/>
              </a:rPr>
              <a:t>100%</a:t>
            </a:r>
          </a:p>
        </p:txBody>
      </p:sp>
      <p:sp>
        <p:nvSpPr>
          <p:cNvPr id="13" name="Tekstvak 12"/>
          <p:cNvSpPr txBox="1"/>
          <p:nvPr/>
        </p:nvSpPr>
        <p:spPr>
          <a:xfrm>
            <a:off x="5958974" y="2601139"/>
            <a:ext cx="436338" cy="266868"/>
          </a:xfrm>
          <a:prstGeom prst="rect">
            <a:avLst/>
          </a:prstGeom>
          <a:noFill/>
        </p:spPr>
        <p:txBody>
          <a:bodyPr wrap="none" rtlCol="0">
            <a:spAutoFit/>
          </a:bodyPr>
          <a:lstStyle/>
          <a:p>
            <a:pPr defTabSz="864017">
              <a:defRPr/>
            </a:pPr>
            <a:r>
              <a:rPr lang="nl-NL" sz="1134" dirty="0">
                <a:solidFill>
                  <a:prstClr val="black"/>
                </a:solidFill>
                <a:latin typeface="Calibri"/>
              </a:rPr>
              <a:t>80%</a:t>
            </a:r>
          </a:p>
        </p:txBody>
      </p:sp>
      <p:sp>
        <p:nvSpPr>
          <p:cNvPr id="14" name="Tekstvak 13"/>
          <p:cNvSpPr txBox="1"/>
          <p:nvPr/>
        </p:nvSpPr>
        <p:spPr>
          <a:xfrm>
            <a:off x="7136572" y="6003184"/>
            <a:ext cx="436338" cy="266868"/>
          </a:xfrm>
          <a:prstGeom prst="rect">
            <a:avLst/>
          </a:prstGeom>
          <a:noFill/>
        </p:spPr>
        <p:txBody>
          <a:bodyPr wrap="none" rtlCol="0">
            <a:spAutoFit/>
          </a:bodyPr>
          <a:lstStyle/>
          <a:p>
            <a:pPr defTabSz="864017">
              <a:defRPr/>
            </a:pPr>
            <a:r>
              <a:rPr lang="nl-NL" sz="1134" dirty="0">
                <a:solidFill>
                  <a:prstClr val="black"/>
                </a:solidFill>
                <a:latin typeface="Calibri"/>
              </a:rPr>
              <a:t>20%</a:t>
            </a:r>
          </a:p>
        </p:txBody>
      </p:sp>
      <p:sp>
        <p:nvSpPr>
          <p:cNvPr id="15" name="Tekstvak 14"/>
          <p:cNvSpPr txBox="1"/>
          <p:nvPr/>
        </p:nvSpPr>
        <p:spPr>
          <a:xfrm>
            <a:off x="8421153" y="6003184"/>
            <a:ext cx="436338" cy="266868"/>
          </a:xfrm>
          <a:prstGeom prst="rect">
            <a:avLst/>
          </a:prstGeom>
          <a:noFill/>
        </p:spPr>
        <p:txBody>
          <a:bodyPr wrap="none" rtlCol="0">
            <a:spAutoFit/>
          </a:bodyPr>
          <a:lstStyle/>
          <a:p>
            <a:pPr defTabSz="864017">
              <a:defRPr/>
            </a:pPr>
            <a:r>
              <a:rPr lang="nl-NL" sz="1134" dirty="0">
                <a:solidFill>
                  <a:prstClr val="black"/>
                </a:solidFill>
                <a:latin typeface="Calibri"/>
              </a:rPr>
              <a:t>50%</a:t>
            </a:r>
          </a:p>
        </p:txBody>
      </p:sp>
      <p:sp>
        <p:nvSpPr>
          <p:cNvPr id="21" name="Tekstvak 20"/>
          <p:cNvSpPr txBox="1"/>
          <p:nvPr/>
        </p:nvSpPr>
        <p:spPr>
          <a:xfrm>
            <a:off x="7859609" y="6207306"/>
            <a:ext cx="1555234" cy="266868"/>
          </a:xfrm>
          <a:prstGeom prst="rect">
            <a:avLst/>
          </a:prstGeom>
          <a:noFill/>
        </p:spPr>
        <p:txBody>
          <a:bodyPr wrap="none" rtlCol="0">
            <a:spAutoFit/>
          </a:bodyPr>
          <a:lstStyle/>
          <a:p>
            <a:pPr defTabSz="864017">
              <a:defRPr/>
            </a:pPr>
            <a:r>
              <a:rPr lang="nl-NL" sz="1134" b="1" dirty="0">
                <a:solidFill>
                  <a:prstClr val="black"/>
                </a:solidFill>
                <a:latin typeface="Calibri"/>
              </a:rPr>
              <a:t>Percentage/producten</a:t>
            </a:r>
          </a:p>
        </p:txBody>
      </p:sp>
      <p:sp>
        <p:nvSpPr>
          <p:cNvPr id="22" name="Tekstvak 21"/>
          <p:cNvSpPr txBox="1"/>
          <p:nvPr/>
        </p:nvSpPr>
        <p:spPr>
          <a:xfrm rot="16200000">
            <a:off x="4705787" y="3347893"/>
            <a:ext cx="2291012" cy="266868"/>
          </a:xfrm>
          <a:prstGeom prst="rect">
            <a:avLst/>
          </a:prstGeom>
          <a:noFill/>
        </p:spPr>
        <p:txBody>
          <a:bodyPr wrap="none" rtlCol="0">
            <a:spAutoFit/>
          </a:bodyPr>
          <a:lstStyle/>
          <a:p>
            <a:pPr defTabSz="864017">
              <a:defRPr/>
            </a:pPr>
            <a:r>
              <a:rPr lang="nl-NL" sz="1134" b="1" dirty="0">
                <a:solidFill>
                  <a:prstClr val="black"/>
                </a:solidFill>
                <a:latin typeface="Calibri"/>
              </a:rPr>
              <a:t>Percentage/cumulatief percentage</a:t>
            </a:r>
          </a:p>
        </p:txBody>
      </p:sp>
      <p:sp>
        <p:nvSpPr>
          <p:cNvPr id="8" name="Rechthoek 7"/>
          <p:cNvSpPr/>
          <p:nvPr/>
        </p:nvSpPr>
        <p:spPr>
          <a:xfrm>
            <a:off x="6379926" y="2718019"/>
            <a:ext cx="952572" cy="3265963"/>
          </a:xfrm>
          <a:prstGeom prst="rect">
            <a:avLst/>
          </a:prstGeom>
          <a:solidFill>
            <a:srgbClr val="EC9520"/>
          </a:solidFill>
          <a:ln>
            <a:noFill/>
            <a:prstDash val="sys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20" name="Vrije vorm 19"/>
          <p:cNvSpPr/>
          <p:nvPr/>
        </p:nvSpPr>
        <p:spPr>
          <a:xfrm>
            <a:off x="6386421" y="1580524"/>
            <a:ext cx="4342751" cy="4406305"/>
          </a:xfrm>
          <a:custGeom>
            <a:avLst/>
            <a:gdLst>
              <a:gd name="connsiteX0" fmla="*/ 0 w 4704229"/>
              <a:gd name="connsiteY0" fmla="*/ 4722158 h 4722158"/>
              <a:gd name="connsiteX1" fmla="*/ 201706 w 4704229"/>
              <a:gd name="connsiteY1" fmla="*/ 3888441 h 4722158"/>
              <a:gd name="connsiteX2" fmla="*/ 981636 w 4704229"/>
              <a:gd name="connsiteY2" fmla="*/ 1225923 h 4722158"/>
              <a:gd name="connsiteX3" fmla="*/ 2339789 w 4704229"/>
              <a:gd name="connsiteY3" fmla="*/ 378758 h 4722158"/>
              <a:gd name="connsiteX4" fmla="*/ 4370294 w 4704229"/>
              <a:gd name="connsiteY4" fmla="*/ 56029 h 4722158"/>
              <a:gd name="connsiteX5" fmla="*/ 4343400 w 4704229"/>
              <a:gd name="connsiteY5" fmla="*/ 42582 h 472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4229" h="4722158">
                <a:moveTo>
                  <a:pt x="0" y="4722158"/>
                </a:moveTo>
                <a:cubicBezTo>
                  <a:pt x="19050" y="4596652"/>
                  <a:pt x="38100" y="4471147"/>
                  <a:pt x="201706" y="3888441"/>
                </a:cubicBezTo>
                <a:cubicBezTo>
                  <a:pt x="365312" y="3305735"/>
                  <a:pt x="625289" y="1810870"/>
                  <a:pt x="981636" y="1225923"/>
                </a:cubicBezTo>
                <a:cubicBezTo>
                  <a:pt x="1337983" y="640976"/>
                  <a:pt x="1775013" y="573740"/>
                  <a:pt x="2339789" y="378758"/>
                </a:cubicBezTo>
                <a:cubicBezTo>
                  <a:pt x="2904565" y="183776"/>
                  <a:pt x="4036359" y="112058"/>
                  <a:pt x="4370294" y="56029"/>
                </a:cubicBezTo>
                <a:cubicBezTo>
                  <a:pt x="4704229" y="0"/>
                  <a:pt x="4523814" y="21291"/>
                  <a:pt x="4343400" y="42582"/>
                </a:cubicBezTo>
              </a:path>
            </a:pathLst>
          </a:cu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defTabSz="864017">
              <a:defRPr/>
            </a:pPr>
            <a:endParaRPr lang="nl-NL" sz="1701">
              <a:solidFill>
                <a:prstClr val="black"/>
              </a:solidFill>
              <a:latin typeface="Calibri"/>
            </a:endParaRPr>
          </a:p>
        </p:txBody>
      </p:sp>
      <p:sp>
        <p:nvSpPr>
          <p:cNvPr id="23" name="Tekstvak 22"/>
          <p:cNvSpPr txBox="1"/>
          <p:nvPr/>
        </p:nvSpPr>
        <p:spPr>
          <a:xfrm>
            <a:off x="6516007" y="2737221"/>
            <a:ext cx="668773" cy="266868"/>
          </a:xfrm>
          <a:prstGeom prst="rect">
            <a:avLst/>
          </a:prstGeom>
          <a:noFill/>
          <a:ln>
            <a:noFill/>
          </a:ln>
        </p:spPr>
        <p:txBody>
          <a:bodyPr wrap="none" rtlCol="0">
            <a:spAutoFit/>
          </a:bodyPr>
          <a:lstStyle/>
          <a:p>
            <a:pPr defTabSz="864017">
              <a:defRPr/>
            </a:pPr>
            <a:r>
              <a:rPr lang="nl-NL" sz="1134" b="1" dirty="0" err="1">
                <a:solidFill>
                  <a:prstClr val="black"/>
                </a:solidFill>
                <a:latin typeface="Calibri"/>
              </a:rPr>
              <a:t>A-groep</a:t>
            </a:r>
            <a:endParaRPr lang="nl-NL" sz="1134" b="1" dirty="0">
              <a:solidFill>
                <a:prstClr val="black"/>
              </a:solidFill>
              <a:latin typeface="Calibri"/>
            </a:endParaRPr>
          </a:p>
        </p:txBody>
      </p:sp>
      <p:sp>
        <p:nvSpPr>
          <p:cNvPr id="24" name="Tekstvak 23"/>
          <p:cNvSpPr txBox="1"/>
          <p:nvPr/>
        </p:nvSpPr>
        <p:spPr>
          <a:xfrm>
            <a:off x="6516008" y="1920730"/>
            <a:ext cx="662361" cy="266868"/>
          </a:xfrm>
          <a:prstGeom prst="rect">
            <a:avLst/>
          </a:prstGeom>
          <a:noFill/>
          <a:ln>
            <a:noFill/>
          </a:ln>
        </p:spPr>
        <p:txBody>
          <a:bodyPr wrap="none" rtlCol="0">
            <a:spAutoFit/>
          </a:bodyPr>
          <a:lstStyle/>
          <a:p>
            <a:pPr defTabSz="864017">
              <a:defRPr/>
            </a:pPr>
            <a:r>
              <a:rPr lang="nl-NL" sz="1134" b="1" dirty="0" err="1">
                <a:solidFill>
                  <a:prstClr val="black"/>
                </a:solidFill>
                <a:latin typeface="Calibri"/>
              </a:rPr>
              <a:t>B-groep</a:t>
            </a:r>
            <a:endParaRPr lang="nl-NL" sz="1134" b="1" dirty="0">
              <a:solidFill>
                <a:prstClr val="black"/>
              </a:solidFill>
              <a:latin typeface="Calibri"/>
            </a:endParaRPr>
          </a:p>
        </p:txBody>
      </p:sp>
      <p:sp>
        <p:nvSpPr>
          <p:cNvPr id="25" name="Tekstvak 24"/>
          <p:cNvSpPr txBox="1"/>
          <p:nvPr/>
        </p:nvSpPr>
        <p:spPr>
          <a:xfrm>
            <a:off x="6516008" y="1580525"/>
            <a:ext cx="657552" cy="266868"/>
          </a:xfrm>
          <a:prstGeom prst="rect">
            <a:avLst/>
          </a:prstGeom>
          <a:noFill/>
          <a:ln>
            <a:noFill/>
          </a:ln>
        </p:spPr>
        <p:txBody>
          <a:bodyPr wrap="none" rtlCol="0">
            <a:spAutoFit/>
          </a:bodyPr>
          <a:lstStyle/>
          <a:p>
            <a:pPr defTabSz="864017">
              <a:defRPr/>
            </a:pPr>
            <a:r>
              <a:rPr lang="nl-NL" sz="1134" b="1" dirty="0" err="1">
                <a:solidFill>
                  <a:prstClr val="black"/>
                </a:solidFill>
                <a:latin typeface="Calibri"/>
              </a:rPr>
              <a:t>C-groep</a:t>
            </a:r>
            <a:endParaRPr lang="nl-NL" sz="1134" b="1" dirty="0">
              <a:solidFill>
                <a:prstClr val="black"/>
              </a:solidFill>
              <a:latin typeface="Calibri"/>
            </a:endParaRPr>
          </a:p>
        </p:txBody>
      </p:sp>
      <p:pic>
        <p:nvPicPr>
          <p:cNvPr id="19" name="Picture 3">
            <a:extLst>
              <a:ext uri="{FF2B5EF4-FFF2-40B4-BE49-F238E27FC236}">
                <a16:creationId xmlns:a16="http://schemas.microsoft.com/office/drawing/2014/main" id="{87CC4E04-0B6D-48D0-A398-E74F3198AD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06706" y="6039483"/>
            <a:ext cx="340167" cy="3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descr="Afbeelding met teken, stoppen, zitten, voedsel&#10;&#10;Automatisch gegenereerde beschrijving">
            <a:extLst>
              <a:ext uri="{FF2B5EF4-FFF2-40B4-BE49-F238E27FC236}">
                <a16:creationId xmlns:a16="http://schemas.microsoft.com/office/drawing/2014/main" id="{0C921501-4D96-4884-B39E-CB144AE0B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69" y="1539254"/>
            <a:ext cx="2188406" cy="3401667"/>
          </a:xfrm>
          <a:prstGeom prst="rect">
            <a:avLst/>
          </a:prstGeom>
        </p:spPr>
      </p:pic>
      <p:pic>
        <p:nvPicPr>
          <p:cNvPr id="7" name="Afbeelding 6" descr="Afbeelding met groen, teken, tekening, klok&#10;&#10;Automatisch gegenereerde beschrijving">
            <a:extLst>
              <a:ext uri="{FF2B5EF4-FFF2-40B4-BE49-F238E27FC236}">
                <a16:creationId xmlns:a16="http://schemas.microsoft.com/office/drawing/2014/main" id="{606550EF-603D-4DB3-BAF9-838946F048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74" y="5346981"/>
            <a:ext cx="1377396" cy="926612"/>
          </a:xfrm>
          <a:prstGeom prst="rect">
            <a:avLst/>
          </a:prstGeom>
        </p:spPr>
      </p:pic>
      <p:pic>
        <p:nvPicPr>
          <p:cNvPr id="26" name="Afbeelding 25" descr="Afbeelding met buiten, persoon, man, gestreept&#10;&#10;Automatisch gegenereerde beschrijving">
            <a:extLst>
              <a:ext uri="{FF2B5EF4-FFF2-40B4-BE49-F238E27FC236}">
                <a16:creationId xmlns:a16="http://schemas.microsoft.com/office/drawing/2014/main" id="{F04474E7-3413-4108-9B1E-759957ECD947}"/>
              </a:ext>
            </a:extLst>
          </p:cNvPr>
          <p:cNvPicPr>
            <a:picLocks noChangeAspect="1"/>
          </p:cNvPicPr>
          <p:nvPr/>
        </p:nvPicPr>
        <p:blipFill rotWithShape="1">
          <a:blip r:embed="rId5">
            <a:extLst>
              <a:ext uri="{28A0092B-C50C-407E-A947-70E740481C1C}">
                <a14:useLocalDpi xmlns:a14="http://schemas.microsoft.com/office/drawing/2010/main" val="0"/>
              </a:ext>
            </a:extLst>
          </a:blip>
          <a:srcRect l="18276" t="15520" r="21255" b="18704"/>
          <a:stretch/>
        </p:blipFill>
        <p:spPr>
          <a:xfrm>
            <a:off x="8588498" y="173454"/>
            <a:ext cx="1231477" cy="1217797"/>
          </a:xfrm>
          <a:prstGeom prst="rect">
            <a:avLst/>
          </a:prstGeom>
        </p:spPr>
      </p:pic>
    </p:spTree>
    <p:extLst>
      <p:ext uri="{BB962C8B-B14F-4D97-AF65-F5344CB8AC3E}">
        <p14:creationId xmlns:p14="http://schemas.microsoft.com/office/powerpoint/2010/main" val="38563046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Spreidingsdiagram / ‘Puntenwolk’</a:t>
            </a:r>
            <a:br>
              <a:rPr lang="nl-NL" dirty="0"/>
            </a:br>
            <a:r>
              <a:rPr lang="nl-NL" sz="1600" b="0" dirty="0" err="1">
                <a:solidFill>
                  <a:schemeClr val="tx1"/>
                </a:solidFill>
                <a:latin typeface="Calibri" panose="020F0502020204030204" pitchFamily="34" charset="0"/>
                <a:cs typeface="Calibri" panose="020F0502020204030204" pitchFamily="34" charset="0"/>
              </a:rPr>
              <a:t>Kaoru</a:t>
            </a:r>
            <a:r>
              <a:rPr lang="nl-NL" sz="1600" b="0" dirty="0">
                <a:solidFill>
                  <a:schemeClr val="tx1"/>
                </a:solidFill>
                <a:latin typeface="Calibri" panose="020F0502020204030204" pitchFamily="34" charset="0"/>
                <a:cs typeface="Calibri" panose="020F0502020204030204" pitchFamily="34" charset="0"/>
              </a:rPr>
              <a:t> </a:t>
            </a:r>
            <a:r>
              <a:rPr lang="nl-NL" sz="1600" b="0" dirty="0" err="1">
                <a:solidFill>
                  <a:schemeClr val="tx1"/>
                </a:solidFill>
                <a:latin typeface="Calibri" panose="020F0502020204030204" pitchFamily="34" charset="0"/>
                <a:cs typeface="Calibri" panose="020F0502020204030204" pitchFamily="34" charset="0"/>
              </a:rPr>
              <a:t>Ishikawa</a:t>
            </a:r>
            <a:endParaRPr lang="nl-NL" sz="16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93</a:t>
            </a:fld>
            <a:endParaRPr lang="nl-NL" sz="1134">
              <a:solidFill>
                <a:prstClr val="black">
                  <a:tint val="75000"/>
                </a:prstClr>
              </a:solidFill>
              <a:latin typeface="Calibri" panose="020F0502020204030204"/>
            </a:endParaRP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pic>
        <p:nvPicPr>
          <p:cNvPr id="28" name="Afbeelding 27">
            <a:extLst>
              <a:ext uri="{FF2B5EF4-FFF2-40B4-BE49-F238E27FC236}">
                <a16:creationId xmlns:a16="http://schemas.microsoft.com/office/drawing/2014/main" id="{B17FD567-A05F-4C9B-8A54-0BB47B083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sp>
        <p:nvSpPr>
          <p:cNvPr id="29" name="Rechthoek 28">
            <a:extLst>
              <a:ext uri="{FF2B5EF4-FFF2-40B4-BE49-F238E27FC236}">
                <a16:creationId xmlns:a16="http://schemas.microsoft.com/office/drawing/2014/main" id="{6CF93D1D-ED38-4BE6-A6B2-BA2957D915D8}"/>
              </a:ext>
            </a:extLst>
          </p:cNvPr>
          <p:cNvSpPr/>
          <p:nvPr/>
        </p:nvSpPr>
        <p:spPr>
          <a:xfrm>
            <a:off x="2874607" y="1529366"/>
            <a:ext cx="7360994" cy="3712600"/>
          </a:xfrm>
          <a:prstGeom prst="rect">
            <a:avLst/>
          </a:prstGeom>
          <a:noFill/>
          <a:ln w="25400" cap="flat" cmpd="sng" algn="ctr">
            <a:solidFill>
              <a:schemeClr val="bg1">
                <a:lumMod val="50000"/>
              </a:schemeClr>
            </a:solidFill>
            <a:prstDash val="solid"/>
          </a:ln>
          <a:effectLst/>
        </p:spPr>
        <p:txBody>
          <a:bodyPr rtlCol="0" anchor="ctr"/>
          <a:lstStyle/>
          <a:p>
            <a:pPr algn="ctr" defTabSz="864017">
              <a:defRPr/>
            </a:pPr>
            <a:endParaRPr lang="nl-NL" sz="1701" kern="0">
              <a:solidFill>
                <a:prstClr val="white"/>
              </a:solidFill>
              <a:latin typeface="Calibri"/>
            </a:endParaRPr>
          </a:p>
        </p:txBody>
      </p:sp>
      <p:cxnSp>
        <p:nvCxnSpPr>
          <p:cNvPr id="30" name="Rechte verbindingslijn 29">
            <a:extLst>
              <a:ext uri="{FF2B5EF4-FFF2-40B4-BE49-F238E27FC236}">
                <a16:creationId xmlns:a16="http://schemas.microsoft.com/office/drawing/2014/main" id="{781F0FC6-EBB1-498A-AF31-E1D76227AC3C}"/>
              </a:ext>
            </a:extLst>
          </p:cNvPr>
          <p:cNvCxnSpPr/>
          <p:nvPr/>
        </p:nvCxnSpPr>
        <p:spPr>
          <a:xfrm>
            <a:off x="2874607" y="4761258"/>
            <a:ext cx="7360994" cy="0"/>
          </a:xfrm>
          <a:prstGeom prst="line">
            <a:avLst/>
          </a:prstGeom>
          <a:noFill/>
          <a:ln w="9525" cap="flat" cmpd="sng" algn="ctr">
            <a:solidFill>
              <a:srgbClr val="EEECE1">
                <a:lumMod val="25000"/>
              </a:srgbClr>
            </a:solidFill>
            <a:prstDash val="solid"/>
          </a:ln>
          <a:effectLst/>
        </p:spPr>
      </p:cxnSp>
      <p:cxnSp>
        <p:nvCxnSpPr>
          <p:cNvPr id="31" name="Rechte verbindingslijn 30">
            <a:extLst>
              <a:ext uri="{FF2B5EF4-FFF2-40B4-BE49-F238E27FC236}">
                <a16:creationId xmlns:a16="http://schemas.microsoft.com/office/drawing/2014/main" id="{16CBD613-AEC8-48F0-9201-919B98601595}"/>
              </a:ext>
            </a:extLst>
          </p:cNvPr>
          <p:cNvCxnSpPr/>
          <p:nvPr/>
        </p:nvCxnSpPr>
        <p:spPr>
          <a:xfrm>
            <a:off x="2874607" y="3807776"/>
            <a:ext cx="7360994" cy="0"/>
          </a:xfrm>
          <a:prstGeom prst="line">
            <a:avLst/>
          </a:prstGeom>
          <a:noFill/>
          <a:ln w="9525" cap="flat" cmpd="sng" algn="ctr">
            <a:solidFill>
              <a:srgbClr val="EEECE1">
                <a:lumMod val="25000"/>
              </a:srgbClr>
            </a:solidFill>
            <a:prstDash val="solid"/>
          </a:ln>
          <a:effectLst/>
        </p:spPr>
      </p:cxnSp>
      <p:cxnSp>
        <p:nvCxnSpPr>
          <p:cNvPr id="32" name="Rechte verbindingslijn 31">
            <a:extLst>
              <a:ext uri="{FF2B5EF4-FFF2-40B4-BE49-F238E27FC236}">
                <a16:creationId xmlns:a16="http://schemas.microsoft.com/office/drawing/2014/main" id="{009AA6EC-014F-415C-A625-7E147A5484A6}"/>
              </a:ext>
            </a:extLst>
          </p:cNvPr>
          <p:cNvCxnSpPr/>
          <p:nvPr/>
        </p:nvCxnSpPr>
        <p:spPr>
          <a:xfrm>
            <a:off x="2874607" y="3331036"/>
            <a:ext cx="7360994" cy="0"/>
          </a:xfrm>
          <a:prstGeom prst="line">
            <a:avLst/>
          </a:prstGeom>
          <a:noFill/>
          <a:ln w="9525" cap="flat" cmpd="sng" algn="ctr">
            <a:solidFill>
              <a:schemeClr val="bg1">
                <a:lumMod val="50000"/>
              </a:schemeClr>
            </a:solidFill>
            <a:prstDash val="solid"/>
          </a:ln>
          <a:effectLst/>
        </p:spPr>
      </p:cxnSp>
      <p:cxnSp>
        <p:nvCxnSpPr>
          <p:cNvPr id="33" name="Rechte verbindingslijn 32">
            <a:extLst>
              <a:ext uri="{FF2B5EF4-FFF2-40B4-BE49-F238E27FC236}">
                <a16:creationId xmlns:a16="http://schemas.microsoft.com/office/drawing/2014/main" id="{40FBF235-A065-4AAF-B13B-F634DE62F309}"/>
              </a:ext>
            </a:extLst>
          </p:cNvPr>
          <p:cNvCxnSpPr/>
          <p:nvPr/>
        </p:nvCxnSpPr>
        <p:spPr>
          <a:xfrm>
            <a:off x="2874607" y="2854296"/>
            <a:ext cx="7360994" cy="0"/>
          </a:xfrm>
          <a:prstGeom prst="line">
            <a:avLst/>
          </a:prstGeom>
          <a:noFill/>
          <a:ln w="9525" cap="flat" cmpd="sng" algn="ctr">
            <a:solidFill>
              <a:srgbClr val="EEECE1">
                <a:lumMod val="25000"/>
              </a:srgbClr>
            </a:solidFill>
            <a:prstDash val="solid"/>
          </a:ln>
          <a:effectLst/>
        </p:spPr>
      </p:cxnSp>
      <p:cxnSp>
        <p:nvCxnSpPr>
          <p:cNvPr id="34" name="Rechte verbindingslijn 33">
            <a:extLst>
              <a:ext uri="{FF2B5EF4-FFF2-40B4-BE49-F238E27FC236}">
                <a16:creationId xmlns:a16="http://schemas.microsoft.com/office/drawing/2014/main" id="{83E49D51-CB98-4E25-A12F-D1ED109C9F17}"/>
              </a:ext>
            </a:extLst>
          </p:cNvPr>
          <p:cNvCxnSpPr/>
          <p:nvPr/>
        </p:nvCxnSpPr>
        <p:spPr>
          <a:xfrm>
            <a:off x="2874607" y="1900817"/>
            <a:ext cx="7360994" cy="0"/>
          </a:xfrm>
          <a:prstGeom prst="line">
            <a:avLst/>
          </a:prstGeom>
          <a:noFill/>
          <a:ln w="9525" cap="flat" cmpd="sng" algn="ctr">
            <a:solidFill>
              <a:srgbClr val="EEECE1">
                <a:lumMod val="25000"/>
              </a:srgbClr>
            </a:solidFill>
            <a:prstDash val="solid"/>
          </a:ln>
          <a:effectLst/>
        </p:spPr>
      </p:cxnSp>
      <p:cxnSp>
        <p:nvCxnSpPr>
          <p:cNvPr id="35" name="Rechte verbindingslijn met pijl 34">
            <a:extLst>
              <a:ext uri="{FF2B5EF4-FFF2-40B4-BE49-F238E27FC236}">
                <a16:creationId xmlns:a16="http://schemas.microsoft.com/office/drawing/2014/main" id="{2A554E8E-A26B-4520-9D6A-4178968C03DC}"/>
              </a:ext>
            </a:extLst>
          </p:cNvPr>
          <p:cNvCxnSpPr/>
          <p:nvPr/>
        </p:nvCxnSpPr>
        <p:spPr>
          <a:xfrm>
            <a:off x="2874607" y="5507460"/>
            <a:ext cx="7360994"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36" name="Rechte verbindingslijn met pijl 35">
            <a:extLst>
              <a:ext uri="{FF2B5EF4-FFF2-40B4-BE49-F238E27FC236}">
                <a16:creationId xmlns:a16="http://schemas.microsoft.com/office/drawing/2014/main" id="{FE63CF00-D65F-4D0C-B2B4-9EDCF9406227}"/>
              </a:ext>
            </a:extLst>
          </p:cNvPr>
          <p:cNvCxnSpPr>
            <a:cxnSpLocks/>
          </p:cNvCxnSpPr>
          <p:nvPr/>
        </p:nvCxnSpPr>
        <p:spPr>
          <a:xfrm flipV="1">
            <a:off x="2697377" y="1553368"/>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37" name="Tekstvak 36">
            <a:extLst>
              <a:ext uri="{FF2B5EF4-FFF2-40B4-BE49-F238E27FC236}">
                <a16:creationId xmlns:a16="http://schemas.microsoft.com/office/drawing/2014/main" id="{C27F3FBF-CC56-4557-923B-6017DFEBC779}"/>
              </a:ext>
            </a:extLst>
          </p:cNvPr>
          <p:cNvSpPr txBox="1"/>
          <p:nvPr/>
        </p:nvSpPr>
        <p:spPr>
          <a:xfrm>
            <a:off x="6289334" y="5567897"/>
            <a:ext cx="1059906" cy="295915"/>
          </a:xfrm>
          <a:prstGeom prst="rect">
            <a:avLst/>
          </a:prstGeom>
          <a:noFill/>
        </p:spPr>
        <p:txBody>
          <a:bodyPr wrap="none" rtlCol="0">
            <a:spAutoFit/>
          </a:bodyPr>
          <a:lstStyle/>
          <a:p>
            <a:pPr defTabSz="863885">
              <a:defRPr/>
            </a:pPr>
            <a:r>
              <a:rPr lang="nl-NL" sz="1323" kern="0" dirty="0">
                <a:solidFill>
                  <a:prstClr val="black"/>
                </a:solidFill>
                <a:latin typeface="Calibri" panose="020F0502020204030204" pitchFamily="34" charset="0"/>
                <a:cs typeface="Calibri" panose="020F0502020204030204" pitchFamily="34" charset="0"/>
              </a:rPr>
              <a:t>Doorlooptijd</a:t>
            </a:r>
          </a:p>
        </p:txBody>
      </p:sp>
      <p:cxnSp>
        <p:nvCxnSpPr>
          <p:cNvPr id="38" name="Rechte verbindingslijn 37">
            <a:extLst>
              <a:ext uri="{FF2B5EF4-FFF2-40B4-BE49-F238E27FC236}">
                <a16:creationId xmlns:a16="http://schemas.microsoft.com/office/drawing/2014/main" id="{7AA32205-39B1-4715-AC6A-379BD9AA1C47}"/>
              </a:ext>
            </a:extLst>
          </p:cNvPr>
          <p:cNvCxnSpPr/>
          <p:nvPr/>
        </p:nvCxnSpPr>
        <p:spPr>
          <a:xfrm>
            <a:off x="2874607" y="2377557"/>
            <a:ext cx="7360994" cy="0"/>
          </a:xfrm>
          <a:prstGeom prst="line">
            <a:avLst/>
          </a:prstGeom>
          <a:noFill/>
          <a:ln w="9525" cap="flat" cmpd="sng" algn="ctr">
            <a:solidFill>
              <a:srgbClr val="EEECE1">
                <a:lumMod val="25000"/>
              </a:srgbClr>
            </a:solidFill>
            <a:prstDash val="solid"/>
          </a:ln>
          <a:effectLst/>
        </p:spPr>
      </p:cxnSp>
      <p:cxnSp>
        <p:nvCxnSpPr>
          <p:cNvPr id="39" name="Rechte verbindingslijn 38">
            <a:extLst>
              <a:ext uri="{FF2B5EF4-FFF2-40B4-BE49-F238E27FC236}">
                <a16:creationId xmlns:a16="http://schemas.microsoft.com/office/drawing/2014/main" id="{ABA755A6-744F-4E57-9E46-346927509E4B}"/>
              </a:ext>
            </a:extLst>
          </p:cNvPr>
          <p:cNvCxnSpPr/>
          <p:nvPr/>
        </p:nvCxnSpPr>
        <p:spPr>
          <a:xfrm>
            <a:off x="2874607" y="4250740"/>
            <a:ext cx="7360994" cy="0"/>
          </a:xfrm>
          <a:prstGeom prst="line">
            <a:avLst/>
          </a:prstGeom>
          <a:noFill/>
          <a:ln w="9525" cap="flat" cmpd="sng" algn="ctr">
            <a:solidFill>
              <a:srgbClr val="EEECE1">
                <a:lumMod val="25000"/>
              </a:srgbClr>
            </a:solidFill>
            <a:prstDash val="solid"/>
          </a:ln>
          <a:effectLst/>
        </p:spPr>
      </p:cxnSp>
      <p:cxnSp>
        <p:nvCxnSpPr>
          <p:cNvPr id="40" name="Rechte verbindingslijn met pijl 39">
            <a:extLst>
              <a:ext uri="{FF2B5EF4-FFF2-40B4-BE49-F238E27FC236}">
                <a16:creationId xmlns:a16="http://schemas.microsoft.com/office/drawing/2014/main" id="{40DDD46C-F8C0-48F5-8793-3B915B8CF615}"/>
              </a:ext>
            </a:extLst>
          </p:cNvPr>
          <p:cNvCxnSpPr>
            <a:cxnSpLocks/>
          </p:cNvCxnSpPr>
          <p:nvPr/>
        </p:nvCxnSpPr>
        <p:spPr>
          <a:xfrm flipV="1">
            <a:off x="10395246" y="1474736"/>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3" name="Tekstvak 42">
            <a:extLst>
              <a:ext uri="{FF2B5EF4-FFF2-40B4-BE49-F238E27FC236}">
                <a16:creationId xmlns:a16="http://schemas.microsoft.com/office/drawing/2014/main" id="{21C8D2E6-0076-4F59-8EAB-86F76670B067}"/>
              </a:ext>
            </a:extLst>
          </p:cNvPr>
          <p:cNvSpPr txBox="1"/>
          <p:nvPr/>
        </p:nvSpPr>
        <p:spPr>
          <a:xfrm>
            <a:off x="8917139" y="6238889"/>
            <a:ext cx="542136" cy="237757"/>
          </a:xfrm>
          <a:prstGeom prst="rect">
            <a:avLst/>
          </a:prstGeom>
          <a:noFill/>
        </p:spPr>
        <p:txBody>
          <a:bodyPr wrap="none" rtlCol="0">
            <a:spAutoFit/>
          </a:bodyPr>
          <a:lstStyle/>
          <a:p>
            <a:pPr defTabSz="864017">
              <a:defRPr/>
            </a:pPr>
            <a:r>
              <a:rPr lang="nl-NL" sz="945" dirty="0">
                <a:solidFill>
                  <a:schemeClr val="bg1"/>
                </a:solidFill>
                <a:effectLst>
                  <a:outerShdw blurRad="38100" dist="38100" dir="2700000" algn="tl">
                    <a:srgbClr val="000000">
                      <a:alpha val="43137"/>
                    </a:srgbClr>
                  </a:outerShdw>
                </a:effectLst>
                <a:latin typeface="Calibri" panose="020F0502020204030204"/>
              </a:rPr>
              <a:t>Pag. 87</a:t>
            </a:r>
          </a:p>
        </p:txBody>
      </p:sp>
      <p:sp>
        <p:nvSpPr>
          <p:cNvPr id="45" name="Tekstvak 44">
            <a:extLst>
              <a:ext uri="{FF2B5EF4-FFF2-40B4-BE49-F238E27FC236}">
                <a16:creationId xmlns:a16="http://schemas.microsoft.com/office/drawing/2014/main" id="{EB3101E8-5E90-4BA7-9FEC-2A4DE8A7E536}"/>
              </a:ext>
            </a:extLst>
          </p:cNvPr>
          <p:cNvSpPr txBox="1"/>
          <p:nvPr/>
        </p:nvSpPr>
        <p:spPr>
          <a:xfrm rot="16200000">
            <a:off x="2309588" y="3452263"/>
            <a:ext cx="527004" cy="295915"/>
          </a:xfrm>
          <a:prstGeom prst="rect">
            <a:avLst/>
          </a:prstGeom>
          <a:noFill/>
        </p:spPr>
        <p:txBody>
          <a:bodyPr wrap="none" rtlCol="0">
            <a:spAutoFit/>
          </a:bodyPr>
          <a:lstStyle/>
          <a:p>
            <a:pPr defTabSz="863885">
              <a:defRPr/>
            </a:pPr>
            <a:r>
              <a:rPr lang="nl-NL" sz="1323" dirty="0" err="1">
                <a:solidFill>
                  <a:prstClr val="black"/>
                </a:solidFill>
                <a:latin typeface="Calibri" panose="020F0502020204030204" pitchFamily="34" charset="0"/>
                <a:cs typeface="Calibri" panose="020F0502020204030204" pitchFamily="34" charset="0"/>
              </a:rPr>
              <a:t>FTE’s</a:t>
            </a:r>
            <a:endParaRPr lang="nl-NL" sz="1323" dirty="0">
              <a:solidFill>
                <a:prstClr val="black"/>
              </a:solidFill>
              <a:latin typeface="Calibri" panose="020F0502020204030204" pitchFamily="34" charset="0"/>
              <a:cs typeface="Calibri" panose="020F0502020204030204" pitchFamily="34" charset="0"/>
            </a:endParaRPr>
          </a:p>
        </p:txBody>
      </p:sp>
      <p:sp>
        <p:nvSpPr>
          <p:cNvPr id="46" name="Tekstvak 45">
            <a:extLst>
              <a:ext uri="{FF2B5EF4-FFF2-40B4-BE49-F238E27FC236}">
                <a16:creationId xmlns:a16="http://schemas.microsoft.com/office/drawing/2014/main" id="{D7B74FDE-3817-4F70-A496-3912F354AE88}"/>
              </a:ext>
            </a:extLst>
          </p:cNvPr>
          <p:cNvSpPr txBox="1"/>
          <p:nvPr/>
        </p:nvSpPr>
        <p:spPr>
          <a:xfrm rot="5400000">
            <a:off x="10275694" y="3596878"/>
            <a:ext cx="1172180" cy="295915"/>
          </a:xfrm>
          <a:prstGeom prst="rect">
            <a:avLst/>
          </a:prstGeom>
          <a:noFill/>
        </p:spPr>
        <p:txBody>
          <a:bodyPr wrap="none" rtlCol="0">
            <a:spAutoFit/>
          </a:bodyPr>
          <a:lstStyle/>
          <a:p>
            <a:pPr defTabSz="863885">
              <a:defRPr/>
            </a:pPr>
            <a:r>
              <a:rPr lang="nl-NL" sz="1323" dirty="0">
                <a:solidFill>
                  <a:prstClr val="black"/>
                </a:solidFill>
                <a:latin typeface="Calibri" panose="020F0502020204030204" pitchFamily="34" charset="0"/>
                <a:cs typeface="Calibri" panose="020F0502020204030204" pitchFamily="34" charset="0"/>
              </a:rPr>
              <a:t>Ervaringsjaren</a:t>
            </a:r>
          </a:p>
        </p:txBody>
      </p:sp>
      <p:sp>
        <p:nvSpPr>
          <p:cNvPr id="47" name="Ruit 46">
            <a:extLst>
              <a:ext uri="{FF2B5EF4-FFF2-40B4-BE49-F238E27FC236}">
                <a16:creationId xmlns:a16="http://schemas.microsoft.com/office/drawing/2014/main" id="{18F2B42D-2830-4550-97BD-DAF70FC70FD4}"/>
              </a:ext>
            </a:extLst>
          </p:cNvPr>
          <p:cNvSpPr/>
          <p:nvPr/>
        </p:nvSpPr>
        <p:spPr>
          <a:xfrm>
            <a:off x="4370701" y="2111369"/>
            <a:ext cx="204100" cy="2041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8" name="Ruit 47">
            <a:extLst>
              <a:ext uri="{FF2B5EF4-FFF2-40B4-BE49-F238E27FC236}">
                <a16:creationId xmlns:a16="http://schemas.microsoft.com/office/drawing/2014/main" id="{C4E32255-DB5E-4839-B023-6A56B3FAF78F}"/>
              </a:ext>
            </a:extLst>
          </p:cNvPr>
          <p:cNvSpPr/>
          <p:nvPr/>
        </p:nvSpPr>
        <p:spPr>
          <a:xfrm>
            <a:off x="5103811" y="2475890"/>
            <a:ext cx="204100" cy="2041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9" name="Ruit 48">
            <a:extLst>
              <a:ext uri="{FF2B5EF4-FFF2-40B4-BE49-F238E27FC236}">
                <a16:creationId xmlns:a16="http://schemas.microsoft.com/office/drawing/2014/main" id="{99D0F505-AEA7-49BF-8403-667734B0F7A1}"/>
              </a:ext>
            </a:extLst>
          </p:cNvPr>
          <p:cNvSpPr/>
          <p:nvPr/>
        </p:nvSpPr>
        <p:spPr>
          <a:xfrm>
            <a:off x="3918523" y="2014112"/>
            <a:ext cx="204100" cy="2041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0" name="Ruit 49">
            <a:extLst>
              <a:ext uri="{FF2B5EF4-FFF2-40B4-BE49-F238E27FC236}">
                <a16:creationId xmlns:a16="http://schemas.microsoft.com/office/drawing/2014/main" id="{2C5C650B-77BC-4C3D-BB8E-3F1D3BDCA305}"/>
              </a:ext>
            </a:extLst>
          </p:cNvPr>
          <p:cNvSpPr/>
          <p:nvPr/>
        </p:nvSpPr>
        <p:spPr>
          <a:xfrm>
            <a:off x="8916641" y="3394716"/>
            <a:ext cx="204100" cy="2041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1" name="Ruit 50">
            <a:extLst>
              <a:ext uri="{FF2B5EF4-FFF2-40B4-BE49-F238E27FC236}">
                <a16:creationId xmlns:a16="http://schemas.microsoft.com/office/drawing/2014/main" id="{9C0E3CF0-0ACD-41DB-A618-97DCC15BB0C3}"/>
              </a:ext>
            </a:extLst>
          </p:cNvPr>
          <p:cNvSpPr/>
          <p:nvPr/>
        </p:nvSpPr>
        <p:spPr>
          <a:xfrm>
            <a:off x="8019890" y="2696063"/>
            <a:ext cx="204100" cy="2041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2" name="Ruit 51">
            <a:extLst>
              <a:ext uri="{FF2B5EF4-FFF2-40B4-BE49-F238E27FC236}">
                <a16:creationId xmlns:a16="http://schemas.microsoft.com/office/drawing/2014/main" id="{DC0C5C91-6EAE-4EF0-AF2C-40F91896566D}"/>
              </a:ext>
            </a:extLst>
          </p:cNvPr>
          <p:cNvSpPr/>
          <p:nvPr/>
        </p:nvSpPr>
        <p:spPr>
          <a:xfrm>
            <a:off x="7497344" y="2362387"/>
            <a:ext cx="204100" cy="2041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3" name="Ruit 52">
            <a:extLst>
              <a:ext uri="{FF2B5EF4-FFF2-40B4-BE49-F238E27FC236}">
                <a16:creationId xmlns:a16="http://schemas.microsoft.com/office/drawing/2014/main" id="{769F153C-D161-45C1-B153-CADC17740DB3}"/>
              </a:ext>
            </a:extLst>
          </p:cNvPr>
          <p:cNvSpPr/>
          <p:nvPr/>
        </p:nvSpPr>
        <p:spPr>
          <a:xfrm>
            <a:off x="6688395" y="2839127"/>
            <a:ext cx="204100" cy="2041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4" name="Ruit 53">
            <a:extLst>
              <a:ext uri="{FF2B5EF4-FFF2-40B4-BE49-F238E27FC236}">
                <a16:creationId xmlns:a16="http://schemas.microsoft.com/office/drawing/2014/main" id="{05DA1A52-C9EC-418B-969C-B4DFBD6538AA}"/>
              </a:ext>
            </a:extLst>
          </p:cNvPr>
          <p:cNvSpPr/>
          <p:nvPr/>
        </p:nvSpPr>
        <p:spPr>
          <a:xfrm>
            <a:off x="6007109" y="2120303"/>
            <a:ext cx="204100" cy="2041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5" name="Rechthoek 54">
            <a:extLst>
              <a:ext uri="{FF2B5EF4-FFF2-40B4-BE49-F238E27FC236}">
                <a16:creationId xmlns:a16="http://schemas.microsoft.com/office/drawing/2014/main" id="{11AF1AB7-CF27-4198-852E-C40867710AFF}"/>
              </a:ext>
            </a:extLst>
          </p:cNvPr>
          <p:cNvSpPr/>
          <p:nvPr/>
        </p:nvSpPr>
        <p:spPr>
          <a:xfrm>
            <a:off x="8934192" y="3730318"/>
            <a:ext cx="186549" cy="2105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6" name="Rechthoek 55">
            <a:extLst>
              <a:ext uri="{FF2B5EF4-FFF2-40B4-BE49-F238E27FC236}">
                <a16:creationId xmlns:a16="http://schemas.microsoft.com/office/drawing/2014/main" id="{0F5422EF-4ED1-437D-8B31-44EEC522DFDD}"/>
              </a:ext>
            </a:extLst>
          </p:cNvPr>
          <p:cNvSpPr/>
          <p:nvPr/>
        </p:nvSpPr>
        <p:spPr>
          <a:xfrm>
            <a:off x="8037441" y="3059411"/>
            <a:ext cx="186549" cy="2105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8" name="Rechthoek 57">
            <a:extLst>
              <a:ext uri="{FF2B5EF4-FFF2-40B4-BE49-F238E27FC236}">
                <a16:creationId xmlns:a16="http://schemas.microsoft.com/office/drawing/2014/main" id="{9D770D90-CA57-470D-9B16-DCFB8AABBFCF}"/>
              </a:ext>
            </a:extLst>
          </p:cNvPr>
          <p:cNvSpPr/>
          <p:nvPr/>
        </p:nvSpPr>
        <p:spPr>
          <a:xfrm>
            <a:off x="7523670" y="2594304"/>
            <a:ext cx="186549" cy="2105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9" name="Rechthoek 58">
            <a:extLst>
              <a:ext uri="{FF2B5EF4-FFF2-40B4-BE49-F238E27FC236}">
                <a16:creationId xmlns:a16="http://schemas.microsoft.com/office/drawing/2014/main" id="{0915EB3F-D97D-4A39-B34C-CB9911F0F755}"/>
              </a:ext>
            </a:extLst>
          </p:cNvPr>
          <p:cNvSpPr/>
          <p:nvPr/>
        </p:nvSpPr>
        <p:spPr>
          <a:xfrm>
            <a:off x="6007109" y="1841614"/>
            <a:ext cx="186549" cy="2105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61" name="Rechthoek 60">
            <a:extLst>
              <a:ext uri="{FF2B5EF4-FFF2-40B4-BE49-F238E27FC236}">
                <a16:creationId xmlns:a16="http://schemas.microsoft.com/office/drawing/2014/main" id="{B42076E9-76FA-46FF-83BB-6AF052DCD5D9}"/>
              </a:ext>
            </a:extLst>
          </p:cNvPr>
          <p:cNvSpPr/>
          <p:nvPr/>
        </p:nvSpPr>
        <p:spPr>
          <a:xfrm>
            <a:off x="5103812" y="2718021"/>
            <a:ext cx="186549" cy="2105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62" name="Rechthoek 61">
            <a:extLst>
              <a:ext uri="{FF2B5EF4-FFF2-40B4-BE49-F238E27FC236}">
                <a16:creationId xmlns:a16="http://schemas.microsoft.com/office/drawing/2014/main" id="{4A25DC32-46F6-41F4-9D9D-679C6313DA5F}"/>
              </a:ext>
            </a:extLst>
          </p:cNvPr>
          <p:cNvSpPr/>
          <p:nvPr/>
        </p:nvSpPr>
        <p:spPr>
          <a:xfrm>
            <a:off x="4388252" y="2323033"/>
            <a:ext cx="186549" cy="2105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63" name="Rechthoek 62">
            <a:extLst>
              <a:ext uri="{FF2B5EF4-FFF2-40B4-BE49-F238E27FC236}">
                <a16:creationId xmlns:a16="http://schemas.microsoft.com/office/drawing/2014/main" id="{D538E648-2873-40D0-8F44-59AF20B2B351}"/>
              </a:ext>
            </a:extLst>
          </p:cNvPr>
          <p:cNvSpPr/>
          <p:nvPr/>
        </p:nvSpPr>
        <p:spPr>
          <a:xfrm>
            <a:off x="3927922" y="2423030"/>
            <a:ext cx="186549" cy="2105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64" name="Rechthoek 63">
            <a:extLst>
              <a:ext uri="{FF2B5EF4-FFF2-40B4-BE49-F238E27FC236}">
                <a16:creationId xmlns:a16="http://schemas.microsoft.com/office/drawing/2014/main" id="{190AF550-B40E-41C2-83C2-6DBA3F172F99}"/>
              </a:ext>
            </a:extLst>
          </p:cNvPr>
          <p:cNvSpPr/>
          <p:nvPr/>
        </p:nvSpPr>
        <p:spPr>
          <a:xfrm>
            <a:off x="6646945" y="2303281"/>
            <a:ext cx="186549" cy="2105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65" name="Tekstvak 64">
            <a:extLst>
              <a:ext uri="{FF2B5EF4-FFF2-40B4-BE49-F238E27FC236}">
                <a16:creationId xmlns:a16="http://schemas.microsoft.com/office/drawing/2014/main" id="{59FE3805-1F6D-4E36-9351-A240F5068F24}"/>
              </a:ext>
            </a:extLst>
          </p:cNvPr>
          <p:cNvSpPr txBox="1"/>
          <p:nvPr/>
        </p:nvSpPr>
        <p:spPr>
          <a:xfrm>
            <a:off x="9709726" y="6229946"/>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180</a:t>
            </a:r>
          </a:p>
        </p:txBody>
      </p:sp>
      <p:pic>
        <p:nvPicPr>
          <p:cNvPr id="66" name="Afbeelding 65" descr="Afbeelding met vliegtuig, zitten, groot, startbaan&#10;&#10;Automatisch gegenereerde beschrijving">
            <a:extLst>
              <a:ext uri="{FF2B5EF4-FFF2-40B4-BE49-F238E27FC236}">
                <a16:creationId xmlns:a16="http://schemas.microsoft.com/office/drawing/2014/main" id="{22AFACC1-21E3-4572-AD21-BD1A920524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68" name="Afbeelding 67" descr="Afbeelding met teken, klok&#10;&#10;Automatisch gegenereerde beschrijving">
            <a:hlinkClick r:id="rId8" action="ppaction://hlinksldjump"/>
            <a:extLst>
              <a:ext uri="{FF2B5EF4-FFF2-40B4-BE49-F238E27FC236}">
                <a16:creationId xmlns:a16="http://schemas.microsoft.com/office/drawing/2014/main" id="{2A748F5D-6443-4A35-ACCE-AEF2BB2290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69" name="Afbeelding 68">
            <a:extLst>
              <a:ext uri="{FF2B5EF4-FFF2-40B4-BE49-F238E27FC236}">
                <a16:creationId xmlns:a16="http://schemas.microsoft.com/office/drawing/2014/main" id="{42F3970D-ADDD-49CF-AA4C-07C38471F8B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59" t="2904" r="2579" b="3434"/>
          <a:stretch/>
        </p:blipFill>
        <p:spPr>
          <a:xfrm>
            <a:off x="8883970" y="5096936"/>
            <a:ext cx="720246" cy="1081730"/>
          </a:xfrm>
          <a:prstGeom prst="rect">
            <a:avLst/>
          </a:prstGeom>
          <a:ln>
            <a:noFill/>
          </a:ln>
          <a:effectLst/>
        </p:spPr>
      </p:pic>
      <p:pic>
        <p:nvPicPr>
          <p:cNvPr id="6" name="Afbeelding 5" descr="Afbeelding met kamer, voedsel, teken&#10;&#10;Automatisch gegenereerde beschrijving">
            <a:hlinkClick r:id="rId11" action="ppaction://hlinksldjump"/>
            <a:extLst>
              <a:ext uri="{FF2B5EF4-FFF2-40B4-BE49-F238E27FC236}">
                <a16:creationId xmlns:a16="http://schemas.microsoft.com/office/drawing/2014/main" id="{FA283D18-97F5-4864-B9F0-3E268B1027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7" name="Afbeelding 6">
            <a:extLst>
              <a:ext uri="{FF2B5EF4-FFF2-40B4-BE49-F238E27FC236}">
                <a16:creationId xmlns:a16="http://schemas.microsoft.com/office/drawing/2014/main" id="{DBE555B7-7F34-4165-9A7B-D438781128A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8" name="Rechthoek 7">
            <a:extLst>
              <a:ext uri="{FF2B5EF4-FFF2-40B4-BE49-F238E27FC236}">
                <a16:creationId xmlns:a16="http://schemas.microsoft.com/office/drawing/2014/main" id="{B422785C-F9F2-42F0-A933-BEC6FA3A8C6C}"/>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18422984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Stratificatiediagram</a:t>
            </a:r>
            <a:br>
              <a:rPr lang="nl-NL" dirty="0"/>
            </a:br>
            <a:r>
              <a:rPr lang="nl-NL" sz="1600" b="0" dirty="0" err="1">
                <a:solidFill>
                  <a:schemeClr val="tx1"/>
                </a:solidFill>
                <a:latin typeface="Calibri" panose="020F0502020204030204" pitchFamily="34" charset="0"/>
                <a:cs typeface="Calibri" panose="020F0502020204030204" pitchFamily="34" charset="0"/>
              </a:rPr>
              <a:t>Kaoru</a:t>
            </a:r>
            <a:r>
              <a:rPr lang="nl-NL" sz="1600" b="0" dirty="0">
                <a:solidFill>
                  <a:schemeClr val="tx1"/>
                </a:solidFill>
                <a:latin typeface="Calibri" panose="020F0502020204030204" pitchFamily="34" charset="0"/>
                <a:cs typeface="Calibri" panose="020F0502020204030204" pitchFamily="34" charset="0"/>
              </a:rPr>
              <a:t> </a:t>
            </a:r>
            <a:r>
              <a:rPr lang="nl-NL" sz="1600" b="0" dirty="0" err="1">
                <a:solidFill>
                  <a:schemeClr val="tx1"/>
                </a:solidFill>
                <a:latin typeface="Calibri" panose="020F0502020204030204" pitchFamily="34" charset="0"/>
                <a:cs typeface="Calibri" panose="020F0502020204030204" pitchFamily="34" charset="0"/>
              </a:rPr>
              <a:t>Ishikawa</a:t>
            </a:r>
            <a:endParaRPr lang="nl-NL" sz="16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94</a:t>
            </a:fld>
            <a:endParaRPr lang="nl-NL" sz="1134">
              <a:solidFill>
                <a:prstClr val="black">
                  <a:tint val="75000"/>
                </a:prstClr>
              </a:solidFill>
              <a:latin typeface="Calibri" panose="020F0502020204030204"/>
            </a:endParaRP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653" y="5330026"/>
            <a:ext cx="940768" cy="697546"/>
          </a:xfrm>
          <a:prstGeom prst="rect">
            <a:avLst/>
          </a:prstGeom>
        </p:spPr>
      </p:pic>
      <p:sp>
        <p:nvSpPr>
          <p:cNvPr id="60" name="Tekstvak 59">
            <a:extLst>
              <a:ext uri="{FF2B5EF4-FFF2-40B4-BE49-F238E27FC236}">
                <a16:creationId xmlns:a16="http://schemas.microsoft.com/office/drawing/2014/main" id="{F5285752-2F49-4B0A-9CD1-C23B4878F66A}"/>
              </a:ext>
            </a:extLst>
          </p:cNvPr>
          <p:cNvSpPr txBox="1"/>
          <p:nvPr/>
        </p:nvSpPr>
        <p:spPr>
          <a:xfrm>
            <a:off x="9982481" y="6235853"/>
            <a:ext cx="816249" cy="246671"/>
          </a:xfrm>
          <a:prstGeom prst="rect">
            <a:avLst/>
          </a:prstGeom>
          <a:noFill/>
        </p:spPr>
        <p:txBody>
          <a:bodyPr wrap="none" rtlCol="0">
            <a:spAutoFit/>
          </a:bodyPr>
          <a:lstStyle/>
          <a:p>
            <a:pPr defTabSz="864017">
              <a:defRPr/>
            </a:pPr>
            <a:r>
              <a:rPr lang="nl-NL" sz="1003" dirty="0">
                <a:solidFill>
                  <a:schemeClr val="bg1"/>
                </a:solidFill>
                <a:effectLst>
                  <a:outerShdw blurRad="38100" dist="38100" dir="2700000" algn="tl">
                    <a:srgbClr val="000000">
                      <a:alpha val="43137"/>
                    </a:srgbClr>
                  </a:outerShdw>
                </a:effectLst>
                <a:latin typeface="Calibri" panose="020F0502020204030204"/>
              </a:rPr>
              <a:t>Pag.417 e.v.</a:t>
            </a: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fbeelding 10" descr="Afbeelding met tekst, persoon&#10;&#10;Automatisch gegenereerde beschrijving">
            <a:extLst>
              <a:ext uri="{FF2B5EF4-FFF2-40B4-BE49-F238E27FC236}">
                <a16:creationId xmlns:a16="http://schemas.microsoft.com/office/drawing/2014/main" id="{B58C647F-F6E1-421E-BA54-3835293AD46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943404" y="5096316"/>
            <a:ext cx="785767" cy="1082387"/>
          </a:xfrm>
          <a:prstGeom prst="rect">
            <a:avLst/>
          </a:prstGeom>
          <a:ln>
            <a:noFill/>
          </a:ln>
          <a:effec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sp>
        <p:nvSpPr>
          <p:cNvPr id="28" name="Rechthoek 27">
            <a:extLst>
              <a:ext uri="{FF2B5EF4-FFF2-40B4-BE49-F238E27FC236}">
                <a16:creationId xmlns:a16="http://schemas.microsoft.com/office/drawing/2014/main" id="{650F32AA-2EC3-4B29-8A6A-046177987E3F}"/>
              </a:ext>
            </a:extLst>
          </p:cNvPr>
          <p:cNvSpPr/>
          <p:nvPr/>
        </p:nvSpPr>
        <p:spPr>
          <a:xfrm>
            <a:off x="2874607" y="1529366"/>
            <a:ext cx="7360994" cy="3712600"/>
          </a:xfrm>
          <a:prstGeom prst="rect">
            <a:avLst/>
          </a:prstGeom>
          <a:noFill/>
          <a:ln w="25400" cap="flat" cmpd="sng" algn="ctr">
            <a:solidFill>
              <a:schemeClr val="bg1">
                <a:lumMod val="50000"/>
              </a:schemeClr>
            </a:solidFill>
            <a:prstDash val="solid"/>
          </a:ln>
          <a:effectLst/>
        </p:spPr>
        <p:txBody>
          <a:bodyPr rtlCol="0" anchor="ctr"/>
          <a:lstStyle/>
          <a:p>
            <a:pPr algn="ctr" defTabSz="864017">
              <a:defRPr/>
            </a:pPr>
            <a:endParaRPr lang="nl-NL" sz="1701" kern="0">
              <a:solidFill>
                <a:prstClr val="white"/>
              </a:solidFill>
              <a:latin typeface="Calibri"/>
            </a:endParaRPr>
          </a:p>
        </p:txBody>
      </p:sp>
      <p:cxnSp>
        <p:nvCxnSpPr>
          <p:cNvPr id="29" name="Rechte verbindingslijn 28">
            <a:extLst>
              <a:ext uri="{FF2B5EF4-FFF2-40B4-BE49-F238E27FC236}">
                <a16:creationId xmlns:a16="http://schemas.microsoft.com/office/drawing/2014/main" id="{64CED14A-614E-4AA2-B3FD-965EFF53B23B}"/>
              </a:ext>
            </a:extLst>
          </p:cNvPr>
          <p:cNvCxnSpPr/>
          <p:nvPr/>
        </p:nvCxnSpPr>
        <p:spPr>
          <a:xfrm>
            <a:off x="2874607" y="4761258"/>
            <a:ext cx="7360994" cy="0"/>
          </a:xfrm>
          <a:prstGeom prst="line">
            <a:avLst/>
          </a:prstGeom>
          <a:noFill/>
          <a:ln w="9525" cap="flat" cmpd="sng" algn="ctr">
            <a:solidFill>
              <a:srgbClr val="EEECE1">
                <a:lumMod val="25000"/>
              </a:srgbClr>
            </a:solidFill>
            <a:prstDash val="solid"/>
          </a:ln>
          <a:effectLst/>
        </p:spPr>
      </p:cxnSp>
      <p:cxnSp>
        <p:nvCxnSpPr>
          <p:cNvPr id="30" name="Rechte verbindingslijn 29">
            <a:extLst>
              <a:ext uri="{FF2B5EF4-FFF2-40B4-BE49-F238E27FC236}">
                <a16:creationId xmlns:a16="http://schemas.microsoft.com/office/drawing/2014/main" id="{CE042A2F-6C8C-47B2-BF0C-D8247214EC79}"/>
              </a:ext>
            </a:extLst>
          </p:cNvPr>
          <p:cNvCxnSpPr/>
          <p:nvPr/>
        </p:nvCxnSpPr>
        <p:spPr>
          <a:xfrm>
            <a:off x="2874607" y="3807776"/>
            <a:ext cx="7360994" cy="0"/>
          </a:xfrm>
          <a:prstGeom prst="line">
            <a:avLst/>
          </a:prstGeom>
          <a:noFill/>
          <a:ln w="9525" cap="flat" cmpd="sng" algn="ctr">
            <a:solidFill>
              <a:srgbClr val="EEECE1">
                <a:lumMod val="25000"/>
              </a:srgbClr>
            </a:solidFill>
            <a:prstDash val="solid"/>
          </a:ln>
          <a:effectLst/>
        </p:spPr>
      </p:cxnSp>
      <p:cxnSp>
        <p:nvCxnSpPr>
          <p:cNvPr id="31" name="Rechte verbindingslijn 30">
            <a:extLst>
              <a:ext uri="{FF2B5EF4-FFF2-40B4-BE49-F238E27FC236}">
                <a16:creationId xmlns:a16="http://schemas.microsoft.com/office/drawing/2014/main" id="{55407DF1-762A-4EDB-A262-07CD154AF257}"/>
              </a:ext>
            </a:extLst>
          </p:cNvPr>
          <p:cNvCxnSpPr/>
          <p:nvPr/>
        </p:nvCxnSpPr>
        <p:spPr>
          <a:xfrm>
            <a:off x="2874607" y="2854296"/>
            <a:ext cx="7360994" cy="0"/>
          </a:xfrm>
          <a:prstGeom prst="line">
            <a:avLst/>
          </a:prstGeom>
          <a:noFill/>
          <a:ln w="9525" cap="flat" cmpd="sng" algn="ctr">
            <a:solidFill>
              <a:srgbClr val="EEECE1">
                <a:lumMod val="25000"/>
              </a:srgbClr>
            </a:solidFill>
            <a:prstDash val="solid"/>
          </a:ln>
          <a:effectLst/>
        </p:spPr>
      </p:cxnSp>
      <p:cxnSp>
        <p:nvCxnSpPr>
          <p:cNvPr id="32" name="Rechte verbindingslijn 31">
            <a:extLst>
              <a:ext uri="{FF2B5EF4-FFF2-40B4-BE49-F238E27FC236}">
                <a16:creationId xmlns:a16="http://schemas.microsoft.com/office/drawing/2014/main" id="{ECD4722F-7CD9-4714-934A-30789A1DB795}"/>
              </a:ext>
            </a:extLst>
          </p:cNvPr>
          <p:cNvCxnSpPr/>
          <p:nvPr/>
        </p:nvCxnSpPr>
        <p:spPr>
          <a:xfrm>
            <a:off x="2874607" y="1900817"/>
            <a:ext cx="7360994" cy="0"/>
          </a:xfrm>
          <a:prstGeom prst="line">
            <a:avLst/>
          </a:prstGeom>
          <a:noFill/>
          <a:ln w="9525" cap="flat" cmpd="sng" algn="ctr">
            <a:solidFill>
              <a:srgbClr val="EEECE1">
                <a:lumMod val="25000"/>
              </a:srgbClr>
            </a:solidFill>
            <a:prstDash val="solid"/>
          </a:ln>
          <a:effectLst/>
        </p:spPr>
      </p:cxnSp>
      <p:cxnSp>
        <p:nvCxnSpPr>
          <p:cNvPr id="33" name="Rechte verbindingslijn met pijl 32">
            <a:extLst>
              <a:ext uri="{FF2B5EF4-FFF2-40B4-BE49-F238E27FC236}">
                <a16:creationId xmlns:a16="http://schemas.microsoft.com/office/drawing/2014/main" id="{73829086-1694-4BF5-856F-3C3A2E7BFD57}"/>
              </a:ext>
            </a:extLst>
          </p:cNvPr>
          <p:cNvCxnSpPr/>
          <p:nvPr/>
        </p:nvCxnSpPr>
        <p:spPr>
          <a:xfrm>
            <a:off x="2874607" y="5507460"/>
            <a:ext cx="7360994"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34" name="Rechte verbindingslijn met pijl 33">
            <a:extLst>
              <a:ext uri="{FF2B5EF4-FFF2-40B4-BE49-F238E27FC236}">
                <a16:creationId xmlns:a16="http://schemas.microsoft.com/office/drawing/2014/main" id="{A311321B-8778-4F2B-A3BC-60898407E0DD}"/>
              </a:ext>
            </a:extLst>
          </p:cNvPr>
          <p:cNvCxnSpPr>
            <a:cxnSpLocks/>
          </p:cNvCxnSpPr>
          <p:nvPr/>
        </p:nvCxnSpPr>
        <p:spPr>
          <a:xfrm flipV="1">
            <a:off x="2697377" y="1553368"/>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35" name="Tekstvak 34">
            <a:extLst>
              <a:ext uri="{FF2B5EF4-FFF2-40B4-BE49-F238E27FC236}">
                <a16:creationId xmlns:a16="http://schemas.microsoft.com/office/drawing/2014/main" id="{6303004B-6511-400B-945C-6055BD30039E}"/>
              </a:ext>
            </a:extLst>
          </p:cNvPr>
          <p:cNvSpPr txBox="1"/>
          <p:nvPr/>
        </p:nvSpPr>
        <p:spPr>
          <a:xfrm>
            <a:off x="6289334" y="5567897"/>
            <a:ext cx="1502334" cy="295915"/>
          </a:xfrm>
          <a:prstGeom prst="rect">
            <a:avLst/>
          </a:prstGeom>
          <a:noFill/>
        </p:spPr>
        <p:txBody>
          <a:bodyPr wrap="none" rtlCol="0">
            <a:spAutoFit/>
          </a:bodyPr>
          <a:lstStyle/>
          <a:p>
            <a:pPr defTabSz="863885">
              <a:defRPr/>
            </a:pPr>
            <a:r>
              <a:rPr lang="nl-NL" sz="1323" kern="0" dirty="0">
                <a:solidFill>
                  <a:prstClr val="black"/>
                </a:solidFill>
                <a:latin typeface="Calibri" panose="020F0502020204030204" pitchFamily="34" charset="0"/>
                <a:cs typeface="Calibri" panose="020F0502020204030204" pitchFamily="34" charset="0"/>
              </a:rPr>
              <a:t>Zuiverheid product</a:t>
            </a:r>
          </a:p>
        </p:txBody>
      </p:sp>
      <p:cxnSp>
        <p:nvCxnSpPr>
          <p:cNvPr id="36" name="Rechte verbindingslijn 35">
            <a:extLst>
              <a:ext uri="{FF2B5EF4-FFF2-40B4-BE49-F238E27FC236}">
                <a16:creationId xmlns:a16="http://schemas.microsoft.com/office/drawing/2014/main" id="{F44A7DDC-A4CD-4C59-88F1-29C9AFDBE3B7}"/>
              </a:ext>
            </a:extLst>
          </p:cNvPr>
          <p:cNvCxnSpPr/>
          <p:nvPr/>
        </p:nvCxnSpPr>
        <p:spPr>
          <a:xfrm>
            <a:off x="2874607" y="2377557"/>
            <a:ext cx="7360994" cy="0"/>
          </a:xfrm>
          <a:prstGeom prst="line">
            <a:avLst/>
          </a:prstGeom>
          <a:noFill/>
          <a:ln w="9525" cap="flat" cmpd="sng" algn="ctr">
            <a:solidFill>
              <a:srgbClr val="EEECE1">
                <a:lumMod val="25000"/>
              </a:srgbClr>
            </a:solidFill>
            <a:prstDash val="solid"/>
          </a:ln>
          <a:effectLst/>
        </p:spPr>
      </p:cxnSp>
      <p:cxnSp>
        <p:nvCxnSpPr>
          <p:cNvPr id="37" name="Rechte verbindingslijn 36">
            <a:extLst>
              <a:ext uri="{FF2B5EF4-FFF2-40B4-BE49-F238E27FC236}">
                <a16:creationId xmlns:a16="http://schemas.microsoft.com/office/drawing/2014/main" id="{F2537F58-6F65-4E50-89A0-0F7989EB6F94}"/>
              </a:ext>
            </a:extLst>
          </p:cNvPr>
          <p:cNvCxnSpPr/>
          <p:nvPr/>
        </p:nvCxnSpPr>
        <p:spPr>
          <a:xfrm>
            <a:off x="2874607" y="4250740"/>
            <a:ext cx="7360994" cy="0"/>
          </a:xfrm>
          <a:prstGeom prst="line">
            <a:avLst/>
          </a:prstGeom>
          <a:noFill/>
          <a:ln w="9525" cap="flat" cmpd="sng" algn="ctr">
            <a:solidFill>
              <a:srgbClr val="EEECE1">
                <a:lumMod val="25000"/>
              </a:srgbClr>
            </a:solidFill>
            <a:prstDash val="solid"/>
          </a:ln>
          <a:effectLst/>
        </p:spPr>
      </p:cxnSp>
      <p:sp>
        <p:nvSpPr>
          <p:cNvPr id="38" name="Tekstvak 37">
            <a:extLst>
              <a:ext uri="{FF2B5EF4-FFF2-40B4-BE49-F238E27FC236}">
                <a16:creationId xmlns:a16="http://schemas.microsoft.com/office/drawing/2014/main" id="{81335C94-8598-4DAD-B618-B1CE36A2EB41}"/>
              </a:ext>
            </a:extLst>
          </p:cNvPr>
          <p:cNvSpPr txBox="1"/>
          <p:nvPr/>
        </p:nvSpPr>
        <p:spPr>
          <a:xfrm rot="16200000">
            <a:off x="1576669" y="3452263"/>
            <a:ext cx="1992853" cy="295915"/>
          </a:xfrm>
          <a:prstGeom prst="rect">
            <a:avLst/>
          </a:prstGeom>
          <a:noFill/>
        </p:spPr>
        <p:txBody>
          <a:bodyPr wrap="none" rtlCol="0">
            <a:spAutoFit/>
          </a:bodyPr>
          <a:lstStyle/>
          <a:p>
            <a:pPr defTabSz="863885">
              <a:defRPr/>
            </a:pPr>
            <a:r>
              <a:rPr lang="nl-NL" sz="1323" dirty="0">
                <a:solidFill>
                  <a:prstClr val="black"/>
                </a:solidFill>
                <a:latin typeface="Calibri" panose="020F0502020204030204" pitchFamily="34" charset="0"/>
                <a:cs typeface="Calibri" panose="020F0502020204030204" pitchFamily="34" charset="0"/>
              </a:rPr>
              <a:t>Scores per productieploeg</a:t>
            </a:r>
          </a:p>
        </p:txBody>
      </p:sp>
      <p:cxnSp>
        <p:nvCxnSpPr>
          <p:cNvPr id="39" name="Rechte verbindingslijn 38">
            <a:extLst>
              <a:ext uri="{FF2B5EF4-FFF2-40B4-BE49-F238E27FC236}">
                <a16:creationId xmlns:a16="http://schemas.microsoft.com/office/drawing/2014/main" id="{9B879691-B528-48A3-908E-3C4B887B7A91}"/>
              </a:ext>
            </a:extLst>
          </p:cNvPr>
          <p:cNvCxnSpPr/>
          <p:nvPr/>
        </p:nvCxnSpPr>
        <p:spPr>
          <a:xfrm>
            <a:off x="2874607" y="3331036"/>
            <a:ext cx="7360994" cy="0"/>
          </a:xfrm>
          <a:prstGeom prst="line">
            <a:avLst/>
          </a:prstGeom>
          <a:noFill/>
          <a:ln w="9525" cap="flat" cmpd="sng" algn="ctr">
            <a:solidFill>
              <a:schemeClr val="bg1">
                <a:lumMod val="50000"/>
              </a:schemeClr>
            </a:solidFill>
            <a:prstDash val="solid"/>
          </a:ln>
          <a:effectLst/>
        </p:spPr>
      </p:cxnSp>
      <p:sp>
        <p:nvSpPr>
          <p:cNvPr id="40" name="Ruit 39">
            <a:extLst>
              <a:ext uri="{FF2B5EF4-FFF2-40B4-BE49-F238E27FC236}">
                <a16:creationId xmlns:a16="http://schemas.microsoft.com/office/drawing/2014/main" id="{5EFCECFB-6415-4255-93E1-1EA763084EC0}"/>
              </a:ext>
            </a:extLst>
          </p:cNvPr>
          <p:cNvSpPr/>
          <p:nvPr/>
        </p:nvSpPr>
        <p:spPr>
          <a:xfrm>
            <a:off x="4467286" y="2135433"/>
            <a:ext cx="204100" cy="2041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1" name="Ruit 40">
            <a:extLst>
              <a:ext uri="{FF2B5EF4-FFF2-40B4-BE49-F238E27FC236}">
                <a16:creationId xmlns:a16="http://schemas.microsoft.com/office/drawing/2014/main" id="{12C952F6-3FEA-49DA-B06A-8AB5B028A0AF}"/>
              </a:ext>
            </a:extLst>
          </p:cNvPr>
          <p:cNvSpPr/>
          <p:nvPr/>
        </p:nvSpPr>
        <p:spPr>
          <a:xfrm>
            <a:off x="5200396" y="2499954"/>
            <a:ext cx="204100" cy="2041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2" name="Ruit 41">
            <a:extLst>
              <a:ext uri="{FF2B5EF4-FFF2-40B4-BE49-F238E27FC236}">
                <a16:creationId xmlns:a16="http://schemas.microsoft.com/office/drawing/2014/main" id="{FBF46FEE-7667-4845-AD2F-ADB2459FED03}"/>
              </a:ext>
            </a:extLst>
          </p:cNvPr>
          <p:cNvSpPr/>
          <p:nvPr/>
        </p:nvSpPr>
        <p:spPr>
          <a:xfrm>
            <a:off x="4015108" y="2038176"/>
            <a:ext cx="204100" cy="2041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3" name="Ruit 42">
            <a:extLst>
              <a:ext uri="{FF2B5EF4-FFF2-40B4-BE49-F238E27FC236}">
                <a16:creationId xmlns:a16="http://schemas.microsoft.com/office/drawing/2014/main" id="{0B0C75DA-B0C5-4DE9-8E51-6BCE932F92FA}"/>
              </a:ext>
            </a:extLst>
          </p:cNvPr>
          <p:cNvSpPr/>
          <p:nvPr/>
        </p:nvSpPr>
        <p:spPr>
          <a:xfrm>
            <a:off x="6965578" y="2151655"/>
            <a:ext cx="204100" cy="2041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4" name="Ruit 43">
            <a:extLst>
              <a:ext uri="{FF2B5EF4-FFF2-40B4-BE49-F238E27FC236}">
                <a16:creationId xmlns:a16="http://schemas.microsoft.com/office/drawing/2014/main" id="{1A5F4C97-EE75-4981-840C-9F5780E38141}"/>
              </a:ext>
            </a:extLst>
          </p:cNvPr>
          <p:cNvSpPr/>
          <p:nvPr/>
        </p:nvSpPr>
        <p:spPr>
          <a:xfrm>
            <a:off x="8116475" y="2720127"/>
            <a:ext cx="204100" cy="2041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5" name="Ruit 44">
            <a:extLst>
              <a:ext uri="{FF2B5EF4-FFF2-40B4-BE49-F238E27FC236}">
                <a16:creationId xmlns:a16="http://schemas.microsoft.com/office/drawing/2014/main" id="{AAB49F68-2A01-4BDD-BDA3-37472E425100}"/>
              </a:ext>
            </a:extLst>
          </p:cNvPr>
          <p:cNvSpPr/>
          <p:nvPr/>
        </p:nvSpPr>
        <p:spPr>
          <a:xfrm>
            <a:off x="7593929" y="2386451"/>
            <a:ext cx="204100" cy="2041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6" name="Ruit 45">
            <a:extLst>
              <a:ext uri="{FF2B5EF4-FFF2-40B4-BE49-F238E27FC236}">
                <a16:creationId xmlns:a16="http://schemas.microsoft.com/office/drawing/2014/main" id="{758A8549-9F74-4BFF-B1AE-313DB7A3EC33}"/>
              </a:ext>
            </a:extLst>
          </p:cNvPr>
          <p:cNvSpPr/>
          <p:nvPr/>
        </p:nvSpPr>
        <p:spPr>
          <a:xfrm>
            <a:off x="6784979" y="2863191"/>
            <a:ext cx="204100" cy="2041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7" name="Ruit 46">
            <a:extLst>
              <a:ext uri="{FF2B5EF4-FFF2-40B4-BE49-F238E27FC236}">
                <a16:creationId xmlns:a16="http://schemas.microsoft.com/office/drawing/2014/main" id="{43C463FF-1EAC-401D-B93E-9CED0F3C51CB}"/>
              </a:ext>
            </a:extLst>
          </p:cNvPr>
          <p:cNvSpPr/>
          <p:nvPr/>
        </p:nvSpPr>
        <p:spPr>
          <a:xfrm>
            <a:off x="6103693" y="2144367"/>
            <a:ext cx="204100" cy="2041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8" name="Rechthoek 47">
            <a:extLst>
              <a:ext uri="{FF2B5EF4-FFF2-40B4-BE49-F238E27FC236}">
                <a16:creationId xmlns:a16="http://schemas.microsoft.com/office/drawing/2014/main" id="{7877A9F1-0BC8-425C-82DB-EB8795EF2265}"/>
              </a:ext>
            </a:extLst>
          </p:cNvPr>
          <p:cNvSpPr/>
          <p:nvPr/>
        </p:nvSpPr>
        <p:spPr>
          <a:xfrm>
            <a:off x="9038510" y="4572308"/>
            <a:ext cx="186549" cy="21055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9" name="Rechthoek 48">
            <a:extLst>
              <a:ext uri="{FF2B5EF4-FFF2-40B4-BE49-F238E27FC236}">
                <a16:creationId xmlns:a16="http://schemas.microsoft.com/office/drawing/2014/main" id="{DFB5E1EC-58BD-442E-99B9-3344AAE985DE}"/>
              </a:ext>
            </a:extLst>
          </p:cNvPr>
          <p:cNvSpPr/>
          <p:nvPr/>
        </p:nvSpPr>
        <p:spPr>
          <a:xfrm>
            <a:off x="7900022" y="4094062"/>
            <a:ext cx="186549" cy="21055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0" name="Rechthoek 49">
            <a:extLst>
              <a:ext uri="{FF2B5EF4-FFF2-40B4-BE49-F238E27FC236}">
                <a16:creationId xmlns:a16="http://schemas.microsoft.com/office/drawing/2014/main" id="{12C46EE8-B2AB-40A0-9EE3-A29EC38F94FD}"/>
              </a:ext>
            </a:extLst>
          </p:cNvPr>
          <p:cNvSpPr/>
          <p:nvPr/>
        </p:nvSpPr>
        <p:spPr>
          <a:xfrm>
            <a:off x="6121244" y="3836079"/>
            <a:ext cx="186549" cy="21055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1" name="Rechthoek 50">
            <a:extLst>
              <a:ext uri="{FF2B5EF4-FFF2-40B4-BE49-F238E27FC236}">
                <a16:creationId xmlns:a16="http://schemas.microsoft.com/office/drawing/2014/main" id="{D7A12C97-C0A4-469E-B901-0282115B8CB5}"/>
              </a:ext>
            </a:extLst>
          </p:cNvPr>
          <p:cNvSpPr/>
          <p:nvPr/>
        </p:nvSpPr>
        <p:spPr>
          <a:xfrm>
            <a:off x="6784979" y="3756401"/>
            <a:ext cx="186549" cy="21055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2" name="Rechthoek 51">
            <a:extLst>
              <a:ext uri="{FF2B5EF4-FFF2-40B4-BE49-F238E27FC236}">
                <a16:creationId xmlns:a16="http://schemas.microsoft.com/office/drawing/2014/main" id="{2D68448E-4C04-474E-B72C-7F513DFBEDD0}"/>
              </a:ext>
            </a:extLst>
          </p:cNvPr>
          <p:cNvSpPr/>
          <p:nvPr/>
        </p:nvSpPr>
        <p:spPr>
          <a:xfrm>
            <a:off x="4788022" y="4226223"/>
            <a:ext cx="186549" cy="21055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3" name="Rechthoek 52">
            <a:extLst>
              <a:ext uri="{FF2B5EF4-FFF2-40B4-BE49-F238E27FC236}">
                <a16:creationId xmlns:a16="http://schemas.microsoft.com/office/drawing/2014/main" id="{256C38D6-D2D1-490F-80B4-6E6CEA7A4E03}"/>
              </a:ext>
            </a:extLst>
          </p:cNvPr>
          <p:cNvSpPr/>
          <p:nvPr/>
        </p:nvSpPr>
        <p:spPr>
          <a:xfrm>
            <a:off x="5404496" y="3488194"/>
            <a:ext cx="186549" cy="21055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4" name="Rechthoek 53">
            <a:extLst>
              <a:ext uri="{FF2B5EF4-FFF2-40B4-BE49-F238E27FC236}">
                <a16:creationId xmlns:a16="http://schemas.microsoft.com/office/drawing/2014/main" id="{6DEA69DD-DF6A-4339-8912-7D6EF771D424}"/>
              </a:ext>
            </a:extLst>
          </p:cNvPr>
          <p:cNvSpPr/>
          <p:nvPr/>
        </p:nvSpPr>
        <p:spPr>
          <a:xfrm>
            <a:off x="3992279" y="3301574"/>
            <a:ext cx="186549" cy="21055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55" name="Ovaal 54">
            <a:extLst>
              <a:ext uri="{FF2B5EF4-FFF2-40B4-BE49-F238E27FC236}">
                <a16:creationId xmlns:a16="http://schemas.microsoft.com/office/drawing/2014/main" id="{84D73F29-7BA7-4690-9818-23DD675E9A0A}"/>
              </a:ext>
            </a:extLst>
          </p:cNvPr>
          <p:cNvSpPr/>
          <p:nvPr/>
        </p:nvSpPr>
        <p:spPr>
          <a:xfrm>
            <a:off x="6301313" y="3332181"/>
            <a:ext cx="186549" cy="21055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srgbClr val="9BBB59">
                  <a:lumMod val="75000"/>
                </a:srgbClr>
              </a:solidFill>
              <a:latin typeface="Calibri"/>
            </a:endParaRPr>
          </a:p>
        </p:txBody>
      </p:sp>
      <p:sp>
        <p:nvSpPr>
          <p:cNvPr id="56" name="Ovaal 55">
            <a:extLst>
              <a:ext uri="{FF2B5EF4-FFF2-40B4-BE49-F238E27FC236}">
                <a16:creationId xmlns:a16="http://schemas.microsoft.com/office/drawing/2014/main" id="{CEEE2504-A673-4399-A234-6BA52F340C07}"/>
              </a:ext>
            </a:extLst>
          </p:cNvPr>
          <p:cNvSpPr/>
          <p:nvPr/>
        </p:nvSpPr>
        <p:spPr>
          <a:xfrm>
            <a:off x="7263577" y="3332181"/>
            <a:ext cx="186549" cy="21055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srgbClr val="9BBB59">
                  <a:lumMod val="75000"/>
                </a:srgbClr>
              </a:solidFill>
              <a:latin typeface="Calibri"/>
            </a:endParaRPr>
          </a:p>
        </p:txBody>
      </p:sp>
      <p:sp>
        <p:nvSpPr>
          <p:cNvPr id="58" name="Ovaal 57">
            <a:extLst>
              <a:ext uri="{FF2B5EF4-FFF2-40B4-BE49-F238E27FC236}">
                <a16:creationId xmlns:a16="http://schemas.microsoft.com/office/drawing/2014/main" id="{E45AAB8C-C7D1-417E-9275-1F8BCE3CCAA2}"/>
              </a:ext>
            </a:extLst>
          </p:cNvPr>
          <p:cNvSpPr/>
          <p:nvPr/>
        </p:nvSpPr>
        <p:spPr>
          <a:xfrm>
            <a:off x="4396711" y="2660224"/>
            <a:ext cx="186549" cy="21055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srgbClr val="9BBB59">
                  <a:lumMod val="75000"/>
                </a:srgbClr>
              </a:solidFill>
              <a:latin typeface="Calibri"/>
            </a:endParaRPr>
          </a:p>
        </p:txBody>
      </p:sp>
      <p:sp>
        <p:nvSpPr>
          <p:cNvPr id="59" name="Ovaal 58">
            <a:extLst>
              <a:ext uri="{FF2B5EF4-FFF2-40B4-BE49-F238E27FC236}">
                <a16:creationId xmlns:a16="http://schemas.microsoft.com/office/drawing/2014/main" id="{16B747B1-0255-4671-86B6-229862853F0E}"/>
              </a:ext>
            </a:extLst>
          </p:cNvPr>
          <p:cNvSpPr/>
          <p:nvPr/>
        </p:nvSpPr>
        <p:spPr>
          <a:xfrm>
            <a:off x="5656839" y="3033664"/>
            <a:ext cx="186549" cy="21055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srgbClr val="9BBB59">
                  <a:lumMod val="75000"/>
                </a:srgbClr>
              </a:solidFill>
              <a:latin typeface="Calibri"/>
            </a:endParaRPr>
          </a:p>
        </p:txBody>
      </p:sp>
      <p:sp>
        <p:nvSpPr>
          <p:cNvPr id="61" name="Ovaal 60">
            <a:extLst>
              <a:ext uri="{FF2B5EF4-FFF2-40B4-BE49-F238E27FC236}">
                <a16:creationId xmlns:a16="http://schemas.microsoft.com/office/drawing/2014/main" id="{E12CB5FF-91B6-4323-84EC-631928D22399}"/>
              </a:ext>
            </a:extLst>
          </p:cNvPr>
          <p:cNvSpPr/>
          <p:nvPr/>
        </p:nvSpPr>
        <p:spPr>
          <a:xfrm>
            <a:off x="3268571" y="2906178"/>
            <a:ext cx="186549" cy="21055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srgbClr val="9BBB59">
                  <a:lumMod val="75000"/>
                </a:srgbClr>
              </a:solidFill>
              <a:latin typeface="Calibri"/>
            </a:endParaRPr>
          </a:p>
        </p:txBody>
      </p:sp>
      <p:sp>
        <p:nvSpPr>
          <p:cNvPr id="62" name="Vrije vorm: vorm 61">
            <a:extLst>
              <a:ext uri="{FF2B5EF4-FFF2-40B4-BE49-F238E27FC236}">
                <a16:creationId xmlns:a16="http://schemas.microsoft.com/office/drawing/2014/main" id="{1B905C24-9C53-47B2-B9D4-B7A9CFAA9261}"/>
              </a:ext>
            </a:extLst>
          </p:cNvPr>
          <p:cNvSpPr/>
          <p:nvPr/>
        </p:nvSpPr>
        <p:spPr>
          <a:xfrm>
            <a:off x="3687611" y="1790671"/>
            <a:ext cx="5072921" cy="1494089"/>
          </a:xfrm>
          <a:custGeom>
            <a:avLst/>
            <a:gdLst>
              <a:gd name="connsiteX0" fmla="*/ 139330 w 5368696"/>
              <a:gd name="connsiteY0" fmla="*/ 176672 h 1581201"/>
              <a:gd name="connsiteX1" fmla="*/ 544575 w 5368696"/>
              <a:gd name="connsiteY1" fmla="*/ 26 h 1581201"/>
              <a:gd name="connsiteX2" fmla="*/ 1074512 w 5368696"/>
              <a:gd name="connsiteY2" fmla="*/ 166281 h 1581201"/>
              <a:gd name="connsiteX3" fmla="*/ 1375848 w 5368696"/>
              <a:gd name="connsiteY3" fmla="*/ 498790 h 1581201"/>
              <a:gd name="connsiteX4" fmla="*/ 1864221 w 5368696"/>
              <a:gd name="connsiteY4" fmla="*/ 602699 h 1581201"/>
              <a:gd name="connsiteX5" fmla="*/ 2726666 w 5368696"/>
              <a:gd name="connsiteY5" fmla="*/ 207844 h 1581201"/>
              <a:gd name="connsiteX6" fmla="*/ 3495594 w 5368696"/>
              <a:gd name="connsiteY6" fmla="*/ 145499 h 1581201"/>
              <a:gd name="connsiteX7" fmla="*/ 4555466 w 5368696"/>
              <a:gd name="connsiteY7" fmla="*/ 415663 h 1581201"/>
              <a:gd name="connsiteX8" fmla="*/ 5262048 w 5368696"/>
              <a:gd name="connsiteY8" fmla="*/ 976772 h 1581201"/>
              <a:gd name="connsiteX9" fmla="*/ 5303612 w 5368696"/>
              <a:gd name="connsiteY9" fmla="*/ 1527490 h 1581201"/>
              <a:gd name="connsiteX10" fmla="*/ 4659375 w 5368696"/>
              <a:gd name="connsiteY10" fmla="*/ 1537881 h 1581201"/>
              <a:gd name="connsiteX11" fmla="*/ 4119048 w 5368696"/>
              <a:gd name="connsiteY11" fmla="*/ 1330063 h 1581201"/>
              <a:gd name="connsiteX12" fmla="*/ 3391684 w 5368696"/>
              <a:gd name="connsiteY12" fmla="*/ 1517099 h 1581201"/>
              <a:gd name="connsiteX13" fmla="*/ 2622757 w 5368696"/>
              <a:gd name="connsiteY13" fmla="*/ 1039117 h 1581201"/>
              <a:gd name="connsiteX14" fmla="*/ 1739530 w 5368696"/>
              <a:gd name="connsiteY14" fmla="*/ 1143026 h 1581201"/>
              <a:gd name="connsiteX15" fmla="*/ 1199203 w 5368696"/>
              <a:gd name="connsiteY15" fmla="*/ 800126 h 1581201"/>
              <a:gd name="connsiteX16" fmla="*/ 586139 w 5368696"/>
              <a:gd name="connsiteY16" fmla="*/ 748172 h 1581201"/>
              <a:gd name="connsiteX17" fmla="*/ 25030 w 5368696"/>
              <a:gd name="connsiteY17" fmla="*/ 509181 h 1581201"/>
              <a:gd name="connsiteX18" fmla="*/ 139330 w 5368696"/>
              <a:gd name="connsiteY18" fmla="*/ 176672 h 158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68696" h="1581201">
                <a:moveTo>
                  <a:pt x="139330" y="176672"/>
                </a:moveTo>
                <a:cubicBezTo>
                  <a:pt x="225921" y="91813"/>
                  <a:pt x="388711" y="1758"/>
                  <a:pt x="544575" y="26"/>
                </a:cubicBezTo>
                <a:cubicBezTo>
                  <a:pt x="700439" y="-1706"/>
                  <a:pt x="935967" y="83154"/>
                  <a:pt x="1074512" y="166281"/>
                </a:cubicBezTo>
                <a:cubicBezTo>
                  <a:pt x="1213057" y="249408"/>
                  <a:pt x="1244230" y="426054"/>
                  <a:pt x="1375848" y="498790"/>
                </a:cubicBezTo>
                <a:cubicBezTo>
                  <a:pt x="1507466" y="571526"/>
                  <a:pt x="1639085" y="651190"/>
                  <a:pt x="1864221" y="602699"/>
                </a:cubicBezTo>
                <a:cubicBezTo>
                  <a:pt x="2089357" y="554208"/>
                  <a:pt x="2454771" y="284044"/>
                  <a:pt x="2726666" y="207844"/>
                </a:cubicBezTo>
                <a:cubicBezTo>
                  <a:pt x="2998561" y="131644"/>
                  <a:pt x="3190794" y="110862"/>
                  <a:pt x="3495594" y="145499"/>
                </a:cubicBezTo>
                <a:cubicBezTo>
                  <a:pt x="3800394" y="180136"/>
                  <a:pt x="4261057" y="277118"/>
                  <a:pt x="4555466" y="415663"/>
                </a:cubicBezTo>
                <a:cubicBezTo>
                  <a:pt x="4849875" y="554209"/>
                  <a:pt x="5137357" y="791468"/>
                  <a:pt x="5262048" y="976772"/>
                </a:cubicBezTo>
                <a:cubicBezTo>
                  <a:pt x="5386739" y="1162076"/>
                  <a:pt x="5404057" y="1433972"/>
                  <a:pt x="5303612" y="1527490"/>
                </a:cubicBezTo>
                <a:cubicBezTo>
                  <a:pt x="5203167" y="1621008"/>
                  <a:pt x="4856802" y="1570786"/>
                  <a:pt x="4659375" y="1537881"/>
                </a:cubicBezTo>
                <a:cubicBezTo>
                  <a:pt x="4461948" y="1504977"/>
                  <a:pt x="4330330" y="1333527"/>
                  <a:pt x="4119048" y="1330063"/>
                </a:cubicBezTo>
                <a:cubicBezTo>
                  <a:pt x="3907766" y="1326599"/>
                  <a:pt x="3641066" y="1565590"/>
                  <a:pt x="3391684" y="1517099"/>
                </a:cubicBezTo>
                <a:cubicBezTo>
                  <a:pt x="3142302" y="1468608"/>
                  <a:pt x="2898116" y="1101462"/>
                  <a:pt x="2622757" y="1039117"/>
                </a:cubicBezTo>
                <a:cubicBezTo>
                  <a:pt x="2347398" y="976772"/>
                  <a:pt x="1976789" y="1182858"/>
                  <a:pt x="1739530" y="1143026"/>
                </a:cubicBezTo>
                <a:cubicBezTo>
                  <a:pt x="1502271" y="1103194"/>
                  <a:pt x="1391435" y="865935"/>
                  <a:pt x="1199203" y="800126"/>
                </a:cubicBezTo>
                <a:cubicBezTo>
                  <a:pt x="1006971" y="734317"/>
                  <a:pt x="781835" y="796663"/>
                  <a:pt x="586139" y="748172"/>
                </a:cubicBezTo>
                <a:cubicBezTo>
                  <a:pt x="390444" y="699681"/>
                  <a:pt x="97766" y="600967"/>
                  <a:pt x="25030" y="509181"/>
                </a:cubicBezTo>
                <a:cubicBezTo>
                  <a:pt x="-47706" y="417395"/>
                  <a:pt x="52739" y="261531"/>
                  <a:pt x="139330" y="176672"/>
                </a:cubicBezTo>
                <a:close/>
              </a:path>
            </a:pathLst>
          </a:custGeom>
          <a:noFill/>
          <a:ln w="28575">
            <a:solidFill>
              <a:schemeClr val="accent6">
                <a:lumMod val="75000"/>
              </a:schemeClr>
            </a:solidFill>
            <a:prstDash val="sys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dirty="0">
              <a:solidFill>
                <a:prstClr val="white"/>
              </a:solidFill>
              <a:latin typeface="Calibri"/>
            </a:endParaRPr>
          </a:p>
        </p:txBody>
      </p:sp>
      <p:sp>
        <p:nvSpPr>
          <p:cNvPr id="63" name="Vrije vorm: vorm 62">
            <a:extLst>
              <a:ext uri="{FF2B5EF4-FFF2-40B4-BE49-F238E27FC236}">
                <a16:creationId xmlns:a16="http://schemas.microsoft.com/office/drawing/2014/main" id="{4C53CD8B-E3C3-4D28-9C77-D3BAA860B09F}"/>
              </a:ext>
            </a:extLst>
          </p:cNvPr>
          <p:cNvSpPr/>
          <p:nvPr/>
        </p:nvSpPr>
        <p:spPr>
          <a:xfrm>
            <a:off x="3660510" y="3055121"/>
            <a:ext cx="6037826" cy="2111371"/>
          </a:xfrm>
          <a:custGeom>
            <a:avLst/>
            <a:gdLst>
              <a:gd name="connsiteX0" fmla="*/ 95276 w 6389860"/>
              <a:gd name="connsiteY0" fmla="*/ 760816 h 2234474"/>
              <a:gd name="connsiteX1" fmla="*/ 22539 w 6389860"/>
              <a:gd name="connsiteY1" fmla="*/ 345179 h 2234474"/>
              <a:gd name="connsiteX2" fmla="*/ 427785 w 6389860"/>
              <a:gd name="connsiteY2" fmla="*/ 43843 h 2234474"/>
              <a:gd name="connsiteX3" fmla="*/ 874594 w 6389860"/>
              <a:gd name="connsiteY3" fmla="*/ 33452 h 2234474"/>
              <a:gd name="connsiteX4" fmla="*/ 1300621 w 6389860"/>
              <a:gd name="connsiteY4" fmla="*/ 345179 h 2234474"/>
              <a:gd name="connsiteX5" fmla="*/ 1820166 w 6389860"/>
              <a:gd name="connsiteY5" fmla="*/ 282834 h 2234474"/>
              <a:gd name="connsiteX6" fmla="*/ 2318930 w 6389860"/>
              <a:gd name="connsiteY6" fmla="*/ 386743 h 2234474"/>
              <a:gd name="connsiteX7" fmla="*/ 2578703 w 6389860"/>
              <a:gd name="connsiteY7" fmla="*/ 667298 h 2234474"/>
              <a:gd name="connsiteX8" fmla="*/ 3160594 w 6389860"/>
              <a:gd name="connsiteY8" fmla="*/ 688079 h 2234474"/>
              <a:gd name="connsiteX9" fmla="*/ 3680139 w 6389860"/>
              <a:gd name="connsiteY9" fmla="*/ 542607 h 2234474"/>
              <a:gd name="connsiteX10" fmla="*/ 4168512 w 6389860"/>
              <a:gd name="connsiteY10" fmla="*/ 812770 h 2234474"/>
              <a:gd name="connsiteX11" fmla="*/ 5114085 w 6389860"/>
              <a:gd name="connsiteY11" fmla="*/ 1062152 h 2234474"/>
              <a:gd name="connsiteX12" fmla="*/ 5186821 w 6389860"/>
              <a:gd name="connsiteY12" fmla="*/ 1093325 h 2234474"/>
              <a:gd name="connsiteX13" fmla="*/ 6215521 w 6389860"/>
              <a:gd name="connsiteY13" fmla="*/ 1342707 h 2234474"/>
              <a:gd name="connsiteX14" fmla="*/ 6360994 w 6389860"/>
              <a:gd name="connsiteY14" fmla="*/ 2038898 h 2234474"/>
              <a:gd name="connsiteX15" fmla="*/ 5903794 w 6389860"/>
              <a:gd name="connsiteY15" fmla="*/ 2205152 h 2234474"/>
              <a:gd name="connsiteX16" fmla="*/ 5030957 w 6389860"/>
              <a:gd name="connsiteY16" fmla="*/ 1540134 h 2234474"/>
              <a:gd name="connsiteX17" fmla="*/ 4002257 w 6389860"/>
              <a:gd name="connsiteY17" fmla="*/ 1560916 h 2234474"/>
              <a:gd name="connsiteX18" fmla="*/ 3700921 w 6389860"/>
              <a:gd name="connsiteY18" fmla="*/ 1176452 h 2234474"/>
              <a:gd name="connsiteX19" fmla="*/ 2693003 w 6389860"/>
              <a:gd name="connsiteY19" fmla="*/ 1519352 h 2234474"/>
              <a:gd name="connsiteX20" fmla="*/ 2059157 w 6389860"/>
              <a:gd name="connsiteY20" fmla="*/ 1103716 h 2234474"/>
              <a:gd name="connsiteX21" fmla="*/ 1477266 w 6389860"/>
              <a:gd name="connsiteY21" fmla="*/ 1779125 h 2234474"/>
              <a:gd name="connsiteX22" fmla="*/ 458957 w 6389860"/>
              <a:gd name="connsiteY22" fmla="*/ 1571307 h 2234474"/>
              <a:gd name="connsiteX23" fmla="*/ 95276 w 6389860"/>
              <a:gd name="connsiteY23" fmla="*/ 760816 h 223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89860" h="2234474">
                <a:moveTo>
                  <a:pt x="95276" y="760816"/>
                </a:moveTo>
                <a:cubicBezTo>
                  <a:pt x="22540" y="556461"/>
                  <a:pt x="-32879" y="464674"/>
                  <a:pt x="22539" y="345179"/>
                </a:cubicBezTo>
                <a:cubicBezTo>
                  <a:pt x="77957" y="225684"/>
                  <a:pt x="285776" y="95797"/>
                  <a:pt x="427785" y="43843"/>
                </a:cubicBezTo>
                <a:cubicBezTo>
                  <a:pt x="569794" y="-8111"/>
                  <a:pt x="729121" y="-16771"/>
                  <a:pt x="874594" y="33452"/>
                </a:cubicBezTo>
                <a:cubicBezTo>
                  <a:pt x="1020067" y="83675"/>
                  <a:pt x="1143026" y="303615"/>
                  <a:pt x="1300621" y="345179"/>
                </a:cubicBezTo>
                <a:cubicBezTo>
                  <a:pt x="1458216" y="386743"/>
                  <a:pt x="1650448" y="275907"/>
                  <a:pt x="1820166" y="282834"/>
                </a:cubicBezTo>
                <a:cubicBezTo>
                  <a:pt x="1989884" y="289761"/>
                  <a:pt x="2192507" y="322666"/>
                  <a:pt x="2318930" y="386743"/>
                </a:cubicBezTo>
                <a:cubicBezTo>
                  <a:pt x="2445353" y="450820"/>
                  <a:pt x="2438426" y="617075"/>
                  <a:pt x="2578703" y="667298"/>
                </a:cubicBezTo>
                <a:cubicBezTo>
                  <a:pt x="2718980" y="717521"/>
                  <a:pt x="2977021" y="708861"/>
                  <a:pt x="3160594" y="688079"/>
                </a:cubicBezTo>
                <a:cubicBezTo>
                  <a:pt x="3344167" y="667297"/>
                  <a:pt x="3512153" y="521825"/>
                  <a:pt x="3680139" y="542607"/>
                </a:cubicBezTo>
                <a:cubicBezTo>
                  <a:pt x="3848125" y="563389"/>
                  <a:pt x="3929521" y="726179"/>
                  <a:pt x="4168512" y="812770"/>
                </a:cubicBezTo>
                <a:cubicBezTo>
                  <a:pt x="4407503" y="899361"/>
                  <a:pt x="4944367" y="1015393"/>
                  <a:pt x="5114085" y="1062152"/>
                </a:cubicBezTo>
                <a:cubicBezTo>
                  <a:pt x="5283803" y="1108911"/>
                  <a:pt x="5003248" y="1046566"/>
                  <a:pt x="5186821" y="1093325"/>
                </a:cubicBezTo>
                <a:cubicBezTo>
                  <a:pt x="5370394" y="1140084"/>
                  <a:pt x="6019826" y="1185112"/>
                  <a:pt x="6215521" y="1342707"/>
                </a:cubicBezTo>
                <a:cubicBezTo>
                  <a:pt x="6411216" y="1500302"/>
                  <a:pt x="6412949" y="1895157"/>
                  <a:pt x="6360994" y="2038898"/>
                </a:cubicBezTo>
                <a:cubicBezTo>
                  <a:pt x="6309039" y="2182639"/>
                  <a:pt x="6125467" y="2288279"/>
                  <a:pt x="5903794" y="2205152"/>
                </a:cubicBezTo>
                <a:cubicBezTo>
                  <a:pt x="5682121" y="2122025"/>
                  <a:pt x="5347880" y="1647507"/>
                  <a:pt x="5030957" y="1540134"/>
                </a:cubicBezTo>
                <a:cubicBezTo>
                  <a:pt x="4714034" y="1432761"/>
                  <a:pt x="4223930" y="1621530"/>
                  <a:pt x="4002257" y="1560916"/>
                </a:cubicBezTo>
                <a:cubicBezTo>
                  <a:pt x="3780584" y="1500302"/>
                  <a:pt x="3919130" y="1183379"/>
                  <a:pt x="3700921" y="1176452"/>
                </a:cubicBezTo>
                <a:cubicBezTo>
                  <a:pt x="3482712" y="1169525"/>
                  <a:pt x="2966630" y="1531475"/>
                  <a:pt x="2693003" y="1519352"/>
                </a:cubicBezTo>
                <a:cubicBezTo>
                  <a:pt x="2419376" y="1507229"/>
                  <a:pt x="2261780" y="1060421"/>
                  <a:pt x="2059157" y="1103716"/>
                </a:cubicBezTo>
                <a:cubicBezTo>
                  <a:pt x="1856534" y="1147011"/>
                  <a:pt x="1743966" y="1701193"/>
                  <a:pt x="1477266" y="1779125"/>
                </a:cubicBezTo>
                <a:cubicBezTo>
                  <a:pt x="1210566" y="1857057"/>
                  <a:pt x="687557" y="1739293"/>
                  <a:pt x="458957" y="1571307"/>
                </a:cubicBezTo>
                <a:cubicBezTo>
                  <a:pt x="230357" y="1403321"/>
                  <a:pt x="168012" y="965171"/>
                  <a:pt x="95276" y="760816"/>
                </a:cubicBezTo>
                <a:close/>
              </a:path>
            </a:pathLst>
          </a:custGeom>
          <a:no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pic>
        <p:nvPicPr>
          <p:cNvPr id="64" name="Afbeelding 63" descr="Afbeelding met teken, klok&#10;&#10;Automatisch gegenereerde beschrijving">
            <a:hlinkClick r:id="rId9" action="ppaction://hlinksldjump"/>
            <a:extLst>
              <a:ext uri="{FF2B5EF4-FFF2-40B4-BE49-F238E27FC236}">
                <a16:creationId xmlns:a16="http://schemas.microsoft.com/office/drawing/2014/main" id="{6243B64A-57D7-4637-B0C8-E5C5523E71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6" name="Afbeelding 5" descr="Afbeelding met kamer, voedsel, teken&#10;&#10;Automatisch gegenereerde beschrijving">
            <a:hlinkClick r:id="rId11" action="ppaction://hlinksldjump"/>
            <a:extLst>
              <a:ext uri="{FF2B5EF4-FFF2-40B4-BE49-F238E27FC236}">
                <a16:creationId xmlns:a16="http://schemas.microsoft.com/office/drawing/2014/main" id="{BC58E905-7F6D-4CB3-8A8E-BB6DF41E63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7" name="Afbeelding 6">
            <a:extLst>
              <a:ext uri="{FF2B5EF4-FFF2-40B4-BE49-F238E27FC236}">
                <a16:creationId xmlns:a16="http://schemas.microsoft.com/office/drawing/2014/main" id="{1A487EA2-4C11-4908-A8E6-DF714D3F32B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8" name="Rechthoek 7">
            <a:extLst>
              <a:ext uri="{FF2B5EF4-FFF2-40B4-BE49-F238E27FC236}">
                <a16:creationId xmlns:a16="http://schemas.microsoft.com/office/drawing/2014/main" id="{1C090F15-1399-4903-8968-36A1C37459D7}"/>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14147912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Stroomdiagram / Flowchart</a:t>
            </a:r>
            <a:br>
              <a:rPr lang="nl-NL" dirty="0"/>
            </a:br>
            <a:r>
              <a:rPr lang="nl-NL" sz="1600" b="0" dirty="0" err="1">
                <a:solidFill>
                  <a:schemeClr val="tx1"/>
                </a:solidFill>
                <a:latin typeface="Calibri" panose="020F0502020204030204" pitchFamily="34" charset="0"/>
                <a:cs typeface="Calibri" panose="020F0502020204030204" pitchFamily="34" charset="0"/>
              </a:rPr>
              <a:t>Kaoru</a:t>
            </a:r>
            <a:r>
              <a:rPr lang="nl-NL" sz="1600" b="0" dirty="0">
                <a:solidFill>
                  <a:schemeClr val="tx1"/>
                </a:solidFill>
                <a:latin typeface="Calibri" panose="020F0502020204030204" pitchFamily="34" charset="0"/>
                <a:cs typeface="Calibri" panose="020F0502020204030204" pitchFamily="34" charset="0"/>
              </a:rPr>
              <a:t> </a:t>
            </a:r>
            <a:r>
              <a:rPr lang="nl-NL" sz="1600" b="0" dirty="0" err="1">
                <a:solidFill>
                  <a:schemeClr val="tx1"/>
                </a:solidFill>
                <a:latin typeface="Calibri" panose="020F0502020204030204" pitchFamily="34" charset="0"/>
                <a:cs typeface="Calibri" panose="020F0502020204030204" pitchFamily="34" charset="0"/>
              </a:rPr>
              <a:t>Ishikawa</a:t>
            </a:r>
            <a:endParaRPr lang="nl-NL" sz="16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95</a:t>
            </a:fld>
            <a:endParaRPr lang="nl-NL" sz="1134">
              <a:solidFill>
                <a:prstClr val="black">
                  <a:tint val="75000"/>
                </a:prstClr>
              </a:solidFill>
              <a:latin typeface="Calibri" panose="020F0502020204030204"/>
            </a:endParaRP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83" y="1539254"/>
            <a:ext cx="2380301" cy="3401667"/>
          </a:xfrm>
          <a:prstGeom prst="rect">
            <a:avLst/>
          </a:prstGeom>
          <a:ln>
            <a:noFill/>
          </a:ln>
          <a:effectLst/>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903" y="5330026"/>
            <a:ext cx="897697" cy="915651"/>
          </a:xfrm>
          <a:prstGeom prst="rect">
            <a:avLst/>
          </a:prstGeom>
        </p:spPr>
      </p:pic>
      <p:sp>
        <p:nvSpPr>
          <p:cNvPr id="28" name="Rechthoek 27">
            <a:extLst>
              <a:ext uri="{FF2B5EF4-FFF2-40B4-BE49-F238E27FC236}">
                <a16:creationId xmlns:a16="http://schemas.microsoft.com/office/drawing/2014/main" id="{107E0A5B-B6CA-490F-8720-3CF7BD62CA99}"/>
              </a:ext>
            </a:extLst>
          </p:cNvPr>
          <p:cNvSpPr/>
          <p:nvPr/>
        </p:nvSpPr>
        <p:spPr>
          <a:xfrm>
            <a:off x="4709329" y="1466460"/>
            <a:ext cx="962209" cy="814931"/>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29" name="Rechthoek 28">
            <a:extLst>
              <a:ext uri="{FF2B5EF4-FFF2-40B4-BE49-F238E27FC236}">
                <a16:creationId xmlns:a16="http://schemas.microsoft.com/office/drawing/2014/main" id="{E6634B86-FE8E-4564-920A-FE9548987801}"/>
              </a:ext>
            </a:extLst>
          </p:cNvPr>
          <p:cNvSpPr/>
          <p:nvPr/>
        </p:nvSpPr>
        <p:spPr>
          <a:xfrm>
            <a:off x="4709329" y="2867226"/>
            <a:ext cx="962209" cy="814931"/>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30" name="Rechthoek 29">
            <a:extLst>
              <a:ext uri="{FF2B5EF4-FFF2-40B4-BE49-F238E27FC236}">
                <a16:creationId xmlns:a16="http://schemas.microsoft.com/office/drawing/2014/main" id="{C0D3C6F8-5C62-4C67-AF78-D3922B51FDA1}"/>
              </a:ext>
            </a:extLst>
          </p:cNvPr>
          <p:cNvSpPr/>
          <p:nvPr/>
        </p:nvSpPr>
        <p:spPr>
          <a:xfrm>
            <a:off x="3106444" y="4212352"/>
            <a:ext cx="962209" cy="814931"/>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31" name="Rechthoek 30">
            <a:extLst>
              <a:ext uri="{FF2B5EF4-FFF2-40B4-BE49-F238E27FC236}">
                <a16:creationId xmlns:a16="http://schemas.microsoft.com/office/drawing/2014/main" id="{F7A8C59E-E02D-49AC-86A6-6196F60CBE3B}"/>
              </a:ext>
            </a:extLst>
          </p:cNvPr>
          <p:cNvSpPr/>
          <p:nvPr/>
        </p:nvSpPr>
        <p:spPr>
          <a:xfrm>
            <a:off x="7590202" y="3521788"/>
            <a:ext cx="962209" cy="814931"/>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cxnSp>
        <p:nvCxnSpPr>
          <p:cNvPr id="32" name="Rechte verbindingslijn 31">
            <a:extLst>
              <a:ext uri="{FF2B5EF4-FFF2-40B4-BE49-F238E27FC236}">
                <a16:creationId xmlns:a16="http://schemas.microsoft.com/office/drawing/2014/main" id="{FD04FB0F-502E-4E94-B114-7B2AC46EB23A}"/>
              </a:ext>
            </a:extLst>
          </p:cNvPr>
          <p:cNvCxnSpPr/>
          <p:nvPr/>
        </p:nvCxnSpPr>
        <p:spPr>
          <a:xfrm flipV="1">
            <a:off x="5671538" y="1873924"/>
            <a:ext cx="3416819" cy="2"/>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sp>
        <p:nvSpPr>
          <p:cNvPr id="33" name="Rechthoek 32">
            <a:extLst>
              <a:ext uri="{FF2B5EF4-FFF2-40B4-BE49-F238E27FC236}">
                <a16:creationId xmlns:a16="http://schemas.microsoft.com/office/drawing/2014/main" id="{314A4A70-1FC1-47B3-9A2C-87180466414F}"/>
              </a:ext>
            </a:extLst>
          </p:cNvPr>
          <p:cNvSpPr/>
          <p:nvPr/>
        </p:nvSpPr>
        <p:spPr>
          <a:xfrm>
            <a:off x="6512651" y="1466459"/>
            <a:ext cx="962209" cy="814931"/>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cxnSp>
        <p:nvCxnSpPr>
          <p:cNvPr id="34" name="Rechte verbindingslijn 33">
            <a:extLst>
              <a:ext uri="{FF2B5EF4-FFF2-40B4-BE49-F238E27FC236}">
                <a16:creationId xmlns:a16="http://schemas.microsoft.com/office/drawing/2014/main" id="{5FE0D17B-F9E7-412E-BC69-51A4A9D57BDF}"/>
              </a:ext>
            </a:extLst>
          </p:cNvPr>
          <p:cNvCxnSpPr>
            <a:cxnSpLocks/>
          </p:cNvCxnSpPr>
          <p:nvPr/>
        </p:nvCxnSpPr>
        <p:spPr>
          <a:xfrm>
            <a:off x="4068654" y="4671364"/>
            <a:ext cx="2443998"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5" name="Rechte verbindingslijn 34">
            <a:extLst>
              <a:ext uri="{FF2B5EF4-FFF2-40B4-BE49-F238E27FC236}">
                <a16:creationId xmlns:a16="http://schemas.microsoft.com/office/drawing/2014/main" id="{9B0B2F34-8607-4C91-B0BC-C389A2859E34}"/>
              </a:ext>
            </a:extLst>
          </p:cNvPr>
          <p:cNvCxnSpPr>
            <a:cxnSpLocks/>
          </p:cNvCxnSpPr>
          <p:nvPr/>
        </p:nvCxnSpPr>
        <p:spPr>
          <a:xfrm>
            <a:off x="5671538" y="3274690"/>
            <a:ext cx="841113"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6" name="Rechte verbindingslijn 35">
            <a:extLst>
              <a:ext uri="{FF2B5EF4-FFF2-40B4-BE49-F238E27FC236}">
                <a16:creationId xmlns:a16="http://schemas.microsoft.com/office/drawing/2014/main" id="{589F872A-8B51-4D00-965D-F3C92C2A0549}"/>
              </a:ext>
            </a:extLst>
          </p:cNvPr>
          <p:cNvCxnSpPr>
            <a:cxnSpLocks/>
          </p:cNvCxnSpPr>
          <p:nvPr/>
        </p:nvCxnSpPr>
        <p:spPr>
          <a:xfrm flipV="1">
            <a:off x="6512652" y="3927617"/>
            <a:ext cx="1077551" cy="163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7" name="Rechte verbindingslijn 36">
            <a:extLst>
              <a:ext uri="{FF2B5EF4-FFF2-40B4-BE49-F238E27FC236}">
                <a16:creationId xmlns:a16="http://schemas.microsoft.com/office/drawing/2014/main" id="{A7B83FC4-CB5F-4713-B0DE-0F004D8D23E0}"/>
              </a:ext>
            </a:extLst>
          </p:cNvPr>
          <p:cNvCxnSpPr>
            <a:cxnSpLocks/>
          </p:cNvCxnSpPr>
          <p:nvPr/>
        </p:nvCxnSpPr>
        <p:spPr>
          <a:xfrm>
            <a:off x="6512651" y="3274691"/>
            <a:ext cx="0" cy="1396672"/>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8" name="Rechte verbindingslijn 37">
            <a:extLst>
              <a:ext uri="{FF2B5EF4-FFF2-40B4-BE49-F238E27FC236}">
                <a16:creationId xmlns:a16="http://schemas.microsoft.com/office/drawing/2014/main" id="{B048035D-CF16-4D00-A530-C4786D2D636B}"/>
              </a:ext>
            </a:extLst>
          </p:cNvPr>
          <p:cNvCxnSpPr>
            <a:cxnSpLocks/>
          </p:cNvCxnSpPr>
          <p:nvPr/>
        </p:nvCxnSpPr>
        <p:spPr>
          <a:xfrm flipV="1">
            <a:off x="8549582" y="3927618"/>
            <a:ext cx="538776" cy="1"/>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9" name="Rechte verbindingslijn 38">
            <a:extLst>
              <a:ext uri="{FF2B5EF4-FFF2-40B4-BE49-F238E27FC236}">
                <a16:creationId xmlns:a16="http://schemas.microsoft.com/office/drawing/2014/main" id="{F1304E0F-155E-4BD3-8834-F11A4211A4D8}"/>
              </a:ext>
            </a:extLst>
          </p:cNvPr>
          <p:cNvCxnSpPr>
            <a:cxnSpLocks/>
          </p:cNvCxnSpPr>
          <p:nvPr/>
        </p:nvCxnSpPr>
        <p:spPr>
          <a:xfrm>
            <a:off x="9091631" y="1883743"/>
            <a:ext cx="0" cy="2053693"/>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40" name="Rechte verbindingslijn 39">
            <a:extLst>
              <a:ext uri="{FF2B5EF4-FFF2-40B4-BE49-F238E27FC236}">
                <a16:creationId xmlns:a16="http://schemas.microsoft.com/office/drawing/2014/main" id="{791A6F6F-5BE1-4FAE-AC86-0FB5C945949E}"/>
              </a:ext>
            </a:extLst>
          </p:cNvPr>
          <p:cNvCxnSpPr>
            <a:cxnSpLocks/>
          </p:cNvCxnSpPr>
          <p:nvPr/>
        </p:nvCxnSpPr>
        <p:spPr>
          <a:xfrm flipV="1">
            <a:off x="9088358" y="2898318"/>
            <a:ext cx="1077551" cy="163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sp>
        <p:nvSpPr>
          <p:cNvPr id="41" name="Rechthoek 40">
            <a:extLst>
              <a:ext uri="{FF2B5EF4-FFF2-40B4-BE49-F238E27FC236}">
                <a16:creationId xmlns:a16="http://schemas.microsoft.com/office/drawing/2014/main" id="{EE83B55A-8C12-4D7E-935E-634092A0D856}"/>
              </a:ext>
            </a:extLst>
          </p:cNvPr>
          <p:cNvSpPr/>
          <p:nvPr/>
        </p:nvSpPr>
        <p:spPr>
          <a:xfrm>
            <a:off x="9995721" y="2459760"/>
            <a:ext cx="962209" cy="814931"/>
          </a:xfrm>
          <a:prstGeom prst="rect">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2" name="Rechthoek: afgeronde hoeken 41">
            <a:extLst>
              <a:ext uri="{FF2B5EF4-FFF2-40B4-BE49-F238E27FC236}">
                <a16:creationId xmlns:a16="http://schemas.microsoft.com/office/drawing/2014/main" id="{6D2A6786-8359-45E0-B612-348AD7E99FCC}"/>
              </a:ext>
            </a:extLst>
          </p:cNvPr>
          <p:cNvSpPr/>
          <p:nvPr/>
        </p:nvSpPr>
        <p:spPr>
          <a:xfrm>
            <a:off x="9877911" y="2338075"/>
            <a:ext cx="1197828" cy="1080029"/>
          </a:xfrm>
          <a:prstGeom prst="roundRect">
            <a:avLst/>
          </a:prstGeom>
          <a:noFill/>
          <a:ln w="28575">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3" name="Rechthoek: afgeronde hoeken 42">
            <a:extLst>
              <a:ext uri="{FF2B5EF4-FFF2-40B4-BE49-F238E27FC236}">
                <a16:creationId xmlns:a16="http://schemas.microsoft.com/office/drawing/2014/main" id="{2F388292-D508-4086-978E-20690A29BB5B}"/>
              </a:ext>
            </a:extLst>
          </p:cNvPr>
          <p:cNvSpPr/>
          <p:nvPr/>
        </p:nvSpPr>
        <p:spPr>
          <a:xfrm>
            <a:off x="7478307" y="3387602"/>
            <a:ext cx="1197828" cy="1080029"/>
          </a:xfrm>
          <a:prstGeom prst="roundRect">
            <a:avLst/>
          </a:prstGeom>
          <a:noFill/>
          <a:ln w="28575">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4" name="Rechthoek: afgeronde hoeken 43">
            <a:extLst>
              <a:ext uri="{FF2B5EF4-FFF2-40B4-BE49-F238E27FC236}">
                <a16:creationId xmlns:a16="http://schemas.microsoft.com/office/drawing/2014/main" id="{64FF3629-78B3-4B83-9E8A-0FDD2750E808}"/>
              </a:ext>
            </a:extLst>
          </p:cNvPr>
          <p:cNvSpPr/>
          <p:nvPr/>
        </p:nvSpPr>
        <p:spPr>
          <a:xfrm>
            <a:off x="4591520" y="2750222"/>
            <a:ext cx="1197828" cy="1080029"/>
          </a:xfrm>
          <a:prstGeom prst="roundRect">
            <a:avLst/>
          </a:prstGeom>
          <a:noFill/>
          <a:ln w="28575">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45" name="Rechthoek 44">
            <a:extLst>
              <a:ext uri="{FF2B5EF4-FFF2-40B4-BE49-F238E27FC236}">
                <a16:creationId xmlns:a16="http://schemas.microsoft.com/office/drawing/2014/main" id="{90BB1F2B-8B06-4262-B7BF-8FE59F2631CE}"/>
              </a:ext>
            </a:extLst>
          </p:cNvPr>
          <p:cNvSpPr/>
          <p:nvPr/>
        </p:nvSpPr>
        <p:spPr>
          <a:xfrm>
            <a:off x="4901693" y="2838460"/>
            <a:ext cx="535168" cy="872397"/>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defTabSz="864017">
              <a:defRPr/>
            </a:pPr>
            <a:r>
              <a:rPr lang="nl-NL" sz="5102" b="1" dirty="0">
                <a:ln w="9525">
                  <a:solidFill>
                    <a:srgbClr val="FFC000"/>
                  </a:solidFill>
                  <a:prstDash val="solid"/>
                </a:ln>
                <a:solidFill>
                  <a:srgbClr val="00B0F0"/>
                </a:solidFill>
                <a:effectLst>
                  <a:outerShdw blurRad="12700" dist="38100" dir="2700000" algn="tl" rotWithShape="0">
                    <a:prstClr val="white">
                      <a:lumMod val="50000"/>
                    </a:prstClr>
                  </a:outerShdw>
                </a:effectLst>
                <a:latin typeface="Calibri"/>
              </a:rPr>
              <a:t>X</a:t>
            </a:r>
          </a:p>
        </p:txBody>
      </p:sp>
      <p:sp>
        <p:nvSpPr>
          <p:cNvPr id="46" name="Rechthoek 45">
            <a:extLst>
              <a:ext uri="{FF2B5EF4-FFF2-40B4-BE49-F238E27FC236}">
                <a16:creationId xmlns:a16="http://schemas.microsoft.com/office/drawing/2014/main" id="{1C022FFD-844B-4D6F-AE4C-ECD0D27199D5}"/>
              </a:ext>
            </a:extLst>
          </p:cNvPr>
          <p:cNvSpPr/>
          <p:nvPr/>
        </p:nvSpPr>
        <p:spPr>
          <a:xfrm>
            <a:off x="7805445" y="3453084"/>
            <a:ext cx="535168" cy="872397"/>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defTabSz="864017">
              <a:defRPr/>
            </a:pPr>
            <a:r>
              <a:rPr lang="nl-NL" sz="5102" b="1" dirty="0">
                <a:ln w="9525">
                  <a:solidFill>
                    <a:srgbClr val="FFC000"/>
                  </a:solidFill>
                  <a:prstDash val="solid"/>
                </a:ln>
                <a:solidFill>
                  <a:srgbClr val="00B0F0"/>
                </a:solidFill>
                <a:effectLst>
                  <a:outerShdw blurRad="12700" dist="38100" dir="2700000" algn="tl" rotWithShape="0">
                    <a:prstClr val="white">
                      <a:lumMod val="50000"/>
                    </a:prstClr>
                  </a:outerShdw>
                </a:effectLst>
                <a:latin typeface="Calibri"/>
              </a:rPr>
              <a:t>X</a:t>
            </a:r>
          </a:p>
        </p:txBody>
      </p:sp>
      <p:sp>
        <p:nvSpPr>
          <p:cNvPr id="47" name="Rechthoek 46">
            <a:extLst>
              <a:ext uri="{FF2B5EF4-FFF2-40B4-BE49-F238E27FC236}">
                <a16:creationId xmlns:a16="http://schemas.microsoft.com/office/drawing/2014/main" id="{E1A601AD-ED14-488C-9639-52EEFD423D09}"/>
              </a:ext>
            </a:extLst>
          </p:cNvPr>
          <p:cNvSpPr/>
          <p:nvPr/>
        </p:nvSpPr>
        <p:spPr>
          <a:xfrm>
            <a:off x="10214261" y="2417775"/>
            <a:ext cx="535168" cy="872397"/>
          </a:xfrm>
          <a:prstGeom prst="rect">
            <a:avLst/>
          </a:prstGeom>
          <a:noFill/>
          <a:effectLst>
            <a:outerShdw blurRad="50800" dist="38100" dir="2700000" algn="tl" rotWithShape="0">
              <a:prstClr val="black">
                <a:alpha val="40000"/>
              </a:prstClr>
            </a:outerShdw>
          </a:effectLst>
        </p:spPr>
        <p:txBody>
          <a:bodyPr wrap="none" lIns="86402" tIns="43201" rIns="86402" bIns="43201">
            <a:spAutoFit/>
          </a:bodyPr>
          <a:lstStyle/>
          <a:p>
            <a:pPr algn="ctr" defTabSz="864017">
              <a:defRPr/>
            </a:pPr>
            <a:r>
              <a:rPr lang="nl-NL" sz="5102" b="1" dirty="0">
                <a:ln w="9525">
                  <a:solidFill>
                    <a:srgbClr val="FFC000"/>
                  </a:solidFill>
                  <a:prstDash val="solid"/>
                </a:ln>
                <a:solidFill>
                  <a:srgbClr val="00B0F0"/>
                </a:solidFill>
                <a:effectLst>
                  <a:outerShdw blurRad="12700" dist="38100" dir="2700000" algn="tl" rotWithShape="0">
                    <a:prstClr val="white">
                      <a:lumMod val="50000"/>
                    </a:prstClr>
                  </a:outerShdw>
                </a:effectLst>
                <a:latin typeface="Calibri"/>
              </a:rPr>
              <a:t>X</a:t>
            </a:r>
          </a:p>
        </p:txBody>
      </p:sp>
      <p:sp>
        <p:nvSpPr>
          <p:cNvPr id="48" name="Tekstvak 47">
            <a:extLst>
              <a:ext uri="{FF2B5EF4-FFF2-40B4-BE49-F238E27FC236}">
                <a16:creationId xmlns:a16="http://schemas.microsoft.com/office/drawing/2014/main" id="{39A6291C-287C-41C1-B2AB-DB89282E50B0}"/>
              </a:ext>
            </a:extLst>
          </p:cNvPr>
          <p:cNvSpPr txBox="1"/>
          <p:nvPr/>
        </p:nvSpPr>
        <p:spPr>
          <a:xfrm>
            <a:off x="3073152" y="5364383"/>
            <a:ext cx="6767174" cy="499496"/>
          </a:xfrm>
          <a:prstGeom prst="rect">
            <a:avLst/>
          </a:prstGeom>
          <a:noFill/>
        </p:spPr>
        <p:txBody>
          <a:bodyPr wrap="none" rtlCol="0">
            <a:spAutoFit/>
          </a:bodyPr>
          <a:lstStyle/>
          <a:p>
            <a:pPr defTabSz="864017">
              <a:defRPr/>
            </a:pPr>
            <a:r>
              <a:rPr lang="nl-NL" sz="1323" dirty="0">
                <a:solidFill>
                  <a:prstClr val="black"/>
                </a:solidFill>
                <a:latin typeface="Calibri" panose="020F0502020204030204" pitchFamily="34" charset="0"/>
                <a:cs typeface="Calibri" panose="020F0502020204030204" pitchFamily="34" charset="0"/>
              </a:rPr>
              <a:t>Aangeven uit welke stappen een </a:t>
            </a:r>
            <a:r>
              <a:rPr lang="nl-NL" sz="1323" b="1" dirty="0">
                <a:solidFill>
                  <a:prstClr val="black"/>
                </a:solidFill>
                <a:latin typeface="Calibri" panose="020F0502020204030204" pitchFamily="34" charset="0"/>
                <a:cs typeface="Calibri" panose="020F0502020204030204" pitchFamily="34" charset="0"/>
              </a:rPr>
              <a:t>deelproces</a:t>
            </a:r>
            <a:r>
              <a:rPr lang="nl-NL" sz="1323" dirty="0">
                <a:solidFill>
                  <a:prstClr val="black"/>
                </a:solidFill>
                <a:latin typeface="Calibri" panose="020F0502020204030204" pitchFamily="34" charset="0"/>
                <a:cs typeface="Calibri" panose="020F0502020204030204" pitchFamily="34" charset="0"/>
              </a:rPr>
              <a:t> bestaat, met als doel bijvoorbeeld opsporen </a:t>
            </a:r>
          </a:p>
          <a:p>
            <a:pPr defTabSz="864017">
              <a:defRPr/>
            </a:pPr>
            <a:r>
              <a:rPr lang="nl-NL" sz="1323" dirty="0">
                <a:solidFill>
                  <a:prstClr val="black"/>
                </a:solidFill>
                <a:latin typeface="Calibri" panose="020F0502020204030204" pitchFamily="34" charset="0"/>
                <a:cs typeface="Calibri" panose="020F0502020204030204" pitchFamily="34" charset="0"/>
              </a:rPr>
              <a:t>in welke processtap een fout is ontstaan en wat de gevolgen daar van zijn in volgende stappen/ </a:t>
            </a:r>
          </a:p>
        </p:txBody>
      </p:sp>
      <p:sp>
        <p:nvSpPr>
          <p:cNvPr id="50" name="Tekstvak 49">
            <a:extLst>
              <a:ext uri="{FF2B5EF4-FFF2-40B4-BE49-F238E27FC236}">
                <a16:creationId xmlns:a16="http://schemas.microsoft.com/office/drawing/2014/main" id="{2E9A9164-873F-4C6F-A3D4-E0749A87DC06}"/>
              </a:ext>
            </a:extLst>
          </p:cNvPr>
          <p:cNvSpPr txBox="1"/>
          <p:nvPr/>
        </p:nvSpPr>
        <p:spPr>
          <a:xfrm>
            <a:off x="9717764" y="6238991"/>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177</a:t>
            </a:r>
          </a:p>
        </p:txBody>
      </p:sp>
      <p:pic>
        <p:nvPicPr>
          <p:cNvPr id="51" name="Afbeelding 50" descr="Afbeelding met vliegtuig, zitten, groot, startbaan&#10;&#10;Automatisch gegenereerde beschrijving">
            <a:extLst>
              <a:ext uri="{FF2B5EF4-FFF2-40B4-BE49-F238E27FC236}">
                <a16:creationId xmlns:a16="http://schemas.microsoft.com/office/drawing/2014/main" id="{FB620FE3-8F7A-4CED-A734-9741E0877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pic>
        <p:nvPicPr>
          <p:cNvPr id="49" name="Afbeelding 48" descr="Afbeelding met teken, klok&#10;&#10;Automatisch gegenereerde beschrijving">
            <a:hlinkClick r:id="rId7" action="ppaction://hlinksldjump"/>
            <a:extLst>
              <a:ext uri="{FF2B5EF4-FFF2-40B4-BE49-F238E27FC236}">
                <a16:creationId xmlns:a16="http://schemas.microsoft.com/office/drawing/2014/main" id="{25DE4B44-CE8B-447E-ABB4-5E3B851F35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4202" y="5334262"/>
            <a:ext cx="1181038" cy="844404"/>
          </a:xfrm>
          <a:prstGeom prst="rect">
            <a:avLst/>
          </a:prstGeom>
        </p:spPr>
      </p:pic>
      <p:pic>
        <p:nvPicPr>
          <p:cNvPr id="2" name="Afbeelding 1" descr="Afbeelding met kamer, voedsel, teken&#10;&#10;Automatisch gegenereerde beschrijving">
            <a:hlinkClick r:id="rId9" action="ppaction://hlinksldjump"/>
            <a:extLst>
              <a:ext uri="{FF2B5EF4-FFF2-40B4-BE49-F238E27FC236}">
                <a16:creationId xmlns:a16="http://schemas.microsoft.com/office/drawing/2014/main" id="{2B9C1084-9597-4A6F-932E-E574AA21B8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5258" y="594426"/>
            <a:ext cx="1289081" cy="763532"/>
          </a:xfrm>
          <a:prstGeom prst="rect">
            <a:avLst/>
          </a:prstGeom>
        </p:spPr>
      </p:pic>
      <p:pic>
        <p:nvPicPr>
          <p:cNvPr id="6" name="Afbeelding 5">
            <a:extLst>
              <a:ext uri="{FF2B5EF4-FFF2-40B4-BE49-F238E27FC236}">
                <a16:creationId xmlns:a16="http://schemas.microsoft.com/office/drawing/2014/main" id="{52924A0A-3C6A-44A6-9EFC-0955D0F04F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35" t="5466" r="66867" b="3340"/>
          <a:stretch/>
        </p:blipFill>
        <p:spPr>
          <a:xfrm>
            <a:off x="8929389" y="130717"/>
            <a:ext cx="899503" cy="1217797"/>
          </a:xfrm>
          <a:prstGeom prst="rect">
            <a:avLst/>
          </a:prstGeom>
        </p:spPr>
      </p:pic>
      <p:sp>
        <p:nvSpPr>
          <p:cNvPr id="7" name="Rechthoek 6">
            <a:extLst>
              <a:ext uri="{FF2B5EF4-FFF2-40B4-BE49-F238E27FC236}">
                <a16:creationId xmlns:a16="http://schemas.microsoft.com/office/drawing/2014/main" id="{A354D53A-9C43-457E-8222-29DE05FD1A11}"/>
              </a:ext>
            </a:extLst>
          </p:cNvPr>
          <p:cNvSpPr/>
          <p:nvPr/>
        </p:nvSpPr>
        <p:spPr>
          <a:xfrm>
            <a:off x="9052574" y="1332961"/>
            <a:ext cx="675185" cy="208647"/>
          </a:xfrm>
          <a:prstGeom prst="rect">
            <a:avLst/>
          </a:prstGeom>
        </p:spPr>
        <p:txBody>
          <a:bodyPr wrap="none">
            <a:spAutoFit/>
          </a:bodyPr>
          <a:lstStyle/>
          <a:p>
            <a:pPr defTabSz="916376">
              <a:defRPr/>
            </a:pPr>
            <a:r>
              <a:rPr lang="nl-NL" sz="756" dirty="0">
                <a:solidFill>
                  <a:prstClr val="black"/>
                </a:solidFill>
                <a:latin typeface="Calibri" panose="020F0502020204030204" pitchFamily="34" charset="0"/>
                <a:cs typeface="Calibri" panose="020F0502020204030204" pitchFamily="34" charset="0"/>
              </a:rPr>
              <a:t>1915 – 1989</a:t>
            </a:r>
          </a:p>
        </p:txBody>
      </p:sp>
    </p:spTree>
    <p:extLst>
      <p:ext uri="{BB962C8B-B14F-4D97-AF65-F5344CB8AC3E}">
        <p14:creationId xmlns:p14="http://schemas.microsoft.com/office/powerpoint/2010/main" val="23307373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pPr>
              <a:lnSpc>
                <a:spcPct val="100000"/>
              </a:lnSpc>
              <a:spcBef>
                <a:spcPts val="0"/>
              </a:spcBef>
              <a:defRPr/>
            </a:pPr>
            <a:r>
              <a:rPr lang="nl-NL" dirty="0"/>
              <a:t>Regressieanalyse</a:t>
            </a:r>
            <a:br>
              <a:rPr lang="nl-NL" dirty="0"/>
            </a:br>
            <a:r>
              <a:rPr lang="nl-NL" sz="1800" b="0" dirty="0">
                <a:solidFill>
                  <a:schemeClr val="tx1"/>
                </a:solidFill>
                <a:latin typeface="Calibri" panose="020F0502020204030204" pitchFamily="34" charset="0"/>
                <a:ea typeface="+mn-ea"/>
                <a:cs typeface="Calibri" panose="020F0502020204030204" pitchFamily="34" charset="0"/>
              </a:rPr>
              <a:t>Onderzoeksmethode om een [veronderstelde] afhankelijkheid van 2 variabelen te bepalen.</a:t>
            </a:r>
            <a:br>
              <a:rPr lang="nl-NL" sz="1800" b="0" dirty="0">
                <a:solidFill>
                  <a:schemeClr val="tx1"/>
                </a:solidFill>
                <a:latin typeface="Calibri" panose="020F0502020204030204" pitchFamily="34" charset="0"/>
                <a:cs typeface="Calibri" panose="020F0502020204030204" pitchFamily="34" charset="0"/>
              </a:rPr>
            </a:br>
            <a:endParaRPr lang="nl-NL" sz="1800" b="0" dirty="0">
              <a:solidFill>
                <a:schemeClr val="tx1"/>
              </a:solidFill>
              <a:latin typeface="Calibri" panose="020F0502020204030204" pitchFamily="34" charset="0"/>
              <a:cs typeface="Calibri" panose="020F0502020204030204" pitchFamily="34" charset="0"/>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defTabSz="864017">
              <a:defRPr/>
            </a:pPr>
            <a:r>
              <a:rPr lang="nl-NL" sz="1134">
                <a:solidFill>
                  <a:prstClr val="black">
                    <a:tint val="75000"/>
                  </a:prstClr>
                </a:solidFill>
                <a:latin typeface="Calibri" panose="020F0502020204030204"/>
              </a:rPr>
              <a:t>Processen</a:t>
            </a:r>
          </a:p>
        </p:txBody>
      </p:sp>
      <p:sp>
        <p:nvSpPr>
          <p:cNvPr id="5" name="Tijdelijke aanduiding voor dianummer 4">
            <a:extLst>
              <a:ext uri="{FF2B5EF4-FFF2-40B4-BE49-F238E27FC236}">
                <a16:creationId xmlns:a16="http://schemas.microsoft.com/office/drawing/2014/main" id="{D3998480-6E19-46C9-A14D-41F4F2DF1BA3}"/>
              </a:ext>
            </a:extLst>
          </p:cNvPr>
          <p:cNvSpPr>
            <a:spLocks noGrp="1"/>
          </p:cNvSpPr>
          <p:nvPr>
            <p:ph type="sldNum" sz="quarter" idx="12"/>
          </p:nvPr>
        </p:nvSpPr>
        <p:spPr/>
        <p:txBody>
          <a:bodyPr/>
          <a:lstStyle/>
          <a:p>
            <a:pPr algn="r" defTabSz="864017">
              <a:defRPr/>
            </a:pPr>
            <a:fld id="{744A9683-AF64-401A-9AE7-F4A5A6B693CC}" type="slidenum">
              <a:rPr lang="nl-NL" sz="1134">
                <a:solidFill>
                  <a:prstClr val="black">
                    <a:tint val="75000"/>
                  </a:prstClr>
                </a:solidFill>
                <a:latin typeface="Calibri" panose="020F0502020204030204"/>
              </a:rPr>
              <a:pPr algn="r" defTabSz="864017">
                <a:defRPr/>
              </a:pPr>
              <a:t>96</a:t>
            </a:fld>
            <a:endParaRPr lang="nl-NL" sz="1134">
              <a:solidFill>
                <a:prstClr val="black">
                  <a:tint val="75000"/>
                </a:prstClr>
              </a:solidFill>
              <a:latin typeface="Calibri" panose="020F0502020204030204"/>
            </a:endParaRPr>
          </a:p>
        </p:txBody>
      </p:sp>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EC3C50F9-5E7F-4DE4-B038-737418503B45}"/>
              </a:ext>
            </a:extLst>
          </p:cNvPr>
          <p:cNvSpPr/>
          <p:nvPr/>
        </p:nvSpPr>
        <p:spPr>
          <a:xfrm>
            <a:off x="2874607" y="1529366"/>
            <a:ext cx="7360994" cy="3712600"/>
          </a:xfrm>
          <a:prstGeom prst="rect">
            <a:avLst/>
          </a:prstGeom>
          <a:noFill/>
          <a:ln w="25400" cap="flat" cmpd="sng" algn="ctr">
            <a:solidFill>
              <a:schemeClr val="bg1">
                <a:lumMod val="50000"/>
              </a:schemeClr>
            </a:solidFill>
            <a:prstDash val="solid"/>
          </a:ln>
          <a:effectLst/>
        </p:spPr>
        <p:txBody>
          <a:bodyPr rtlCol="0" anchor="ctr"/>
          <a:lstStyle/>
          <a:p>
            <a:pPr algn="ctr" defTabSz="864017">
              <a:defRPr/>
            </a:pPr>
            <a:endParaRPr lang="nl-NL" sz="1701" kern="0">
              <a:solidFill>
                <a:prstClr val="white"/>
              </a:solidFill>
              <a:latin typeface="Calibri"/>
            </a:endParaRPr>
          </a:p>
        </p:txBody>
      </p:sp>
      <p:cxnSp>
        <p:nvCxnSpPr>
          <p:cNvPr id="18" name="Rechte verbindingslijn 17">
            <a:extLst>
              <a:ext uri="{FF2B5EF4-FFF2-40B4-BE49-F238E27FC236}">
                <a16:creationId xmlns:a16="http://schemas.microsoft.com/office/drawing/2014/main" id="{5A38DEDC-946C-4F8F-879B-809AB2A13272}"/>
              </a:ext>
            </a:extLst>
          </p:cNvPr>
          <p:cNvCxnSpPr/>
          <p:nvPr/>
        </p:nvCxnSpPr>
        <p:spPr>
          <a:xfrm>
            <a:off x="2874607" y="4761258"/>
            <a:ext cx="7360994" cy="0"/>
          </a:xfrm>
          <a:prstGeom prst="line">
            <a:avLst/>
          </a:prstGeom>
          <a:noFill/>
          <a:ln w="9525" cap="flat" cmpd="sng" algn="ctr">
            <a:solidFill>
              <a:srgbClr val="EEECE1">
                <a:lumMod val="25000"/>
              </a:srgbClr>
            </a:solidFill>
            <a:prstDash val="solid"/>
          </a:ln>
          <a:effectLst/>
        </p:spPr>
      </p:cxnSp>
      <p:cxnSp>
        <p:nvCxnSpPr>
          <p:cNvPr id="19" name="Rechte verbindingslijn 18">
            <a:extLst>
              <a:ext uri="{FF2B5EF4-FFF2-40B4-BE49-F238E27FC236}">
                <a16:creationId xmlns:a16="http://schemas.microsoft.com/office/drawing/2014/main" id="{4CAE2C07-2B4C-48DD-BBB5-FCBFAF0BB340}"/>
              </a:ext>
            </a:extLst>
          </p:cNvPr>
          <p:cNvCxnSpPr/>
          <p:nvPr/>
        </p:nvCxnSpPr>
        <p:spPr>
          <a:xfrm>
            <a:off x="2874607" y="3807776"/>
            <a:ext cx="7360994" cy="0"/>
          </a:xfrm>
          <a:prstGeom prst="line">
            <a:avLst/>
          </a:prstGeom>
          <a:noFill/>
          <a:ln w="9525" cap="flat" cmpd="sng" algn="ctr">
            <a:solidFill>
              <a:srgbClr val="EEECE1">
                <a:lumMod val="25000"/>
              </a:srgbClr>
            </a:solidFill>
            <a:prstDash val="solid"/>
          </a:ln>
          <a:effectLst/>
        </p:spPr>
      </p:cxnSp>
      <p:cxnSp>
        <p:nvCxnSpPr>
          <p:cNvPr id="20" name="Rechte verbindingslijn 19">
            <a:extLst>
              <a:ext uri="{FF2B5EF4-FFF2-40B4-BE49-F238E27FC236}">
                <a16:creationId xmlns:a16="http://schemas.microsoft.com/office/drawing/2014/main" id="{EE9EC92E-120A-4ED3-AF9E-FF7F6AEE65D0}"/>
              </a:ext>
            </a:extLst>
          </p:cNvPr>
          <p:cNvCxnSpPr/>
          <p:nvPr/>
        </p:nvCxnSpPr>
        <p:spPr>
          <a:xfrm>
            <a:off x="2874607" y="3331036"/>
            <a:ext cx="7360994" cy="0"/>
          </a:xfrm>
          <a:prstGeom prst="line">
            <a:avLst/>
          </a:prstGeom>
          <a:noFill/>
          <a:ln w="9525" cap="flat" cmpd="sng" algn="ctr">
            <a:solidFill>
              <a:schemeClr val="bg1">
                <a:lumMod val="50000"/>
              </a:schemeClr>
            </a:solidFill>
            <a:prstDash val="solid"/>
          </a:ln>
          <a:effectLst/>
        </p:spPr>
      </p:cxnSp>
      <p:cxnSp>
        <p:nvCxnSpPr>
          <p:cNvPr id="21" name="Rechte verbindingslijn 20">
            <a:extLst>
              <a:ext uri="{FF2B5EF4-FFF2-40B4-BE49-F238E27FC236}">
                <a16:creationId xmlns:a16="http://schemas.microsoft.com/office/drawing/2014/main" id="{462BF2CA-7C8F-4674-B98A-D167A8058EC6}"/>
              </a:ext>
            </a:extLst>
          </p:cNvPr>
          <p:cNvCxnSpPr/>
          <p:nvPr/>
        </p:nvCxnSpPr>
        <p:spPr>
          <a:xfrm>
            <a:off x="2874607" y="2854296"/>
            <a:ext cx="7360994" cy="0"/>
          </a:xfrm>
          <a:prstGeom prst="line">
            <a:avLst/>
          </a:prstGeom>
          <a:noFill/>
          <a:ln w="9525" cap="flat" cmpd="sng" algn="ctr">
            <a:solidFill>
              <a:srgbClr val="EEECE1">
                <a:lumMod val="25000"/>
              </a:srgbClr>
            </a:solidFill>
            <a:prstDash val="solid"/>
          </a:ln>
          <a:effectLst/>
        </p:spPr>
      </p:cxnSp>
      <p:cxnSp>
        <p:nvCxnSpPr>
          <p:cNvPr id="22" name="Rechte verbindingslijn 21">
            <a:extLst>
              <a:ext uri="{FF2B5EF4-FFF2-40B4-BE49-F238E27FC236}">
                <a16:creationId xmlns:a16="http://schemas.microsoft.com/office/drawing/2014/main" id="{9C25BB92-BF8B-46B5-BB33-4AABE843A14D}"/>
              </a:ext>
            </a:extLst>
          </p:cNvPr>
          <p:cNvCxnSpPr/>
          <p:nvPr/>
        </p:nvCxnSpPr>
        <p:spPr>
          <a:xfrm>
            <a:off x="2874607" y="1900817"/>
            <a:ext cx="7360994" cy="0"/>
          </a:xfrm>
          <a:prstGeom prst="line">
            <a:avLst/>
          </a:prstGeom>
          <a:noFill/>
          <a:ln w="9525" cap="flat" cmpd="sng" algn="ctr">
            <a:solidFill>
              <a:srgbClr val="EEECE1">
                <a:lumMod val="25000"/>
              </a:srgbClr>
            </a:solidFill>
            <a:prstDash val="solid"/>
          </a:ln>
          <a:effectLst/>
        </p:spPr>
      </p:cxnSp>
      <p:cxnSp>
        <p:nvCxnSpPr>
          <p:cNvPr id="23" name="Rechte verbindingslijn met pijl 22">
            <a:extLst>
              <a:ext uri="{FF2B5EF4-FFF2-40B4-BE49-F238E27FC236}">
                <a16:creationId xmlns:a16="http://schemas.microsoft.com/office/drawing/2014/main" id="{94D90917-2B7C-47E3-9E26-48C73AD1D191}"/>
              </a:ext>
            </a:extLst>
          </p:cNvPr>
          <p:cNvCxnSpPr/>
          <p:nvPr/>
        </p:nvCxnSpPr>
        <p:spPr>
          <a:xfrm>
            <a:off x="2874607" y="5507460"/>
            <a:ext cx="7360994"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5" name="Rechte verbindingslijn met pijl 24">
            <a:extLst>
              <a:ext uri="{FF2B5EF4-FFF2-40B4-BE49-F238E27FC236}">
                <a16:creationId xmlns:a16="http://schemas.microsoft.com/office/drawing/2014/main" id="{E6B7E2F7-FCBC-4DF1-9DBF-C125AB0B9141}"/>
              </a:ext>
            </a:extLst>
          </p:cNvPr>
          <p:cNvCxnSpPr>
            <a:cxnSpLocks/>
          </p:cNvCxnSpPr>
          <p:nvPr/>
        </p:nvCxnSpPr>
        <p:spPr>
          <a:xfrm flipV="1">
            <a:off x="2697377" y="1553368"/>
            <a:ext cx="0" cy="371260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7" name="Tekstvak 46">
            <a:extLst>
              <a:ext uri="{FF2B5EF4-FFF2-40B4-BE49-F238E27FC236}">
                <a16:creationId xmlns:a16="http://schemas.microsoft.com/office/drawing/2014/main" id="{271FD812-189D-429E-8DD0-6ECD1734875F}"/>
              </a:ext>
            </a:extLst>
          </p:cNvPr>
          <p:cNvSpPr txBox="1"/>
          <p:nvPr/>
        </p:nvSpPr>
        <p:spPr>
          <a:xfrm>
            <a:off x="5448472" y="5573936"/>
            <a:ext cx="2225289" cy="295915"/>
          </a:xfrm>
          <a:prstGeom prst="rect">
            <a:avLst/>
          </a:prstGeom>
          <a:noFill/>
        </p:spPr>
        <p:txBody>
          <a:bodyPr wrap="none" rtlCol="0">
            <a:spAutoFit/>
          </a:bodyPr>
          <a:lstStyle/>
          <a:p>
            <a:pPr defTabSz="863885">
              <a:defRPr/>
            </a:pPr>
            <a:r>
              <a:rPr lang="nl-NL" sz="1323" kern="0" dirty="0">
                <a:solidFill>
                  <a:prstClr val="black"/>
                </a:solidFill>
                <a:latin typeface="Calibri" panose="020F0502020204030204" pitchFamily="34" charset="0"/>
                <a:cs typeface="Calibri" panose="020F0502020204030204" pitchFamily="34" charset="0"/>
              </a:rPr>
              <a:t>Kosten preventief onderhoud</a:t>
            </a:r>
          </a:p>
        </p:txBody>
      </p:sp>
      <p:cxnSp>
        <p:nvCxnSpPr>
          <p:cNvPr id="52" name="Rechte verbindingslijn 51">
            <a:extLst>
              <a:ext uri="{FF2B5EF4-FFF2-40B4-BE49-F238E27FC236}">
                <a16:creationId xmlns:a16="http://schemas.microsoft.com/office/drawing/2014/main" id="{71A6136A-7F51-4257-A0D8-525A11EEA0E3}"/>
              </a:ext>
            </a:extLst>
          </p:cNvPr>
          <p:cNvCxnSpPr/>
          <p:nvPr/>
        </p:nvCxnSpPr>
        <p:spPr>
          <a:xfrm>
            <a:off x="2874607" y="2377557"/>
            <a:ext cx="7360994" cy="0"/>
          </a:xfrm>
          <a:prstGeom prst="line">
            <a:avLst/>
          </a:prstGeom>
          <a:noFill/>
          <a:ln w="9525" cap="flat" cmpd="sng" algn="ctr">
            <a:solidFill>
              <a:srgbClr val="EEECE1">
                <a:lumMod val="25000"/>
              </a:srgbClr>
            </a:solidFill>
            <a:prstDash val="solid"/>
          </a:ln>
          <a:effectLst/>
        </p:spPr>
      </p:cxnSp>
      <p:cxnSp>
        <p:nvCxnSpPr>
          <p:cNvPr id="53" name="Rechte verbindingslijn 52">
            <a:extLst>
              <a:ext uri="{FF2B5EF4-FFF2-40B4-BE49-F238E27FC236}">
                <a16:creationId xmlns:a16="http://schemas.microsoft.com/office/drawing/2014/main" id="{8EC49465-A07A-499E-840F-BB0AD8559A30}"/>
              </a:ext>
            </a:extLst>
          </p:cNvPr>
          <p:cNvCxnSpPr/>
          <p:nvPr/>
        </p:nvCxnSpPr>
        <p:spPr>
          <a:xfrm>
            <a:off x="2874607" y="4250740"/>
            <a:ext cx="7360994" cy="0"/>
          </a:xfrm>
          <a:prstGeom prst="line">
            <a:avLst/>
          </a:prstGeom>
          <a:noFill/>
          <a:ln w="9525" cap="flat" cmpd="sng" algn="ctr">
            <a:solidFill>
              <a:srgbClr val="EEECE1">
                <a:lumMod val="25000"/>
              </a:srgbClr>
            </a:solidFill>
            <a:prstDash val="solid"/>
          </a:ln>
          <a:effectLst/>
        </p:spPr>
      </p:cxnSp>
      <p:sp>
        <p:nvSpPr>
          <p:cNvPr id="61" name="Tekstvak 60">
            <a:extLst>
              <a:ext uri="{FF2B5EF4-FFF2-40B4-BE49-F238E27FC236}">
                <a16:creationId xmlns:a16="http://schemas.microsoft.com/office/drawing/2014/main" id="{90E2F36E-82EF-4404-B9D7-051BB6B7041B}"/>
              </a:ext>
            </a:extLst>
          </p:cNvPr>
          <p:cNvSpPr txBox="1"/>
          <p:nvPr/>
        </p:nvSpPr>
        <p:spPr>
          <a:xfrm rot="16200000">
            <a:off x="2043532" y="3452263"/>
            <a:ext cx="1059136" cy="295915"/>
          </a:xfrm>
          <a:prstGeom prst="rect">
            <a:avLst/>
          </a:prstGeom>
          <a:noFill/>
        </p:spPr>
        <p:txBody>
          <a:bodyPr wrap="none" rtlCol="0">
            <a:spAutoFit/>
          </a:bodyPr>
          <a:lstStyle/>
          <a:p>
            <a:pPr defTabSz="863885">
              <a:defRPr/>
            </a:pPr>
            <a:r>
              <a:rPr lang="nl-NL" sz="1323" dirty="0">
                <a:solidFill>
                  <a:prstClr val="black"/>
                </a:solidFill>
                <a:latin typeface="Calibri" panose="020F0502020204030204" pitchFamily="34" charset="0"/>
                <a:cs typeface="Calibri" panose="020F0502020204030204" pitchFamily="34" charset="0"/>
              </a:rPr>
              <a:t>Doorlooptijd</a:t>
            </a:r>
          </a:p>
        </p:txBody>
      </p:sp>
      <p:cxnSp>
        <p:nvCxnSpPr>
          <p:cNvPr id="66" name="Rechte verbindingslijn 65">
            <a:extLst>
              <a:ext uri="{FF2B5EF4-FFF2-40B4-BE49-F238E27FC236}">
                <a16:creationId xmlns:a16="http://schemas.microsoft.com/office/drawing/2014/main" id="{6B04CF48-1D16-474B-BBA5-6926BF0E9DE4}"/>
              </a:ext>
            </a:extLst>
          </p:cNvPr>
          <p:cNvCxnSpPr>
            <a:cxnSpLocks/>
          </p:cNvCxnSpPr>
          <p:nvPr/>
        </p:nvCxnSpPr>
        <p:spPr>
          <a:xfrm>
            <a:off x="3197208" y="2275850"/>
            <a:ext cx="6215077" cy="2405520"/>
          </a:xfrm>
          <a:prstGeom prst="line">
            <a:avLst/>
          </a:prstGeom>
          <a:ln w="28575">
            <a:solidFill>
              <a:schemeClr val="accent2">
                <a:lumMod val="75000"/>
              </a:schemeClr>
            </a:solidFill>
            <a:prstDash val="sysDash"/>
          </a:ln>
        </p:spPr>
        <p:style>
          <a:lnRef idx="1">
            <a:schemeClr val="accent6"/>
          </a:lnRef>
          <a:fillRef idx="0">
            <a:schemeClr val="accent6"/>
          </a:fillRef>
          <a:effectRef idx="0">
            <a:schemeClr val="accent6"/>
          </a:effectRef>
          <a:fontRef idx="minor">
            <a:schemeClr val="tx1"/>
          </a:fontRef>
        </p:style>
      </p:cxnSp>
      <p:sp>
        <p:nvSpPr>
          <p:cNvPr id="67" name="Ovaal 66">
            <a:extLst>
              <a:ext uri="{FF2B5EF4-FFF2-40B4-BE49-F238E27FC236}">
                <a16:creationId xmlns:a16="http://schemas.microsoft.com/office/drawing/2014/main" id="{E9CBD401-1FFB-4DB3-A49E-772A2E4A97C0}"/>
              </a:ext>
            </a:extLst>
          </p:cNvPr>
          <p:cNvSpPr/>
          <p:nvPr/>
        </p:nvSpPr>
        <p:spPr>
          <a:xfrm>
            <a:off x="4228144" y="2361340"/>
            <a:ext cx="176733" cy="180005"/>
          </a:xfrm>
          <a:prstGeom prst="ellipse">
            <a:avLst/>
          </a:prstGeom>
          <a:solidFill>
            <a:srgbClr val="C00000"/>
          </a:solidFill>
          <a:ln w="19050">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68" name="Ovaal 67">
            <a:extLst>
              <a:ext uri="{FF2B5EF4-FFF2-40B4-BE49-F238E27FC236}">
                <a16:creationId xmlns:a16="http://schemas.microsoft.com/office/drawing/2014/main" id="{465588A1-7A8B-4245-9607-722E83DF1A02}"/>
              </a:ext>
            </a:extLst>
          </p:cNvPr>
          <p:cNvSpPr/>
          <p:nvPr/>
        </p:nvSpPr>
        <p:spPr>
          <a:xfrm>
            <a:off x="4666126" y="3170567"/>
            <a:ext cx="176733" cy="180005"/>
          </a:xfrm>
          <a:prstGeom prst="ellipse">
            <a:avLst/>
          </a:prstGeom>
          <a:solidFill>
            <a:srgbClr val="92D050"/>
          </a:solidFill>
          <a:ln w="19050">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69" name="Ovaal 68">
            <a:extLst>
              <a:ext uri="{FF2B5EF4-FFF2-40B4-BE49-F238E27FC236}">
                <a16:creationId xmlns:a16="http://schemas.microsoft.com/office/drawing/2014/main" id="{7AC52CE5-B272-4635-A9C5-8BAB4B67CD11}"/>
              </a:ext>
            </a:extLst>
          </p:cNvPr>
          <p:cNvSpPr/>
          <p:nvPr/>
        </p:nvSpPr>
        <p:spPr>
          <a:xfrm>
            <a:off x="5520905" y="2790349"/>
            <a:ext cx="176733" cy="180005"/>
          </a:xfrm>
          <a:prstGeom prst="ellipse">
            <a:avLst/>
          </a:prstGeom>
          <a:solidFill>
            <a:srgbClr val="C00000"/>
          </a:solidFill>
          <a:ln w="19050">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70" name="Ovaal 69">
            <a:extLst>
              <a:ext uri="{FF2B5EF4-FFF2-40B4-BE49-F238E27FC236}">
                <a16:creationId xmlns:a16="http://schemas.microsoft.com/office/drawing/2014/main" id="{61828A06-A1FF-4905-A6A3-9688ED791A22}"/>
              </a:ext>
            </a:extLst>
          </p:cNvPr>
          <p:cNvSpPr/>
          <p:nvPr/>
        </p:nvSpPr>
        <p:spPr>
          <a:xfrm>
            <a:off x="5926735" y="3596537"/>
            <a:ext cx="176733" cy="180005"/>
          </a:xfrm>
          <a:prstGeom prst="ellipse">
            <a:avLst/>
          </a:prstGeom>
          <a:solidFill>
            <a:srgbClr val="92D050"/>
          </a:solidFill>
          <a:ln w="19050">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71" name="Ovaal 70">
            <a:extLst>
              <a:ext uri="{FF2B5EF4-FFF2-40B4-BE49-F238E27FC236}">
                <a16:creationId xmlns:a16="http://schemas.microsoft.com/office/drawing/2014/main" id="{DFC33AB7-81EB-4859-B3B5-22E5C8E291BA}"/>
              </a:ext>
            </a:extLst>
          </p:cNvPr>
          <p:cNvSpPr/>
          <p:nvPr/>
        </p:nvSpPr>
        <p:spPr>
          <a:xfrm>
            <a:off x="6581299" y="3998836"/>
            <a:ext cx="176733" cy="180005"/>
          </a:xfrm>
          <a:prstGeom prst="ellipse">
            <a:avLst/>
          </a:prstGeom>
          <a:solidFill>
            <a:srgbClr val="92D050"/>
          </a:solidFill>
          <a:ln w="19050">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72" name="Ovaal 71">
            <a:extLst>
              <a:ext uri="{FF2B5EF4-FFF2-40B4-BE49-F238E27FC236}">
                <a16:creationId xmlns:a16="http://schemas.microsoft.com/office/drawing/2014/main" id="{908620FA-BC10-444C-9D3D-82B4782C5150}"/>
              </a:ext>
            </a:extLst>
          </p:cNvPr>
          <p:cNvSpPr/>
          <p:nvPr/>
        </p:nvSpPr>
        <p:spPr>
          <a:xfrm>
            <a:off x="7442049" y="4117941"/>
            <a:ext cx="176733" cy="180005"/>
          </a:xfrm>
          <a:prstGeom prst="ellipse">
            <a:avLst/>
          </a:prstGeom>
          <a:solidFill>
            <a:srgbClr val="92D050"/>
          </a:solidFill>
          <a:ln w="19050">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73" name="Ovaal 72">
            <a:extLst>
              <a:ext uri="{FF2B5EF4-FFF2-40B4-BE49-F238E27FC236}">
                <a16:creationId xmlns:a16="http://schemas.microsoft.com/office/drawing/2014/main" id="{82C8B916-A2C8-4B8B-82ED-29E45CCA0D4C}"/>
              </a:ext>
            </a:extLst>
          </p:cNvPr>
          <p:cNvSpPr/>
          <p:nvPr/>
        </p:nvSpPr>
        <p:spPr>
          <a:xfrm>
            <a:off x="8733300" y="4043323"/>
            <a:ext cx="176733" cy="180005"/>
          </a:xfrm>
          <a:prstGeom prst="ellipse">
            <a:avLst/>
          </a:prstGeom>
          <a:solidFill>
            <a:srgbClr val="C00000"/>
          </a:solidFill>
          <a:ln w="19050">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sp>
        <p:nvSpPr>
          <p:cNvPr id="74" name="Ovaal 73">
            <a:extLst>
              <a:ext uri="{FF2B5EF4-FFF2-40B4-BE49-F238E27FC236}">
                <a16:creationId xmlns:a16="http://schemas.microsoft.com/office/drawing/2014/main" id="{CD2703FF-372B-4C30-AFD9-E1858A8B7D09}"/>
              </a:ext>
            </a:extLst>
          </p:cNvPr>
          <p:cNvSpPr/>
          <p:nvPr/>
        </p:nvSpPr>
        <p:spPr>
          <a:xfrm>
            <a:off x="7225979" y="3575503"/>
            <a:ext cx="176733" cy="180005"/>
          </a:xfrm>
          <a:prstGeom prst="ellipse">
            <a:avLst/>
          </a:prstGeom>
          <a:solidFill>
            <a:srgbClr val="C00000"/>
          </a:solidFill>
          <a:ln w="19050">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4017">
              <a:defRPr/>
            </a:pPr>
            <a:endParaRPr lang="nl-NL" sz="1701">
              <a:solidFill>
                <a:prstClr val="white"/>
              </a:solidFill>
              <a:latin typeface="Calibri"/>
            </a:endParaRPr>
          </a:p>
        </p:txBody>
      </p:sp>
      <p:cxnSp>
        <p:nvCxnSpPr>
          <p:cNvPr id="75" name="Rechte verbindingslijn met pijl 74">
            <a:extLst>
              <a:ext uri="{FF2B5EF4-FFF2-40B4-BE49-F238E27FC236}">
                <a16:creationId xmlns:a16="http://schemas.microsoft.com/office/drawing/2014/main" id="{A69650EA-5CD8-4F2F-A912-F4C437186E57}"/>
              </a:ext>
            </a:extLst>
          </p:cNvPr>
          <p:cNvCxnSpPr>
            <a:cxnSpLocks/>
          </p:cNvCxnSpPr>
          <p:nvPr/>
        </p:nvCxnSpPr>
        <p:spPr>
          <a:xfrm>
            <a:off x="4324365" y="2451343"/>
            <a:ext cx="0" cy="274914"/>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76" name="Rechte verbindingslijn met pijl 75">
            <a:extLst>
              <a:ext uri="{FF2B5EF4-FFF2-40B4-BE49-F238E27FC236}">
                <a16:creationId xmlns:a16="http://schemas.microsoft.com/office/drawing/2014/main" id="{0D46AD45-C548-4AB8-9999-90FC63264E86}"/>
              </a:ext>
            </a:extLst>
          </p:cNvPr>
          <p:cNvCxnSpPr>
            <a:cxnSpLocks/>
          </p:cNvCxnSpPr>
          <p:nvPr/>
        </p:nvCxnSpPr>
        <p:spPr>
          <a:xfrm>
            <a:off x="4754209" y="2842787"/>
            <a:ext cx="12265" cy="459225"/>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77" name="Rechte verbindingslijn met pijl 76">
            <a:extLst>
              <a:ext uri="{FF2B5EF4-FFF2-40B4-BE49-F238E27FC236}">
                <a16:creationId xmlns:a16="http://schemas.microsoft.com/office/drawing/2014/main" id="{BDC78677-D541-49CA-8E4C-61F60C7E17A9}"/>
              </a:ext>
            </a:extLst>
          </p:cNvPr>
          <p:cNvCxnSpPr>
            <a:cxnSpLocks/>
          </p:cNvCxnSpPr>
          <p:nvPr/>
        </p:nvCxnSpPr>
        <p:spPr>
          <a:xfrm>
            <a:off x="5609272" y="2879288"/>
            <a:ext cx="0" cy="291279"/>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78" name="Rechte verbindingslijn met pijl 77">
            <a:extLst>
              <a:ext uri="{FF2B5EF4-FFF2-40B4-BE49-F238E27FC236}">
                <a16:creationId xmlns:a16="http://schemas.microsoft.com/office/drawing/2014/main" id="{ABB05193-0E08-4899-A5CD-2034A981259D}"/>
              </a:ext>
            </a:extLst>
          </p:cNvPr>
          <p:cNvCxnSpPr>
            <a:cxnSpLocks/>
          </p:cNvCxnSpPr>
          <p:nvPr/>
        </p:nvCxnSpPr>
        <p:spPr>
          <a:xfrm>
            <a:off x="6015102" y="3350573"/>
            <a:ext cx="0" cy="365661"/>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79" name="Rechte verbindingslijn met pijl 78">
            <a:extLst>
              <a:ext uri="{FF2B5EF4-FFF2-40B4-BE49-F238E27FC236}">
                <a16:creationId xmlns:a16="http://schemas.microsoft.com/office/drawing/2014/main" id="{C488BAD9-E960-4F0C-ABD1-E84148D14F6B}"/>
              </a:ext>
            </a:extLst>
          </p:cNvPr>
          <p:cNvCxnSpPr>
            <a:cxnSpLocks/>
          </p:cNvCxnSpPr>
          <p:nvPr/>
        </p:nvCxnSpPr>
        <p:spPr>
          <a:xfrm>
            <a:off x="6659845" y="3602306"/>
            <a:ext cx="9819" cy="510250"/>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80" name="Rechte verbindingslijn met pijl 79">
            <a:extLst>
              <a:ext uri="{FF2B5EF4-FFF2-40B4-BE49-F238E27FC236}">
                <a16:creationId xmlns:a16="http://schemas.microsoft.com/office/drawing/2014/main" id="{48A1CDAD-D480-4985-9F55-81A6EDD32C88}"/>
              </a:ext>
            </a:extLst>
          </p:cNvPr>
          <p:cNvCxnSpPr>
            <a:cxnSpLocks/>
          </p:cNvCxnSpPr>
          <p:nvPr/>
        </p:nvCxnSpPr>
        <p:spPr>
          <a:xfrm>
            <a:off x="7320286" y="3631607"/>
            <a:ext cx="0" cy="225824"/>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82" name="Rechte verbindingslijn met pijl 81">
            <a:extLst>
              <a:ext uri="{FF2B5EF4-FFF2-40B4-BE49-F238E27FC236}">
                <a16:creationId xmlns:a16="http://schemas.microsoft.com/office/drawing/2014/main" id="{46CD28AB-D535-45D4-A3BC-499376071DE4}"/>
              </a:ext>
            </a:extLst>
          </p:cNvPr>
          <p:cNvCxnSpPr>
            <a:cxnSpLocks/>
          </p:cNvCxnSpPr>
          <p:nvPr/>
        </p:nvCxnSpPr>
        <p:spPr>
          <a:xfrm>
            <a:off x="7530415" y="3937674"/>
            <a:ext cx="0" cy="273974"/>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83" name="Rechte verbindingslijn met pijl 82">
            <a:extLst>
              <a:ext uri="{FF2B5EF4-FFF2-40B4-BE49-F238E27FC236}">
                <a16:creationId xmlns:a16="http://schemas.microsoft.com/office/drawing/2014/main" id="{7DFEA890-37C6-44FE-AB9C-5E0A7D184F87}"/>
              </a:ext>
            </a:extLst>
          </p:cNvPr>
          <p:cNvCxnSpPr>
            <a:cxnSpLocks/>
          </p:cNvCxnSpPr>
          <p:nvPr/>
        </p:nvCxnSpPr>
        <p:spPr>
          <a:xfrm>
            <a:off x="8830938" y="4100096"/>
            <a:ext cx="0" cy="384009"/>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pic>
        <p:nvPicPr>
          <p:cNvPr id="85" name="Afbeelding 84">
            <a:extLst>
              <a:ext uri="{FF2B5EF4-FFF2-40B4-BE49-F238E27FC236}">
                <a16:creationId xmlns:a16="http://schemas.microsoft.com/office/drawing/2014/main" id="{C8F9F18C-DFD3-4B91-897B-1B7A2F1D6E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582" y="4027792"/>
            <a:ext cx="1693470" cy="1479669"/>
          </a:xfrm>
          <a:prstGeom prst="rect">
            <a:avLst/>
          </a:prstGeom>
        </p:spPr>
      </p:pic>
      <p:sp>
        <p:nvSpPr>
          <p:cNvPr id="38" name="Tekstvak 37">
            <a:extLst>
              <a:ext uri="{FF2B5EF4-FFF2-40B4-BE49-F238E27FC236}">
                <a16:creationId xmlns:a16="http://schemas.microsoft.com/office/drawing/2014/main" id="{D61EBC54-67B2-4C9D-95C9-E3BB8EA21464}"/>
              </a:ext>
            </a:extLst>
          </p:cNvPr>
          <p:cNvSpPr txBox="1"/>
          <p:nvPr/>
        </p:nvSpPr>
        <p:spPr>
          <a:xfrm>
            <a:off x="9709726" y="6239471"/>
            <a:ext cx="603050" cy="237757"/>
          </a:xfrm>
          <a:prstGeom prst="rect">
            <a:avLst/>
          </a:prstGeom>
          <a:noFill/>
        </p:spPr>
        <p:txBody>
          <a:bodyPr wrap="none" rtlCol="0">
            <a:spAutoFit/>
          </a:bodyPr>
          <a:lstStyle/>
          <a:p>
            <a:pPr defTabSz="863885">
              <a:defRPr/>
            </a:pPr>
            <a:r>
              <a:rPr lang="nl-NL" sz="945"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 254</a:t>
            </a:r>
          </a:p>
        </p:txBody>
      </p:sp>
      <p:pic>
        <p:nvPicPr>
          <p:cNvPr id="39" name="Afbeelding 38" descr="Afbeelding met vliegtuig, zitten, groot, startbaan&#10;&#10;Automatisch gegenereerde beschrijving">
            <a:extLst>
              <a:ext uri="{FF2B5EF4-FFF2-40B4-BE49-F238E27FC236}">
                <a16:creationId xmlns:a16="http://schemas.microsoft.com/office/drawing/2014/main" id="{3583DD96-E720-4617-BBE9-94C5E4B84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141" y="5089038"/>
            <a:ext cx="764305" cy="1081730"/>
          </a:xfrm>
          <a:prstGeom prst="rect">
            <a:avLst/>
          </a:prstGeom>
          <a:ln>
            <a:noFill/>
          </a:ln>
          <a:effectLst/>
        </p:spPr>
      </p:pic>
    </p:spTree>
    <p:extLst>
      <p:ext uri="{BB962C8B-B14F-4D97-AF65-F5344CB8AC3E}">
        <p14:creationId xmlns:p14="http://schemas.microsoft.com/office/powerpoint/2010/main" val="14598803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94A7D-05A7-4456-8922-3F60A23B5DB7}"/>
              </a:ext>
            </a:extLst>
          </p:cNvPr>
          <p:cNvSpPr>
            <a:spLocks noGrp="1"/>
          </p:cNvSpPr>
          <p:nvPr>
            <p:ph type="title"/>
          </p:nvPr>
        </p:nvSpPr>
        <p:spPr/>
        <p:txBody>
          <a:bodyPr/>
          <a:lstStyle/>
          <a:p>
            <a:r>
              <a:rPr lang="nl-NL" dirty="0"/>
              <a:t>7 </a:t>
            </a:r>
            <a:r>
              <a:rPr lang="nl-NL" b="1" dirty="0">
                <a:solidFill>
                  <a:srgbClr val="C00000"/>
                </a:solidFill>
              </a:rPr>
              <a:t>New</a:t>
            </a:r>
            <a:r>
              <a:rPr lang="nl-NL" dirty="0"/>
              <a:t> tools of </a:t>
            </a:r>
            <a:r>
              <a:rPr lang="nl-NL" dirty="0" err="1"/>
              <a:t>Quality</a:t>
            </a:r>
            <a:br>
              <a:rPr lang="nl-NL" dirty="0"/>
            </a:br>
            <a:r>
              <a:rPr lang="nl-NL" sz="1600" b="0" dirty="0" err="1">
                <a:solidFill>
                  <a:schemeClr val="tx1"/>
                </a:solidFill>
              </a:rPr>
              <a:t>Shigeru</a:t>
            </a:r>
            <a:r>
              <a:rPr lang="nl-NL" sz="1600" b="0" dirty="0">
                <a:solidFill>
                  <a:schemeClr val="tx1"/>
                </a:solidFill>
              </a:rPr>
              <a:t> </a:t>
            </a:r>
            <a:r>
              <a:rPr lang="nl-NL" sz="1600" b="0" dirty="0" err="1">
                <a:solidFill>
                  <a:schemeClr val="tx1"/>
                </a:solidFill>
              </a:rPr>
              <a:t>Mizuno</a:t>
            </a:r>
            <a:r>
              <a:rPr lang="nl-NL" sz="1600" b="0" dirty="0">
                <a:solidFill>
                  <a:schemeClr val="tx1"/>
                </a:solidFill>
              </a:rPr>
              <a:t> &amp; </a:t>
            </a:r>
            <a:r>
              <a:rPr lang="nl-NL" sz="1600" b="0" dirty="0" err="1">
                <a:solidFill>
                  <a:schemeClr val="tx1"/>
                </a:solidFill>
              </a:rPr>
              <a:t>Yoji</a:t>
            </a:r>
            <a:r>
              <a:rPr lang="nl-NL" sz="1600" b="0" dirty="0">
                <a:solidFill>
                  <a:schemeClr val="tx1"/>
                </a:solidFill>
              </a:rPr>
              <a:t> </a:t>
            </a:r>
            <a:r>
              <a:rPr lang="nl-NL" sz="1600" b="0" dirty="0" err="1">
                <a:solidFill>
                  <a:schemeClr val="tx1"/>
                </a:solidFill>
              </a:rPr>
              <a:t>Akao</a:t>
            </a:r>
            <a:endParaRPr lang="nl-NL" sz="1600" b="0" dirty="0">
              <a:solidFill>
                <a:schemeClr val="tx1"/>
              </a:solidFill>
            </a:endParaRPr>
          </a:p>
        </p:txBody>
      </p:sp>
      <p:sp>
        <p:nvSpPr>
          <p:cNvPr id="5" name="Tijdelijke aanduiding voor inhoud 4">
            <a:extLst>
              <a:ext uri="{FF2B5EF4-FFF2-40B4-BE49-F238E27FC236}">
                <a16:creationId xmlns:a16="http://schemas.microsoft.com/office/drawing/2014/main" id="{0FDB2F73-07AB-4EC4-B20F-0D3ACA462117}"/>
              </a:ext>
            </a:extLst>
          </p:cNvPr>
          <p:cNvSpPr>
            <a:spLocks noGrp="1"/>
          </p:cNvSpPr>
          <p:nvPr>
            <p:ph idx="1"/>
          </p:nvPr>
        </p:nvSpPr>
        <p:spPr>
          <a:xfrm>
            <a:off x="2488992" y="1028607"/>
            <a:ext cx="8200561" cy="4111612"/>
          </a:xfrm>
        </p:spPr>
        <p:txBody>
          <a:bodyPr>
            <a:normAutofit/>
          </a:bodyPr>
          <a:lstStyle/>
          <a:p>
            <a:pPr marL="540010" indent="-540010">
              <a:buAutoNum type="romanUcPeriod"/>
            </a:pPr>
            <a:r>
              <a:rPr lang="nl-NL" sz="1512" b="1" dirty="0"/>
              <a:t>Gereedschappen voor </a:t>
            </a:r>
            <a:r>
              <a:rPr lang="nl-NL" sz="1512" b="1" dirty="0">
                <a:solidFill>
                  <a:srgbClr val="C00000"/>
                </a:solidFill>
              </a:rPr>
              <a:t>clustering</a:t>
            </a:r>
          </a:p>
          <a:p>
            <a:pPr marL="432008" lvl="1" indent="0">
              <a:buNone/>
            </a:pPr>
            <a:r>
              <a:rPr lang="nl-NL" sz="1512" dirty="0"/>
              <a:t>1. Overeenkomsten- of affiniteitsdiagram</a:t>
            </a:r>
          </a:p>
          <a:p>
            <a:pPr marL="432008" lvl="1" indent="0">
              <a:buNone/>
            </a:pPr>
            <a:r>
              <a:rPr lang="nl-NL" sz="1512" dirty="0"/>
              <a:t>2. Relatiediagram</a:t>
            </a:r>
          </a:p>
          <a:p>
            <a:pPr marL="432008" lvl="1" indent="0">
              <a:buNone/>
            </a:pPr>
            <a:r>
              <a:rPr lang="nl-NL" sz="1512" dirty="0"/>
              <a:t>3. Boomdiagram</a:t>
            </a:r>
          </a:p>
          <a:p>
            <a:pPr marL="540010" indent="-540010">
              <a:buAutoNum type="romanUcPeriod"/>
            </a:pPr>
            <a:r>
              <a:rPr lang="nl-NL" sz="1512" b="1" dirty="0"/>
              <a:t>Gereedschappen voor </a:t>
            </a:r>
            <a:r>
              <a:rPr lang="nl-NL" sz="1512" b="1" dirty="0">
                <a:solidFill>
                  <a:srgbClr val="C00000"/>
                </a:solidFill>
              </a:rPr>
              <a:t>analyse</a:t>
            </a:r>
          </a:p>
          <a:p>
            <a:pPr marL="432008" lvl="1" indent="0">
              <a:buNone/>
            </a:pPr>
            <a:r>
              <a:rPr lang="nl-NL" sz="1512" dirty="0"/>
              <a:t>4. Matrixdiagram</a:t>
            </a:r>
          </a:p>
          <a:p>
            <a:pPr marL="432008" lvl="1" indent="0">
              <a:buNone/>
            </a:pPr>
            <a:r>
              <a:rPr lang="nl-NL" sz="1512" dirty="0"/>
              <a:t>5. Prioriteitenmatrix of Matrix Data Analyse</a:t>
            </a:r>
          </a:p>
          <a:p>
            <a:pPr marL="432008" lvl="1" indent="0">
              <a:buNone/>
            </a:pPr>
            <a:r>
              <a:rPr lang="nl-NL" sz="1512" dirty="0"/>
              <a:t>6. Risicoanalyse</a:t>
            </a:r>
          </a:p>
          <a:p>
            <a:pPr marL="540010" indent="-540010">
              <a:buAutoNum type="romanUcPeriod"/>
            </a:pPr>
            <a:r>
              <a:rPr lang="nl-NL" sz="1512" b="1" dirty="0"/>
              <a:t>Gereedschap voor </a:t>
            </a:r>
            <a:r>
              <a:rPr lang="nl-NL" sz="1512" b="1" dirty="0">
                <a:solidFill>
                  <a:srgbClr val="C00000"/>
                </a:solidFill>
              </a:rPr>
              <a:t>planning</a:t>
            </a:r>
          </a:p>
          <a:p>
            <a:pPr marL="432008" lvl="1" indent="0">
              <a:buNone/>
            </a:pPr>
            <a:r>
              <a:rPr lang="nl-NL" sz="1512" dirty="0"/>
              <a:t>7. Activiteiten netwerkdiagram / Netwerkplanning incl. </a:t>
            </a:r>
            <a:r>
              <a:rPr lang="nl-NL" sz="1512" i="1" dirty="0"/>
              <a:t>kritieke pad</a:t>
            </a:r>
          </a:p>
          <a:p>
            <a:pPr marL="972019" lvl="1" indent="-540010">
              <a:buAutoNum type="arabicPeriod"/>
            </a:pPr>
            <a:endParaRPr lang="nl-NL" sz="1134" dirty="0"/>
          </a:p>
        </p:txBody>
      </p:sp>
      <p:sp>
        <p:nvSpPr>
          <p:cNvPr id="3" name="Tijdelijke aanduiding voor voettekst 2">
            <a:extLst>
              <a:ext uri="{FF2B5EF4-FFF2-40B4-BE49-F238E27FC236}">
                <a16:creationId xmlns:a16="http://schemas.microsoft.com/office/drawing/2014/main" id="{EA7DBEBD-490E-43D2-A794-7349C1B72D44}"/>
              </a:ext>
            </a:extLst>
          </p:cNvPr>
          <p:cNvSpPr>
            <a:spLocks noGrp="1"/>
          </p:cNvSpPr>
          <p:nvPr>
            <p:ph type="ftr" sz="quarter" idx="11"/>
          </p:nvPr>
        </p:nvSpPr>
        <p:spPr/>
        <p:txBody>
          <a:bodyPr/>
          <a:lstStyle/>
          <a:p>
            <a:r>
              <a:rPr lang="nl-NL"/>
              <a:t>Processen</a:t>
            </a:r>
          </a:p>
        </p:txBody>
      </p:sp>
      <p:sp>
        <p:nvSpPr>
          <p:cNvPr id="4" name="Tijdelijke aanduiding voor dianummer 3">
            <a:extLst>
              <a:ext uri="{FF2B5EF4-FFF2-40B4-BE49-F238E27FC236}">
                <a16:creationId xmlns:a16="http://schemas.microsoft.com/office/drawing/2014/main" id="{B8DA5844-2000-4812-9CDF-731989A214F2}"/>
              </a:ext>
            </a:extLst>
          </p:cNvPr>
          <p:cNvSpPr>
            <a:spLocks noGrp="1"/>
          </p:cNvSpPr>
          <p:nvPr>
            <p:ph type="sldNum" sz="quarter" idx="12"/>
          </p:nvPr>
        </p:nvSpPr>
        <p:spPr/>
        <p:txBody>
          <a:bodyPr/>
          <a:lstStyle/>
          <a:p>
            <a:fld id="{76022968-2107-43EC-8FC0-5D78783708AF}" type="slidenum">
              <a:rPr lang="nl-NL" smtClean="0"/>
              <a:t>97</a:t>
            </a:fld>
            <a:endParaRPr lang="nl-NL"/>
          </a:p>
        </p:txBody>
      </p:sp>
      <p:pic>
        <p:nvPicPr>
          <p:cNvPr id="1028" name="Picture 4" descr="De bronafbeelding bekijken">
            <a:extLst>
              <a:ext uri="{FF2B5EF4-FFF2-40B4-BE49-F238E27FC236}">
                <a16:creationId xmlns:a16="http://schemas.microsoft.com/office/drawing/2014/main" id="{68E0F938-4D4D-432F-8F19-8C721FF7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55" y="1539254"/>
            <a:ext cx="2258707" cy="34016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e bronafbeelding bekijken">
            <a:extLst>
              <a:ext uri="{FF2B5EF4-FFF2-40B4-BE49-F238E27FC236}">
                <a16:creationId xmlns:a16="http://schemas.microsoft.com/office/drawing/2014/main" id="{230E5708-9575-4DF9-8EC3-EA035B352D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62" t="2135" r="6592"/>
          <a:stretch/>
        </p:blipFill>
        <p:spPr bwMode="auto">
          <a:xfrm>
            <a:off x="8065293" y="162733"/>
            <a:ext cx="882595" cy="1222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De bronafbeelding bekijken">
            <a:extLst>
              <a:ext uri="{FF2B5EF4-FFF2-40B4-BE49-F238E27FC236}">
                <a16:creationId xmlns:a16="http://schemas.microsoft.com/office/drawing/2014/main" id="{7DBBF95C-A20D-4736-92B3-2319E99C57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44" r="69250" b="2992"/>
          <a:stretch/>
        </p:blipFill>
        <p:spPr bwMode="auto">
          <a:xfrm>
            <a:off x="9006237" y="167079"/>
            <a:ext cx="805128" cy="121779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2F54430A-4888-45DE-B672-F2D05EA421BE}"/>
              </a:ext>
            </a:extLst>
          </p:cNvPr>
          <p:cNvSpPr txBox="1"/>
          <p:nvPr/>
        </p:nvSpPr>
        <p:spPr>
          <a:xfrm>
            <a:off x="9101924" y="1403681"/>
            <a:ext cx="635110" cy="208647"/>
          </a:xfrm>
          <a:prstGeom prst="rect">
            <a:avLst/>
          </a:prstGeom>
          <a:noFill/>
        </p:spPr>
        <p:txBody>
          <a:bodyPr wrap="none" rtlCol="0">
            <a:spAutoFit/>
          </a:bodyPr>
          <a:lstStyle/>
          <a:p>
            <a:pPr defTabSz="864017">
              <a:defRPr/>
            </a:pPr>
            <a:r>
              <a:rPr lang="nl-NL" sz="756" dirty="0">
                <a:solidFill>
                  <a:prstClr val="black"/>
                </a:solidFill>
                <a:latin typeface="Calibri" panose="020F0502020204030204"/>
              </a:rPr>
              <a:t>1928 -2016</a:t>
            </a:r>
          </a:p>
        </p:txBody>
      </p:sp>
      <p:pic>
        <p:nvPicPr>
          <p:cNvPr id="1036" name="Picture 12" descr="De bronafbeelding bekijken">
            <a:extLst>
              <a:ext uri="{FF2B5EF4-FFF2-40B4-BE49-F238E27FC236}">
                <a16:creationId xmlns:a16="http://schemas.microsoft.com/office/drawing/2014/main" id="{4307DD78-6021-4861-BD3A-4F8BA0B92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906" y="5169022"/>
            <a:ext cx="824607" cy="9661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B676F066-F91F-412B-9F1F-A8511121D1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netwerkplanning">
            <a:extLst>
              <a:ext uri="{FF2B5EF4-FFF2-40B4-BE49-F238E27FC236}">
                <a16:creationId xmlns:a16="http://schemas.microsoft.com/office/drawing/2014/main" id="{D10FDC21-B754-4C85-9FC9-AC1996AB9A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3217" y="4826270"/>
            <a:ext cx="1297422" cy="9267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isico analyse">
            <a:extLst>
              <a:ext uri="{FF2B5EF4-FFF2-40B4-BE49-F238E27FC236}">
                <a16:creationId xmlns:a16="http://schemas.microsoft.com/office/drawing/2014/main" id="{C5867CB6-E35A-4E3A-A269-1A040A8280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94692" y="4844596"/>
            <a:ext cx="1402789" cy="9351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atrix data analyse">
            <a:extLst>
              <a:ext uri="{FF2B5EF4-FFF2-40B4-BE49-F238E27FC236}">
                <a16:creationId xmlns:a16="http://schemas.microsoft.com/office/drawing/2014/main" id="{F2A2AF16-CA64-4A17-A827-54B73FD4A0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58553" y="4844596"/>
            <a:ext cx="935193" cy="93519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atrixdiagram">
            <a:extLst>
              <a:ext uri="{FF2B5EF4-FFF2-40B4-BE49-F238E27FC236}">
                <a16:creationId xmlns:a16="http://schemas.microsoft.com/office/drawing/2014/main" id="{C1EB8A58-0A38-4164-83E7-6CB18D1A5E5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7453" y="4817807"/>
            <a:ext cx="1122232" cy="93519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oomdiagram">
            <a:extLst>
              <a:ext uri="{FF2B5EF4-FFF2-40B4-BE49-F238E27FC236}">
                <a16:creationId xmlns:a16="http://schemas.microsoft.com/office/drawing/2014/main" id="{4EAA6B72-80ED-42BF-8B32-12CFEBB505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99470" y="4844623"/>
            <a:ext cx="1589661" cy="9083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latiediagram">
            <a:extLst>
              <a:ext uri="{FF2B5EF4-FFF2-40B4-BE49-F238E27FC236}">
                <a16:creationId xmlns:a16="http://schemas.microsoft.com/office/drawing/2014/main" id="{7EE4D04A-01F1-45CD-9008-01424F1D6CA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8386" y="4921705"/>
            <a:ext cx="859070" cy="78097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overeenkomstendiagram">
            <a:extLst>
              <a:ext uri="{FF2B5EF4-FFF2-40B4-BE49-F238E27FC236}">
                <a16:creationId xmlns:a16="http://schemas.microsoft.com/office/drawing/2014/main" id="{DF7C4EEE-2894-4EB2-B820-29714D06212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01890" y="4862900"/>
            <a:ext cx="1152031" cy="76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0697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94A7D-05A7-4456-8922-3F60A23B5DB7}"/>
              </a:ext>
            </a:extLst>
          </p:cNvPr>
          <p:cNvSpPr>
            <a:spLocks noGrp="1"/>
          </p:cNvSpPr>
          <p:nvPr>
            <p:ph type="title"/>
          </p:nvPr>
        </p:nvSpPr>
        <p:spPr/>
        <p:txBody>
          <a:bodyPr/>
          <a:lstStyle/>
          <a:p>
            <a:r>
              <a:rPr lang="nl-NL" dirty="0"/>
              <a:t>Overeenkomsten - Affiniteitsdiagram</a:t>
            </a:r>
            <a:br>
              <a:rPr lang="nl-NL" dirty="0"/>
            </a:br>
            <a:r>
              <a:rPr lang="nl-NL" sz="1600" b="0" dirty="0" err="1">
                <a:solidFill>
                  <a:schemeClr val="tx1"/>
                </a:solidFill>
              </a:rPr>
              <a:t>Shigeru</a:t>
            </a:r>
            <a:r>
              <a:rPr lang="nl-NL" sz="1600" b="0" dirty="0">
                <a:solidFill>
                  <a:schemeClr val="tx1"/>
                </a:solidFill>
              </a:rPr>
              <a:t> </a:t>
            </a:r>
            <a:r>
              <a:rPr lang="nl-NL" sz="1600" b="0" dirty="0" err="1">
                <a:solidFill>
                  <a:schemeClr val="tx1"/>
                </a:solidFill>
              </a:rPr>
              <a:t>Mizuno</a:t>
            </a:r>
            <a:r>
              <a:rPr lang="nl-NL" sz="1600" b="0" dirty="0">
                <a:solidFill>
                  <a:schemeClr val="tx1"/>
                </a:solidFill>
              </a:rPr>
              <a:t> &amp; </a:t>
            </a:r>
            <a:r>
              <a:rPr lang="nl-NL" sz="1600" b="0" dirty="0" err="1">
                <a:solidFill>
                  <a:schemeClr val="tx1"/>
                </a:solidFill>
              </a:rPr>
              <a:t>Yoji</a:t>
            </a:r>
            <a:r>
              <a:rPr lang="nl-NL" sz="1600" b="0" dirty="0">
                <a:solidFill>
                  <a:schemeClr val="tx1"/>
                </a:solidFill>
              </a:rPr>
              <a:t> </a:t>
            </a:r>
            <a:r>
              <a:rPr lang="nl-NL" sz="1600" b="0" dirty="0" err="1">
                <a:solidFill>
                  <a:schemeClr val="tx1"/>
                </a:solidFill>
              </a:rPr>
              <a:t>Akao</a:t>
            </a:r>
            <a:endParaRPr lang="nl-NL" sz="1600" b="0" dirty="0">
              <a:solidFill>
                <a:schemeClr val="tx1"/>
              </a:solidFill>
            </a:endParaRPr>
          </a:p>
        </p:txBody>
      </p:sp>
      <p:sp>
        <p:nvSpPr>
          <p:cNvPr id="3" name="Tijdelijke aanduiding voor voettekst 2">
            <a:extLst>
              <a:ext uri="{FF2B5EF4-FFF2-40B4-BE49-F238E27FC236}">
                <a16:creationId xmlns:a16="http://schemas.microsoft.com/office/drawing/2014/main" id="{EA7DBEBD-490E-43D2-A794-7349C1B72D44}"/>
              </a:ext>
            </a:extLst>
          </p:cNvPr>
          <p:cNvSpPr>
            <a:spLocks noGrp="1"/>
          </p:cNvSpPr>
          <p:nvPr>
            <p:ph type="ftr" sz="quarter" idx="11"/>
          </p:nvPr>
        </p:nvSpPr>
        <p:spPr/>
        <p:txBody>
          <a:bodyPr/>
          <a:lstStyle/>
          <a:p>
            <a:pPr defTabSz="864017"/>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B8DA5844-2000-4812-9CDF-731989A214F2}"/>
              </a:ext>
            </a:extLst>
          </p:cNvPr>
          <p:cNvSpPr>
            <a:spLocks noGrp="1"/>
          </p:cNvSpPr>
          <p:nvPr>
            <p:ph type="sldNum" sz="quarter" idx="12"/>
          </p:nvPr>
        </p:nvSpPr>
        <p:spPr/>
        <p:txBody>
          <a:bodyPr/>
          <a:lstStyle/>
          <a:p>
            <a:pPr algn="r" defTabSz="864017"/>
            <a:fld id="{76022968-2107-43EC-8FC0-5D78783708AF}" type="slidenum">
              <a:rPr lang="nl-NL" sz="1134">
                <a:solidFill>
                  <a:prstClr val="black">
                    <a:tint val="75000"/>
                  </a:prstClr>
                </a:solidFill>
                <a:latin typeface="Calibri" panose="020F0502020204030204"/>
              </a:rPr>
              <a:pPr algn="r" defTabSz="864017"/>
              <a:t>98</a:t>
            </a:fld>
            <a:endParaRPr lang="nl-NL" sz="1134">
              <a:solidFill>
                <a:prstClr val="black">
                  <a:tint val="75000"/>
                </a:prstClr>
              </a:solidFill>
              <a:latin typeface="Calibri" panose="020F0502020204030204"/>
            </a:endParaRPr>
          </a:p>
        </p:txBody>
      </p:sp>
      <p:pic>
        <p:nvPicPr>
          <p:cNvPr id="1028" name="Picture 4" descr="De bronafbeelding bekijken">
            <a:extLst>
              <a:ext uri="{FF2B5EF4-FFF2-40B4-BE49-F238E27FC236}">
                <a16:creationId xmlns:a16="http://schemas.microsoft.com/office/drawing/2014/main" id="{68E0F938-4D4D-432F-8F19-8C721FF7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55" y="1539254"/>
            <a:ext cx="2258707" cy="3401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dburdias voor kwaliteitsmanagers">
            <a:extLst>
              <a:ext uri="{FF2B5EF4-FFF2-40B4-BE49-F238E27FC236}">
                <a16:creationId xmlns:a16="http://schemas.microsoft.com/office/drawing/2014/main" id="{B1DE39FF-7833-4B79-8EF3-3F4735DA3C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7411" y="5476226"/>
            <a:ext cx="1847252" cy="658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e bronafbeelding bekijken">
            <a:extLst>
              <a:ext uri="{FF2B5EF4-FFF2-40B4-BE49-F238E27FC236}">
                <a16:creationId xmlns:a16="http://schemas.microsoft.com/office/drawing/2014/main" id="{37C9A2E4-56A7-4B4A-B4E4-9377FDD0B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06" y="5169022"/>
            <a:ext cx="824607" cy="9661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627FC9BF-77A4-46A0-9C00-0D4A21C59B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hthoek 15">
            <a:extLst>
              <a:ext uri="{FF2B5EF4-FFF2-40B4-BE49-F238E27FC236}">
                <a16:creationId xmlns:a16="http://schemas.microsoft.com/office/drawing/2014/main" id="{4602E139-9ECA-44B7-A558-07A1B869E502}"/>
              </a:ext>
            </a:extLst>
          </p:cNvPr>
          <p:cNvSpPr/>
          <p:nvPr/>
        </p:nvSpPr>
        <p:spPr>
          <a:xfrm>
            <a:off x="5198957" y="1703562"/>
            <a:ext cx="1847252" cy="515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701" dirty="0"/>
              <a:t>Brainstorm</a:t>
            </a:r>
          </a:p>
        </p:txBody>
      </p:sp>
      <p:sp>
        <p:nvSpPr>
          <p:cNvPr id="23" name="Rechthoek 22">
            <a:extLst>
              <a:ext uri="{FF2B5EF4-FFF2-40B4-BE49-F238E27FC236}">
                <a16:creationId xmlns:a16="http://schemas.microsoft.com/office/drawing/2014/main" id="{B948263E-628A-4E3F-A903-6F337E61290E}"/>
              </a:ext>
            </a:extLst>
          </p:cNvPr>
          <p:cNvSpPr/>
          <p:nvPr/>
        </p:nvSpPr>
        <p:spPr>
          <a:xfrm>
            <a:off x="2611532" y="3286225"/>
            <a:ext cx="1847252" cy="1654696"/>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5" name="Rechthoek 24">
            <a:extLst>
              <a:ext uri="{FF2B5EF4-FFF2-40B4-BE49-F238E27FC236}">
                <a16:creationId xmlns:a16="http://schemas.microsoft.com/office/drawing/2014/main" id="{E997B662-4348-4CED-889C-8BA298AB05A8}"/>
              </a:ext>
            </a:extLst>
          </p:cNvPr>
          <p:cNvSpPr/>
          <p:nvPr/>
        </p:nvSpPr>
        <p:spPr>
          <a:xfrm>
            <a:off x="5198957" y="3286225"/>
            <a:ext cx="1847252" cy="1654696"/>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7" name="Rechthoek 26">
            <a:extLst>
              <a:ext uri="{FF2B5EF4-FFF2-40B4-BE49-F238E27FC236}">
                <a16:creationId xmlns:a16="http://schemas.microsoft.com/office/drawing/2014/main" id="{10F6A8D5-BA3E-477A-B0B0-9FFA18B6A82C}"/>
              </a:ext>
            </a:extLst>
          </p:cNvPr>
          <p:cNvSpPr/>
          <p:nvPr/>
        </p:nvSpPr>
        <p:spPr>
          <a:xfrm>
            <a:off x="7815395" y="3286224"/>
            <a:ext cx="1847252" cy="1654696"/>
          </a:xfrm>
          <a:prstGeom prst="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29" name="Rechthoek 28">
            <a:extLst>
              <a:ext uri="{FF2B5EF4-FFF2-40B4-BE49-F238E27FC236}">
                <a16:creationId xmlns:a16="http://schemas.microsoft.com/office/drawing/2014/main" id="{738B979D-CAD7-4623-95E7-A74B166DCB21}"/>
              </a:ext>
            </a:extLst>
          </p:cNvPr>
          <p:cNvSpPr/>
          <p:nvPr/>
        </p:nvSpPr>
        <p:spPr>
          <a:xfrm>
            <a:off x="2727664" y="3712798"/>
            <a:ext cx="1607270" cy="234389"/>
          </a:xfrm>
          <a:prstGeom prst="rect">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1" name="Rechthoek 30">
            <a:extLst>
              <a:ext uri="{FF2B5EF4-FFF2-40B4-BE49-F238E27FC236}">
                <a16:creationId xmlns:a16="http://schemas.microsoft.com/office/drawing/2014/main" id="{DC602603-F756-49A5-BEF2-4C1D24E36D7E}"/>
              </a:ext>
            </a:extLst>
          </p:cNvPr>
          <p:cNvSpPr/>
          <p:nvPr/>
        </p:nvSpPr>
        <p:spPr>
          <a:xfrm>
            <a:off x="2727664" y="4053237"/>
            <a:ext cx="1607270" cy="234389"/>
          </a:xfrm>
          <a:prstGeom prst="rect">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3" name="Rechthoek 32">
            <a:extLst>
              <a:ext uri="{FF2B5EF4-FFF2-40B4-BE49-F238E27FC236}">
                <a16:creationId xmlns:a16="http://schemas.microsoft.com/office/drawing/2014/main" id="{93196FBD-A01B-45FB-A640-B3563BB47A56}"/>
              </a:ext>
            </a:extLst>
          </p:cNvPr>
          <p:cNvSpPr/>
          <p:nvPr/>
        </p:nvSpPr>
        <p:spPr>
          <a:xfrm>
            <a:off x="2727664" y="4422952"/>
            <a:ext cx="1607270" cy="234389"/>
          </a:xfrm>
          <a:prstGeom prst="rect">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5" name="Rechthoek 34">
            <a:extLst>
              <a:ext uri="{FF2B5EF4-FFF2-40B4-BE49-F238E27FC236}">
                <a16:creationId xmlns:a16="http://schemas.microsoft.com/office/drawing/2014/main" id="{18386ECA-A907-4725-A7D7-E7BE631281F1}"/>
              </a:ext>
            </a:extLst>
          </p:cNvPr>
          <p:cNvSpPr/>
          <p:nvPr/>
        </p:nvSpPr>
        <p:spPr>
          <a:xfrm>
            <a:off x="5333455" y="3722340"/>
            <a:ext cx="1607270" cy="234389"/>
          </a:xfrm>
          <a:prstGeom prst="rect">
            <a:avLst/>
          </a:prstGeom>
          <a:solidFill>
            <a:srgbClr val="EC952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1" name="Rechthoek 40">
            <a:extLst>
              <a:ext uri="{FF2B5EF4-FFF2-40B4-BE49-F238E27FC236}">
                <a16:creationId xmlns:a16="http://schemas.microsoft.com/office/drawing/2014/main" id="{38B0AE56-CBDC-497B-BA82-D275CB4F600C}"/>
              </a:ext>
            </a:extLst>
          </p:cNvPr>
          <p:cNvSpPr/>
          <p:nvPr/>
        </p:nvSpPr>
        <p:spPr>
          <a:xfrm>
            <a:off x="7935033" y="3684109"/>
            <a:ext cx="1607270" cy="234389"/>
          </a:xfrm>
          <a:prstGeom prst="rect">
            <a:avLst/>
          </a:prstGeom>
          <a:solidFill>
            <a:srgbClr val="92D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3" name="Rechthoek 42">
            <a:extLst>
              <a:ext uri="{FF2B5EF4-FFF2-40B4-BE49-F238E27FC236}">
                <a16:creationId xmlns:a16="http://schemas.microsoft.com/office/drawing/2014/main" id="{4D35ECF8-C998-4C1B-A2FD-638987D1F407}"/>
              </a:ext>
            </a:extLst>
          </p:cNvPr>
          <p:cNvSpPr/>
          <p:nvPr/>
        </p:nvSpPr>
        <p:spPr>
          <a:xfrm>
            <a:off x="7935033" y="4024548"/>
            <a:ext cx="1607270" cy="234389"/>
          </a:xfrm>
          <a:prstGeom prst="rect">
            <a:avLst/>
          </a:prstGeom>
          <a:solidFill>
            <a:srgbClr val="92D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49" name="Tekstvak 48">
            <a:extLst>
              <a:ext uri="{FF2B5EF4-FFF2-40B4-BE49-F238E27FC236}">
                <a16:creationId xmlns:a16="http://schemas.microsoft.com/office/drawing/2014/main" id="{D4CCCD39-7DD4-4ED6-B61B-F212D2158FF4}"/>
              </a:ext>
            </a:extLst>
          </p:cNvPr>
          <p:cNvSpPr txBox="1"/>
          <p:nvPr/>
        </p:nvSpPr>
        <p:spPr>
          <a:xfrm>
            <a:off x="2982633" y="3327229"/>
            <a:ext cx="1289135" cy="295915"/>
          </a:xfrm>
          <a:prstGeom prst="rect">
            <a:avLst/>
          </a:prstGeom>
          <a:noFill/>
        </p:spPr>
        <p:txBody>
          <a:bodyPr wrap="none" rtlCol="0">
            <a:spAutoFit/>
          </a:bodyPr>
          <a:lstStyle/>
          <a:p>
            <a:r>
              <a:rPr lang="nl-NL" sz="1323" dirty="0">
                <a:solidFill>
                  <a:schemeClr val="bg1"/>
                </a:solidFill>
                <a:effectLst>
                  <a:outerShdw blurRad="38100" dist="38100" dir="2700000" algn="tl">
                    <a:srgbClr val="000000">
                      <a:alpha val="43137"/>
                    </a:srgbClr>
                  </a:outerShdw>
                </a:effectLst>
              </a:rPr>
              <a:t>Themagroep 1</a:t>
            </a:r>
          </a:p>
        </p:txBody>
      </p:sp>
      <p:sp>
        <p:nvSpPr>
          <p:cNvPr id="51" name="Tekstvak 50">
            <a:extLst>
              <a:ext uri="{FF2B5EF4-FFF2-40B4-BE49-F238E27FC236}">
                <a16:creationId xmlns:a16="http://schemas.microsoft.com/office/drawing/2014/main" id="{127479DA-B9CB-40F5-8300-0CF393A0F307}"/>
              </a:ext>
            </a:extLst>
          </p:cNvPr>
          <p:cNvSpPr txBox="1"/>
          <p:nvPr/>
        </p:nvSpPr>
        <p:spPr>
          <a:xfrm>
            <a:off x="5550602" y="3323105"/>
            <a:ext cx="1289135" cy="295915"/>
          </a:xfrm>
          <a:prstGeom prst="rect">
            <a:avLst/>
          </a:prstGeom>
          <a:noFill/>
        </p:spPr>
        <p:txBody>
          <a:bodyPr wrap="none" rtlCol="0">
            <a:spAutoFit/>
          </a:bodyPr>
          <a:lstStyle/>
          <a:p>
            <a:r>
              <a:rPr lang="nl-NL" sz="1323" dirty="0">
                <a:solidFill>
                  <a:schemeClr val="bg1"/>
                </a:solidFill>
                <a:effectLst>
                  <a:outerShdw blurRad="38100" dist="38100" dir="2700000" algn="tl">
                    <a:srgbClr val="000000">
                      <a:alpha val="43137"/>
                    </a:srgbClr>
                  </a:outerShdw>
                </a:effectLst>
              </a:rPr>
              <a:t>Themagroep 2</a:t>
            </a:r>
          </a:p>
        </p:txBody>
      </p:sp>
      <p:sp>
        <p:nvSpPr>
          <p:cNvPr id="53" name="Tekstvak 52">
            <a:extLst>
              <a:ext uri="{FF2B5EF4-FFF2-40B4-BE49-F238E27FC236}">
                <a16:creationId xmlns:a16="http://schemas.microsoft.com/office/drawing/2014/main" id="{F47920C1-5561-49BD-B637-F3248640EB9B}"/>
              </a:ext>
            </a:extLst>
          </p:cNvPr>
          <p:cNvSpPr txBox="1"/>
          <p:nvPr/>
        </p:nvSpPr>
        <p:spPr>
          <a:xfrm>
            <a:off x="8218355" y="3329476"/>
            <a:ext cx="1289135" cy="295915"/>
          </a:xfrm>
          <a:prstGeom prst="rect">
            <a:avLst/>
          </a:prstGeom>
          <a:noFill/>
        </p:spPr>
        <p:txBody>
          <a:bodyPr wrap="none" rtlCol="0">
            <a:spAutoFit/>
          </a:bodyPr>
          <a:lstStyle/>
          <a:p>
            <a:r>
              <a:rPr lang="nl-NL" sz="1323" dirty="0">
                <a:solidFill>
                  <a:schemeClr val="bg1"/>
                </a:solidFill>
                <a:effectLst>
                  <a:outerShdw blurRad="38100" dist="38100" dir="2700000" algn="tl">
                    <a:srgbClr val="000000">
                      <a:alpha val="43137"/>
                    </a:srgbClr>
                  </a:outerShdw>
                </a:effectLst>
              </a:rPr>
              <a:t>Themagroep 3</a:t>
            </a:r>
          </a:p>
        </p:txBody>
      </p:sp>
      <p:cxnSp>
        <p:nvCxnSpPr>
          <p:cNvPr id="56" name="Rechte verbindingslijn 55">
            <a:extLst>
              <a:ext uri="{FF2B5EF4-FFF2-40B4-BE49-F238E27FC236}">
                <a16:creationId xmlns:a16="http://schemas.microsoft.com/office/drawing/2014/main" id="{15533442-2B21-4A5C-87B0-FF1D5594645E}"/>
              </a:ext>
            </a:extLst>
          </p:cNvPr>
          <p:cNvCxnSpPr/>
          <p:nvPr/>
        </p:nvCxnSpPr>
        <p:spPr>
          <a:xfrm>
            <a:off x="3531299" y="2480583"/>
            <a:ext cx="5273543"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DD85C702-44F1-4378-BC0F-2EEF50A592BA}"/>
              </a:ext>
            </a:extLst>
          </p:cNvPr>
          <p:cNvCxnSpPr>
            <a:cxnSpLocks/>
          </p:cNvCxnSpPr>
          <p:nvPr/>
        </p:nvCxnSpPr>
        <p:spPr>
          <a:xfrm>
            <a:off x="6122583" y="2233125"/>
            <a:ext cx="0" cy="1020898"/>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20" name="Rechthoek 19">
            <a:extLst>
              <a:ext uri="{FF2B5EF4-FFF2-40B4-BE49-F238E27FC236}">
                <a16:creationId xmlns:a16="http://schemas.microsoft.com/office/drawing/2014/main" id="{A26CD0C0-63D3-41FF-9289-74E21A5BBCA6}"/>
              </a:ext>
            </a:extLst>
          </p:cNvPr>
          <p:cNvSpPr/>
          <p:nvPr/>
        </p:nvSpPr>
        <p:spPr>
          <a:xfrm>
            <a:off x="5216039" y="2740850"/>
            <a:ext cx="1847252" cy="345009"/>
          </a:xfrm>
          <a:prstGeom prst="rect">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512" dirty="0">
                <a:effectLst>
                  <a:outerShdw blurRad="38100" dist="38100" dir="2700000" algn="tl">
                    <a:srgbClr val="000000">
                      <a:alpha val="43137"/>
                    </a:srgbClr>
                  </a:outerShdw>
                </a:effectLst>
              </a:rPr>
              <a:t>Idee 2</a:t>
            </a:r>
          </a:p>
        </p:txBody>
      </p:sp>
      <p:cxnSp>
        <p:nvCxnSpPr>
          <p:cNvPr id="65" name="Rechte verbindingslijn 64">
            <a:extLst>
              <a:ext uri="{FF2B5EF4-FFF2-40B4-BE49-F238E27FC236}">
                <a16:creationId xmlns:a16="http://schemas.microsoft.com/office/drawing/2014/main" id="{1841EA39-B73D-4B37-8FB6-AC8458D56AA1}"/>
              </a:ext>
            </a:extLst>
          </p:cNvPr>
          <p:cNvCxnSpPr>
            <a:cxnSpLocks/>
          </p:cNvCxnSpPr>
          <p:nvPr/>
        </p:nvCxnSpPr>
        <p:spPr>
          <a:xfrm>
            <a:off x="3531299" y="2480583"/>
            <a:ext cx="1" cy="77344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18" name="Rechthoek 17">
            <a:extLst>
              <a:ext uri="{FF2B5EF4-FFF2-40B4-BE49-F238E27FC236}">
                <a16:creationId xmlns:a16="http://schemas.microsoft.com/office/drawing/2014/main" id="{16252E1D-2D2D-4602-A707-C774AE060A36}"/>
              </a:ext>
            </a:extLst>
          </p:cNvPr>
          <p:cNvSpPr/>
          <p:nvPr/>
        </p:nvSpPr>
        <p:spPr>
          <a:xfrm>
            <a:off x="2611532" y="2751718"/>
            <a:ext cx="1847252" cy="34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512" dirty="0">
                <a:effectLst>
                  <a:outerShdw blurRad="38100" dist="38100" dir="2700000" algn="tl">
                    <a:srgbClr val="000000">
                      <a:alpha val="43137"/>
                    </a:srgbClr>
                  </a:outerShdw>
                </a:effectLst>
              </a:rPr>
              <a:t>Idee 1</a:t>
            </a:r>
          </a:p>
        </p:txBody>
      </p:sp>
      <p:cxnSp>
        <p:nvCxnSpPr>
          <p:cNvPr id="67" name="Rechte verbindingslijn 66">
            <a:extLst>
              <a:ext uri="{FF2B5EF4-FFF2-40B4-BE49-F238E27FC236}">
                <a16:creationId xmlns:a16="http://schemas.microsoft.com/office/drawing/2014/main" id="{8C902815-935B-4BEC-838D-E86F6B0C1216}"/>
              </a:ext>
            </a:extLst>
          </p:cNvPr>
          <p:cNvCxnSpPr>
            <a:cxnSpLocks/>
          </p:cNvCxnSpPr>
          <p:nvPr/>
        </p:nvCxnSpPr>
        <p:spPr>
          <a:xfrm>
            <a:off x="8799410" y="2439578"/>
            <a:ext cx="5432" cy="846646"/>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22" name="Rechthoek 21">
            <a:extLst>
              <a:ext uri="{FF2B5EF4-FFF2-40B4-BE49-F238E27FC236}">
                <a16:creationId xmlns:a16="http://schemas.microsoft.com/office/drawing/2014/main" id="{4245AE55-9669-41FE-85D3-81723163054A}"/>
              </a:ext>
            </a:extLst>
          </p:cNvPr>
          <p:cNvSpPr/>
          <p:nvPr/>
        </p:nvSpPr>
        <p:spPr>
          <a:xfrm>
            <a:off x="7815395" y="2740849"/>
            <a:ext cx="1847252" cy="34500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512" dirty="0">
                <a:solidFill>
                  <a:schemeClr val="bg1"/>
                </a:solidFill>
                <a:effectLst>
                  <a:outerShdw blurRad="38100" dist="38100" dir="2700000" algn="tl">
                    <a:srgbClr val="000000">
                      <a:alpha val="43137"/>
                    </a:srgbClr>
                  </a:outerShdw>
                </a:effectLst>
              </a:rPr>
              <a:t>Idee 3</a:t>
            </a:r>
          </a:p>
        </p:txBody>
      </p:sp>
      <p:pic>
        <p:nvPicPr>
          <p:cNvPr id="5" name="Picture 6" descr="De bronafbeelding bekijken">
            <a:extLst>
              <a:ext uri="{FF2B5EF4-FFF2-40B4-BE49-F238E27FC236}">
                <a16:creationId xmlns:a16="http://schemas.microsoft.com/office/drawing/2014/main" id="{0E188DA7-2EED-41CF-8421-760C5E5E125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62" t="2135" r="6592"/>
          <a:stretch/>
        </p:blipFill>
        <p:spPr bwMode="auto">
          <a:xfrm>
            <a:off x="8065293" y="162733"/>
            <a:ext cx="882595" cy="1222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e bronafbeelding bekijken">
            <a:extLst>
              <a:ext uri="{FF2B5EF4-FFF2-40B4-BE49-F238E27FC236}">
                <a16:creationId xmlns:a16="http://schemas.microsoft.com/office/drawing/2014/main" id="{61F507B1-6BD5-4F0D-95D1-6092A4431EC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44" r="69250" b="2992"/>
          <a:stretch/>
        </p:blipFill>
        <p:spPr bwMode="auto">
          <a:xfrm>
            <a:off x="9006237" y="167079"/>
            <a:ext cx="805128" cy="121779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EC6E61B2-7623-4E19-A1D9-8024B757FCAA}"/>
              </a:ext>
            </a:extLst>
          </p:cNvPr>
          <p:cNvSpPr txBox="1"/>
          <p:nvPr/>
        </p:nvSpPr>
        <p:spPr>
          <a:xfrm>
            <a:off x="9101924" y="1403681"/>
            <a:ext cx="635110" cy="208647"/>
          </a:xfrm>
          <a:prstGeom prst="rect">
            <a:avLst/>
          </a:prstGeom>
          <a:noFill/>
        </p:spPr>
        <p:txBody>
          <a:bodyPr wrap="none" rtlCol="0">
            <a:spAutoFit/>
          </a:bodyPr>
          <a:lstStyle/>
          <a:p>
            <a:pPr defTabSz="864017">
              <a:defRPr/>
            </a:pPr>
            <a:r>
              <a:rPr lang="nl-NL" sz="756" dirty="0">
                <a:solidFill>
                  <a:prstClr val="black"/>
                </a:solidFill>
                <a:latin typeface="Calibri" panose="020F0502020204030204"/>
              </a:rPr>
              <a:t>1928 -2016</a:t>
            </a:r>
          </a:p>
        </p:txBody>
      </p:sp>
    </p:spTree>
    <p:extLst>
      <p:ext uri="{BB962C8B-B14F-4D97-AF65-F5344CB8AC3E}">
        <p14:creationId xmlns:p14="http://schemas.microsoft.com/office/powerpoint/2010/main" val="718753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94A7D-05A7-4456-8922-3F60A23B5DB7}"/>
              </a:ext>
            </a:extLst>
          </p:cNvPr>
          <p:cNvSpPr>
            <a:spLocks noGrp="1"/>
          </p:cNvSpPr>
          <p:nvPr>
            <p:ph type="title"/>
          </p:nvPr>
        </p:nvSpPr>
        <p:spPr/>
        <p:txBody>
          <a:bodyPr/>
          <a:lstStyle/>
          <a:p>
            <a:r>
              <a:rPr lang="nl-NL" dirty="0"/>
              <a:t>Relatiediagram</a:t>
            </a:r>
            <a:br>
              <a:rPr lang="nl-NL" dirty="0"/>
            </a:br>
            <a:r>
              <a:rPr lang="nl-NL" sz="1600" b="0" dirty="0" err="1">
                <a:solidFill>
                  <a:schemeClr val="tx1"/>
                </a:solidFill>
              </a:rPr>
              <a:t>Shigeru</a:t>
            </a:r>
            <a:r>
              <a:rPr lang="nl-NL" sz="1600" b="0" dirty="0">
                <a:solidFill>
                  <a:schemeClr val="tx1"/>
                </a:solidFill>
              </a:rPr>
              <a:t> </a:t>
            </a:r>
            <a:r>
              <a:rPr lang="nl-NL" sz="1600" b="0" dirty="0" err="1">
                <a:solidFill>
                  <a:schemeClr val="tx1"/>
                </a:solidFill>
              </a:rPr>
              <a:t>Mizuno</a:t>
            </a:r>
            <a:r>
              <a:rPr lang="nl-NL" sz="1600" b="0" dirty="0">
                <a:solidFill>
                  <a:schemeClr val="tx1"/>
                </a:solidFill>
              </a:rPr>
              <a:t> &amp; </a:t>
            </a:r>
            <a:r>
              <a:rPr lang="nl-NL" sz="1600" b="0" dirty="0" err="1">
                <a:solidFill>
                  <a:schemeClr val="tx1"/>
                </a:solidFill>
              </a:rPr>
              <a:t>Yoji</a:t>
            </a:r>
            <a:r>
              <a:rPr lang="nl-NL" sz="1600" b="0" dirty="0">
                <a:solidFill>
                  <a:schemeClr val="tx1"/>
                </a:solidFill>
              </a:rPr>
              <a:t> </a:t>
            </a:r>
            <a:r>
              <a:rPr lang="nl-NL" sz="1600" b="0" dirty="0" err="1">
                <a:solidFill>
                  <a:schemeClr val="tx1"/>
                </a:solidFill>
              </a:rPr>
              <a:t>Akao</a:t>
            </a:r>
            <a:endParaRPr lang="nl-NL" sz="1600" b="0" dirty="0">
              <a:solidFill>
                <a:schemeClr val="tx1"/>
              </a:solidFill>
            </a:endParaRPr>
          </a:p>
        </p:txBody>
      </p:sp>
      <p:sp>
        <p:nvSpPr>
          <p:cNvPr id="3" name="Tijdelijke aanduiding voor voettekst 2">
            <a:extLst>
              <a:ext uri="{FF2B5EF4-FFF2-40B4-BE49-F238E27FC236}">
                <a16:creationId xmlns:a16="http://schemas.microsoft.com/office/drawing/2014/main" id="{EA7DBEBD-490E-43D2-A794-7349C1B72D44}"/>
              </a:ext>
            </a:extLst>
          </p:cNvPr>
          <p:cNvSpPr>
            <a:spLocks noGrp="1"/>
          </p:cNvSpPr>
          <p:nvPr>
            <p:ph type="ftr" sz="quarter" idx="11"/>
          </p:nvPr>
        </p:nvSpPr>
        <p:spPr/>
        <p:txBody>
          <a:bodyPr/>
          <a:lstStyle/>
          <a:p>
            <a:pPr defTabSz="864017"/>
            <a:r>
              <a:rPr lang="nl-NL" sz="1134">
                <a:solidFill>
                  <a:prstClr val="black">
                    <a:tint val="75000"/>
                  </a:prstClr>
                </a:solidFill>
                <a:latin typeface="Calibri" panose="020F0502020204030204"/>
              </a:rPr>
              <a:t>Processen</a:t>
            </a:r>
          </a:p>
        </p:txBody>
      </p:sp>
      <p:sp>
        <p:nvSpPr>
          <p:cNvPr id="4" name="Tijdelijke aanduiding voor dianummer 3">
            <a:extLst>
              <a:ext uri="{FF2B5EF4-FFF2-40B4-BE49-F238E27FC236}">
                <a16:creationId xmlns:a16="http://schemas.microsoft.com/office/drawing/2014/main" id="{B8DA5844-2000-4812-9CDF-731989A214F2}"/>
              </a:ext>
            </a:extLst>
          </p:cNvPr>
          <p:cNvSpPr>
            <a:spLocks noGrp="1"/>
          </p:cNvSpPr>
          <p:nvPr>
            <p:ph type="sldNum" sz="quarter" idx="12"/>
          </p:nvPr>
        </p:nvSpPr>
        <p:spPr/>
        <p:txBody>
          <a:bodyPr/>
          <a:lstStyle/>
          <a:p>
            <a:pPr algn="r" defTabSz="864017"/>
            <a:fld id="{76022968-2107-43EC-8FC0-5D78783708AF}" type="slidenum">
              <a:rPr lang="nl-NL" sz="1134">
                <a:solidFill>
                  <a:prstClr val="black">
                    <a:tint val="75000"/>
                  </a:prstClr>
                </a:solidFill>
                <a:latin typeface="Calibri" panose="020F0502020204030204"/>
              </a:rPr>
              <a:pPr algn="r" defTabSz="864017"/>
              <a:t>99</a:t>
            </a:fld>
            <a:endParaRPr lang="nl-NL" sz="1134">
              <a:solidFill>
                <a:prstClr val="black">
                  <a:tint val="75000"/>
                </a:prstClr>
              </a:solidFill>
              <a:latin typeface="Calibri" panose="020F0502020204030204"/>
            </a:endParaRPr>
          </a:p>
        </p:txBody>
      </p:sp>
      <p:pic>
        <p:nvPicPr>
          <p:cNvPr id="1028" name="Picture 4" descr="De bronafbeelding bekijken">
            <a:extLst>
              <a:ext uri="{FF2B5EF4-FFF2-40B4-BE49-F238E27FC236}">
                <a16:creationId xmlns:a16="http://schemas.microsoft.com/office/drawing/2014/main" id="{68E0F938-4D4D-432F-8F19-8C721FF7E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55" y="1539254"/>
            <a:ext cx="2258707" cy="34016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dburdias voor kwaliteitsmanagers">
            <a:extLst>
              <a:ext uri="{FF2B5EF4-FFF2-40B4-BE49-F238E27FC236}">
                <a16:creationId xmlns:a16="http://schemas.microsoft.com/office/drawing/2014/main" id="{8D6308D4-023A-47FB-BA31-71D7F172B8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7411" y="5476226"/>
            <a:ext cx="1847252" cy="658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e bronafbeelding bekijken">
            <a:extLst>
              <a:ext uri="{FF2B5EF4-FFF2-40B4-BE49-F238E27FC236}">
                <a16:creationId xmlns:a16="http://schemas.microsoft.com/office/drawing/2014/main" id="{0C434A77-EFC5-42FD-A0AB-5EE519F1E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906" y="5169022"/>
            <a:ext cx="824607" cy="9661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3E8EB381-05AD-4EA4-828F-A0FD2DAFED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4998" y="5895159"/>
            <a:ext cx="358612" cy="34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hthoek 15">
            <a:extLst>
              <a:ext uri="{FF2B5EF4-FFF2-40B4-BE49-F238E27FC236}">
                <a16:creationId xmlns:a16="http://schemas.microsoft.com/office/drawing/2014/main" id="{8538638A-FFDC-4F3E-8128-D1E9BC2ABBAA}"/>
              </a:ext>
            </a:extLst>
          </p:cNvPr>
          <p:cNvSpPr/>
          <p:nvPr/>
        </p:nvSpPr>
        <p:spPr>
          <a:xfrm>
            <a:off x="5135484" y="1278043"/>
            <a:ext cx="1549179" cy="8765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effectLst>
                  <a:outerShdw blurRad="38100" dist="38100" dir="2700000" algn="tl">
                    <a:srgbClr val="000000">
                      <a:alpha val="43137"/>
                    </a:srgbClr>
                  </a:outerShdw>
                </a:effectLst>
              </a:rPr>
              <a:t>Hulpmiddelen niet duidelijk gedefinieerd</a:t>
            </a:r>
          </a:p>
        </p:txBody>
      </p:sp>
      <p:sp>
        <p:nvSpPr>
          <p:cNvPr id="18" name="Rechthoek 17">
            <a:extLst>
              <a:ext uri="{FF2B5EF4-FFF2-40B4-BE49-F238E27FC236}">
                <a16:creationId xmlns:a16="http://schemas.microsoft.com/office/drawing/2014/main" id="{819565D7-E50A-45F1-8A56-AD0E61CD35E2}"/>
              </a:ext>
            </a:extLst>
          </p:cNvPr>
          <p:cNvSpPr/>
          <p:nvPr/>
        </p:nvSpPr>
        <p:spPr>
          <a:xfrm>
            <a:off x="3247380" y="1991089"/>
            <a:ext cx="1549179" cy="8765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effectLst>
                  <a:outerShdw blurRad="38100" dist="38100" dir="2700000" algn="tl">
                    <a:srgbClr val="000000">
                      <a:alpha val="43137"/>
                    </a:srgbClr>
                  </a:outerShdw>
                </a:effectLst>
              </a:rPr>
              <a:t>Slechte communicatie binnen bepaalde productgroepen</a:t>
            </a:r>
          </a:p>
        </p:txBody>
      </p:sp>
      <p:sp>
        <p:nvSpPr>
          <p:cNvPr id="20" name="Rechthoek 19">
            <a:extLst>
              <a:ext uri="{FF2B5EF4-FFF2-40B4-BE49-F238E27FC236}">
                <a16:creationId xmlns:a16="http://schemas.microsoft.com/office/drawing/2014/main" id="{8D565738-FE7B-421A-9055-AE3B1D347E86}"/>
              </a:ext>
            </a:extLst>
          </p:cNvPr>
          <p:cNvSpPr/>
          <p:nvPr/>
        </p:nvSpPr>
        <p:spPr>
          <a:xfrm>
            <a:off x="3806210" y="4383712"/>
            <a:ext cx="1549179" cy="876507"/>
          </a:xfrm>
          <a:prstGeom prst="rect">
            <a:avLst/>
          </a:prstGeom>
          <a:solidFill>
            <a:srgbClr val="92D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effectLst>
                  <a:outerShdw blurRad="38100" dist="38100" dir="2700000" algn="tl">
                    <a:srgbClr val="000000">
                      <a:alpha val="43137"/>
                    </a:srgbClr>
                  </a:outerShdw>
                </a:effectLst>
              </a:rPr>
              <a:t>Plannen niet standaard</a:t>
            </a:r>
          </a:p>
        </p:txBody>
      </p:sp>
      <p:sp>
        <p:nvSpPr>
          <p:cNvPr id="22" name="Rechthoek 21">
            <a:extLst>
              <a:ext uri="{FF2B5EF4-FFF2-40B4-BE49-F238E27FC236}">
                <a16:creationId xmlns:a16="http://schemas.microsoft.com/office/drawing/2014/main" id="{A104F859-DBCC-44BB-A6DC-43C84F9E24FF}"/>
              </a:ext>
            </a:extLst>
          </p:cNvPr>
          <p:cNvSpPr/>
          <p:nvPr/>
        </p:nvSpPr>
        <p:spPr>
          <a:xfrm>
            <a:off x="7362512" y="1954471"/>
            <a:ext cx="1549179" cy="876507"/>
          </a:xfrm>
          <a:prstGeom prst="rect">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effectLst>
                  <a:outerShdw blurRad="38100" dist="38100" dir="2700000" algn="tl">
                    <a:srgbClr val="000000">
                      <a:alpha val="43137"/>
                    </a:srgbClr>
                  </a:outerShdw>
                </a:effectLst>
              </a:rPr>
              <a:t>Plannen niet geïntegreerd</a:t>
            </a:r>
          </a:p>
        </p:txBody>
      </p:sp>
      <p:sp>
        <p:nvSpPr>
          <p:cNvPr id="24" name="Rechthoek 23">
            <a:extLst>
              <a:ext uri="{FF2B5EF4-FFF2-40B4-BE49-F238E27FC236}">
                <a16:creationId xmlns:a16="http://schemas.microsoft.com/office/drawing/2014/main" id="{72DD8CC3-E75D-4B04-9C8B-8092D47354F1}"/>
              </a:ext>
            </a:extLst>
          </p:cNvPr>
          <p:cNvSpPr/>
          <p:nvPr/>
        </p:nvSpPr>
        <p:spPr>
          <a:xfrm>
            <a:off x="2718691" y="3199517"/>
            <a:ext cx="1549179" cy="87650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effectLst>
                  <a:outerShdw blurRad="38100" dist="38100" dir="2700000" algn="tl">
                    <a:srgbClr val="000000">
                      <a:alpha val="43137"/>
                    </a:srgbClr>
                  </a:outerShdw>
                </a:effectLst>
              </a:rPr>
              <a:t>Gebrek aan communicatie</a:t>
            </a:r>
          </a:p>
        </p:txBody>
      </p:sp>
      <p:sp>
        <p:nvSpPr>
          <p:cNvPr id="26" name="Rechthoek 25">
            <a:extLst>
              <a:ext uri="{FF2B5EF4-FFF2-40B4-BE49-F238E27FC236}">
                <a16:creationId xmlns:a16="http://schemas.microsoft.com/office/drawing/2014/main" id="{049ABFA8-5F36-48A5-B1F4-8AB663856520}"/>
              </a:ext>
            </a:extLst>
          </p:cNvPr>
          <p:cNvSpPr/>
          <p:nvPr/>
        </p:nvSpPr>
        <p:spPr>
          <a:xfrm>
            <a:off x="8101100" y="3291640"/>
            <a:ext cx="1549179" cy="876507"/>
          </a:xfrm>
          <a:prstGeom prst="rect">
            <a:avLst/>
          </a:prstGeom>
          <a:solidFill>
            <a:srgbClr val="B6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effectLst>
                  <a:outerShdw blurRad="38100" dist="38100" dir="2700000" algn="tl">
                    <a:srgbClr val="000000">
                      <a:alpha val="43137"/>
                    </a:srgbClr>
                  </a:outerShdw>
                </a:effectLst>
              </a:rPr>
              <a:t>Capaciteit en behoefte in onbalans</a:t>
            </a:r>
          </a:p>
        </p:txBody>
      </p:sp>
      <p:sp>
        <p:nvSpPr>
          <p:cNvPr id="28" name="Rechthoek 27">
            <a:extLst>
              <a:ext uri="{FF2B5EF4-FFF2-40B4-BE49-F238E27FC236}">
                <a16:creationId xmlns:a16="http://schemas.microsoft.com/office/drawing/2014/main" id="{28AE0023-DD9B-4A85-AFC7-95996E59A084}"/>
              </a:ext>
            </a:extLst>
          </p:cNvPr>
          <p:cNvSpPr/>
          <p:nvPr/>
        </p:nvSpPr>
        <p:spPr>
          <a:xfrm>
            <a:off x="6789538" y="4599718"/>
            <a:ext cx="1549179" cy="8765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34" dirty="0">
                <a:effectLst>
                  <a:outerShdw blurRad="38100" dist="38100" dir="2700000" algn="tl">
                    <a:srgbClr val="000000">
                      <a:alpha val="43137"/>
                    </a:srgbClr>
                  </a:outerShdw>
                </a:effectLst>
              </a:rPr>
              <a:t>Gebrek aan tijd en middelen</a:t>
            </a:r>
          </a:p>
        </p:txBody>
      </p:sp>
      <p:cxnSp>
        <p:nvCxnSpPr>
          <p:cNvPr id="32" name="Rechte verbindingslijn met pijl 31">
            <a:extLst>
              <a:ext uri="{FF2B5EF4-FFF2-40B4-BE49-F238E27FC236}">
                <a16:creationId xmlns:a16="http://schemas.microsoft.com/office/drawing/2014/main" id="{A37F7CEC-4305-4394-93ED-6B022CDF8BB4}"/>
              </a:ext>
            </a:extLst>
          </p:cNvPr>
          <p:cNvCxnSpPr>
            <a:cxnSpLocks/>
            <a:stCxn id="20" idx="0"/>
            <a:endCxn id="16" idx="2"/>
          </p:cNvCxnSpPr>
          <p:nvPr/>
        </p:nvCxnSpPr>
        <p:spPr>
          <a:xfrm flipV="1">
            <a:off x="4580800" y="2154551"/>
            <a:ext cx="1329274" cy="2229162"/>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AA3A9358-DC86-401A-ABB5-0FB054F61ABB}"/>
              </a:ext>
            </a:extLst>
          </p:cNvPr>
          <p:cNvCxnSpPr>
            <a:cxnSpLocks/>
          </p:cNvCxnSpPr>
          <p:nvPr/>
        </p:nvCxnSpPr>
        <p:spPr>
          <a:xfrm flipV="1">
            <a:off x="4483630" y="2867596"/>
            <a:ext cx="0" cy="1505367"/>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5" name="Rechte verbindingslijn met pijl 44">
            <a:extLst>
              <a:ext uri="{FF2B5EF4-FFF2-40B4-BE49-F238E27FC236}">
                <a16:creationId xmlns:a16="http://schemas.microsoft.com/office/drawing/2014/main" id="{2B7F543B-D456-48FE-8893-366BC66EAAAB}"/>
              </a:ext>
            </a:extLst>
          </p:cNvPr>
          <p:cNvCxnSpPr>
            <a:cxnSpLocks/>
            <a:endCxn id="28" idx="1"/>
          </p:cNvCxnSpPr>
          <p:nvPr/>
        </p:nvCxnSpPr>
        <p:spPr>
          <a:xfrm flipV="1">
            <a:off x="5337326" y="5037972"/>
            <a:ext cx="1452212" cy="22169"/>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AFB4C4C5-4869-4E5A-BD14-02620E2C3B92}"/>
              </a:ext>
            </a:extLst>
          </p:cNvPr>
          <p:cNvCxnSpPr>
            <a:cxnSpLocks/>
            <a:endCxn id="26" idx="1"/>
          </p:cNvCxnSpPr>
          <p:nvPr/>
        </p:nvCxnSpPr>
        <p:spPr>
          <a:xfrm flipV="1">
            <a:off x="5337325" y="3729894"/>
            <a:ext cx="2763775" cy="986659"/>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5920731B-4BAA-4B04-9FEB-D1F71FBEB1FF}"/>
              </a:ext>
            </a:extLst>
          </p:cNvPr>
          <p:cNvCxnSpPr>
            <a:cxnSpLocks/>
          </p:cNvCxnSpPr>
          <p:nvPr/>
        </p:nvCxnSpPr>
        <p:spPr>
          <a:xfrm flipV="1">
            <a:off x="5322964" y="2835086"/>
            <a:ext cx="2240620" cy="1580252"/>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0FDCC700-C38A-48E7-BA18-DBCAD7FBED94}"/>
              </a:ext>
            </a:extLst>
          </p:cNvPr>
          <p:cNvCxnSpPr>
            <a:cxnSpLocks/>
            <a:endCxn id="24" idx="0"/>
          </p:cNvCxnSpPr>
          <p:nvPr/>
        </p:nvCxnSpPr>
        <p:spPr>
          <a:xfrm flipH="1">
            <a:off x="3493280" y="2887152"/>
            <a:ext cx="334569" cy="312365"/>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632EF2C1-DABA-49C4-AB29-DA2FA852B20C}"/>
              </a:ext>
            </a:extLst>
          </p:cNvPr>
          <p:cNvCxnSpPr>
            <a:cxnSpLocks/>
          </p:cNvCxnSpPr>
          <p:nvPr/>
        </p:nvCxnSpPr>
        <p:spPr>
          <a:xfrm flipV="1">
            <a:off x="4797068" y="2154550"/>
            <a:ext cx="558321" cy="319501"/>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6" name="Rechte verbindingslijn met pijl 55">
            <a:extLst>
              <a:ext uri="{FF2B5EF4-FFF2-40B4-BE49-F238E27FC236}">
                <a16:creationId xmlns:a16="http://schemas.microsoft.com/office/drawing/2014/main" id="{39B8DF94-72DA-4172-AA4D-20A888A7D049}"/>
              </a:ext>
            </a:extLst>
          </p:cNvPr>
          <p:cNvCxnSpPr>
            <a:cxnSpLocks/>
          </p:cNvCxnSpPr>
          <p:nvPr/>
        </p:nvCxnSpPr>
        <p:spPr>
          <a:xfrm flipV="1">
            <a:off x="4813160" y="2573975"/>
            <a:ext cx="2549352" cy="126288"/>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58" name="Rechte verbindingslijn met pijl 57">
            <a:extLst>
              <a:ext uri="{FF2B5EF4-FFF2-40B4-BE49-F238E27FC236}">
                <a16:creationId xmlns:a16="http://schemas.microsoft.com/office/drawing/2014/main" id="{3808DEB9-8AD8-489F-B03D-DAED488DD395}"/>
              </a:ext>
            </a:extLst>
          </p:cNvPr>
          <p:cNvCxnSpPr>
            <a:cxnSpLocks/>
            <a:endCxn id="24" idx="3"/>
          </p:cNvCxnSpPr>
          <p:nvPr/>
        </p:nvCxnSpPr>
        <p:spPr>
          <a:xfrm flipH="1">
            <a:off x="4267870" y="2694688"/>
            <a:ext cx="3079954" cy="943082"/>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0" name="Rechte verbindingslijn met pijl 59">
            <a:extLst>
              <a:ext uri="{FF2B5EF4-FFF2-40B4-BE49-F238E27FC236}">
                <a16:creationId xmlns:a16="http://schemas.microsoft.com/office/drawing/2014/main" id="{AEE7491D-E4A9-479D-B7F7-C03D9E600F0A}"/>
              </a:ext>
            </a:extLst>
          </p:cNvPr>
          <p:cNvCxnSpPr>
            <a:cxnSpLocks/>
          </p:cNvCxnSpPr>
          <p:nvPr/>
        </p:nvCxnSpPr>
        <p:spPr>
          <a:xfrm flipH="1" flipV="1">
            <a:off x="6699351" y="1839549"/>
            <a:ext cx="663161" cy="428817"/>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2" name="Rechte verbindingslijn met pijl 61">
            <a:extLst>
              <a:ext uri="{FF2B5EF4-FFF2-40B4-BE49-F238E27FC236}">
                <a16:creationId xmlns:a16="http://schemas.microsoft.com/office/drawing/2014/main" id="{6CD30B1F-8812-4576-AD1F-1E0EC376756A}"/>
              </a:ext>
            </a:extLst>
          </p:cNvPr>
          <p:cNvCxnSpPr>
            <a:cxnSpLocks/>
            <a:endCxn id="26" idx="0"/>
          </p:cNvCxnSpPr>
          <p:nvPr/>
        </p:nvCxnSpPr>
        <p:spPr>
          <a:xfrm>
            <a:off x="8495552" y="2826177"/>
            <a:ext cx="380138" cy="465463"/>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4" name="Rechte verbindingslijn met pijl 63">
            <a:extLst>
              <a:ext uri="{FF2B5EF4-FFF2-40B4-BE49-F238E27FC236}">
                <a16:creationId xmlns:a16="http://schemas.microsoft.com/office/drawing/2014/main" id="{1A4E1DA7-920B-44DE-8C94-4ED69A8216E9}"/>
              </a:ext>
            </a:extLst>
          </p:cNvPr>
          <p:cNvCxnSpPr>
            <a:cxnSpLocks/>
          </p:cNvCxnSpPr>
          <p:nvPr/>
        </p:nvCxnSpPr>
        <p:spPr>
          <a:xfrm>
            <a:off x="6357472" y="2165299"/>
            <a:ext cx="1751104" cy="1506122"/>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6" name="Rechte verbindingslijn met pijl 65">
            <a:extLst>
              <a:ext uri="{FF2B5EF4-FFF2-40B4-BE49-F238E27FC236}">
                <a16:creationId xmlns:a16="http://schemas.microsoft.com/office/drawing/2014/main" id="{C8D13517-6CAB-48AA-81F7-68F87EDD4FD5}"/>
              </a:ext>
            </a:extLst>
          </p:cNvPr>
          <p:cNvCxnSpPr>
            <a:cxnSpLocks/>
            <a:endCxn id="28" idx="3"/>
          </p:cNvCxnSpPr>
          <p:nvPr/>
        </p:nvCxnSpPr>
        <p:spPr>
          <a:xfrm flipH="1">
            <a:off x="8338717" y="4182606"/>
            <a:ext cx="636306" cy="855366"/>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68" name="Rechte verbindingslijn met pijl 67">
            <a:extLst>
              <a:ext uri="{FF2B5EF4-FFF2-40B4-BE49-F238E27FC236}">
                <a16:creationId xmlns:a16="http://schemas.microsoft.com/office/drawing/2014/main" id="{80D73FB0-EE4B-413A-A901-ED906210C9B4}"/>
              </a:ext>
            </a:extLst>
          </p:cNvPr>
          <p:cNvCxnSpPr>
            <a:cxnSpLocks/>
            <a:endCxn id="28" idx="0"/>
          </p:cNvCxnSpPr>
          <p:nvPr/>
        </p:nvCxnSpPr>
        <p:spPr>
          <a:xfrm flipH="1">
            <a:off x="7564127" y="2815663"/>
            <a:ext cx="281692" cy="1784055"/>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1" name="Rechte verbindingslijn met pijl 70">
            <a:extLst>
              <a:ext uri="{FF2B5EF4-FFF2-40B4-BE49-F238E27FC236}">
                <a16:creationId xmlns:a16="http://schemas.microsoft.com/office/drawing/2014/main" id="{BEC2E1E5-38D7-4CCA-A63F-368963D4B401}"/>
              </a:ext>
            </a:extLst>
          </p:cNvPr>
          <p:cNvCxnSpPr>
            <a:cxnSpLocks/>
          </p:cNvCxnSpPr>
          <p:nvPr/>
        </p:nvCxnSpPr>
        <p:spPr>
          <a:xfrm>
            <a:off x="6097554" y="2169959"/>
            <a:ext cx="1145939" cy="2440330"/>
          </a:xfrm>
          <a:prstGeom prst="straightConnector1">
            <a:avLst/>
          </a:prstGeom>
          <a:ln w="34925">
            <a:solidFill>
              <a:srgbClr val="FFFFFF"/>
            </a:solidFill>
            <a:headEnd type="oval" w="med" len="med"/>
            <a:tailEnd type="triangl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pic>
        <p:nvPicPr>
          <p:cNvPr id="5" name="Picture 6" descr="De bronafbeelding bekijken">
            <a:extLst>
              <a:ext uri="{FF2B5EF4-FFF2-40B4-BE49-F238E27FC236}">
                <a16:creationId xmlns:a16="http://schemas.microsoft.com/office/drawing/2014/main" id="{31E14097-1168-4C6E-94A6-7053261FDDE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62" t="2135" r="6592"/>
          <a:stretch/>
        </p:blipFill>
        <p:spPr bwMode="auto">
          <a:xfrm>
            <a:off x="8065293" y="162733"/>
            <a:ext cx="882595" cy="1222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e bronafbeelding bekijken">
            <a:extLst>
              <a:ext uri="{FF2B5EF4-FFF2-40B4-BE49-F238E27FC236}">
                <a16:creationId xmlns:a16="http://schemas.microsoft.com/office/drawing/2014/main" id="{B8F16D95-CBA8-4664-A65A-21179D1598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44" r="69250" b="2992"/>
          <a:stretch/>
        </p:blipFill>
        <p:spPr bwMode="auto">
          <a:xfrm>
            <a:off x="9006237" y="167079"/>
            <a:ext cx="805128" cy="121779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329999B5-DAAF-4427-881F-BD815845FDAF}"/>
              </a:ext>
            </a:extLst>
          </p:cNvPr>
          <p:cNvSpPr txBox="1"/>
          <p:nvPr/>
        </p:nvSpPr>
        <p:spPr>
          <a:xfrm>
            <a:off x="9101924" y="1403681"/>
            <a:ext cx="635110" cy="208647"/>
          </a:xfrm>
          <a:prstGeom prst="rect">
            <a:avLst/>
          </a:prstGeom>
          <a:noFill/>
        </p:spPr>
        <p:txBody>
          <a:bodyPr wrap="none" rtlCol="0">
            <a:spAutoFit/>
          </a:bodyPr>
          <a:lstStyle/>
          <a:p>
            <a:pPr defTabSz="864017">
              <a:defRPr/>
            </a:pPr>
            <a:r>
              <a:rPr lang="nl-NL" sz="756" dirty="0">
                <a:solidFill>
                  <a:prstClr val="black"/>
                </a:solidFill>
                <a:latin typeface="Calibri" panose="020F0502020204030204"/>
              </a:rPr>
              <a:t>1928 -2016</a:t>
            </a:r>
          </a:p>
        </p:txBody>
      </p:sp>
    </p:spTree>
    <p:extLst>
      <p:ext uri="{BB962C8B-B14F-4D97-AF65-F5344CB8AC3E}">
        <p14:creationId xmlns:p14="http://schemas.microsoft.com/office/powerpoint/2010/main" val="3138268791"/>
      </p:ext>
    </p:extLst>
  </p:cSld>
  <p:clrMapOvr>
    <a:masterClrMapping/>
  </p:clrMapOvr>
</p:sld>
</file>

<file path=ppt/theme/theme1.xml><?xml version="1.0" encoding="utf-8"?>
<a:theme xmlns:a="http://schemas.openxmlformats.org/drawingml/2006/main" name="Diamodel">
  <a:themeElements>
    <a:clrScheme name="ISBW">
      <a:dk1>
        <a:sysClr val="windowText" lastClr="000000"/>
      </a:dk1>
      <a:lt1>
        <a:sysClr val="window" lastClr="FFFFFF"/>
      </a:lt1>
      <a:dk2>
        <a:srgbClr val="000000"/>
      </a:dk2>
      <a:lt2>
        <a:srgbClr val="EEECE1"/>
      </a:lt2>
      <a:accent1>
        <a:srgbClr val="E40521"/>
      </a:accent1>
      <a:accent2>
        <a:srgbClr val="000000"/>
      </a:accent2>
      <a:accent3>
        <a:srgbClr val="FB334B"/>
      </a:accent3>
      <a:accent4>
        <a:srgbClr val="7F7F7F"/>
      </a:accent4>
      <a:accent5>
        <a:srgbClr val="BFBFBF"/>
      </a:accent5>
      <a:accent6>
        <a:srgbClr val="E5E5E5"/>
      </a:accent6>
      <a:hlink>
        <a:srgbClr val="000000"/>
      </a:hlink>
      <a:folHlink>
        <a:srgbClr val="000000"/>
      </a:folHlink>
    </a:clrScheme>
    <a:fontScheme name="ISBW">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D91BD575C33F499C986BCEDDE3F9D3" ma:contentTypeVersion="0" ma:contentTypeDescription="Een nieuw document maken." ma:contentTypeScope="" ma:versionID="b705a1d3c76c633a358facb673a35341">
  <xsd:schema xmlns:xsd="http://www.w3.org/2001/XMLSchema" xmlns:xs="http://www.w3.org/2001/XMLSchema" xmlns:p="http://schemas.microsoft.com/office/2006/metadata/properties" targetNamespace="http://schemas.microsoft.com/office/2006/metadata/properties" ma:root="true" ma:fieldsID="a37cecf4ecd6e85edb2c96e2c007d3d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0201E51-5307-4B56-806A-C17081ADEB55}">
  <ds:schemaRefs>
    <ds:schemaRef ds:uri="http://schemas.microsoft.com/sharepoint/v3/contenttype/forms"/>
  </ds:schemaRefs>
</ds:datastoreItem>
</file>

<file path=customXml/itemProps2.xml><?xml version="1.0" encoding="utf-8"?>
<ds:datastoreItem xmlns:ds="http://schemas.openxmlformats.org/officeDocument/2006/customXml" ds:itemID="{19CA86F4-DA9F-436F-97DB-DE2C843D2B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0D0164E-18E5-45AE-ADB2-AF949EE82F0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5678</TotalTime>
  <Words>18990</Words>
  <Application>Microsoft Office PowerPoint</Application>
  <PresentationFormat>Aangepast</PresentationFormat>
  <Paragraphs>2643</Paragraphs>
  <Slides>138</Slides>
  <Notes>122</Notes>
  <HiddenSlides>0</HiddenSlides>
  <MMClips>0</MMClips>
  <ScaleCrop>false</ScaleCrop>
  <HeadingPairs>
    <vt:vector size="6" baseType="variant">
      <vt:variant>
        <vt:lpstr>Gebruikte lettertypen</vt:lpstr>
      </vt:variant>
      <vt:variant>
        <vt:i4>14</vt:i4>
      </vt:variant>
      <vt:variant>
        <vt:lpstr>Thema</vt:lpstr>
      </vt:variant>
      <vt:variant>
        <vt:i4>1</vt:i4>
      </vt:variant>
      <vt:variant>
        <vt:lpstr>Diatitels</vt:lpstr>
      </vt:variant>
      <vt:variant>
        <vt:i4>138</vt:i4>
      </vt:variant>
    </vt:vector>
  </HeadingPairs>
  <TitlesOfParts>
    <vt:vector size="153" baseType="lpstr">
      <vt:lpstr>&amp;quot</vt:lpstr>
      <vt:lpstr>Arial</vt:lpstr>
      <vt:lpstr>Calibri</vt:lpstr>
      <vt:lpstr>Calibri Light</vt:lpstr>
      <vt:lpstr>Candara Light</vt:lpstr>
      <vt:lpstr>Comic Sans MS</vt:lpstr>
      <vt:lpstr>Courier New</vt:lpstr>
      <vt:lpstr>Helvetica Neue</vt:lpstr>
      <vt:lpstr>Montserrat</vt:lpstr>
      <vt:lpstr>opensansregular</vt:lpstr>
      <vt:lpstr>Roboto Condensed</vt:lpstr>
      <vt:lpstr>Sans Serif</vt:lpstr>
      <vt:lpstr>Segoe Script</vt:lpstr>
      <vt:lpstr>Wingdings</vt:lpstr>
      <vt:lpstr>Diamodel</vt:lpstr>
      <vt:lpstr>Procesmanagement</vt:lpstr>
      <vt:lpstr>Introductie Contactinformatie</vt:lpstr>
      <vt:lpstr>Introductie Kennismaking</vt:lpstr>
      <vt:lpstr>Introductie Algemene leerdoelen</vt:lpstr>
      <vt:lpstr>Introductie Lessen</vt:lpstr>
      <vt:lpstr>Introductie Lesmateriaal</vt:lpstr>
      <vt:lpstr>Introductie Exameninformatie</vt:lpstr>
      <vt:lpstr>Les 1</vt:lpstr>
      <vt:lpstr>Lesleerdoelen les 1</vt:lpstr>
      <vt:lpstr>P.D.C.A.- cyclus van procesmanagement Hugo Hendriks MSc MBA</vt:lpstr>
      <vt:lpstr>Alice in wonderland [1] Digitale opdracht</vt:lpstr>
      <vt:lpstr>Alice in wonderland [2] Digitale opdracht</vt:lpstr>
      <vt:lpstr>Wat is een proces? Hugo Hendriks MSc MBA</vt:lpstr>
      <vt:lpstr>Procesindelingen Hugo Hendriks MSc MBA</vt:lpstr>
      <vt:lpstr>Processen en waardecreatie Renco Bakker &amp; Teun Hardjono</vt:lpstr>
      <vt:lpstr>Ordening van processen [1] Renco Bakker &amp; Teun Hardjono</vt:lpstr>
      <vt:lpstr>Ordening van processen [2] Renco Bakker &amp; Teun Hardjono</vt:lpstr>
      <vt:lpstr>Procesarchitectuur Renco Bakker &amp; Teun Hardjono</vt:lpstr>
      <vt:lpstr>Ordening van processen [3] Renco Bakker &amp; Teun Hardjono</vt:lpstr>
      <vt:lpstr>Ordening van processen [4] Renco Bakker &amp; Teun Hardjono</vt:lpstr>
      <vt:lpstr>Ordening van processen [5] Renco Bakker &amp; Teun Hardjono</vt:lpstr>
      <vt:lpstr>Het primaire proces en waardecreatie Voorbereidingsopdracht</vt:lpstr>
      <vt:lpstr>De 4 V's toegepast Groepsopdracht</vt:lpstr>
      <vt:lpstr>Proceskenmerken 4V’s Nigel Slack, Stuart Chambers en Robert Johnston, 2010</vt:lpstr>
      <vt:lpstr>Procesblauwdruk Praktijkopdracht na de les</vt:lpstr>
      <vt:lpstr>Procesarchitectuur ‘Blauwdruk’ Renco Bakker &amp; Teun Hardjono</vt:lpstr>
      <vt:lpstr>Examenvragen opstellen Praktijkopdracht na de les</vt:lpstr>
      <vt:lpstr>Les 2</vt:lpstr>
      <vt:lpstr>Lesleerdoelen les 2</vt:lpstr>
      <vt:lpstr>Procesblauwdruk Praktijkopdracht na les 1</vt:lpstr>
      <vt:lpstr>Procesblauwdruk voorbeeld bank</vt:lpstr>
      <vt:lpstr>Processen beschrijven Hugo Hendriks</vt:lpstr>
      <vt:lpstr>Procesformats Diversen</vt:lpstr>
      <vt:lpstr>Flowchart Veel gebruikte symbolen</vt:lpstr>
      <vt:lpstr>Flowchart Voorbeeld inkoopproces</vt:lpstr>
      <vt:lpstr>Swimlane Voorbeeld pizza</vt:lpstr>
      <vt:lpstr>S.I.P.O.C. Voorbeeld pizzabestelling</vt:lpstr>
      <vt:lpstr>IDEF Integrated Definition</vt:lpstr>
      <vt:lpstr>IDEF Voorbeeld pizzabestelling</vt:lpstr>
      <vt:lpstr>Sqeme René van Velzen, Jos van Oosten,Th.Snijders, Teun Hardjono, 2007 </vt:lpstr>
      <vt:lpstr>Methoden van beschrijven Voorbereidingsopdracht</vt:lpstr>
      <vt:lpstr>Procesbeschrijvingen toepassen Groepsopdracht</vt:lpstr>
      <vt:lpstr>Procesbeschrijvingen toepassen Groepsopdracht: SIPOC</vt:lpstr>
      <vt:lpstr>Procesbeschrijvingen toepassen Groepsopdracht: SWIMLANE bestelproces</vt:lpstr>
      <vt:lpstr>Een proces ontwerpen Praktijkopdracht na de les</vt:lpstr>
      <vt:lpstr>Proces decompositie </vt:lpstr>
      <vt:lpstr>Examenvragen opstellen Praktijkopdracht na de les</vt:lpstr>
      <vt:lpstr>Les 3</vt:lpstr>
      <vt:lpstr>Lesleerdoelen les 3</vt:lpstr>
      <vt:lpstr>Een proces ontwerpen Praktijkopdracht na les 2</vt:lpstr>
      <vt:lpstr>Strategieformulering Edmund P.Learned, C.Roland Christensen, Kenneth R.Andrews, William D.Guth, 1965</vt:lpstr>
      <vt:lpstr>Kritische Succes Factoren Drs. André de Waal, , Ph.D., MSc, MBA &amp; Drs. Henk Bulthuis, 1995 </vt:lpstr>
      <vt:lpstr>Effectieve besturing &gt; Meetplan</vt:lpstr>
      <vt:lpstr>Afleiden van Prestatie-indicatoren Hugo Hendriks</vt:lpstr>
      <vt:lpstr>Prestatie-indicatoren Drs. Daan Dorr</vt:lpstr>
      <vt:lpstr>Hoe smarter hoe beter! Voorbereidingsopdracht</vt:lpstr>
      <vt:lpstr>Missie, visie, strategie Voorbereidingsopdracht</vt:lpstr>
      <vt:lpstr>Opstellen van prestatie-indicatoren Groepsopdracht</vt:lpstr>
      <vt:lpstr>Stuurinformatie Praktijkopdracht na de les</vt:lpstr>
      <vt:lpstr>Meetplan </vt:lpstr>
      <vt:lpstr>Examenvragen opstellen Praktijkopdracht na de les</vt:lpstr>
      <vt:lpstr>Les 4</vt:lpstr>
      <vt:lpstr>Lesleerdoelen les 4</vt:lpstr>
      <vt:lpstr>Stuurinformatie Praktijkopdracht na les 3</vt:lpstr>
      <vt:lpstr>Meetplan </vt:lpstr>
      <vt:lpstr>Procesprobleem in eigen organisatie [1] Voorbereidingsopdracht</vt:lpstr>
      <vt:lpstr>Procesprobleem in eigen organisatie [2] Voorbereidingsopdracht</vt:lpstr>
      <vt:lpstr>Processen analyseren Hugo Hendriks MSc MBA</vt:lpstr>
      <vt:lpstr>Hoshin Kanri o.a. Roy G. Lee &amp; Barrie G. Dale, 1998; Barry Witcher, 2002</vt:lpstr>
      <vt:lpstr>Analyse van de effectiviteit Diversen</vt:lpstr>
      <vt:lpstr>Analyse van de Performance Hugo Hendriks MSc MBA</vt:lpstr>
      <vt:lpstr>SERV.QUAL. ‘Klovenmodel’ - Parasuraman, Zeithaml &amp; Berry, 1988</vt:lpstr>
      <vt:lpstr>Failure Mode &amp; Effect Analysis [FMEA] o.a. D.H. Stamatis, 2003</vt:lpstr>
      <vt:lpstr>Statistische Procescontrole [SPC] Pete Abilla [‘Kanban Cody’]</vt:lpstr>
      <vt:lpstr>Analyse van de flexibiliteit Hugo Hendriks</vt:lpstr>
      <vt:lpstr>Analyse van de kosten</vt:lpstr>
      <vt:lpstr>Tijden in een proces Diversen</vt:lpstr>
      <vt:lpstr>Little’s Law John D.C. Little, 1961</vt:lpstr>
      <vt:lpstr>W.I.P./OHW Work in Progress </vt:lpstr>
      <vt:lpstr>Sandcone model Kasra Ferdows, Arnoud de Meyer, 1990</vt:lpstr>
      <vt:lpstr>Processturing in de praktijk Afwegingsmodel [Trade-off model] [Polair diagram]</vt:lpstr>
      <vt:lpstr>Technieken toegepast Groepsopdracht</vt:lpstr>
      <vt:lpstr>Probleemoplossing</vt:lpstr>
      <vt:lpstr>Kwaliteitsinstrumenten [7+1] Kaoru Ishikawa</vt:lpstr>
      <vt:lpstr>Visgraatdiagram / Cause Effect diagram Kaoru Ishikawa</vt:lpstr>
      <vt:lpstr>Visgraatdiagram  voorbeeld</vt:lpstr>
      <vt:lpstr>Afstreepformulier, Turfstaat, Controleblad Kaoru Ishikawa</vt:lpstr>
      <vt:lpstr>Regelkaart zonder grenzen Kaoru Ishikawa</vt:lpstr>
      <vt:lpstr>Controlekaart/Regelkaart met grenzen Kaoru Ishikawa</vt:lpstr>
      <vt:lpstr>Histogram Kaoru Ishikawa</vt:lpstr>
      <vt:lpstr>Paretodiagram /20-80 regel Kaoru Ishikawa</vt:lpstr>
      <vt:lpstr>ABC analyse zie ook Paretodiagram</vt:lpstr>
      <vt:lpstr>Spreidingsdiagram / ‘Puntenwolk’ Kaoru Ishikawa</vt:lpstr>
      <vt:lpstr>Stratificatiediagram Kaoru Ishikawa</vt:lpstr>
      <vt:lpstr>Stroomdiagram / Flowchart Kaoru Ishikawa</vt:lpstr>
      <vt:lpstr>Regressieanalyse Onderzoeksmethode om een [veronderstelde] afhankelijkheid van 2 variabelen te bepalen. </vt:lpstr>
      <vt:lpstr>7 New tools of Quality Shigeru Mizuno &amp; Yoji Akao</vt:lpstr>
      <vt:lpstr>Overeenkomsten - Affiniteitsdiagram Shigeru Mizuno &amp; Yoji Akao</vt:lpstr>
      <vt:lpstr>Relatiediagram Shigeru Mizuno &amp; Yoji Akao</vt:lpstr>
      <vt:lpstr>Boomdiagram Shigeru Mizuno &amp; Yoji Akao</vt:lpstr>
      <vt:lpstr>Matrixdiagram Shigeru Mizuno &amp; Yoji Akao</vt:lpstr>
      <vt:lpstr>Prioriteitenmatrix/Matrix Data Analyse Shigeru Mizuno &amp; Yoji Akao</vt:lpstr>
      <vt:lpstr>Risicoanalyse Shigeru Mizuno &amp; Yoji Akao</vt:lpstr>
      <vt:lpstr>Netwerkplanning incl. kritieke pad Shigeru Mizuno &amp; Yoji Akao</vt:lpstr>
      <vt:lpstr>Probleemoplossing</vt:lpstr>
      <vt:lpstr>Creativiteitstechnieken Prof. Dr. Jeff B.R. Gaspersz, 2006</vt:lpstr>
      <vt:lpstr>Mindmapping Tony Buzan, 2008</vt:lpstr>
      <vt:lpstr>Lateraal denken Edward de Bono, 1999</vt:lpstr>
      <vt:lpstr>Metaforen Paul Baardman, 2003</vt:lpstr>
      <vt:lpstr>Associëren op ideeën van anderen Brainstorming</vt:lpstr>
      <vt:lpstr>6-3-5 Brainwriting© of 635-methode Bernd Rohrbach, 1968</vt:lpstr>
      <vt:lpstr>F.M.E.A. Praktijkopdracht na de les</vt:lpstr>
      <vt:lpstr>Failure Mode &amp; Effect Analysis [FMEA] o.a. D.H. Stamatis, 2003</vt:lpstr>
      <vt:lpstr>Examenvragen opstellen Praktijkopdracht na de les</vt:lpstr>
      <vt:lpstr>Les 5</vt:lpstr>
      <vt:lpstr>Lesleerdoelen les 5</vt:lpstr>
      <vt:lpstr>F.M.E.A. Praktijkopdracht na les 4</vt:lpstr>
      <vt:lpstr>Procesmanagement</vt:lpstr>
      <vt:lpstr>P.D.C.A. in de praktijk Digitale opdracht</vt:lpstr>
      <vt:lpstr>Verbetermethoden voorbereidingsopdracht</vt:lpstr>
      <vt:lpstr>Six Sigma Bill Smith &amp; Robert William [‘Bob’] Calvin [CEO Motorola]</vt:lpstr>
      <vt:lpstr>Six Sigma D.M.A.I.C.</vt:lpstr>
      <vt:lpstr>Lean James P. [‘Jim’] Womack, Daniël T. Jones &amp; Daniel Roos, 1996;  </vt:lpstr>
      <vt:lpstr>Lean James P. [‘Jim’] Womack, Daniël T. Jones &amp; Daniel Roos, 1996</vt:lpstr>
      <vt:lpstr>De Essentie van Lean Six Sigma Michael L. George</vt:lpstr>
      <vt:lpstr>Theory of Constraints [TOC] Dr. Eliyahu Goldratt</vt:lpstr>
      <vt:lpstr>Total Productive Maintenance [TPM] Seiich Nakajima e.a.</vt:lpstr>
      <vt:lpstr>Total Productive Maintenance [TPM] Seiich Nakajima e.a.</vt:lpstr>
      <vt:lpstr>Total Productive Maintenance [TPM] Seiich Nakajima e.a.</vt:lpstr>
      <vt:lpstr>Total Productive Maintenance [TPM] Seiich Nakajima e.a.</vt:lpstr>
      <vt:lpstr>Overall Equipment Effectiviness [O.E.E.] Diversen</vt:lpstr>
      <vt:lpstr>Quick Response Manufacturing [QRM] o.a. Dr. Rajan Suri </vt:lpstr>
      <vt:lpstr>Verbetermethoden voorbereidingsopdracht</vt:lpstr>
      <vt:lpstr>Een proces verbeteren Groepsopdracht</vt:lpstr>
      <vt:lpstr>Een proces verbeteren </vt:lpstr>
      <vt:lpstr>Theory of Constraints toegepast Praktijkopdracht na de les</vt:lpstr>
      <vt:lpstr>Examenvragen opstellen Praktijkopdracht na de les</vt:lpstr>
      <vt:lpstr>Les 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Studio Max</dc:creator>
  <cp:lastModifiedBy>Harry Klijnen</cp:lastModifiedBy>
  <cp:revision>270</cp:revision>
  <dcterms:created xsi:type="dcterms:W3CDTF">2015-07-02T22:50:49Z</dcterms:created>
  <dcterms:modified xsi:type="dcterms:W3CDTF">2020-11-17T17:52:42Z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0x0101007BD91BD575C33F499C986BCEDDE3F9D3</vt:lpwstr>
  </property>
</Properties>
</file>